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36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Урок-игра 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"</a:t>
            </a:r>
            <a:r>
              <a:rPr lang="ru-RU" dirty="0">
                <a:solidFill>
                  <a:schemeClr val="tx2"/>
                </a:solidFill>
              </a:rPr>
              <a:t>Правописание гласных после шипящих в сочетаниях "</a:t>
            </a:r>
            <a:r>
              <a:rPr lang="ru-RU" dirty="0" err="1">
                <a:solidFill>
                  <a:schemeClr val="tx2"/>
                </a:solidFill>
              </a:rPr>
              <a:t>жи</a:t>
            </a:r>
            <a:r>
              <a:rPr lang="ru-RU" dirty="0">
                <a:solidFill>
                  <a:schemeClr val="tx2"/>
                </a:solidFill>
              </a:rPr>
              <a:t>-ши, </a:t>
            </a:r>
            <a:r>
              <a:rPr lang="ru-RU" dirty="0" err="1">
                <a:solidFill>
                  <a:schemeClr val="tx2"/>
                </a:solidFill>
              </a:rPr>
              <a:t>ча</a:t>
            </a:r>
            <a:r>
              <a:rPr lang="ru-RU" dirty="0">
                <a:solidFill>
                  <a:schemeClr val="tx2"/>
                </a:solidFill>
              </a:rPr>
              <a:t>-ща, чу-</a:t>
            </a:r>
            <a:r>
              <a:rPr lang="ru-RU" dirty="0" err="1">
                <a:solidFill>
                  <a:schemeClr val="tx2"/>
                </a:solidFill>
              </a:rPr>
              <a:t>щу</a:t>
            </a:r>
            <a:r>
              <a:rPr lang="ru-RU" dirty="0">
                <a:solidFill>
                  <a:schemeClr val="tx2"/>
                </a:solidFill>
              </a:rPr>
              <a:t>". 1-й класс</a:t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Учитель начальных классов: </a:t>
            </a:r>
            <a:r>
              <a:rPr lang="ru-RU" dirty="0" err="1" smtClean="0">
                <a:solidFill>
                  <a:srgbClr val="002060"/>
                </a:solidFill>
              </a:rPr>
              <a:t>Заводина</a:t>
            </a:r>
            <a:r>
              <a:rPr lang="ru-RU" dirty="0" smtClean="0">
                <a:solidFill>
                  <a:srgbClr val="002060"/>
                </a:solidFill>
              </a:rPr>
              <a:t> С.Н.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КГУ «Основная средняя школа №9»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г. </a:t>
            </a:r>
            <a:r>
              <a:rPr lang="ru-RU" dirty="0" err="1" smtClean="0">
                <a:solidFill>
                  <a:srgbClr val="002060"/>
                </a:solidFill>
              </a:rPr>
              <a:t>Риддер</a:t>
            </a:r>
            <a:r>
              <a:rPr lang="ru-RU" dirty="0" smtClean="0">
                <a:solidFill>
                  <a:srgbClr val="002060"/>
                </a:solidFill>
              </a:rPr>
              <a:t>, ВКО.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42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Запомни!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5544616"/>
          </a:xfrm>
        </p:spPr>
        <p:txBody>
          <a:bodyPr/>
          <a:lstStyle/>
          <a:p>
            <a:r>
              <a:rPr lang="ru-RU" b="1" i="1" dirty="0"/>
              <a:t>В сочетаниях ЖИ-ШИ</a:t>
            </a:r>
            <a:br>
              <a:rPr lang="ru-RU" b="1" i="1" dirty="0"/>
            </a:br>
            <a:r>
              <a:rPr lang="ru-RU" b="1" i="1" dirty="0"/>
              <a:t>только И всегда пиши! В сочетаниях ЖИ-ШИ</a:t>
            </a:r>
            <a:br>
              <a:rPr lang="ru-RU" b="1" i="1" dirty="0"/>
            </a:br>
            <a:r>
              <a:rPr lang="ru-RU" b="1" i="1" dirty="0"/>
              <a:t>только И всегда пиши!</a:t>
            </a:r>
          </a:p>
          <a:p>
            <a:r>
              <a:rPr lang="ru-RU" dirty="0"/>
              <a:t>Например: ЖИЗНЬ, КАМЫШИ</a:t>
            </a:r>
          </a:p>
          <a:p>
            <a:r>
              <a:rPr lang="ru-RU" b="1" i="1" dirty="0"/>
              <a:t>В сочетаниях ЧА-ЩА</a:t>
            </a:r>
            <a:br>
              <a:rPr lang="ru-RU" b="1" i="1" dirty="0"/>
            </a:br>
            <a:r>
              <a:rPr lang="ru-RU" b="1" i="1" dirty="0"/>
              <a:t>пишем только букву А!</a:t>
            </a:r>
          </a:p>
          <a:p>
            <a:r>
              <a:rPr lang="ru-RU" dirty="0"/>
              <a:t>Например: </a:t>
            </a:r>
            <a:r>
              <a:rPr lang="ru-RU" u="sng" dirty="0"/>
              <a:t>ЧА</a:t>
            </a:r>
            <a:r>
              <a:rPr lang="ru-RU" dirty="0"/>
              <a:t>ЙКА, ПИ</a:t>
            </a:r>
            <a:r>
              <a:rPr lang="ru-RU" u="sng" dirty="0"/>
              <a:t>ЩА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320480" cy="4525963"/>
          </a:xfrm>
        </p:spPr>
        <p:txBody>
          <a:bodyPr/>
          <a:lstStyle/>
          <a:p>
            <a:r>
              <a:rPr lang="ru-RU" b="1" i="1" dirty="0"/>
              <a:t>В сочетаниях ЧУ-ЩУ</a:t>
            </a:r>
            <a:br>
              <a:rPr lang="ru-RU" b="1" i="1" dirty="0"/>
            </a:br>
            <a:r>
              <a:rPr lang="ru-RU" b="1" i="1" dirty="0"/>
              <a:t>пишем только букву У!</a:t>
            </a:r>
          </a:p>
          <a:p>
            <a:r>
              <a:rPr lang="ru-RU" dirty="0"/>
              <a:t>Например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</a:t>
            </a:r>
            <a:r>
              <a:rPr lang="ru-RU" dirty="0"/>
              <a:t> </a:t>
            </a:r>
            <a:r>
              <a:rPr lang="ru-RU" u="sng" dirty="0"/>
              <a:t>ЧУ</a:t>
            </a:r>
            <a:r>
              <a:rPr lang="ru-RU" dirty="0"/>
              <a:t>ДЕСА, </a:t>
            </a:r>
            <a:r>
              <a:rPr lang="ru-RU" u="sng" dirty="0"/>
              <a:t>ЩУ</a:t>
            </a:r>
            <a:r>
              <a:rPr lang="ru-RU" dirty="0"/>
              <a:t>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36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772400" cy="1728191"/>
          </a:xfrm>
        </p:spPr>
        <p:txBody>
          <a:bodyPr/>
          <a:lstStyle/>
          <a:p>
            <a:r>
              <a:rPr lang="ru-RU" sz="2000" b="1" dirty="0"/>
              <a:t>Работа в группах</a:t>
            </a:r>
            <a:r>
              <a:rPr lang="ru-RU" sz="2000" dirty="0"/>
              <a:t> </a:t>
            </a:r>
            <a:br>
              <a:rPr lang="ru-RU" sz="2000" dirty="0"/>
            </a:br>
            <a:r>
              <a:rPr lang="ru-RU" sz="2000" dirty="0"/>
              <a:t>Перед вами части слов, из которых вы будете составлять целые слова. Работать будем по группам, по рядам – для каждого ряда своё задание. Подчеркните буквосочетания, в которых можно ошибиться.</a:t>
            </a:r>
            <a:br>
              <a:rPr lang="ru-RU" sz="2000" dirty="0"/>
            </a:b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1 группа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3886200"/>
            <a:ext cx="144016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635896" y="3717032"/>
            <a:ext cx="1944216" cy="1537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ЖИ    ШИ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0"/>
          </p:cNvCxnSpPr>
          <p:nvPr/>
        </p:nvCxnSpPr>
        <p:spPr>
          <a:xfrm flipV="1">
            <a:off x="4608004" y="2852936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7"/>
          </p:cNvCxnSpPr>
          <p:nvPr/>
        </p:nvCxnSpPr>
        <p:spPr>
          <a:xfrm flipV="1">
            <a:off x="5295388" y="3284985"/>
            <a:ext cx="860788" cy="657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065204" y="5141784"/>
            <a:ext cx="565212" cy="569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771800" y="448569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1"/>
          </p:cNvCxnSpPr>
          <p:nvPr/>
        </p:nvCxnSpPr>
        <p:spPr>
          <a:xfrm flipH="1" flipV="1">
            <a:off x="3059832" y="3284985"/>
            <a:ext cx="860788" cy="657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6"/>
          </p:cNvCxnSpPr>
          <p:nvPr/>
        </p:nvCxnSpPr>
        <p:spPr>
          <a:xfrm>
            <a:off x="5580112" y="448569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4" idx="3"/>
          </p:cNvCxnSpPr>
          <p:nvPr/>
        </p:nvCxnSpPr>
        <p:spPr>
          <a:xfrm flipH="1">
            <a:off x="3059832" y="5029217"/>
            <a:ext cx="860788" cy="560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4" idx="4"/>
          </p:cNvCxnSpPr>
          <p:nvPr/>
        </p:nvCxnSpPr>
        <p:spPr>
          <a:xfrm>
            <a:off x="4608004" y="5254352"/>
            <a:ext cx="0" cy="622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4" idx="5"/>
          </p:cNvCxnSpPr>
          <p:nvPr/>
        </p:nvCxnSpPr>
        <p:spPr>
          <a:xfrm>
            <a:off x="5295388" y="5029217"/>
            <a:ext cx="1004804" cy="2251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4150804" y="224963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мы</a:t>
            </a: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5915000" y="269917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раф</a:t>
            </a:r>
            <a:endParaRPr lang="ru-RU" dirty="0"/>
          </a:p>
        </p:txBody>
      </p:sp>
      <p:sp>
        <p:nvSpPr>
          <p:cNvPr id="33" name="Овал 32"/>
          <p:cNvSpPr/>
          <p:nvPr/>
        </p:nvSpPr>
        <p:spPr>
          <a:xfrm>
            <a:off x="6372200" y="394216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повник</a:t>
            </a:r>
            <a:endParaRPr lang="ru-RU" dirty="0"/>
          </a:p>
        </p:txBody>
      </p:sp>
      <p:sp>
        <p:nvSpPr>
          <p:cNvPr id="34" name="Овал 33"/>
          <p:cNvSpPr/>
          <p:nvPr/>
        </p:nvSpPr>
        <p:spPr>
          <a:xfrm>
            <a:off x="6059016" y="485656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кры</a:t>
            </a:r>
            <a:endParaRPr lang="ru-RU" dirty="0"/>
          </a:p>
        </p:txBody>
      </p:sp>
      <p:sp>
        <p:nvSpPr>
          <p:cNvPr id="35" name="Овал 34"/>
          <p:cNvSpPr/>
          <p:nvPr/>
        </p:nvSpPr>
        <p:spPr>
          <a:xfrm>
            <a:off x="2392155" y="278576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гру</a:t>
            </a:r>
            <a:endParaRPr lang="ru-RU" dirty="0"/>
          </a:p>
        </p:txBody>
      </p:sp>
      <p:sp>
        <p:nvSpPr>
          <p:cNvPr id="36" name="Овал 35"/>
          <p:cNvSpPr/>
          <p:nvPr/>
        </p:nvSpPr>
        <p:spPr>
          <a:xfrm>
            <a:off x="2026568" y="408941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лу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>
          <a:xfrm>
            <a:off x="2392154" y="5208500"/>
            <a:ext cx="1098071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камы</a:t>
            </a:r>
            <a:endParaRPr lang="ru-RU" dirty="0"/>
          </a:p>
        </p:txBody>
      </p:sp>
      <p:sp>
        <p:nvSpPr>
          <p:cNvPr id="38" name="Овал 37"/>
          <p:cNvSpPr/>
          <p:nvPr/>
        </p:nvSpPr>
        <p:spPr>
          <a:xfrm>
            <a:off x="4137014" y="558628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>
          <a:xfrm>
            <a:off x="5241776" y="548295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кало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87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772400" cy="1728191"/>
          </a:xfrm>
        </p:spPr>
        <p:txBody>
          <a:bodyPr/>
          <a:lstStyle/>
          <a:p>
            <a:r>
              <a:rPr lang="ru-RU" sz="2000" b="1" dirty="0" smtClean="0"/>
              <a:t>2 группа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3886200"/>
            <a:ext cx="144016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635896" y="3717032"/>
            <a:ext cx="1944216" cy="153732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Ча</a:t>
            </a:r>
            <a:r>
              <a:rPr lang="ru-RU" dirty="0" smtClean="0"/>
              <a:t>  ща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0"/>
          </p:cNvCxnSpPr>
          <p:nvPr/>
        </p:nvCxnSpPr>
        <p:spPr>
          <a:xfrm flipV="1">
            <a:off x="4608004" y="2852936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7"/>
          </p:cNvCxnSpPr>
          <p:nvPr/>
        </p:nvCxnSpPr>
        <p:spPr>
          <a:xfrm flipV="1">
            <a:off x="5295388" y="3284985"/>
            <a:ext cx="860788" cy="657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065204" y="5141784"/>
            <a:ext cx="565212" cy="569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771800" y="448569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1"/>
          </p:cNvCxnSpPr>
          <p:nvPr/>
        </p:nvCxnSpPr>
        <p:spPr>
          <a:xfrm flipH="1" flipV="1">
            <a:off x="3059832" y="3284985"/>
            <a:ext cx="860788" cy="657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6"/>
          </p:cNvCxnSpPr>
          <p:nvPr/>
        </p:nvCxnSpPr>
        <p:spPr>
          <a:xfrm>
            <a:off x="5580112" y="448569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4" idx="3"/>
          </p:cNvCxnSpPr>
          <p:nvPr/>
        </p:nvCxnSpPr>
        <p:spPr>
          <a:xfrm flipH="1">
            <a:off x="3059832" y="5029217"/>
            <a:ext cx="860788" cy="560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4" idx="4"/>
          </p:cNvCxnSpPr>
          <p:nvPr/>
        </p:nvCxnSpPr>
        <p:spPr>
          <a:xfrm>
            <a:off x="4608004" y="5254352"/>
            <a:ext cx="0" cy="622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4" idx="5"/>
          </p:cNvCxnSpPr>
          <p:nvPr/>
        </p:nvCxnSpPr>
        <p:spPr>
          <a:xfrm>
            <a:off x="5295388" y="5029217"/>
            <a:ext cx="1004804" cy="2251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4150804" y="2249637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сы</a:t>
            </a: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5915000" y="2699176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вель</a:t>
            </a:r>
            <a:endParaRPr lang="ru-RU" dirty="0"/>
          </a:p>
        </p:txBody>
      </p:sp>
      <p:sp>
        <p:nvSpPr>
          <p:cNvPr id="33" name="Овал 32"/>
          <p:cNvSpPr/>
          <p:nvPr/>
        </p:nvSpPr>
        <p:spPr>
          <a:xfrm>
            <a:off x="6372200" y="3942167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ту</a:t>
            </a:r>
            <a:endParaRPr lang="ru-RU" dirty="0"/>
          </a:p>
        </p:txBody>
      </p:sp>
      <p:sp>
        <p:nvSpPr>
          <p:cNvPr id="34" name="Овал 33"/>
          <p:cNvSpPr/>
          <p:nvPr/>
        </p:nvSpPr>
        <p:spPr>
          <a:xfrm>
            <a:off x="6059016" y="4856567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кру</a:t>
            </a:r>
            <a:endParaRPr lang="ru-RU" dirty="0"/>
          </a:p>
        </p:txBody>
      </p:sp>
      <p:sp>
        <p:nvSpPr>
          <p:cNvPr id="35" name="Овал 34"/>
          <p:cNvSpPr/>
          <p:nvPr/>
        </p:nvSpPr>
        <p:spPr>
          <a:xfrm>
            <a:off x="2392155" y="2785768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зада</a:t>
            </a:r>
            <a:endParaRPr lang="ru-RU" dirty="0"/>
          </a:p>
        </p:txBody>
      </p:sp>
      <p:sp>
        <p:nvSpPr>
          <p:cNvPr id="36" name="Овал 35"/>
          <p:cNvSpPr/>
          <p:nvPr/>
        </p:nvSpPr>
        <p:spPr>
          <a:xfrm>
            <a:off x="2026568" y="4089410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добы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>
          <a:xfrm>
            <a:off x="2392154" y="5208500"/>
            <a:ext cx="1098071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мол</a:t>
            </a:r>
            <a:endParaRPr lang="ru-RU" dirty="0"/>
          </a:p>
        </p:txBody>
      </p:sp>
      <p:sp>
        <p:nvSpPr>
          <p:cNvPr id="38" name="Овал 37"/>
          <p:cNvSpPr/>
          <p:nvPr/>
        </p:nvSpPr>
        <p:spPr>
          <a:xfrm>
            <a:off x="4137014" y="5586286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ча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>
          <a:xfrm>
            <a:off x="5241776" y="5482952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све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0032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772400" cy="1728191"/>
          </a:xfrm>
        </p:spPr>
        <p:txBody>
          <a:bodyPr/>
          <a:lstStyle/>
          <a:p>
            <a:r>
              <a:rPr lang="ru-RU" sz="2000" b="1" dirty="0"/>
              <a:t>Работа в группах</a:t>
            </a:r>
            <a:r>
              <a:rPr lang="ru-RU" sz="2000" dirty="0"/>
              <a:t> </a:t>
            </a:r>
            <a:br>
              <a:rPr lang="ru-RU" sz="2000" dirty="0"/>
            </a:br>
            <a:r>
              <a:rPr lang="ru-RU" sz="2000" dirty="0"/>
              <a:t>Перед вами части слов, из которых вы будете составлять целые слова. Работать будем по группам, по рядам – для каждого ряда своё задание. Подчеркните буквосочетания, в которых можно ошибиться.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3886200"/>
            <a:ext cx="144016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635896" y="3520839"/>
            <a:ext cx="1944216" cy="153732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Чу   </a:t>
            </a:r>
            <a:r>
              <a:rPr lang="ru-RU" dirty="0" err="1" smtClean="0"/>
              <a:t>щу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0"/>
          </p:cNvCxnSpPr>
          <p:nvPr/>
        </p:nvCxnSpPr>
        <p:spPr>
          <a:xfrm flipV="1">
            <a:off x="4608004" y="2656743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7"/>
          </p:cNvCxnSpPr>
          <p:nvPr/>
        </p:nvCxnSpPr>
        <p:spPr>
          <a:xfrm flipV="1">
            <a:off x="5295388" y="3088792"/>
            <a:ext cx="860788" cy="657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065204" y="5141784"/>
            <a:ext cx="565212" cy="569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771800" y="448569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1"/>
          </p:cNvCxnSpPr>
          <p:nvPr/>
        </p:nvCxnSpPr>
        <p:spPr>
          <a:xfrm flipH="1" flipV="1">
            <a:off x="3059832" y="3088792"/>
            <a:ext cx="860788" cy="657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6"/>
          </p:cNvCxnSpPr>
          <p:nvPr/>
        </p:nvCxnSpPr>
        <p:spPr>
          <a:xfrm>
            <a:off x="5580112" y="4289499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4" idx="3"/>
          </p:cNvCxnSpPr>
          <p:nvPr/>
        </p:nvCxnSpPr>
        <p:spPr>
          <a:xfrm flipH="1">
            <a:off x="3059832" y="4833024"/>
            <a:ext cx="860788" cy="560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4" idx="4"/>
          </p:cNvCxnSpPr>
          <p:nvPr/>
        </p:nvCxnSpPr>
        <p:spPr>
          <a:xfrm>
            <a:off x="4608004" y="5058159"/>
            <a:ext cx="0" cy="622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4" idx="5"/>
          </p:cNvCxnSpPr>
          <p:nvPr/>
        </p:nvCxnSpPr>
        <p:spPr>
          <a:xfrm>
            <a:off x="5295388" y="4833024"/>
            <a:ext cx="1004804" cy="2251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4150804" y="2249637"/>
            <a:ext cx="9144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кри</a:t>
            </a: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5915000" y="2699176"/>
            <a:ext cx="9144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сви</a:t>
            </a:r>
            <a:endParaRPr lang="ru-RU" dirty="0"/>
          </a:p>
        </p:txBody>
      </p:sp>
      <p:sp>
        <p:nvSpPr>
          <p:cNvPr id="33" name="Овал 32"/>
          <p:cNvSpPr/>
          <p:nvPr/>
        </p:nvSpPr>
        <p:spPr>
          <a:xfrm>
            <a:off x="6372200" y="3942167"/>
            <a:ext cx="9144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мол</a:t>
            </a:r>
            <a:endParaRPr lang="ru-RU" dirty="0"/>
          </a:p>
        </p:txBody>
      </p:sp>
      <p:sp>
        <p:nvSpPr>
          <p:cNvPr id="34" name="Овал 33"/>
          <p:cNvSpPr/>
          <p:nvPr/>
        </p:nvSpPr>
        <p:spPr>
          <a:xfrm>
            <a:off x="6059016" y="4856567"/>
            <a:ext cx="914400" cy="914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та</a:t>
            </a:r>
            <a:endParaRPr lang="ru-RU" dirty="0"/>
          </a:p>
        </p:txBody>
      </p:sp>
      <p:sp>
        <p:nvSpPr>
          <p:cNvPr id="35" name="Овал 34"/>
          <p:cNvSpPr/>
          <p:nvPr/>
        </p:nvSpPr>
        <p:spPr>
          <a:xfrm>
            <a:off x="2392155" y="2785768"/>
            <a:ext cx="9144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чело</a:t>
            </a:r>
            <a:endParaRPr lang="ru-RU" dirty="0"/>
          </a:p>
        </p:txBody>
      </p:sp>
      <p:sp>
        <p:nvSpPr>
          <p:cNvPr id="36" name="Овал 35"/>
          <p:cNvSpPr/>
          <p:nvPr/>
        </p:nvSpPr>
        <p:spPr>
          <a:xfrm>
            <a:off x="2026568" y="4089410"/>
            <a:ext cx="9144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</a:t>
            </a:r>
            <a:endParaRPr lang="ru-RU" dirty="0"/>
          </a:p>
        </p:txBody>
      </p:sp>
      <p:sp>
        <p:nvSpPr>
          <p:cNvPr id="37" name="Овал 36"/>
          <p:cNvSpPr/>
          <p:nvPr/>
        </p:nvSpPr>
        <p:spPr>
          <a:xfrm>
            <a:off x="2392154" y="5208500"/>
            <a:ext cx="1098071" cy="914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чу</a:t>
            </a:r>
            <a:endParaRPr lang="ru-RU" dirty="0"/>
          </a:p>
        </p:txBody>
      </p:sp>
      <p:sp>
        <p:nvSpPr>
          <p:cNvPr id="38" name="Овал 37"/>
          <p:cNvSpPr/>
          <p:nvPr/>
        </p:nvSpPr>
        <p:spPr>
          <a:xfrm>
            <a:off x="4137014" y="5586286"/>
            <a:ext cx="9144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дак</a:t>
            </a:r>
            <a:endParaRPr lang="ru-RU" dirty="0"/>
          </a:p>
        </p:txBody>
      </p:sp>
      <p:sp>
        <p:nvSpPr>
          <p:cNvPr id="39" name="Овал 38"/>
          <p:cNvSpPr/>
          <p:nvPr/>
        </p:nvSpPr>
        <p:spPr>
          <a:xfrm>
            <a:off x="5241776" y="5482952"/>
            <a:ext cx="914400" cy="914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003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509120"/>
            <a:ext cx="5299992" cy="864096"/>
          </a:xfrm>
        </p:spPr>
        <p:txBody>
          <a:bodyPr/>
          <a:lstStyle/>
          <a:p>
            <a:r>
              <a:rPr lang="ru-RU" dirty="0"/>
              <a:t>Картинный </a:t>
            </a:r>
            <a:r>
              <a:rPr lang="ru-RU" dirty="0" smtClean="0"/>
              <a:t>диктант</a:t>
            </a:r>
            <a:br>
              <a:rPr lang="ru-RU" dirty="0" smtClean="0"/>
            </a:br>
            <a:r>
              <a:rPr lang="ru-RU" dirty="0"/>
              <a:t> 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63688" y="476672"/>
            <a:ext cx="5486400" cy="3538736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– Перед вами картинки.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Запишите их изображения словами, чтобы в каждом из них были сочетания  ЖИ-ШИ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, ЧА-ЩА, ЧУ-ЩУ. </a:t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Рисунок 4" descr="http://festival.1september.ru/articles/627157/img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48680"/>
            <a:ext cx="5648325" cy="357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4519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584175"/>
          </a:xfrm>
        </p:spPr>
        <p:txBody>
          <a:bodyPr/>
          <a:lstStyle/>
          <a:p>
            <a:r>
              <a:rPr lang="ru-RU" b="1" dirty="0"/>
              <a:t>Работа с </a:t>
            </a:r>
            <a:r>
              <a:rPr lang="ru-RU" b="1" dirty="0" smtClean="0"/>
              <a:t>текстами</a:t>
            </a:r>
            <a:br>
              <a:rPr lang="ru-RU" b="1" dirty="0" smtClean="0"/>
            </a:br>
            <a:r>
              <a:rPr lang="ru-RU" dirty="0" smtClean="0"/>
              <a:t>(</a:t>
            </a:r>
            <a:r>
              <a:rPr lang="ru-RU" dirty="0"/>
              <a:t>выбрать текст без ошибок).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7016824" cy="3001888"/>
          </a:xfrm>
        </p:spPr>
        <p:txBody>
          <a:bodyPr/>
          <a:lstStyle/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Был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чюдный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летний день. Дети пошли в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рощю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Маша на полянке собирает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щявель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Миша и Катя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ищют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грибы. Под кустом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шыповника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дети нашли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ёжыка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Был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чудный летний день. Дети пошли в рощу. Маша на полянке собирает щавель. Миша и Катя ищут грибы. Под кустом шиповника дети нашли ёжика.</a:t>
            </a:r>
          </a:p>
          <a:p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12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4766" y="3244334"/>
            <a:ext cx="4374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http://marjulia.livejournal.com/149858.html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4376928"/>
      </p:ext>
    </p:extLst>
  </p:cSld>
  <p:clrMapOvr>
    <a:masterClrMapping/>
  </p:clrMapOvr>
</p:sld>
</file>

<file path=ppt/theme/theme1.xml><?xml version="1.0" encoding="utf-8"?>
<a:theme xmlns:a="http://schemas.openxmlformats.org/drawingml/2006/main" name="Фокина Л. П. Шаблон презентации-1">
  <a:themeElements>
    <a:clrScheme name="Другая 4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Фокина Л. П. Шаблон презентации-1</Template>
  <TotalTime>65</TotalTime>
  <Words>156</Words>
  <Application>Microsoft Office PowerPoint</Application>
  <PresentationFormat>Экран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Фокина Л. П. Шаблон презентации-1</vt:lpstr>
      <vt:lpstr>Урок-игра  "Правописание гласных после шипящих в сочетаниях "жи-ши, ча-ща, чу-щу". 1-й класс </vt:lpstr>
      <vt:lpstr>Запомни!</vt:lpstr>
      <vt:lpstr>Работа в группах  Перед вами части слов, из которых вы будете составлять целые слова. Работать будем по группам, по рядам – для каждого ряда своё задание. Подчеркните буквосочетания, в которых можно ошибиться. 1 группа</vt:lpstr>
      <vt:lpstr>2 группа</vt:lpstr>
      <vt:lpstr>Работа в группах  Перед вами части слов, из которых вы будете составлять целые слова. Работать будем по группам, по рядам – для каждого ряда своё задание. Подчеркните буквосочетания, в которых можно ошибиться. </vt:lpstr>
      <vt:lpstr>Картинный диктант  </vt:lpstr>
      <vt:lpstr>Работа с текстами (выбрать текст без ошибок).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2017-03-29T12:37:40Z</dcterms:created>
  <dcterms:modified xsi:type="dcterms:W3CDTF">2017-03-30T03:25:40Z</dcterms:modified>
</cp:coreProperties>
</file>