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Masters/slideMaster6.xml" ContentType="application/vnd.openxmlformats-officedocument.presentationml.slideMaster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  <p:sldMasterId id="2147483720" r:id="rId3"/>
    <p:sldMasterId id="2147483732" r:id="rId4"/>
    <p:sldMasterId id="2147483744" r:id="rId5"/>
    <p:sldMasterId id="2147483756" r:id="rId6"/>
  </p:sldMasterIdLst>
  <p:notesMasterIdLst>
    <p:notesMasterId r:id="rId21"/>
  </p:notesMasterIdLst>
  <p:sldIdLst>
    <p:sldId id="256" r:id="rId7"/>
    <p:sldId id="257" r:id="rId8"/>
    <p:sldId id="258" r:id="rId9"/>
    <p:sldId id="259" r:id="rId10"/>
    <p:sldId id="260" r:id="rId11"/>
    <p:sldId id="262" r:id="rId12"/>
    <p:sldId id="264" r:id="rId13"/>
    <p:sldId id="270" r:id="rId14"/>
    <p:sldId id="271" r:id="rId15"/>
    <p:sldId id="272" r:id="rId16"/>
    <p:sldId id="273" r:id="rId17"/>
    <p:sldId id="265" r:id="rId18"/>
    <p:sldId id="268" r:id="rId19"/>
    <p:sldId id="26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E830D3-E0B2-4012-BAD0-3CE71BCC39A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753E1F9-0849-4712-9BED-774208A9228B}">
      <dgm:prSet phldrT="[Текст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>
              <a:latin typeface="Verdana"/>
              <a:ea typeface="Verdana"/>
              <a:cs typeface="Verdana"/>
            </a:rPr>
            <a:t>ⱱ=</a:t>
          </a:r>
          <a:r>
            <a:rPr lang="en-US" dirty="0" smtClean="0"/>
            <a:t> </a:t>
          </a:r>
          <a:endParaRPr lang="ru-RU" dirty="0"/>
        </a:p>
      </dgm:t>
    </dgm:pt>
    <dgm:pt modelId="{32014625-BB8F-4859-84F6-39F4AC82938C}" type="parTrans" cxnId="{9D2BD6D2-BC17-4C59-85CC-77EB52425065}">
      <dgm:prSet/>
      <dgm:spPr/>
      <dgm:t>
        <a:bodyPr/>
        <a:lstStyle/>
        <a:p>
          <a:endParaRPr lang="ru-RU"/>
        </a:p>
      </dgm:t>
    </dgm:pt>
    <dgm:pt modelId="{F4439737-D2F6-43A2-8008-06F97EC621C8}" type="sibTrans" cxnId="{9D2BD6D2-BC17-4C59-85CC-77EB52425065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17528B71-F1D4-4F85-932C-AEEEBB96B32D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S=</a:t>
          </a:r>
          <a:r>
            <a:rPr lang="en-US" dirty="0" smtClean="0">
              <a:latin typeface="Verdana"/>
              <a:ea typeface="Verdana"/>
              <a:cs typeface="Verdana"/>
            </a:rPr>
            <a:t>ⱱ  t  </a:t>
          </a:r>
        </a:p>
      </dgm:t>
    </dgm:pt>
    <dgm:pt modelId="{D55CEC7C-F35A-4848-85D7-C495CD17809E}" type="parTrans" cxnId="{1EBA1967-7CDF-42CE-A646-0DF063A3E2E6}">
      <dgm:prSet/>
      <dgm:spPr/>
      <dgm:t>
        <a:bodyPr/>
        <a:lstStyle/>
        <a:p>
          <a:endParaRPr lang="ru-RU"/>
        </a:p>
      </dgm:t>
    </dgm:pt>
    <dgm:pt modelId="{BB9E8E27-8C33-44E7-898F-AF4D42C0ADDD}" type="sibTrans" cxnId="{1EBA1967-7CDF-42CE-A646-0DF063A3E2E6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dirty="0"/>
        </a:p>
      </dgm:t>
    </dgm:pt>
    <dgm:pt modelId="{D525B2A9-85DA-4935-B075-F228654353A9}" type="pres">
      <dgm:prSet presAssocID="{89E830D3-E0B2-4012-BAD0-3CE71BCC39A1}" presName="Name0" presStyleCnt="0">
        <dgm:presLayoutVars>
          <dgm:dir/>
          <dgm:resizeHandles val="exact"/>
        </dgm:presLayoutVars>
      </dgm:prSet>
      <dgm:spPr/>
    </dgm:pt>
    <dgm:pt modelId="{AAD9B410-7719-4A11-8BFB-73B274778BAE}" type="pres">
      <dgm:prSet presAssocID="{8753E1F9-0849-4712-9BED-774208A9228B}" presName="node" presStyleLbl="node1" presStyleIdx="0" presStyleCnt="2" custScaleX="121065" custScaleY="165330" custLinFactNeighborX="-138" custLinFactNeighborY="-60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8C26DF-61BF-4284-8A00-6D4B76B2BC3D}" type="pres">
      <dgm:prSet presAssocID="{F4439737-D2F6-43A2-8008-06F97EC621C8}" presName="sibTrans" presStyleLbl="sibTrans2D1" presStyleIdx="0" presStyleCnt="1" custScaleX="170491"/>
      <dgm:spPr/>
      <dgm:t>
        <a:bodyPr/>
        <a:lstStyle/>
        <a:p>
          <a:endParaRPr lang="ru-RU"/>
        </a:p>
      </dgm:t>
    </dgm:pt>
    <dgm:pt modelId="{5F73A216-0993-4EFD-8694-D7BA0F1825CC}" type="pres">
      <dgm:prSet presAssocID="{F4439737-D2F6-43A2-8008-06F97EC621C8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FA37FE8A-1464-4629-8730-B447A58E4EBE}" type="pres">
      <dgm:prSet presAssocID="{17528B71-F1D4-4F85-932C-AEEEBB96B32D}" presName="node" presStyleLbl="node1" presStyleIdx="1" presStyleCnt="2" custScaleX="133360" custScaleY="165679" custLinFactNeighborX="-8977" custLinFactNeighborY="5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0666DA-8BE9-44B6-8231-D5B295EA1647}" type="presOf" srcId="{F4439737-D2F6-43A2-8008-06F97EC621C8}" destId="{D08C26DF-61BF-4284-8A00-6D4B76B2BC3D}" srcOrd="0" destOrd="0" presId="urn:microsoft.com/office/officeart/2005/8/layout/process1"/>
    <dgm:cxn modelId="{95019142-C918-4C94-9D7F-F33E961E1EA3}" type="presOf" srcId="{89E830D3-E0B2-4012-BAD0-3CE71BCC39A1}" destId="{D525B2A9-85DA-4935-B075-F228654353A9}" srcOrd="0" destOrd="0" presId="urn:microsoft.com/office/officeart/2005/8/layout/process1"/>
    <dgm:cxn modelId="{FD48210F-C5C5-45A0-80FA-01100AE1DBD0}" type="presOf" srcId="{F4439737-D2F6-43A2-8008-06F97EC621C8}" destId="{5F73A216-0993-4EFD-8694-D7BA0F1825CC}" srcOrd="1" destOrd="0" presId="urn:microsoft.com/office/officeart/2005/8/layout/process1"/>
    <dgm:cxn modelId="{9D2BD6D2-BC17-4C59-85CC-77EB52425065}" srcId="{89E830D3-E0B2-4012-BAD0-3CE71BCC39A1}" destId="{8753E1F9-0849-4712-9BED-774208A9228B}" srcOrd="0" destOrd="0" parTransId="{32014625-BB8F-4859-84F6-39F4AC82938C}" sibTransId="{F4439737-D2F6-43A2-8008-06F97EC621C8}"/>
    <dgm:cxn modelId="{80611A69-CB3C-486B-99C9-39EA32E16ECB}" type="presOf" srcId="{8753E1F9-0849-4712-9BED-774208A9228B}" destId="{AAD9B410-7719-4A11-8BFB-73B274778BAE}" srcOrd="0" destOrd="0" presId="urn:microsoft.com/office/officeart/2005/8/layout/process1"/>
    <dgm:cxn modelId="{7FF64D01-CCE6-487A-861D-E7AF1412EA7D}" type="presOf" srcId="{17528B71-F1D4-4F85-932C-AEEEBB96B32D}" destId="{FA37FE8A-1464-4629-8730-B447A58E4EBE}" srcOrd="0" destOrd="0" presId="urn:microsoft.com/office/officeart/2005/8/layout/process1"/>
    <dgm:cxn modelId="{1EBA1967-7CDF-42CE-A646-0DF063A3E2E6}" srcId="{89E830D3-E0B2-4012-BAD0-3CE71BCC39A1}" destId="{17528B71-F1D4-4F85-932C-AEEEBB96B32D}" srcOrd="1" destOrd="0" parTransId="{D55CEC7C-F35A-4848-85D7-C495CD17809E}" sibTransId="{BB9E8E27-8C33-44E7-898F-AF4D42C0ADDD}"/>
    <dgm:cxn modelId="{A4B78CD6-691B-4346-A67D-B7376E300BC5}" type="presParOf" srcId="{D525B2A9-85DA-4935-B075-F228654353A9}" destId="{AAD9B410-7719-4A11-8BFB-73B274778BAE}" srcOrd="0" destOrd="0" presId="urn:microsoft.com/office/officeart/2005/8/layout/process1"/>
    <dgm:cxn modelId="{3A15B6F5-A1DF-4438-B4F8-53D7C7D8674C}" type="presParOf" srcId="{D525B2A9-85DA-4935-B075-F228654353A9}" destId="{D08C26DF-61BF-4284-8A00-6D4B76B2BC3D}" srcOrd="1" destOrd="0" presId="urn:microsoft.com/office/officeart/2005/8/layout/process1"/>
    <dgm:cxn modelId="{7CD2833E-437C-4282-80D5-B7752561218C}" type="presParOf" srcId="{D08C26DF-61BF-4284-8A00-6D4B76B2BC3D}" destId="{5F73A216-0993-4EFD-8694-D7BA0F1825CC}" srcOrd="0" destOrd="0" presId="urn:microsoft.com/office/officeart/2005/8/layout/process1"/>
    <dgm:cxn modelId="{642FD087-F254-4F0C-8ECC-A56E93D4CFCB}" type="presParOf" srcId="{D525B2A9-85DA-4935-B075-F228654353A9}" destId="{FA37FE8A-1464-4629-8730-B447A58E4EBE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E830D3-E0B2-4012-BAD0-3CE71BCC39A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753E1F9-0849-4712-9BED-774208A9228B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5700" dirty="0" smtClean="0"/>
            <a:t>S=x-x</a:t>
          </a:r>
          <a:r>
            <a:rPr lang="en-US" sz="2400" dirty="0" smtClean="0"/>
            <a:t>0</a:t>
          </a:r>
          <a:endParaRPr lang="ru-RU" sz="5700" dirty="0"/>
        </a:p>
      </dgm:t>
    </dgm:pt>
    <dgm:pt modelId="{32014625-BB8F-4859-84F6-39F4AC82938C}" type="parTrans" cxnId="{9D2BD6D2-BC17-4C59-85CC-77EB52425065}">
      <dgm:prSet/>
      <dgm:spPr/>
      <dgm:t>
        <a:bodyPr/>
        <a:lstStyle/>
        <a:p>
          <a:endParaRPr lang="ru-RU"/>
        </a:p>
      </dgm:t>
    </dgm:pt>
    <dgm:pt modelId="{F4439737-D2F6-43A2-8008-06F97EC621C8}" type="sibTrans" cxnId="{9D2BD6D2-BC17-4C59-85CC-77EB52425065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D525B2A9-85DA-4935-B075-F228654353A9}" type="pres">
      <dgm:prSet presAssocID="{89E830D3-E0B2-4012-BAD0-3CE71BCC39A1}" presName="Name0" presStyleCnt="0">
        <dgm:presLayoutVars>
          <dgm:dir/>
          <dgm:resizeHandles val="exact"/>
        </dgm:presLayoutVars>
      </dgm:prSet>
      <dgm:spPr/>
    </dgm:pt>
    <dgm:pt modelId="{AAD9B410-7719-4A11-8BFB-73B274778BAE}" type="pres">
      <dgm:prSet presAssocID="{8753E1F9-0849-4712-9BED-774208A9228B}" presName="node" presStyleLbl="node1" presStyleIdx="0" presStyleCnt="1" custScaleX="121065" custScaleY="165330" custLinFactNeighborX="-24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2BD6D2-BC17-4C59-85CC-77EB52425065}" srcId="{89E830D3-E0B2-4012-BAD0-3CE71BCC39A1}" destId="{8753E1F9-0849-4712-9BED-774208A9228B}" srcOrd="0" destOrd="0" parTransId="{32014625-BB8F-4859-84F6-39F4AC82938C}" sibTransId="{F4439737-D2F6-43A2-8008-06F97EC621C8}"/>
    <dgm:cxn modelId="{4FEF4181-43F5-44BF-98A4-3DF04089091B}" type="presOf" srcId="{8753E1F9-0849-4712-9BED-774208A9228B}" destId="{AAD9B410-7719-4A11-8BFB-73B274778BAE}" srcOrd="0" destOrd="0" presId="urn:microsoft.com/office/officeart/2005/8/layout/process1"/>
    <dgm:cxn modelId="{25727A47-1FE0-46C8-8A9F-20F11115F77A}" type="presOf" srcId="{89E830D3-E0B2-4012-BAD0-3CE71BCC39A1}" destId="{D525B2A9-85DA-4935-B075-F228654353A9}" srcOrd="0" destOrd="0" presId="urn:microsoft.com/office/officeart/2005/8/layout/process1"/>
    <dgm:cxn modelId="{1E5450AF-C8DD-4AFE-8212-F6EDDEC94208}" type="presParOf" srcId="{D525B2A9-85DA-4935-B075-F228654353A9}" destId="{AAD9B410-7719-4A11-8BFB-73B274778BAE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E830D3-E0B2-4012-BAD0-3CE71BCC39A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753E1F9-0849-4712-9BED-774208A9228B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6400" dirty="0" smtClean="0"/>
            <a:t>S=</a:t>
          </a:r>
          <a:r>
            <a:rPr lang="en-US" sz="6400" dirty="0" smtClean="0">
              <a:latin typeface="Verdana"/>
              <a:ea typeface="Verdana"/>
              <a:cs typeface="Verdana"/>
            </a:rPr>
            <a:t>ⱱ  t  </a:t>
          </a:r>
          <a:endParaRPr lang="ru-RU" sz="6400" dirty="0"/>
        </a:p>
      </dgm:t>
    </dgm:pt>
    <dgm:pt modelId="{32014625-BB8F-4859-84F6-39F4AC82938C}" type="parTrans" cxnId="{9D2BD6D2-BC17-4C59-85CC-77EB52425065}">
      <dgm:prSet/>
      <dgm:spPr/>
      <dgm:t>
        <a:bodyPr/>
        <a:lstStyle/>
        <a:p>
          <a:endParaRPr lang="ru-RU"/>
        </a:p>
      </dgm:t>
    </dgm:pt>
    <dgm:pt modelId="{F4439737-D2F6-43A2-8008-06F97EC621C8}" type="sibTrans" cxnId="{9D2BD6D2-BC17-4C59-85CC-77EB52425065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D525B2A9-85DA-4935-B075-F228654353A9}" type="pres">
      <dgm:prSet presAssocID="{89E830D3-E0B2-4012-BAD0-3CE71BCC39A1}" presName="Name0" presStyleCnt="0">
        <dgm:presLayoutVars>
          <dgm:dir/>
          <dgm:resizeHandles val="exact"/>
        </dgm:presLayoutVars>
      </dgm:prSet>
      <dgm:spPr/>
    </dgm:pt>
    <dgm:pt modelId="{AAD9B410-7719-4A11-8BFB-73B274778BAE}" type="pres">
      <dgm:prSet presAssocID="{8753E1F9-0849-4712-9BED-774208A9228B}" presName="node" presStyleLbl="node1" presStyleIdx="0" presStyleCnt="1" custScaleX="121065" custScaleY="165330" custLinFactNeighborX="-118" custLinFactNeighborY="5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2BD6D2-BC17-4C59-85CC-77EB52425065}" srcId="{89E830D3-E0B2-4012-BAD0-3CE71BCC39A1}" destId="{8753E1F9-0849-4712-9BED-774208A9228B}" srcOrd="0" destOrd="0" parTransId="{32014625-BB8F-4859-84F6-39F4AC82938C}" sibTransId="{F4439737-D2F6-43A2-8008-06F97EC621C8}"/>
    <dgm:cxn modelId="{91B1DF91-018E-47DE-AFDE-312E3621AC7D}" type="presOf" srcId="{89E830D3-E0B2-4012-BAD0-3CE71BCC39A1}" destId="{D525B2A9-85DA-4935-B075-F228654353A9}" srcOrd="0" destOrd="0" presId="urn:microsoft.com/office/officeart/2005/8/layout/process1"/>
    <dgm:cxn modelId="{7D8F3EA6-11D6-49F0-A4A4-CFE26988AB32}" type="presOf" srcId="{8753E1F9-0849-4712-9BED-774208A9228B}" destId="{AAD9B410-7719-4A11-8BFB-73B274778BAE}" srcOrd="0" destOrd="0" presId="urn:microsoft.com/office/officeart/2005/8/layout/process1"/>
    <dgm:cxn modelId="{677C331F-653E-4213-9652-0A1142F2B240}" type="presParOf" srcId="{D525B2A9-85DA-4935-B075-F228654353A9}" destId="{AAD9B410-7719-4A11-8BFB-73B274778BAE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D9B410-7719-4A11-8BFB-73B274778BAE}">
      <dsp:nvSpPr>
        <dsp:cNvPr id="0" name=""/>
        <dsp:cNvSpPr/>
      </dsp:nvSpPr>
      <dsp:spPr>
        <a:xfrm>
          <a:off x="6493" y="0"/>
          <a:ext cx="3313270" cy="22812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45000"/>
                <a:satMod val="155000"/>
              </a:schemeClr>
            </a:gs>
            <a:gs pos="60000">
              <a:schemeClr val="accent2">
                <a:shade val="95000"/>
                <a:satMod val="150000"/>
              </a:schemeClr>
            </a:gs>
            <a:gs pos="100000">
              <a:schemeClr val="accent2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>
              <a:latin typeface="Verdana"/>
              <a:ea typeface="Verdana"/>
              <a:cs typeface="Verdana"/>
            </a:rPr>
            <a:t>ⱱ=</a:t>
          </a:r>
          <a:r>
            <a:rPr lang="en-US" sz="6400" kern="1200" dirty="0" smtClean="0"/>
            <a:t> </a:t>
          </a:r>
          <a:endParaRPr lang="ru-RU" sz="6400" kern="1200" dirty="0"/>
        </a:p>
      </dsp:txBody>
      <dsp:txXfrm>
        <a:off x="6493" y="0"/>
        <a:ext cx="3313270" cy="2281200"/>
      </dsp:txXfrm>
    </dsp:sp>
    <dsp:sp modelId="{D08C26DF-61BF-4284-8A00-6D4B76B2BC3D}">
      <dsp:nvSpPr>
        <dsp:cNvPr id="0" name=""/>
        <dsp:cNvSpPr/>
      </dsp:nvSpPr>
      <dsp:spPr>
        <a:xfrm rot="1831">
          <a:off x="3385361" y="802408"/>
          <a:ext cx="937897" cy="678718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shade val="45000"/>
                <a:satMod val="155000"/>
              </a:schemeClr>
            </a:gs>
            <a:gs pos="60000">
              <a:schemeClr val="accent5">
                <a:shade val="95000"/>
                <a:satMod val="150000"/>
              </a:schemeClr>
            </a:gs>
            <a:gs pos="100000">
              <a:schemeClr val="accent5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 rot="1831">
        <a:off x="3385361" y="802408"/>
        <a:ext cx="937897" cy="678718"/>
      </dsp:txXfrm>
    </dsp:sp>
    <dsp:sp modelId="{FA37FE8A-1464-4629-8730-B447A58E4EBE}">
      <dsp:nvSpPr>
        <dsp:cNvPr id="0" name=""/>
        <dsp:cNvSpPr/>
      </dsp:nvSpPr>
      <dsp:spPr>
        <a:xfrm>
          <a:off x="4357717" y="0"/>
          <a:ext cx="3649756" cy="22860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65000"/>
                <a:satMod val="270000"/>
              </a:schemeClr>
            </a:gs>
            <a:gs pos="25000">
              <a:schemeClr val="accent1">
                <a:tint val="60000"/>
                <a:satMod val="300000"/>
              </a:schemeClr>
            </a:gs>
            <a:gs pos="100000">
              <a:schemeClr val="accent1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S=</a:t>
          </a:r>
          <a:r>
            <a:rPr lang="en-US" sz="6400" kern="1200" dirty="0" smtClean="0">
              <a:latin typeface="Verdana"/>
              <a:ea typeface="Verdana"/>
              <a:cs typeface="Verdana"/>
            </a:rPr>
            <a:t>ⱱ  t  </a:t>
          </a:r>
        </a:p>
      </dsp:txBody>
      <dsp:txXfrm>
        <a:off x="4357717" y="0"/>
        <a:ext cx="3649756" cy="22860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D9B410-7719-4A11-8BFB-73B274778BAE}">
      <dsp:nvSpPr>
        <dsp:cNvPr id="0" name=""/>
        <dsp:cNvSpPr/>
      </dsp:nvSpPr>
      <dsp:spPr>
        <a:xfrm>
          <a:off x="0" y="0"/>
          <a:ext cx="3568409" cy="22860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45000"/>
                <a:satMod val="155000"/>
              </a:schemeClr>
            </a:gs>
            <a:gs pos="60000">
              <a:schemeClr val="accent2">
                <a:shade val="95000"/>
                <a:satMod val="150000"/>
              </a:schemeClr>
            </a:gs>
            <a:gs pos="100000">
              <a:schemeClr val="accent2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S=x-x</a:t>
          </a:r>
          <a:r>
            <a:rPr lang="en-US" sz="2400" kern="1200" dirty="0" smtClean="0"/>
            <a:t>0</a:t>
          </a:r>
          <a:endParaRPr lang="ru-RU" sz="5700" kern="1200" dirty="0"/>
        </a:p>
      </dsp:txBody>
      <dsp:txXfrm>
        <a:off x="0" y="0"/>
        <a:ext cx="3568409" cy="228601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D9B410-7719-4A11-8BFB-73B274778BAE}">
      <dsp:nvSpPr>
        <dsp:cNvPr id="0" name=""/>
        <dsp:cNvSpPr/>
      </dsp:nvSpPr>
      <dsp:spPr>
        <a:xfrm>
          <a:off x="13" y="0"/>
          <a:ext cx="3791907" cy="235745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hade val="45000"/>
                <a:satMod val="155000"/>
              </a:schemeClr>
            </a:gs>
            <a:gs pos="60000">
              <a:schemeClr val="accent2">
                <a:shade val="95000"/>
                <a:satMod val="150000"/>
              </a:schemeClr>
            </a:gs>
            <a:gs pos="100000">
              <a:schemeClr val="accent2"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400" kern="1200" dirty="0" smtClean="0"/>
            <a:t>S=</a:t>
          </a:r>
          <a:r>
            <a:rPr lang="en-US" sz="6400" kern="1200" dirty="0" smtClean="0">
              <a:latin typeface="Verdana"/>
              <a:ea typeface="Verdana"/>
              <a:cs typeface="Verdana"/>
            </a:rPr>
            <a:t>ⱱ  t  </a:t>
          </a:r>
          <a:endParaRPr lang="ru-RU" sz="6400" kern="1200" dirty="0"/>
        </a:p>
      </dsp:txBody>
      <dsp:txXfrm>
        <a:off x="13" y="0"/>
        <a:ext cx="3791907" cy="2357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CBD23-5E29-46FC-9B46-274CC8F05BED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C6276-93B5-4757-BC14-D36CD4206B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C6276-93B5-4757-BC14-D36CD4206BAF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6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8043672" cy="2868168"/>
          </a:xfrm>
        </p:spPr>
        <p:txBody>
          <a:bodyPr/>
          <a:lstStyle/>
          <a:p>
            <a:pPr algn="ctr"/>
            <a:r>
              <a:rPr lang="kk-KZ" sz="54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Бірқалыпты  түзу сызықты  қозғалыс графигі</a:t>
            </a:r>
            <a:endParaRPr lang="ru-RU" sz="5400" i="1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85728"/>
            <a:ext cx="7572428" cy="1101248"/>
          </a:xfrm>
        </p:spPr>
        <p:txBody>
          <a:bodyPr>
            <a:noAutofit/>
          </a:bodyPr>
          <a:lstStyle/>
          <a:p>
            <a:pPr algn="l"/>
            <a:r>
              <a:rPr lang="kk-KZ" sz="5400" b="1" i="1" dirty="0" smtClean="0"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239000" cy="71438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ru-RU" sz="6000" cap="none" spc="50" dirty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571480"/>
          <a:ext cx="3571900" cy="228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357158" y="3857628"/>
          <a:ext cx="3799327" cy="2357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Умножение 8"/>
          <p:cNvSpPr/>
          <p:nvPr/>
        </p:nvSpPr>
        <p:spPr>
          <a:xfrm>
            <a:off x="2786050" y="4929198"/>
            <a:ext cx="357190" cy="285752"/>
          </a:xfrm>
          <a:prstGeom prst="mathMultiply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5072066" y="2214554"/>
            <a:ext cx="3782722" cy="2361937"/>
            <a:chOff x="-214313" y="66955"/>
            <a:chExt cx="3782722" cy="2361937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0" y="142876"/>
              <a:ext cx="3568409" cy="2286016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-214313" y="66955"/>
              <a:ext cx="3715768" cy="21521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7170" tIns="217170" rIns="217170" bIns="217170" numCol="1" spcCol="1270" anchor="ctr" anchorCtr="0">
              <a:noAutofit/>
            </a:bodyPr>
            <a:lstStyle/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700" dirty="0" smtClean="0"/>
            </a:p>
            <a:p>
              <a:pPr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700" dirty="0" smtClean="0"/>
                <a:t>x-x</a:t>
              </a:r>
              <a:r>
                <a:rPr lang="en-US" sz="2400" dirty="0" smtClean="0"/>
                <a:t>0</a:t>
              </a:r>
              <a:r>
                <a:rPr lang="en-US" sz="5700" dirty="0" smtClean="0"/>
                <a:t>=</a:t>
              </a:r>
              <a:r>
                <a:rPr lang="en-US" sz="6000" dirty="0" smtClean="0">
                  <a:ea typeface="Verdana"/>
                  <a:cs typeface="Verdana"/>
                </a:rPr>
                <a:t>ⱱ t</a:t>
              </a:r>
              <a:endParaRPr lang="ru-RU" sz="6000" dirty="0" smtClean="0"/>
            </a:p>
            <a:p>
              <a:pPr lvl="0" algn="ctr" defTabSz="2533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5700" kern="1200" dirty="0"/>
            </a:p>
          </p:txBody>
        </p:sp>
      </p:grpSp>
      <p:sp>
        <p:nvSpPr>
          <p:cNvPr id="20" name="Умножение 19"/>
          <p:cNvSpPr/>
          <p:nvPr/>
        </p:nvSpPr>
        <p:spPr>
          <a:xfrm>
            <a:off x="7858148" y="3143248"/>
            <a:ext cx="285752" cy="285752"/>
          </a:xfrm>
          <a:prstGeom prst="mathMultiply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4000496" y="3000372"/>
            <a:ext cx="937897" cy="678718"/>
            <a:chOff x="3385361" y="802408"/>
            <a:chExt cx="937897" cy="678718"/>
          </a:xfrm>
        </p:grpSpPr>
        <p:sp>
          <p:nvSpPr>
            <p:cNvPr id="22" name="Стрелка вправо 21"/>
            <p:cNvSpPr/>
            <p:nvPr/>
          </p:nvSpPr>
          <p:spPr>
            <a:xfrm rot="1831">
              <a:off x="3385361" y="802408"/>
              <a:ext cx="937897" cy="678718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23" name="Стрелка вправо 4"/>
            <p:cNvSpPr/>
            <p:nvPr/>
          </p:nvSpPr>
          <p:spPr>
            <a:xfrm rot="1831">
              <a:off x="3385361" y="938098"/>
              <a:ext cx="734282" cy="407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900" kern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8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928694"/>
          </a:xfrm>
        </p:spPr>
        <p:txBody>
          <a:bodyPr>
            <a:noAutofit/>
          </a:bodyPr>
          <a:lstStyle/>
          <a:p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Өрнектегі  </a:t>
            </a:r>
            <a:r>
              <a:rPr lang="en-US" sz="3200" dirty="0" smtClean="0">
                <a:solidFill>
                  <a:schemeClr val="tx1"/>
                </a:solidFill>
              </a:rPr>
              <a:t>x</a:t>
            </a:r>
            <a:r>
              <a:rPr lang="en-US" sz="1400" dirty="0" smtClean="0">
                <a:solidFill>
                  <a:schemeClr val="tx1"/>
                </a:solidFill>
              </a:rPr>
              <a:t>0</a:t>
            </a:r>
            <a:r>
              <a:rPr lang="kk-KZ" sz="1100" dirty="0" smtClean="0">
                <a:solidFill>
                  <a:schemeClr val="tx1"/>
                </a:solidFill>
              </a:rPr>
              <a:t> </a:t>
            </a:r>
            <a:r>
              <a:rPr lang="kk-KZ" sz="1100" dirty="0" smtClean="0">
                <a:solidFill>
                  <a:srgbClr val="FF0000"/>
                </a:solidFill>
              </a:rPr>
              <a:t>  </a:t>
            </a:r>
            <a:r>
              <a:rPr lang="kk-KZ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ді  теңдіктің оң жағына шығарып, былай өрнектей аламыз. </a:t>
            </a: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57628"/>
            <a:ext cx="8472518" cy="264320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kk-KZ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i="1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Бұл өрнек бірқалыпты түзу сызықты қозғалатын дененің қозғалыс теңдеуі деп аталады.</a:t>
            </a:r>
            <a:endParaRPr lang="en-US" sz="3600" b="1" i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600" b="1" i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b="1" i="1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Біз бұл өрнек арқылы дененің кез келген уақыт мезетіндегі координатасын табуға болады.</a:t>
            </a:r>
          </a:p>
          <a:p>
            <a:pPr>
              <a:buNone/>
            </a:pPr>
            <a:endParaRPr lang="kk-KZ" sz="3600" b="1" i="1" dirty="0" smtClean="0"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dirty="0"/>
          </a:p>
        </p:txBody>
      </p:sp>
      <p:grpSp>
        <p:nvGrpSpPr>
          <p:cNvPr id="4" name="Группа 12"/>
          <p:cNvGrpSpPr/>
          <p:nvPr/>
        </p:nvGrpSpPr>
        <p:grpSpPr>
          <a:xfrm>
            <a:off x="1571604" y="1571612"/>
            <a:ext cx="6000792" cy="2643206"/>
            <a:chOff x="6071730" y="176165"/>
            <a:chExt cx="2210129" cy="2005123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071730" y="176165"/>
              <a:ext cx="2210129" cy="2005123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6130458" y="234893"/>
              <a:ext cx="2092673" cy="1887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  <a:scene3d>
                <a:camera prst="orthographicFront">
                  <a:rot lat="0" lon="0" rev="0"/>
                </a:camera>
                <a:lightRig rig="glow" dir="t">
                  <a:rot lat="0" lon="0" rev="3600000"/>
                </a:lightRig>
              </a:scene3d>
              <a:sp3d prstMaterial="softEdge">
                <a:bevelT w="29210" h="16510"/>
                <a:contourClr>
                  <a:schemeClr val="accent4">
                    <a:alpha val="95000"/>
                  </a:schemeClr>
                </a:contourClr>
              </a:sp3d>
            </a:bodyPr>
            <a:lstStyle/>
            <a:p>
              <a:pPr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6600" dirty="0" smtClean="0"/>
                <a:t>x=x</a:t>
              </a:r>
              <a:r>
                <a:rPr lang="en-US" sz="3600" dirty="0" smtClean="0"/>
                <a:t>0</a:t>
              </a:r>
              <a:r>
                <a:rPr lang="en-US" sz="6600" dirty="0" smtClean="0"/>
                <a:t>+</a:t>
              </a:r>
              <a:r>
                <a:rPr lang="en-US" sz="6600" dirty="0" smtClean="0">
                  <a:latin typeface="Verdana"/>
                  <a:ea typeface="Verdana"/>
                  <a:cs typeface="Verdana"/>
                </a:rPr>
                <a:t>ⱱ  t</a:t>
              </a:r>
            </a:p>
          </p:txBody>
        </p:sp>
      </p:grpSp>
      <p:sp>
        <p:nvSpPr>
          <p:cNvPr id="22" name="Умножение 21"/>
          <p:cNvSpPr/>
          <p:nvPr/>
        </p:nvSpPr>
        <p:spPr>
          <a:xfrm>
            <a:off x="5857884" y="2786058"/>
            <a:ext cx="285752" cy="285752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000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4000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4000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Жаңа тақырыпты бекіту</a:t>
            </a:r>
            <a:br>
              <a:rPr lang="kk-KZ" sz="4000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7239000" cy="4955562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Бірқалыпты түзусызықты қозғалатын дененің орын ауыстыруын оның қозғалыс жылдамдығы мен уақыт арқылы өрнектеуге болады? Формуласын жаз.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Орын ауыстыруды коордиаталар айырымы арқылы қалай өрнектеуге болады? Формуласын жазыңдар.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Қозғалыс заңының формуласын айтыңдар.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Бірқалыпты түзусызықты қозғалатын дененің қозғалыс графигі қандай болады?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Есеп</a:t>
            </a:r>
            <a:r>
              <a:rPr lang="ru-RU" dirty="0" smtClean="0"/>
              <a:t> </a:t>
            </a:r>
            <a:r>
              <a:rPr lang="ru-RU" dirty="0" err="1" smtClean="0"/>
              <a:t>шы</a:t>
            </a:r>
            <a:r>
              <a:rPr lang="kk-KZ" dirty="0" smtClean="0"/>
              <a:t>Ғ</a:t>
            </a:r>
            <a:r>
              <a:rPr lang="ru-RU" dirty="0" smtClean="0"/>
              <a:t>ару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8194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k-KZ" sz="3600" dirty="0" smtClean="0"/>
              <a:t>7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жатты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ғудың </a:t>
            </a:r>
          </a:p>
          <a:p>
            <a:pPr>
              <a:buNone/>
            </a:pP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№1, №2  есептерін шығару </a:t>
            </a:r>
          </a:p>
          <a:p>
            <a:pPr>
              <a:buNone/>
            </a:pP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2285992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Үйге</a:t>
            </a:r>
            <a:r>
              <a:rPr kumimoji="0" lang="kk-KZ" sz="3800" b="1" i="0" u="none" strike="noStrike" kern="1200" cap="all" spc="0" normalizeH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тапсырма </a:t>
            </a:r>
            <a:endParaRPr kumimoji="0" lang="ru-RU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28596" y="3429000"/>
            <a:ext cx="7239000" cy="928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kumimoji="0" lang="ru-RU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атты</a:t>
            </a:r>
            <a:r>
              <a:rPr kumimoji="0" lang="kk-KZ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ғуды аяқтау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ru-RU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00034" y="4000504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Білімдерін</a:t>
            </a:r>
            <a:r>
              <a:rPr kumimoji="0" lang="kk-KZ" sz="3800" b="1" i="0" u="none" strike="noStrike" kern="1200" cap="all" spc="0" normalizeH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бағалау</a:t>
            </a:r>
            <a:endParaRPr kumimoji="0" lang="ru-RU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129590" cy="914400"/>
          </a:xfrm>
          <a:noFill/>
        </p:spPr>
        <p:txBody>
          <a:bodyPr>
            <a:normAutofit fontScale="90000"/>
          </a:bodyPr>
          <a:lstStyle/>
          <a:p>
            <a:r>
              <a:rPr lang="kk-KZ" sz="4800" b="1" i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Осымен сабағымыз аяқталды</a:t>
            </a:r>
            <a:r>
              <a:rPr lang="kk-KZ" sz="4800" b="1" i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!!!</a:t>
            </a:r>
            <a:endParaRPr lang="ru-RU" sz="4800" b="1" i="1" dirty="0">
              <a:ln>
                <a:solidFill>
                  <a:srgbClr val="FFFF00"/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45603" y="3143248"/>
            <a:ext cx="9235220" cy="20002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>
                <a:gd name="adj1" fmla="val 6250"/>
                <a:gd name="adj2" fmla="val -457"/>
              </a:avLst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hardEdge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 w="0"/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Н</a:t>
            </a:r>
            <a:r>
              <a:rPr lang="ru-RU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азарларыңызға </a:t>
            </a:r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РАХМЕТ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r>
              <a:rPr lang="kk-KZ" sz="7200" b="1" i="1" dirty="0" smtClean="0">
                <a:ln>
                  <a:solidFill>
                    <a:srgbClr val="FF000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Сабақ мақсаты:</a:t>
            </a:r>
            <a:endParaRPr lang="ru-RU" sz="7200" b="1" i="1" dirty="0">
              <a:ln>
                <a:solidFill>
                  <a:srgbClr val="FF000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 fontScale="92500" lnSpcReduction="20000"/>
          </a:bodyPr>
          <a:lstStyle/>
          <a:p>
            <a:r>
              <a:rPr lang="kk-KZ" sz="3500" b="1" i="1" dirty="0" smtClean="0">
                <a:ln>
                  <a:solidFill>
                    <a:srgbClr val="FF0000"/>
                  </a:solidFill>
                </a:ln>
              </a:rPr>
              <a:t>1.</a:t>
            </a:r>
            <a:r>
              <a:rPr lang="kk-KZ" sz="3500" b="1" i="1" dirty="0" smtClean="0"/>
              <a:t> </a:t>
            </a:r>
            <a:r>
              <a:rPr lang="kk-KZ" sz="3500" b="1" i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Қозғалыс заңы туралы, бірқалыпты түзу сызықты қозғалатын дененің қозғалыс графигі туралы түсінік алуға жетелеу.</a:t>
            </a:r>
            <a:endParaRPr lang="ru-RU" sz="3500" b="1" i="1" dirty="0" smtClean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</a:endParaRPr>
          </a:p>
          <a:p>
            <a:r>
              <a:rPr lang="kk-KZ" sz="3500" b="1" i="1" dirty="0" smtClean="0">
                <a:ln>
                  <a:solidFill>
                    <a:srgbClr val="FF0000"/>
                  </a:solidFill>
                </a:ln>
              </a:rPr>
              <a:t>2. Мысалдар келтіре отырып, оқушы ойын дамыту, ғылыми ой қорытындыларын жасай білуге дағдыландыру.</a:t>
            </a:r>
            <a:endParaRPr lang="ru-RU" sz="3500" b="1" i="1" dirty="0" smtClean="0">
              <a:ln>
                <a:solidFill>
                  <a:srgbClr val="FF0000"/>
                </a:solidFill>
              </a:ln>
            </a:endParaRPr>
          </a:p>
          <a:p>
            <a:r>
              <a:rPr lang="kk-KZ" sz="3500" b="1" i="1" dirty="0" smtClean="0">
                <a:ln>
                  <a:solidFill>
                    <a:srgbClr val="FF0000"/>
                  </a:solidFill>
                </a:ln>
              </a:rPr>
              <a:t>3</a:t>
            </a:r>
            <a:r>
              <a:rPr lang="kk-KZ" sz="35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Жауапкершілікке, тиянақтылыққа, еңбекқорлыққа тәрбиелеу.</a:t>
            </a:r>
            <a:endParaRPr lang="ru-RU" sz="3500" b="1" i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7858180" cy="2751770"/>
          </a:xfrm>
        </p:spPr>
        <p:txBody>
          <a:bodyPr>
            <a:normAutofit/>
          </a:bodyPr>
          <a:lstStyle/>
          <a:p>
            <a:r>
              <a:rPr lang="kk-KZ" sz="48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 түрі</a:t>
            </a:r>
            <a:r>
              <a:rPr lang="kk-KZ" sz="4000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i="1" dirty="0" smtClean="0"/>
              <a:t>аралас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Сабақ әдісі: </a:t>
            </a:r>
            <a:r>
              <a:rPr lang="kk-KZ" sz="3200" i="1" dirty="0" smtClean="0"/>
              <a:t>баяндау, сұрақ-жауап. 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3248"/>
            <a:ext cx="8186766" cy="3312488"/>
          </a:xfrm>
        </p:spPr>
        <p:txBody>
          <a:bodyPr>
            <a:normAutofit/>
          </a:bodyPr>
          <a:lstStyle/>
          <a:p>
            <a:r>
              <a:rPr lang="kk-KZ" sz="4400" b="1" i="1" dirty="0" smtClean="0">
                <a:ln>
                  <a:solidFill>
                    <a:srgbClr val="FF0000"/>
                  </a:solidFill>
                </a:ln>
                <a:latin typeface="Times New Roman" pitchFamily="18" charset="0"/>
                <a:cs typeface="Times New Roman" pitchFamily="18" charset="0"/>
              </a:rPr>
              <a:t>Сабаққа қажетті құралдар: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 слайдтар, 7 сыныпқа арналған электронды оқулық 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000108"/>
          </a:xfrm>
        </p:spPr>
        <p:txBody>
          <a:bodyPr>
            <a:normAutofit/>
          </a:bodyPr>
          <a:lstStyle/>
          <a:p>
            <a:r>
              <a:rPr lang="kk-KZ" sz="6000" i="1" dirty="0" smtClean="0"/>
              <a:t>Сабақ барысы:</a:t>
            </a:r>
            <a:endParaRPr lang="ru-RU" sz="6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384190"/>
          </a:xfrm>
        </p:spPr>
        <p:txBody>
          <a:bodyPr>
            <a:normAutofit fontScale="77500" lnSpcReduction="2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І. Ұйымдастыру кезеңі.</a:t>
            </a:r>
            <a:r>
              <a:rPr lang="ru-RU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b="1" i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ІІ. Оқушылардың үйге берілген тапсырмаларды қалай меңгергендерін тексеру.</a:t>
            </a:r>
            <a:r>
              <a:rPr lang="ru-RU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b="1" i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ІІІ. Жаңа сабақ.</a:t>
            </a:r>
          </a:p>
          <a:p>
            <a:endParaRPr lang="kk-KZ" sz="3200" b="1" i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Жаңа тақырыпты бекіту</a:t>
            </a:r>
          </a:p>
          <a:p>
            <a:r>
              <a:rPr lang="kk-KZ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Жаңа тақырыпқа байланысты сұрақтар.</a:t>
            </a:r>
          </a:p>
          <a:p>
            <a:r>
              <a:rPr lang="kk-KZ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Есеп шығару</a:t>
            </a:r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“ 7 жаттығу” </a:t>
            </a:r>
          </a:p>
          <a:p>
            <a:endParaRPr lang="kk-KZ" sz="3200" b="1" i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қорытындылау</a:t>
            </a:r>
          </a:p>
          <a:p>
            <a:r>
              <a:rPr lang="en-US" sz="3200" b="1" i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үйге тапсырма</a:t>
            </a:r>
          </a:p>
          <a:p>
            <a:r>
              <a:rPr lang="en-US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kk-KZ" sz="3200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Білімдерін бағалау</a:t>
            </a:r>
            <a:endParaRPr lang="ru-RU" sz="3200" b="1" i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329642" cy="894382"/>
          </a:xfrm>
        </p:spPr>
        <p:txBody>
          <a:bodyPr>
            <a:normAutofit fontScale="90000"/>
          </a:bodyPr>
          <a:lstStyle/>
          <a:p>
            <a:r>
              <a:rPr lang="kk-KZ" sz="4000" i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ІІ. </a:t>
            </a:r>
            <a:r>
              <a:rPr lang="kk-KZ" i="1" dirty="0" smtClean="0">
                <a:ln w="50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Өткен такырыпты қайталау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829576" cy="4846320"/>
          </a:xfrm>
        </p:spPr>
        <p:txBody>
          <a:bodyPr>
            <a:normAutofit fontScale="92500" lnSpcReduction="20000"/>
          </a:bodyPr>
          <a:lstStyle/>
          <a:p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Бір қалыпты қозғалыс деген не? </a:t>
            </a:r>
          </a:p>
          <a:p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Орташа жылдамдық деп нені түсінеміз?</a:t>
            </a:r>
          </a:p>
          <a:p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Орташа жылдамдықтың? Өрнегі (формуласы)? Өлшем бірлігі? </a:t>
            </a:r>
          </a:p>
          <a:p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Дене қозғалысының белгілі бір уақыт аралығындағы орташа жылдамдығы белгілі болса, онда дененің осы уақыт аралығындағы орын ауыстыруын қалай есептеп шығаруға болады? </a:t>
            </a:r>
          </a:p>
          <a:p>
            <a:r>
              <a:rPr lang="kk-KZ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Үйге берілген есептердің шығарылуын тексеру?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239000" cy="107157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i="1" cap="none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i="1" cap="none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6600" i="1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i="1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6600" i="1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i="1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6600" i="1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i="1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6600" i="1" cap="none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ІІ. Жаңа сабақ.</a:t>
            </a:r>
            <a:endParaRPr lang="ru-RU" sz="6000" cap="none" spc="50" dirty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2428868"/>
          <a:ext cx="8072494" cy="228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Деление 4"/>
          <p:cNvSpPr/>
          <p:nvPr/>
        </p:nvSpPr>
        <p:spPr>
          <a:xfrm>
            <a:off x="2714612" y="2857496"/>
            <a:ext cx="1143008" cy="1428760"/>
          </a:xfrm>
          <a:prstGeom prst="mathDivide">
            <a:avLst>
              <a:gd name="adj1" fmla="val 10971"/>
              <a:gd name="adj2" fmla="val 12161"/>
              <a:gd name="adj3" fmla="val 12492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</a:t>
            </a:r>
          </a:p>
          <a:p>
            <a:pPr algn="ctr"/>
            <a:r>
              <a:rPr lang="en-US" sz="4800" b="1" i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  </a:t>
            </a:r>
          </a:p>
        </p:txBody>
      </p:sp>
      <p:sp>
        <p:nvSpPr>
          <p:cNvPr id="7" name="Умножение 6"/>
          <p:cNvSpPr/>
          <p:nvPr/>
        </p:nvSpPr>
        <p:spPr>
          <a:xfrm>
            <a:off x="7286644" y="3429000"/>
            <a:ext cx="357190" cy="285752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329642" cy="822944"/>
          </a:xfrm>
        </p:spPr>
        <p:txBody>
          <a:bodyPr>
            <a:noAutofit/>
          </a:bodyPr>
          <a:lstStyle/>
          <a:p>
            <a:endParaRPr lang="ru-RU" sz="54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58204" cy="5098438"/>
          </a:xfrm>
        </p:spPr>
        <p:txBody>
          <a:bodyPr/>
          <a:lstStyle/>
          <a:p>
            <a:pPr>
              <a:buNone/>
            </a:pP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одержимое 2"/>
          <p:cNvSpPr txBox="1">
            <a:spLocks/>
          </p:cNvSpPr>
          <p:nvPr/>
        </p:nvSpPr>
        <p:spPr>
          <a:xfrm>
            <a:off x="457200" y="1428736"/>
            <a:ext cx="7239000" cy="192882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U=U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+U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+U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+…+U</a:t>
            </a:r>
            <a:r>
              <a:rPr kumimoji="0" lang="en-US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endParaRPr kumimoji="0" lang="ru-RU" sz="36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=I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=I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=…=I</a:t>
            </a:r>
            <a:r>
              <a:rPr kumimoji="0" lang="en-US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endParaRPr kumimoji="0" lang="ru-RU" sz="3600" b="1" i="1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R=R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+R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+R</a:t>
            </a:r>
            <a:r>
              <a:rPr kumimoji="0" lang="kk-KZ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kk-KZ" sz="36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+…+R</a:t>
            </a:r>
            <a:r>
              <a:rPr kumimoji="0" lang="en-US" sz="3600" b="1" i="1" u="none" strike="noStrike" kern="120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357158" y="3429000"/>
            <a:ext cx="7239000" cy="1071570"/>
          </a:xfrm>
          <a:prstGeom prst="rect">
            <a:avLst/>
          </a:prstGeom>
        </p:spPr>
        <p:txBody>
          <a:bodyPr vert="horz" lIns="45720" tIns="0" rIns="45720" bIns="0" anchor="b" anchorCtr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8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Өткізгіштерді </a:t>
            </a:r>
            <a:r>
              <a:rPr lang="kk-KZ" sz="38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паралель қосқанда</a:t>
            </a:r>
            <a:endParaRPr kumimoji="0" lang="ru-RU" sz="3800" b="1" i="1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Содержимое 2"/>
          <p:cNvSpPr txBox="1">
            <a:spLocks/>
          </p:cNvSpPr>
          <p:nvPr/>
        </p:nvSpPr>
        <p:spPr>
          <a:xfrm>
            <a:off x="285720" y="4500570"/>
            <a:ext cx="7239000" cy="200026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r>
              <a:rPr lang="nb-NO" sz="4000" b="1" i="1" dirty="0" smtClean="0"/>
              <a:t>I</a:t>
            </a:r>
            <a:r>
              <a:rPr lang="kk-KZ" sz="4000" b="1" i="1" dirty="0" smtClean="0"/>
              <a:t>=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1</a:t>
            </a:r>
            <a:r>
              <a:rPr lang="kk-KZ" sz="4000" b="1" i="1" dirty="0" smtClean="0"/>
              <a:t>+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2</a:t>
            </a:r>
            <a:r>
              <a:rPr lang="kk-KZ" sz="4000" b="1" i="1" dirty="0" smtClean="0"/>
              <a:t>+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3</a:t>
            </a:r>
            <a:r>
              <a:rPr lang="kk-KZ" sz="4000" b="1" i="1" dirty="0" smtClean="0"/>
              <a:t>+… I</a:t>
            </a:r>
            <a:r>
              <a:rPr lang="en-US" sz="4000" b="1" i="1" baseline="-25000" dirty="0" smtClean="0"/>
              <a:t>n</a:t>
            </a:r>
            <a:endParaRPr lang="en-US" sz="4000" b="1" i="1" dirty="0" smtClean="0"/>
          </a:p>
          <a:p>
            <a:r>
              <a:rPr lang="nb-NO" sz="4000" b="1" i="1" dirty="0" smtClean="0"/>
              <a:t>U</a:t>
            </a:r>
            <a:r>
              <a:rPr lang="nb-NO" sz="4000" b="1" i="1" baseline="-25000" dirty="0" smtClean="0"/>
              <a:t>1</a:t>
            </a:r>
            <a:r>
              <a:rPr lang="nb-NO" sz="4000" b="1" i="1" dirty="0" smtClean="0"/>
              <a:t>=U</a:t>
            </a:r>
            <a:r>
              <a:rPr lang="nb-NO" sz="4000" b="1" i="1" baseline="-25000" dirty="0" smtClean="0"/>
              <a:t>2</a:t>
            </a:r>
            <a:r>
              <a:rPr lang="nb-NO" sz="4000" b="1" i="1" dirty="0" smtClean="0"/>
              <a:t>=U</a:t>
            </a:r>
            <a:r>
              <a:rPr lang="nb-NO" sz="4000" b="1" i="1" baseline="-25000" dirty="0" smtClean="0"/>
              <a:t>3</a:t>
            </a:r>
            <a:r>
              <a:rPr lang="nb-NO" sz="4000" b="1" i="1" dirty="0" smtClean="0"/>
              <a:t>=…</a:t>
            </a:r>
            <a:r>
              <a:rPr lang="kk-KZ" sz="4000" b="1" i="1" dirty="0" smtClean="0"/>
              <a:t>+U</a:t>
            </a:r>
            <a:r>
              <a:rPr lang="en-US" sz="4000" b="1" i="1" baseline="-25000" dirty="0" smtClean="0"/>
              <a:t>n</a:t>
            </a:r>
            <a:endParaRPr lang="ru-RU" sz="4000" b="1" i="1" dirty="0" smtClean="0"/>
          </a:p>
          <a:p>
            <a:r>
              <a:rPr lang="nb-NO" sz="4000" b="1" i="1" dirty="0" smtClean="0"/>
              <a:t>1/R=1/R</a:t>
            </a:r>
            <a:r>
              <a:rPr lang="nb-NO" sz="4000" b="1" i="1" baseline="-25000" dirty="0" smtClean="0"/>
              <a:t>1</a:t>
            </a:r>
            <a:r>
              <a:rPr lang="nb-NO" sz="4000" b="1" i="1" dirty="0" smtClean="0"/>
              <a:t>+1/R</a:t>
            </a:r>
            <a:r>
              <a:rPr lang="nb-NO" sz="4000" b="1" i="1" baseline="-25000" dirty="0" smtClean="0"/>
              <a:t>2</a:t>
            </a:r>
            <a:r>
              <a:rPr lang="nb-NO" sz="4000" b="1" i="1" dirty="0" smtClean="0"/>
              <a:t>+1/R</a:t>
            </a:r>
            <a:r>
              <a:rPr lang="nb-NO" sz="4000" b="1" i="1" baseline="-25000" dirty="0" smtClean="0"/>
              <a:t>3</a:t>
            </a:r>
            <a:r>
              <a:rPr lang="nb-NO" sz="4000" b="1" i="1" dirty="0" smtClean="0"/>
              <a:t>+…</a:t>
            </a:r>
            <a:r>
              <a:rPr lang="kk-KZ" sz="4000" b="1" i="1" dirty="0" smtClean="0"/>
              <a:t> </a:t>
            </a:r>
            <a:r>
              <a:rPr lang="nb-NO" sz="4000" b="1" i="1" dirty="0" smtClean="0"/>
              <a:t>1/</a:t>
            </a:r>
            <a:r>
              <a:rPr lang="kk-KZ" sz="4000" b="1" i="1" dirty="0" smtClean="0"/>
              <a:t>R</a:t>
            </a:r>
            <a:r>
              <a:rPr lang="en-US" sz="4000" b="1" i="1" baseline="-25000" dirty="0" smtClean="0"/>
              <a:t>n</a:t>
            </a:r>
            <a:endParaRPr lang="ru-RU" sz="4000" b="1" i="1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89184" y="383772"/>
            <a:ext cx="8429684" cy="60722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1665989" y="138390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818389" y="153630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970789" y="168870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123189" y="184110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2275589" y="199350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 flipH="1" flipV="1">
            <a:off x="4263651" y="4880357"/>
            <a:ext cx="239170" cy="5110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289184" y="383772"/>
            <a:ext cx="8429684" cy="60722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0" y="78579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0" y="4643446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0" y="2714620"/>
            <a:ext cx="714348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16200000" flipV="1">
            <a:off x="1120898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V="1">
            <a:off x="5907244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6200000" flipV="1">
            <a:off x="4284508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6200000" flipV="1">
            <a:off x="2692534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6200000" flipV="1">
            <a:off x="7499218" y="6478756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3428992" y="4714884"/>
            <a:ext cx="214314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 rot="5400000">
            <a:off x="3000364" y="5500702"/>
            <a:ext cx="171451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 rot="5400000">
            <a:off x="4357686" y="5500702"/>
            <a:ext cx="171451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4286248" y="4572008"/>
            <a:ext cx="500066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7239000" cy="1071570"/>
          </a:xfrm>
        </p:spPr>
        <p:txBody>
          <a:bodyPr>
            <a:normAutofit fontScale="90000"/>
          </a:bodyPr>
          <a:lstStyle/>
          <a:p>
            <a:r>
              <a:rPr lang="kk-KZ" i="1" dirty="0" smtClean="0">
                <a:solidFill>
                  <a:schemeClr val="tx2">
                    <a:lumMod val="50000"/>
                  </a:schemeClr>
                </a:solidFill>
              </a:rPr>
              <a:t>Өткізгіштерді тізбектей қосқанда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1928826"/>
          </a:xfrm>
        </p:spPr>
        <p:txBody>
          <a:bodyPr>
            <a:normAutofit/>
          </a:bodyPr>
          <a:lstStyle/>
          <a:p>
            <a:r>
              <a:rPr lang="kk-KZ" sz="3600" b="1" i="1" dirty="0" smtClean="0"/>
              <a:t>U=U</a:t>
            </a:r>
            <a:r>
              <a:rPr lang="kk-KZ" sz="3600" b="1" i="1" baseline="-25000" dirty="0" smtClean="0"/>
              <a:t>1</a:t>
            </a:r>
            <a:r>
              <a:rPr lang="kk-KZ" sz="3600" b="1" i="1" dirty="0" smtClean="0"/>
              <a:t>+U</a:t>
            </a:r>
            <a:r>
              <a:rPr lang="kk-KZ" sz="3600" b="1" i="1" baseline="-25000" dirty="0" smtClean="0"/>
              <a:t>2</a:t>
            </a:r>
            <a:r>
              <a:rPr lang="kk-KZ" sz="3600" b="1" i="1" dirty="0" smtClean="0"/>
              <a:t>+U</a:t>
            </a:r>
            <a:r>
              <a:rPr lang="kk-KZ" sz="3600" b="1" i="1" baseline="-25000" dirty="0" smtClean="0"/>
              <a:t>3</a:t>
            </a:r>
            <a:r>
              <a:rPr lang="kk-KZ" sz="3600" b="1" i="1" dirty="0" smtClean="0"/>
              <a:t>+…+U</a:t>
            </a:r>
            <a:r>
              <a:rPr lang="en-US" sz="3600" b="1" i="1" baseline="-25000" dirty="0" smtClean="0"/>
              <a:t>n</a:t>
            </a:r>
            <a:endParaRPr lang="ru-RU" sz="3600" b="1" i="1" dirty="0" smtClean="0"/>
          </a:p>
          <a:p>
            <a:r>
              <a:rPr lang="kk-KZ" sz="3600" b="1" i="1" dirty="0" smtClean="0"/>
              <a:t>I</a:t>
            </a:r>
            <a:r>
              <a:rPr lang="kk-KZ" sz="3600" b="1" i="1" baseline="-25000" dirty="0" smtClean="0"/>
              <a:t>1</a:t>
            </a:r>
            <a:r>
              <a:rPr lang="kk-KZ" sz="3600" b="1" i="1" dirty="0" smtClean="0"/>
              <a:t>=I</a:t>
            </a:r>
            <a:r>
              <a:rPr lang="kk-KZ" sz="3600" b="1" i="1" baseline="-25000" dirty="0" smtClean="0"/>
              <a:t>2</a:t>
            </a:r>
            <a:r>
              <a:rPr lang="kk-KZ" sz="3600" b="1" i="1" dirty="0" smtClean="0"/>
              <a:t>=I</a:t>
            </a:r>
            <a:r>
              <a:rPr lang="kk-KZ" sz="3600" b="1" i="1" baseline="-25000" dirty="0" smtClean="0"/>
              <a:t>3</a:t>
            </a:r>
            <a:r>
              <a:rPr lang="kk-KZ" sz="3600" b="1" i="1" dirty="0" smtClean="0"/>
              <a:t>=…=I</a:t>
            </a:r>
            <a:r>
              <a:rPr lang="en-US" sz="3600" b="1" i="1" baseline="-25000" dirty="0" smtClean="0"/>
              <a:t>n</a:t>
            </a:r>
            <a:endParaRPr lang="ru-RU" sz="3600" b="1" i="1" dirty="0" smtClean="0"/>
          </a:p>
          <a:p>
            <a:r>
              <a:rPr lang="kk-KZ" sz="3600" b="1" i="1" dirty="0" smtClean="0"/>
              <a:t>R=R</a:t>
            </a:r>
            <a:r>
              <a:rPr lang="kk-KZ" sz="3600" b="1" i="1" baseline="-25000" dirty="0" smtClean="0"/>
              <a:t>1</a:t>
            </a:r>
            <a:r>
              <a:rPr lang="kk-KZ" sz="3600" b="1" i="1" dirty="0" smtClean="0"/>
              <a:t>+R</a:t>
            </a:r>
            <a:r>
              <a:rPr lang="kk-KZ" sz="3600" b="1" i="1" baseline="-25000" dirty="0" smtClean="0"/>
              <a:t>2</a:t>
            </a:r>
            <a:r>
              <a:rPr lang="kk-KZ" sz="3600" b="1" i="1" dirty="0" smtClean="0"/>
              <a:t>+R</a:t>
            </a:r>
            <a:r>
              <a:rPr lang="kk-KZ" sz="3600" b="1" i="1" baseline="-25000" dirty="0" smtClean="0"/>
              <a:t>3</a:t>
            </a:r>
            <a:r>
              <a:rPr lang="kk-KZ" sz="3600" b="1" i="1" dirty="0" smtClean="0"/>
              <a:t>+…+R</a:t>
            </a:r>
            <a:r>
              <a:rPr lang="en-US" sz="3600" b="1" i="1" baseline="-25000" dirty="0" smtClean="0"/>
              <a:t>n</a:t>
            </a:r>
            <a:endParaRPr lang="ru-RU" sz="3600" b="1" i="1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3429000"/>
            <a:ext cx="7239000" cy="1071570"/>
          </a:xfrm>
          <a:prstGeom prst="rect">
            <a:avLst/>
          </a:prstGeom>
        </p:spPr>
        <p:txBody>
          <a:bodyPr vert="horz" lIns="45720" tIns="0" rIns="45720" bIns="0" anchor="b" anchorCtr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8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Өткізгіштерді </a:t>
            </a:r>
            <a:r>
              <a:rPr lang="kk-KZ" sz="38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паралель қосқанда</a:t>
            </a:r>
            <a:endParaRPr kumimoji="0" lang="ru-RU" sz="3800" b="1" i="1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85720" y="4500570"/>
            <a:ext cx="7239000" cy="200026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r>
              <a:rPr lang="nb-NO" sz="4000" b="1" i="1" dirty="0" smtClean="0"/>
              <a:t>I</a:t>
            </a:r>
            <a:r>
              <a:rPr lang="kk-KZ" sz="4000" b="1" i="1" dirty="0" smtClean="0"/>
              <a:t>=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1</a:t>
            </a:r>
            <a:r>
              <a:rPr lang="kk-KZ" sz="4000" b="1" i="1" dirty="0" smtClean="0"/>
              <a:t>+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2</a:t>
            </a:r>
            <a:r>
              <a:rPr lang="kk-KZ" sz="4000" b="1" i="1" dirty="0" smtClean="0"/>
              <a:t>+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3</a:t>
            </a:r>
            <a:r>
              <a:rPr lang="kk-KZ" sz="4000" b="1" i="1" dirty="0" smtClean="0"/>
              <a:t>+… I</a:t>
            </a:r>
            <a:r>
              <a:rPr lang="en-US" sz="4000" b="1" i="1" baseline="-25000" dirty="0" smtClean="0"/>
              <a:t>n</a:t>
            </a:r>
            <a:endParaRPr lang="en-US" sz="4000" b="1" i="1" dirty="0" smtClean="0"/>
          </a:p>
          <a:p>
            <a:r>
              <a:rPr lang="nb-NO" sz="4000" b="1" i="1" dirty="0" smtClean="0"/>
              <a:t>U</a:t>
            </a:r>
            <a:r>
              <a:rPr lang="nb-NO" sz="4000" b="1" i="1" baseline="-25000" dirty="0" smtClean="0"/>
              <a:t>1</a:t>
            </a:r>
            <a:r>
              <a:rPr lang="nb-NO" sz="4000" b="1" i="1" dirty="0" smtClean="0"/>
              <a:t>=U</a:t>
            </a:r>
            <a:r>
              <a:rPr lang="nb-NO" sz="4000" b="1" i="1" baseline="-25000" dirty="0" smtClean="0"/>
              <a:t>2</a:t>
            </a:r>
            <a:r>
              <a:rPr lang="nb-NO" sz="4000" b="1" i="1" dirty="0" smtClean="0"/>
              <a:t>=U</a:t>
            </a:r>
            <a:r>
              <a:rPr lang="nb-NO" sz="4000" b="1" i="1" baseline="-25000" dirty="0" smtClean="0"/>
              <a:t>3</a:t>
            </a:r>
            <a:r>
              <a:rPr lang="nb-NO" sz="4000" b="1" i="1" dirty="0" smtClean="0"/>
              <a:t>=…</a:t>
            </a:r>
            <a:r>
              <a:rPr lang="kk-KZ" sz="4000" b="1" i="1" dirty="0" smtClean="0"/>
              <a:t>+U</a:t>
            </a:r>
            <a:r>
              <a:rPr lang="en-US" sz="4000" b="1" i="1" baseline="-25000" dirty="0" smtClean="0"/>
              <a:t>n</a:t>
            </a:r>
            <a:endParaRPr lang="ru-RU" sz="4000" b="1" i="1" dirty="0" smtClean="0"/>
          </a:p>
          <a:p>
            <a:r>
              <a:rPr lang="nb-NO" sz="4000" b="1" i="1" dirty="0" smtClean="0"/>
              <a:t>1/R=1/R</a:t>
            </a:r>
            <a:r>
              <a:rPr lang="nb-NO" sz="4000" b="1" i="1" baseline="-25000" dirty="0" smtClean="0"/>
              <a:t>1</a:t>
            </a:r>
            <a:r>
              <a:rPr lang="nb-NO" sz="4000" b="1" i="1" dirty="0" smtClean="0"/>
              <a:t>+1/R</a:t>
            </a:r>
            <a:r>
              <a:rPr lang="nb-NO" sz="4000" b="1" i="1" baseline="-25000" dirty="0" smtClean="0"/>
              <a:t>2</a:t>
            </a:r>
            <a:r>
              <a:rPr lang="nb-NO" sz="4000" b="1" i="1" dirty="0" smtClean="0"/>
              <a:t>+1/R</a:t>
            </a:r>
            <a:r>
              <a:rPr lang="nb-NO" sz="4000" b="1" i="1" baseline="-25000" dirty="0" smtClean="0"/>
              <a:t>3</a:t>
            </a:r>
            <a:r>
              <a:rPr lang="nb-NO" sz="4000" b="1" i="1" dirty="0" smtClean="0"/>
              <a:t>+…</a:t>
            </a:r>
            <a:r>
              <a:rPr lang="kk-KZ" sz="4000" b="1" i="1" dirty="0" smtClean="0"/>
              <a:t> </a:t>
            </a:r>
            <a:r>
              <a:rPr lang="nb-NO" sz="4000" b="1" i="1" dirty="0" smtClean="0"/>
              <a:t>1/</a:t>
            </a:r>
            <a:r>
              <a:rPr lang="kk-KZ" sz="4000" b="1" i="1" dirty="0" smtClean="0"/>
              <a:t>R</a:t>
            </a:r>
            <a:r>
              <a:rPr lang="en-US" sz="4000" b="1" i="1" baseline="-25000" dirty="0" smtClean="0"/>
              <a:t>n</a:t>
            </a:r>
            <a:endParaRPr lang="ru-RU" sz="4000" b="1" i="1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9184" y="383772"/>
            <a:ext cx="8429684" cy="60722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78579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643446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2714620"/>
            <a:ext cx="714348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V="1">
            <a:off x="1120898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V="1">
            <a:off x="5907244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16200000" flipV="1">
            <a:off x="4284508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16200000" flipV="1">
            <a:off x="2692534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6200000" flipV="1">
            <a:off x="7499218" y="6478756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4286248" y="4572008"/>
            <a:ext cx="500066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928662" y="4643446"/>
            <a:ext cx="328614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3893339" y="5322107"/>
            <a:ext cx="1357322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7239000" cy="1071570"/>
          </a:xfrm>
        </p:spPr>
        <p:txBody>
          <a:bodyPr>
            <a:normAutofit fontScale="90000"/>
          </a:bodyPr>
          <a:lstStyle/>
          <a:p>
            <a:r>
              <a:rPr lang="kk-KZ" i="1" dirty="0" smtClean="0">
                <a:solidFill>
                  <a:schemeClr val="tx2">
                    <a:lumMod val="50000"/>
                  </a:schemeClr>
                </a:solidFill>
              </a:rPr>
              <a:t>Өткізгіштерді тізбектей қосқанда</a:t>
            </a:r>
            <a:endParaRPr lang="ru-RU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1928826"/>
          </a:xfrm>
        </p:spPr>
        <p:txBody>
          <a:bodyPr>
            <a:normAutofit/>
          </a:bodyPr>
          <a:lstStyle/>
          <a:p>
            <a:r>
              <a:rPr lang="kk-KZ" sz="3600" b="1" i="1" dirty="0" smtClean="0"/>
              <a:t>U=U</a:t>
            </a:r>
            <a:r>
              <a:rPr lang="kk-KZ" sz="3600" b="1" i="1" baseline="-25000" dirty="0" smtClean="0"/>
              <a:t>1</a:t>
            </a:r>
            <a:r>
              <a:rPr lang="kk-KZ" sz="3600" b="1" i="1" dirty="0" smtClean="0"/>
              <a:t>+U</a:t>
            </a:r>
            <a:r>
              <a:rPr lang="kk-KZ" sz="3600" b="1" i="1" baseline="-25000" dirty="0" smtClean="0"/>
              <a:t>2</a:t>
            </a:r>
            <a:r>
              <a:rPr lang="kk-KZ" sz="3600" b="1" i="1" dirty="0" smtClean="0"/>
              <a:t>+U</a:t>
            </a:r>
            <a:r>
              <a:rPr lang="kk-KZ" sz="3600" b="1" i="1" baseline="-25000" dirty="0" smtClean="0"/>
              <a:t>3</a:t>
            </a:r>
            <a:r>
              <a:rPr lang="kk-KZ" sz="3600" b="1" i="1" dirty="0" smtClean="0"/>
              <a:t>+…+U</a:t>
            </a:r>
            <a:r>
              <a:rPr lang="en-US" sz="3600" b="1" i="1" baseline="-25000" dirty="0" smtClean="0"/>
              <a:t>n</a:t>
            </a:r>
            <a:endParaRPr lang="ru-RU" sz="3600" b="1" i="1" dirty="0" smtClean="0"/>
          </a:p>
          <a:p>
            <a:r>
              <a:rPr lang="kk-KZ" sz="3600" b="1" i="1" dirty="0" smtClean="0"/>
              <a:t>I</a:t>
            </a:r>
            <a:r>
              <a:rPr lang="kk-KZ" sz="3600" b="1" i="1" baseline="-25000" dirty="0" smtClean="0"/>
              <a:t>1</a:t>
            </a:r>
            <a:r>
              <a:rPr lang="kk-KZ" sz="3600" b="1" i="1" dirty="0" smtClean="0"/>
              <a:t>=I</a:t>
            </a:r>
            <a:r>
              <a:rPr lang="kk-KZ" sz="3600" b="1" i="1" baseline="-25000" dirty="0" smtClean="0"/>
              <a:t>2</a:t>
            </a:r>
            <a:r>
              <a:rPr lang="kk-KZ" sz="3600" b="1" i="1" dirty="0" smtClean="0"/>
              <a:t>=I</a:t>
            </a:r>
            <a:r>
              <a:rPr lang="kk-KZ" sz="3600" b="1" i="1" baseline="-25000" dirty="0" smtClean="0"/>
              <a:t>3</a:t>
            </a:r>
            <a:r>
              <a:rPr lang="kk-KZ" sz="3600" b="1" i="1" dirty="0" smtClean="0"/>
              <a:t>=…=I</a:t>
            </a:r>
            <a:r>
              <a:rPr lang="en-US" sz="3600" b="1" i="1" baseline="-25000" dirty="0" smtClean="0"/>
              <a:t>n</a:t>
            </a:r>
            <a:endParaRPr lang="ru-RU" sz="3600" b="1" i="1" dirty="0" smtClean="0"/>
          </a:p>
          <a:p>
            <a:r>
              <a:rPr lang="kk-KZ" sz="3600" b="1" i="1" dirty="0" smtClean="0"/>
              <a:t>R=R</a:t>
            </a:r>
            <a:r>
              <a:rPr lang="kk-KZ" sz="3600" b="1" i="1" baseline="-25000" dirty="0" smtClean="0"/>
              <a:t>1</a:t>
            </a:r>
            <a:r>
              <a:rPr lang="kk-KZ" sz="3600" b="1" i="1" dirty="0" smtClean="0"/>
              <a:t>+R</a:t>
            </a:r>
            <a:r>
              <a:rPr lang="kk-KZ" sz="3600" b="1" i="1" baseline="-25000" dirty="0" smtClean="0"/>
              <a:t>2</a:t>
            </a:r>
            <a:r>
              <a:rPr lang="kk-KZ" sz="3600" b="1" i="1" dirty="0" smtClean="0"/>
              <a:t>+R</a:t>
            </a:r>
            <a:r>
              <a:rPr lang="kk-KZ" sz="3600" b="1" i="1" baseline="-25000" dirty="0" smtClean="0"/>
              <a:t>3</a:t>
            </a:r>
            <a:r>
              <a:rPr lang="kk-KZ" sz="3600" b="1" i="1" dirty="0" smtClean="0"/>
              <a:t>+…+R</a:t>
            </a:r>
            <a:r>
              <a:rPr lang="en-US" sz="3600" b="1" i="1" baseline="-25000" dirty="0" smtClean="0"/>
              <a:t>n</a:t>
            </a:r>
            <a:endParaRPr lang="ru-RU" sz="3600" b="1" i="1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3429000"/>
            <a:ext cx="7239000" cy="1071570"/>
          </a:xfrm>
          <a:prstGeom prst="rect">
            <a:avLst/>
          </a:prstGeom>
        </p:spPr>
        <p:txBody>
          <a:bodyPr vert="horz" lIns="45720" tIns="0" rIns="45720" bIns="0" anchor="b" anchorCtr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8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Өткізгіштерді </a:t>
            </a:r>
            <a:r>
              <a:rPr lang="kk-KZ" sz="38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паралель қосқанда</a:t>
            </a:r>
            <a:endParaRPr kumimoji="0" lang="ru-RU" sz="3800" b="1" i="1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85720" y="4500570"/>
            <a:ext cx="7239000" cy="200026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r>
              <a:rPr lang="nb-NO" sz="4000" b="1" i="1" dirty="0" smtClean="0"/>
              <a:t>I</a:t>
            </a:r>
            <a:r>
              <a:rPr lang="kk-KZ" sz="4000" b="1" i="1" dirty="0" smtClean="0"/>
              <a:t>=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1</a:t>
            </a:r>
            <a:r>
              <a:rPr lang="kk-KZ" sz="4000" b="1" i="1" dirty="0" smtClean="0"/>
              <a:t>+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2</a:t>
            </a:r>
            <a:r>
              <a:rPr lang="kk-KZ" sz="4000" b="1" i="1" dirty="0" smtClean="0"/>
              <a:t>+</a:t>
            </a:r>
            <a:r>
              <a:rPr lang="nb-NO" sz="4000" b="1" i="1" dirty="0" smtClean="0"/>
              <a:t>I</a:t>
            </a:r>
            <a:r>
              <a:rPr lang="kk-KZ" sz="4000" b="1" i="1" baseline="-25000" dirty="0" smtClean="0"/>
              <a:t>3</a:t>
            </a:r>
            <a:r>
              <a:rPr lang="kk-KZ" sz="4000" b="1" i="1" dirty="0" smtClean="0"/>
              <a:t>+… I</a:t>
            </a:r>
            <a:r>
              <a:rPr lang="en-US" sz="4000" b="1" i="1" baseline="-25000" dirty="0" smtClean="0"/>
              <a:t>n</a:t>
            </a:r>
            <a:endParaRPr lang="en-US" sz="4000" b="1" i="1" dirty="0" smtClean="0"/>
          </a:p>
          <a:p>
            <a:r>
              <a:rPr lang="nb-NO" sz="4000" b="1" i="1" dirty="0" smtClean="0"/>
              <a:t>U</a:t>
            </a:r>
            <a:r>
              <a:rPr lang="nb-NO" sz="4000" b="1" i="1" baseline="-25000" dirty="0" smtClean="0"/>
              <a:t>1</a:t>
            </a:r>
            <a:r>
              <a:rPr lang="nb-NO" sz="4000" b="1" i="1" dirty="0" smtClean="0"/>
              <a:t>=U</a:t>
            </a:r>
            <a:r>
              <a:rPr lang="nb-NO" sz="4000" b="1" i="1" baseline="-25000" dirty="0" smtClean="0"/>
              <a:t>2</a:t>
            </a:r>
            <a:r>
              <a:rPr lang="nb-NO" sz="4000" b="1" i="1" dirty="0" smtClean="0"/>
              <a:t>=U</a:t>
            </a:r>
            <a:r>
              <a:rPr lang="nb-NO" sz="4000" b="1" i="1" baseline="-25000" dirty="0" smtClean="0"/>
              <a:t>3</a:t>
            </a:r>
            <a:r>
              <a:rPr lang="nb-NO" sz="4000" b="1" i="1" dirty="0" smtClean="0"/>
              <a:t>=…</a:t>
            </a:r>
            <a:r>
              <a:rPr lang="kk-KZ" sz="4000" b="1" i="1" dirty="0" smtClean="0"/>
              <a:t>+U</a:t>
            </a:r>
            <a:r>
              <a:rPr lang="en-US" sz="4000" b="1" i="1" baseline="-25000" dirty="0" smtClean="0"/>
              <a:t>n</a:t>
            </a:r>
            <a:endParaRPr lang="ru-RU" sz="4000" b="1" i="1" dirty="0" smtClean="0"/>
          </a:p>
          <a:p>
            <a:r>
              <a:rPr lang="nb-NO" sz="4000" b="1" i="1" dirty="0" smtClean="0"/>
              <a:t>1/R=1/R</a:t>
            </a:r>
            <a:r>
              <a:rPr lang="nb-NO" sz="4000" b="1" i="1" baseline="-25000" dirty="0" smtClean="0"/>
              <a:t>1</a:t>
            </a:r>
            <a:r>
              <a:rPr lang="nb-NO" sz="4000" b="1" i="1" dirty="0" smtClean="0"/>
              <a:t>+1/R</a:t>
            </a:r>
            <a:r>
              <a:rPr lang="nb-NO" sz="4000" b="1" i="1" baseline="-25000" dirty="0" smtClean="0"/>
              <a:t>2</a:t>
            </a:r>
            <a:r>
              <a:rPr lang="nb-NO" sz="4000" b="1" i="1" dirty="0" smtClean="0"/>
              <a:t>+1/R</a:t>
            </a:r>
            <a:r>
              <a:rPr lang="nb-NO" sz="4000" b="1" i="1" baseline="-25000" dirty="0" smtClean="0"/>
              <a:t>3</a:t>
            </a:r>
            <a:r>
              <a:rPr lang="nb-NO" sz="4000" b="1" i="1" dirty="0" smtClean="0"/>
              <a:t>+…</a:t>
            </a:r>
            <a:r>
              <a:rPr lang="kk-KZ" sz="4000" b="1" i="1" dirty="0" smtClean="0"/>
              <a:t> </a:t>
            </a:r>
            <a:r>
              <a:rPr lang="nb-NO" sz="4000" b="1" i="1" dirty="0" smtClean="0"/>
              <a:t>1/</a:t>
            </a:r>
            <a:r>
              <a:rPr lang="kk-KZ" sz="4000" b="1" i="1" dirty="0" smtClean="0"/>
              <a:t>R</a:t>
            </a:r>
            <a:r>
              <a:rPr lang="en-US" sz="4000" b="1" i="1" baseline="-25000" dirty="0" smtClean="0"/>
              <a:t>n</a:t>
            </a:r>
            <a:endParaRPr lang="ru-RU" sz="4000" b="1" i="1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ru-RU" sz="36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9184" y="383772"/>
            <a:ext cx="8429684" cy="60722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pPr algn="ctr"/>
            <a:endParaRPr lang="kk-KZ" dirty="0" smtClean="0"/>
          </a:p>
          <a:p>
            <a:pPr algn="ctr"/>
            <a:endParaRPr lang="ru-RU" sz="32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785794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4643446"/>
            <a:ext cx="766335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0" y="2714620"/>
            <a:ext cx="714348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V="1">
            <a:off x="1120898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rot="16200000" flipV="1">
            <a:off x="5907244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16200000" flipV="1">
            <a:off x="4284508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16200000" flipV="1">
            <a:off x="2692534" y="6407318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16200000" flipV="1">
            <a:off x="7499218" y="6478756"/>
            <a:ext cx="595322" cy="20338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4286248" y="4572008"/>
            <a:ext cx="500066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928662" y="4643446"/>
            <a:ext cx="328614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3893339" y="5322107"/>
            <a:ext cx="1357322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929454" y="2643182"/>
            <a:ext cx="500066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9" name="Прямая соединительная линия 18"/>
          <p:cNvCxnSpPr>
            <a:endCxn id="18" idx="1"/>
          </p:cNvCxnSpPr>
          <p:nvPr/>
        </p:nvCxnSpPr>
        <p:spPr>
          <a:xfrm>
            <a:off x="642910" y="2714620"/>
            <a:ext cx="6286544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8" idx="2"/>
          </p:cNvCxnSpPr>
          <p:nvPr/>
        </p:nvCxnSpPr>
        <p:spPr>
          <a:xfrm rot="16200000" flipH="1">
            <a:off x="5375677" y="4589867"/>
            <a:ext cx="3643340" cy="35721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4500562" y="2714620"/>
            <a:ext cx="2643206" cy="1928826"/>
          </a:xfrm>
          <a:prstGeom prst="straightConnector1">
            <a:avLst/>
          </a:prstGeom>
          <a:ln w="444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715140" y="2000241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/>
              <a:t>х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4000496" y="392906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x</a:t>
            </a:r>
            <a:r>
              <a:rPr lang="en-US" sz="1600" dirty="0" smtClean="0"/>
              <a:t>0</a:t>
            </a:r>
            <a:endParaRPr lang="ru-RU" sz="3600" dirty="0"/>
          </a:p>
        </p:txBody>
      </p:sp>
      <p:sp>
        <p:nvSpPr>
          <p:cNvPr id="36" name="TextBox 35"/>
          <p:cNvSpPr txBox="1"/>
          <p:nvPr/>
        </p:nvSpPr>
        <p:spPr>
          <a:xfrm>
            <a:off x="5000628" y="3143248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1" animBg="1"/>
      <p:bldP spid="34" grpId="0"/>
      <p:bldP spid="35" grpId="0"/>
      <p:bldP spid="3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384</TotalTime>
  <Words>397</Words>
  <Application>Microsoft Office PowerPoint</Application>
  <PresentationFormat>Экран (4:3)</PresentationFormat>
  <Paragraphs>100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Изящная</vt:lpstr>
      <vt:lpstr>Официальная</vt:lpstr>
      <vt:lpstr>Техническая</vt:lpstr>
      <vt:lpstr>Аспект</vt:lpstr>
      <vt:lpstr>1_Аспект</vt:lpstr>
      <vt:lpstr>Метро</vt:lpstr>
      <vt:lpstr>Бірқалыпты  түзу сызықты  қозғалыс графигі</vt:lpstr>
      <vt:lpstr>Сабақ мақсаты:</vt:lpstr>
      <vt:lpstr>Сабақ түрі: аралас Сабақ әдісі: баяндау, сұрақ-жауап. </vt:lpstr>
      <vt:lpstr>Сабақ барысы:</vt:lpstr>
      <vt:lpstr>ІІ. Өткен такырыпты қайталау.</vt:lpstr>
      <vt:lpstr>    ІІ. Жаңа сабақ.</vt:lpstr>
      <vt:lpstr>Слайд 7</vt:lpstr>
      <vt:lpstr>Өткізгіштерді тізбектей қосқанда</vt:lpstr>
      <vt:lpstr>Өткізгіштерді тізбектей қосқанда</vt:lpstr>
      <vt:lpstr>Слайд 10</vt:lpstr>
      <vt:lpstr>Өрнектегі  x0   -  ді  теңдіктің оң жағына шығарып, былай өрнектей аламыз. </vt:lpstr>
      <vt:lpstr>ІV. Жаңа тақырыпты бекіту </vt:lpstr>
      <vt:lpstr>Есеп шыҒару </vt:lpstr>
      <vt:lpstr>Осымен сабағымыз аяқталды 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Токтың жұмысы мен қуаты.  Джоуль – Ленц заңы</dc:title>
  <dc:creator>1</dc:creator>
  <cp:lastModifiedBy>1</cp:lastModifiedBy>
  <cp:revision>33</cp:revision>
  <dcterms:created xsi:type="dcterms:W3CDTF">2013-07-09T13:59:24Z</dcterms:created>
  <dcterms:modified xsi:type="dcterms:W3CDTF">2014-11-27T06:17:22Z</dcterms:modified>
</cp:coreProperties>
</file>