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37" r:id="rId1"/>
  </p:sldMasterIdLst>
  <p:sldIdLst>
    <p:sldId id="256" r:id="rId2"/>
    <p:sldId id="257" r:id="rId3"/>
    <p:sldId id="267" r:id="rId4"/>
    <p:sldId id="258" r:id="rId5"/>
    <p:sldId id="268" r:id="rId6"/>
    <p:sldId id="269" r:id="rId7"/>
    <p:sldId id="271" r:id="rId8"/>
    <p:sldId id="270" r:id="rId9"/>
    <p:sldId id="272" r:id="rId10"/>
    <p:sldId id="274" r:id="rId11"/>
    <p:sldId id="275" r:id="rId12"/>
    <p:sldId id="276" r:id="rId13"/>
  </p:sldIdLst>
  <p:sldSz cx="12192000" cy="6858000"/>
  <p:notesSz cx="6858000" cy="9144000"/>
  <p:embeddedFontLst>
    <p:embeddedFont>
      <p:font typeface="Calibri" panose="020F0502020204030204" pitchFamily="34" charset="0"/>
      <p:regular r:id="rId14"/>
      <p:bold r:id="rId15"/>
      <p:italic r:id="rId16"/>
      <p:boldItalic r:id="rId17"/>
    </p:embeddedFont>
    <p:embeddedFont>
      <p:font typeface="Engine" panose="00000500000000000000" pitchFamily="2" charset="0"/>
      <p:regular r:id="rId18"/>
      <p:italic r:id="rId19"/>
    </p:embeddedFont>
    <p:embeddedFont>
      <p:font typeface="ALSScripticus-Bold" panose="02000806000000020003" pitchFamily="2" charset="-52"/>
      <p:regular r:id="rId20"/>
    </p:embeddedFont>
    <p:embeddedFont>
      <p:font typeface="Calibri Light" panose="020F0302020204030204" pitchFamily="34" charset="0"/>
      <p:regular r:id="rId21"/>
      <p:italic r:id="rId22"/>
    </p:embeddedFont>
  </p:embeddedFontLst>
  <p:custDataLst>
    <p:tags r:id="rId23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24750"/>
    <a:srgbClr val="7030A0"/>
    <a:srgbClr val="78898E"/>
    <a:srgbClr val="2A7ACA"/>
    <a:srgbClr val="F7F8C0"/>
    <a:srgbClr val="76A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23" autoAdjust="0"/>
    <p:restoredTop sz="94660"/>
  </p:normalViewPr>
  <p:slideViewPr>
    <p:cSldViewPr snapToGrid="0">
      <p:cViewPr varScale="1">
        <p:scale>
          <a:sx n="92" d="100"/>
          <a:sy n="92" d="100"/>
        </p:scale>
        <p:origin x="59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5.fntdata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image" Target="../media/image6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image" Target="../media/image6.emf"/><Relationship Id="rId4" Type="http://schemas.openxmlformats.org/officeDocument/2006/relationships/image" Target="../media/image13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image" Target="../media/image15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49509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835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9984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9404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4293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4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202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977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62900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291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26491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1C6001-A2E8-469A-9E6A-A7EABA580A13}" type="datetimeFigureOut">
              <a:rPr lang="ru-RU" smtClean="0"/>
              <a:t>03.02.2017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E90338-2FCB-463E-B692-5B1977B5D0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540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hyperlink" Target="mailto:murat.27.94@mail.ru" TargetMode="External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emf"/><Relationship Id="rId12" Type="http://schemas.openxmlformats.org/officeDocument/2006/relationships/hyperlink" Target="https://vk.com/murat_mir" TargetMode="Externa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emf"/><Relationship Id="rId5" Type="http://schemas.openxmlformats.org/officeDocument/2006/relationships/image" Target="../media/image2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1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4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3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6.png"/><Relationship Id="rId2" Type="http://schemas.openxmlformats.org/officeDocument/2006/relationships/tags" Target="../tags/tag12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5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4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7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25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13" Type="http://schemas.openxmlformats.org/officeDocument/2006/relationships/image" Target="../media/image10.emf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7.emf"/><Relationship Id="rId12" Type="http://schemas.openxmlformats.org/officeDocument/2006/relationships/oleObject" Target="../embeddings/oleObject9.bin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9.e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8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2.bin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1.emf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11.bin"/><Relationship Id="rId11" Type="http://schemas.openxmlformats.org/officeDocument/2006/relationships/image" Target="../media/image13.emf"/><Relationship Id="rId5" Type="http://schemas.openxmlformats.org/officeDocument/2006/relationships/image" Target="../media/image6.emf"/><Relationship Id="rId10" Type="http://schemas.openxmlformats.org/officeDocument/2006/relationships/oleObject" Target="../embeddings/oleObject13.bin"/><Relationship Id="rId4" Type="http://schemas.openxmlformats.org/officeDocument/2006/relationships/oleObject" Target="../embeddings/oleObject10.bin"/><Relationship Id="rId9" Type="http://schemas.openxmlformats.org/officeDocument/2006/relationships/image" Target="../media/image1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4.emf"/><Relationship Id="rId4" Type="http://schemas.openxmlformats.org/officeDocument/2006/relationships/oleObject" Target="../embeddings/oleObject1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6.emf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5.emf"/><Relationship Id="rId4" Type="http://schemas.openxmlformats.org/officeDocument/2006/relationships/oleObject" Target="../embeddings/oleObject15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9.bin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18.emf"/><Relationship Id="rId2" Type="http://schemas.openxmlformats.org/officeDocument/2006/relationships/tags" Target="../tags/tag7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7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png"/><Relationship Id="rId2" Type="http://schemas.openxmlformats.org/officeDocument/2006/relationships/tags" Target="../tags/tag8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9.e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0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9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1.bin"/><Relationship Id="rId4" Type="http://schemas.openxmlformats.org/officeDocument/2006/relationships/image" Target="../media/image2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0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2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59090932"/>
              </p:ext>
            </p:extLst>
          </p:nvPr>
        </p:nvGraphicFramePr>
        <p:xfrm>
          <a:off x="1678194" y="153571"/>
          <a:ext cx="6924896" cy="6611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99" name="CorelDRAW" r:id="rId4" imgW="18613945" imgH="17769796" progId="CorelDraw.Graphic.18">
                  <p:embed/>
                </p:oleObj>
              </mc:Choice>
              <mc:Fallback>
                <p:oleObj name="CorelDRAW" r:id="rId4" imgW="18613945" imgH="17769796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78194" y="153571"/>
                        <a:ext cx="6924896" cy="66110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" name="Объект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252487"/>
              </p:ext>
            </p:extLst>
          </p:nvPr>
        </p:nvGraphicFramePr>
        <p:xfrm>
          <a:off x="8773198" y="3460173"/>
          <a:ext cx="2005208" cy="33698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0" name="CorelDRAW" r:id="rId6" imgW="7497521" imgH="11582444" progId="CorelDraw.Graphic.18">
                  <p:embed/>
                </p:oleObj>
              </mc:Choice>
              <mc:Fallback>
                <p:oleObj name="CorelDRAW" r:id="rId6" imgW="7497521" imgH="11582444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773198" y="3460173"/>
                        <a:ext cx="2005208" cy="33698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" name="Объект 3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0051809"/>
              </p:ext>
            </p:extLst>
          </p:nvPr>
        </p:nvGraphicFramePr>
        <p:xfrm>
          <a:off x="9782501" y="1419229"/>
          <a:ext cx="2422116" cy="1940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1" name="CorelDRAW" r:id="rId8" imgW="1679040" imgH="1345320" progId="CorelDraw.Graphic.18">
                  <p:embed/>
                </p:oleObj>
              </mc:Choice>
              <mc:Fallback>
                <p:oleObj name="CorelDRAW" r:id="rId8" imgW="1679040" imgH="1345320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9782501" y="1419229"/>
                        <a:ext cx="2422116" cy="1940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" name="Объект 3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7989699"/>
              </p:ext>
            </p:extLst>
          </p:nvPr>
        </p:nvGraphicFramePr>
        <p:xfrm>
          <a:off x="9559635" y="2670464"/>
          <a:ext cx="2632365" cy="418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02" name="CorelDRAW" r:id="rId10" imgW="8694380" imgH="15039753" progId="CorelDraw.Graphic.18">
                  <p:embed/>
                </p:oleObj>
              </mc:Choice>
              <mc:Fallback>
                <p:oleObj name="CorelDRAW" r:id="rId10" imgW="8694380" imgH="15039753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559635" y="2670464"/>
                        <a:ext cx="2632365" cy="4187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8" name="TextBox 37"/>
          <p:cNvSpPr txBox="1"/>
          <p:nvPr/>
        </p:nvSpPr>
        <p:spPr>
          <a:xfrm>
            <a:off x="3631365" y="1245503"/>
            <a:ext cx="4469492" cy="17081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500" dirty="0" smtClean="0">
                <a:solidFill>
                  <a:schemeClr val="bg1"/>
                </a:solidFill>
                <a:latin typeface="ALSScripticus-Bold" panose="02000806000000020003" pitchFamily="2" charset="-52"/>
              </a:rPr>
              <a:t>Техника безопасности</a:t>
            </a:r>
          </a:p>
          <a:p>
            <a:pPr algn="ctr"/>
            <a:r>
              <a:rPr lang="ru-RU" sz="3500" dirty="0">
                <a:solidFill>
                  <a:schemeClr val="bg1"/>
                </a:solidFill>
                <a:latin typeface="ALSScripticus-Bold" panose="02000806000000020003" pitchFamily="2" charset="-52"/>
              </a:rPr>
              <a:t>И организация </a:t>
            </a:r>
            <a:endParaRPr lang="ru-RU" sz="3500" dirty="0" smtClean="0">
              <a:solidFill>
                <a:schemeClr val="bg1"/>
              </a:solidFill>
              <a:latin typeface="ALSScripticus-Bold" panose="02000806000000020003" pitchFamily="2" charset="-52"/>
            </a:endParaRPr>
          </a:p>
          <a:p>
            <a:pPr algn="ctr"/>
            <a:r>
              <a:rPr lang="ru-RU" sz="3500" dirty="0" smtClean="0">
                <a:solidFill>
                  <a:schemeClr val="bg1"/>
                </a:solidFill>
                <a:latin typeface="ALSScripticus-Bold" panose="02000806000000020003" pitchFamily="2" charset="-52"/>
              </a:rPr>
              <a:t>рабочего места.</a:t>
            </a:r>
            <a:endParaRPr lang="ru-RU" sz="3500" dirty="0">
              <a:solidFill>
                <a:schemeClr val="bg1"/>
              </a:solidFill>
              <a:latin typeface="ALSScripticus-Bold" panose="02000806000000020003" pitchFamily="2" charset="-52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054671" y="536135"/>
            <a:ext cx="545373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3800" b="1" dirty="0" smtClean="0">
                <a:solidFill>
                  <a:srgbClr val="FFFF00"/>
                </a:solidFill>
                <a:latin typeface="ALSScripticus-Bold" panose="02000806000000020003" pitchFamily="2" charset="-52"/>
              </a:rPr>
              <a:t>Тема сегодняшнего урока: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245436" y="812756"/>
            <a:ext cx="17404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hlinkClick r:id="rId12" tooltip="Страница автора Презентации "/>
              </a:rPr>
              <a:t>Мурат Беридзе </a:t>
            </a:r>
            <a:endParaRPr lang="ru-RU" dirty="0"/>
          </a:p>
        </p:txBody>
      </p:sp>
      <p:sp>
        <p:nvSpPr>
          <p:cNvPr id="3" name="TextBox 2">
            <a:hlinkClick r:id="rId13" tooltip="Напиши автору."/>
          </p:cNvPr>
          <p:cNvSpPr txBox="1"/>
          <p:nvPr/>
        </p:nvSpPr>
        <p:spPr>
          <a:xfrm>
            <a:off x="10000349" y="1109947"/>
            <a:ext cx="2212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murat.27.94@mail.ru</a:t>
            </a:r>
            <a:endParaRPr lang="ru-RU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0518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3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3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uild="p"/>
      <p:bldP spid="40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1698965"/>
              </p:ext>
            </p:extLst>
          </p:nvPr>
        </p:nvGraphicFramePr>
        <p:xfrm>
          <a:off x="128202" y="112103"/>
          <a:ext cx="6751491" cy="879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3" name="CorelDRAW" r:id="rId4" imgW="2638275" imgH="454143" progId="CorelDraw.Graphic.18">
                  <p:embed/>
                </p:oleObj>
              </mc:Choice>
              <mc:Fallback>
                <p:oleObj name="CorelDRAW" r:id="rId4" imgW="2638275" imgH="454143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202" y="112103"/>
                        <a:ext cx="6751491" cy="8793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66576" y="228604"/>
            <a:ext cx="64999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Engine" panose="00000500000000000000" pitchFamily="2" charset="0"/>
              </a:rPr>
              <a:t>Оказание помощи при остановке дыхания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7392" y="1676004"/>
            <a:ext cx="6042784" cy="3417729"/>
          </a:xfrm>
          <a:prstGeom prst="rect">
            <a:avLst/>
          </a:prstGeom>
          <a:noFill/>
          <a:ln w="28575">
            <a:solidFill>
              <a:srgbClr val="76A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6000"/>
          </a:p>
        </p:txBody>
      </p:sp>
      <p:sp>
        <p:nvSpPr>
          <p:cNvPr id="15" name="Прямоугольник 14"/>
          <p:cNvSpPr/>
          <p:nvPr/>
        </p:nvSpPr>
        <p:spPr>
          <a:xfrm>
            <a:off x="167392" y="1624817"/>
            <a:ext cx="60427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424750"/>
              </a:solidFill>
              <a:latin typeface="Engine" panose="00000500000000000000" pitchFamily="2" charset="0"/>
            </a:endParaRPr>
          </a:p>
          <a:p>
            <a:pPr algn="just"/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Проверить положение языка во рту, если он запал - руками вернуть язык в нормальное положение.</a:t>
            </a:r>
          </a:p>
          <a:p>
            <a:pPr algn="just"/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Вызвать врача (из школьного медпункта, «скорую помощь» по телефону 03 или из ближайшего лечебного учреждения).</a:t>
            </a:r>
          </a:p>
          <a:p>
            <a:pPr algn="just"/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Делать искусственное дыхание (рот в рот) до восстановления дыхания или прибытия врачей.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9693" y="2684780"/>
            <a:ext cx="4876800" cy="1400175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357361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/>
          </p:nvPr>
        </p:nvGraphicFramePr>
        <p:xfrm>
          <a:off x="128203" y="112103"/>
          <a:ext cx="5201444" cy="879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7" name="CorelDRAW" r:id="rId4" imgW="2638275" imgH="454143" progId="CorelDraw.Graphic.18">
                  <p:embed/>
                </p:oleObj>
              </mc:Choice>
              <mc:Fallback>
                <p:oleObj name="CorelDRAW" r:id="rId4" imgW="2638275" imgH="454143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203" y="112103"/>
                        <a:ext cx="5201444" cy="8793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66576" y="228604"/>
            <a:ext cx="4924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Engine" panose="00000500000000000000" pitchFamily="2" charset="0"/>
              </a:rPr>
              <a:t>Оказание помощи при обмороке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7392" y="1676004"/>
            <a:ext cx="6042784" cy="3417729"/>
          </a:xfrm>
          <a:prstGeom prst="rect">
            <a:avLst/>
          </a:prstGeom>
          <a:noFill/>
          <a:ln w="28575">
            <a:solidFill>
              <a:srgbClr val="76A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6000"/>
          </a:p>
        </p:txBody>
      </p:sp>
      <p:sp>
        <p:nvSpPr>
          <p:cNvPr id="15" name="Прямоугольник 14"/>
          <p:cNvSpPr/>
          <p:nvPr/>
        </p:nvSpPr>
        <p:spPr>
          <a:xfrm>
            <a:off x="167392" y="1624817"/>
            <a:ext cx="604278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dirty="0" smtClean="0">
              <a:solidFill>
                <a:srgbClr val="424750"/>
              </a:solidFill>
              <a:latin typeface="Engine" panose="00000500000000000000" pitchFamily="2" charset="0"/>
            </a:endParaRP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Требования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безопасности в аварийных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случаях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  <a:latin typeface="Engine" panose="00000500000000000000" pitchFamily="2" charset="0"/>
            </a:endParaRPr>
          </a:p>
          <a:p>
            <a:pPr algn="ctr"/>
            <a:endParaRPr lang="ru-RU" sz="2400" dirty="0">
              <a:solidFill>
                <a:srgbClr val="424750"/>
              </a:solidFill>
              <a:latin typeface="Engine" panose="00000500000000000000" pitchFamily="2" charset="0"/>
            </a:endParaRPr>
          </a:p>
          <a:p>
            <a:pPr algn="just"/>
            <a:r>
              <a:rPr lang="ru-RU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Положить </a:t>
            </a:r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пострадавшей на ровную поверхность на спину, повернув его голову на бок.</a:t>
            </a:r>
          </a:p>
          <a:p>
            <a:pPr algn="just"/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Вызвать врача (из </a:t>
            </a:r>
            <a:r>
              <a:rPr lang="ru-RU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школьного </a:t>
            </a:r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медпункта, «скорую помощь» по телефону 03 или из ближайшего лечебного учреждения).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3469" y="1059049"/>
            <a:ext cx="4095750" cy="22002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17290" y="3429001"/>
            <a:ext cx="4288107" cy="2996638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14262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3715781"/>
              </p:ext>
            </p:extLst>
          </p:nvPr>
        </p:nvGraphicFramePr>
        <p:xfrm>
          <a:off x="128203" y="112103"/>
          <a:ext cx="7500506" cy="131683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71" name="CorelDRAW" r:id="rId4" imgW="2638275" imgH="454143" progId="CorelDraw.Graphic.18">
                  <p:embed/>
                </p:oleObj>
              </mc:Choice>
              <mc:Fallback>
                <p:oleObj name="CorelDRAW" r:id="rId4" imgW="2638275" imgH="454143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28203" y="112103"/>
                        <a:ext cx="7500506" cy="131683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66575" y="124100"/>
            <a:ext cx="717925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Engine" panose="00000500000000000000" pitchFamily="2" charset="0"/>
              </a:rPr>
              <a:t>Оказание помощи при поражении электрическим током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7392" y="1676004"/>
            <a:ext cx="6042784" cy="5150237"/>
          </a:xfrm>
          <a:prstGeom prst="rect">
            <a:avLst/>
          </a:prstGeom>
          <a:noFill/>
          <a:ln w="28575">
            <a:solidFill>
              <a:srgbClr val="76A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6000"/>
          </a:p>
        </p:txBody>
      </p:sp>
      <p:sp>
        <p:nvSpPr>
          <p:cNvPr id="15" name="Прямоугольник 14"/>
          <p:cNvSpPr/>
          <p:nvPr/>
        </p:nvSpPr>
        <p:spPr>
          <a:xfrm>
            <a:off x="167392" y="1624817"/>
            <a:ext cx="6042783" cy="52014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dirty="0" smtClean="0">
              <a:solidFill>
                <a:srgbClr val="424750"/>
              </a:solidFill>
              <a:latin typeface="Engine" panose="00000500000000000000" pitchFamily="2" charset="0"/>
            </a:endParaRPr>
          </a:p>
          <a:p>
            <a:pPr algn="just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Отключить ток (выключать тумблер на распределительном щитке).</a:t>
            </a:r>
          </a:p>
          <a:p>
            <a:pPr algn="just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Освободить пострадавшего от воздействия тока (провода), используя подручные, которые</a:t>
            </a:r>
          </a:p>
          <a:p>
            <a:pPr algn="just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средства, которые не являются проводниками электрического тока.</a:t>
            </a:r>
          </a:p>
          <a:p>
            <a:pPr algn="just"/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Осмотреть пострадавшего и оказать ему помощь в зависимости от тяжести поражения. Вызвать врача (из школьного медпункта, «скорую помощь» по телефону 03 или из ближайшего лечебного учреждения).</a:t>
            </a:r>
            <a:endParaRPr lang="ru-RU" sz="2400" dirty="0">
              <a:solidFill>
                <a:srgbClr val="424750"/>
              </a:solidFill>
              <a:latin typeface="Engine" panose="00000500000000000000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45532" y="1676004"/>
            <a:ext cx="4000500" cy="4572000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121789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Объект 4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8781620"/>
              </p:ext>
            </p:extLst>
          </p:nvPr>
        </p:nvGraphicFramePr>
        <p:xfrm>
          <a:off x="2322762" y="242731"/>
          <a:ext cx="7215561" cy="879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1" name="CorelDRAW" r:id="rId4" imgW="2638275" imgH="454143" progId="CorelDraw.Graphic.18">
                  <p:embed/>
                </p:oleObj>
              </mc:Choice>
              <mc:Fallback>
                <p:oleObj name="CorelDRAW" r:id="rId4" imgW="2638275" imgH="454143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2762" y="242731"/>
                        <a:ext cx="7215561" cy="8793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22545" y="331353"/>
            <a:ext cx="6415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Engine" panose="00000500000000000000" pitchFamily="2" charset="0"/>
              </a:rPr>
              <a:t>Правила поведения </a:t>
            </a:r>
            <a:r>
              <a:rPr lang="ru-RU" sz="3600" dirty="0">
                <a:solidFill>
                  <a:schemeClr val="bg1"/>
                </a:solidFill>
                <a:latin typeface="Engine" panose="00000500000000000000" pitchFamily="2" charset="0"/>
              </a:rPr>
              <a:t>в компьютерном классе</a:t>
            </a: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59986867"/>
              </p:ext>
            </p:extLst>
          </p:nvPr>
        </p:nvGraphicFramePr>
        <p:xfrm>
          <a:off x="2009942" y="1542375"/>
          <a:ext cx="1135910" cy="98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2" name="CorelDRAW" r:id="rId6" imgW="1549932" imgH="1346879" progId="CorelDraw.Graphic.18">
                  <p:embed/>
                </p:oleObj>
              </mc:Choice>
              <mc:Fallback>
                <p:oleObj name="CorelDRAW" r:id="rId6" imgW="1549932" imgH="134687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009942" y="1542375"/>
                        <a:ext cx="1135910" cy="986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844335"/>
              </p:ext>
            </p:extLst>
          </p:nvPr>
        </p:nvGraphicFramePr>
        <p:xfrm>
          <a:off x="2009942" y="2722471"/>
          <a:ext cx="1135910" cy="98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3" name="CorelDRAW" r:id="rId8" imgW="1549932" imgH="1346879" progId="CorelDraw.Graphic.18">
                  <p:embed/>
                </p:oleObj>
              </mc:Choice>
              <mc:Fallback>
                <p:oleObj name="CorelDRAW" r:id="rId8" imgW="1549932" imgH="134687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009942" y="2722471"/>
                        <a:ext cx="1135910" cy="986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9712933"/>
              </p:ext>
            </p:extLst>
          </p:nvPr>
        </p:nvGraphicFramePr>
        <p:xfrm>
          <a:off x="2009942" y="3902291"/>
          <a:ext cx="1135910" cy="98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4" name="CorelDRAW" r:id="rId10" imgW="1549932" imgH="1346879" progId="CorelDraw.Graphic.18">
                  <p:embed/>
                </p:oleObj>
              </mc:Choice>
              <mc:Fallback>
                <p:oleObj name="CorelDRAW" r:id="rId10" imgW="1549932" imgH="134687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009942" y="3902291"/>
                        <a:ext cx="1135910" cy="986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Объект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5035945"/>
              </p:ext>
            </p:extLst>
          </p:nvPr>
        </p:nvGraphicFramePr>
        <p:xfrm>
          <a:off x="2009942" y="5082111"/>
          <a:ext cx="1135910" cy="98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5" name="CorelDRAW" r:id="rId12" imgW="1549932" imgH="1346879" progId="CorelDraw.Graphic.18">
                  <p:embed/>
                </p:oleObj>
              </mc:Choice>
              <mc:Fallback>
                <p:oleObj name="CorelDRAW" r:id="rId12" imgW="1549932" imgH="134687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009942" y="5082111"/>
                        <a:ext cx="1135910" cy="986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3290479" y="1800561"/>
            <a:ext cx="64159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424750"/>
                </a:solidFill>
                <a:latin typeface="Engine" panose="00000500000000000000" pitchFamily="2" charset="0"/>
              </a:rPr>
              <a:t>Будьте внимательны, дисциплинированны, осторожны!</a:t>
            </a:r>
            <a:endParaRPr lang="ru-RU" sz="2800" dirty="0">
              <a:solidFill>
                <a:srgbClr val="424750"/>
              </a:solidFill>
              <a:latin typeface="Engine" panose="00000500000000000000" pitchFamily="2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290479" y="2908676"/>
            <a:ext cx="676980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424750"/>
                </a:solidFill>
                <a:latin typeface="Engine" panose="00000500000000000000" pitchFamily="2" charset="0"/>
              </a:rPr>
              <a:t>Не размещайте на рабочем месте посторонние предметы.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81282" y="4099349"/>
            <a:ext cx="61847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424750"/>
                </a:solidFill>
                <a:latin typeface="Engine" panose="00000500000000000000" pitchFamily="2" charset="0"/>
              </a:rPr>
              <a:t>Работайте на клавиатуре чистыми и сухими руками.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251497" y="5290022"/>
            <a:ext cx="746069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>
                <a:solidFill>
                  <a:srgbClr val="424750"/>
                </a:solidFill>
                <a:latin typeface="Engine" panose="00000500000000000000" pitchFamily="2" charset="0"/>
              </a:rPr>
              <a:t>Не пытайтесь самостоятельно устранять неполадки </a:t>
            </a:r>
            <a:r>
              <a:rPr lang="ru-RU" sz="2800" dirty="0" smtClean="0">
                <a:solidFill>
                  <a:srgbClr val="424750"/>
                </a:solidFill>
                <a:latin typeface="Engine" panose="00000500000000000000" pitchFamily="2" charset="0"/>
              </a:rPr>
              <a:t>компьютера</a:t>
            </a:r>
            <a:r>
              <a:rPr lang="ru-RU" sz="2800" dirty="0">
                <a:solidFill>
                  <a:srgbClr val="424750"/>
                </a:solidFill>
                <a:latin typeface="Engine" panose="00000500000000000000" pitchFamily="2" charset="0"/>
              </a:rPr>
              <a:t>.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07541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" name="Объект 47"/>
          <p:cNvGraphicFramePr>
            <a:graphicFrameLocks noChangeAspect="1"/>
          </p:cNvGraphicFramePr>
          <p:nvPr>
            <p:extLst/>
          </p:nvPr>
        </p:nvGraphicFramePr>
        <p:xfrm>
          <a:off x="2322762" y="242731"/>
          <a:ext cx="7215561" cy="879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4" name="CorelDRAW" r:id="rId4" imgW="2638275" imgH="454143" progId="CorelDraw.Graphic.18">
                  <p:embed/>
                </p:oleObj>
              </mc:Choice>
              <mc:Fallback>
                <p:oleObj name="CorelDRAW" r:id="rId4" imgW="2638275" imgH="454143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22762" y="242731"/>
                        <a:ext cx="7215561" cy="8793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722545" y="331353"/>
            <a:ext cx="641599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Engine" panose="00000500000000000000" pitchFamily="2" charset="0"/>
              </a:rPr>
              <a:t>Правила поведения </a:t>
            </a:r>
            <a:r>
              <a:rPr lang="ru-RU" sz="3600" dirty="0">
                <a:solidFill>
                  <a:schemeClr val="bg1"/>
                </a:solidFill>
                <a:latin typeface="Engine" panose="00000500000000000000" pitchFamily="2" charset="0"/>
              </a:rPr>
              <a:t>в компьютерном классе</a:t>
            </a:r>
          </a:p>
        </p:txBody>
      </p:sp>
      <p:graphicFrame>
        <p:nvGraphicFramePr>
          <p:cNvPr id="13" name="Объект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25389816"/>
              </p:ext>
            </p:extLst>
          </p:nvPr>
        </p:nvGraphicFramePr>
        <p:xfrm>
          <a:off x="2322762" y="1865180"/>
          <a:ext cx="1135910" cy="98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5" name="CorelDRAW" r:id="rId6" imgW="1549932" imgH="1346879" progId="CorelDraw.Graphic.18">
                  <p:embed/>
                </p:oleObj>
              </mc:Choice>
              <mc:Fallback>
                <p:oleObj name="CorelDRAW" r:id="rId6" imgW="1549932" imgH="134687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322762" y="1865180"/>
                        <a:ext cx="1135910" cy="986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9324390"/>
              </p:ext>
            </p:extLst>
          </p:nvPr>
        </p:nvGraphicFramePr>
        <p:xfrm>
          <a:off x="2322762" y="3375592"/>
          <a:ext cx="1135910" cy="98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6" name="CorelDRAW" r:id="rId8" imgW="1549932" imgH="1346879" progId="CorelDraw.Graphic.18">
                  <p:embed/>
                </p:oleObj>
              </mc:Choice>
              <mc:Fallback>
                <p:oleObj name="CorelDRAW" r:id="rId8" imgW="1549932" imgH="134687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22762" y="3375592"/>
                        <a:ext cx="1135910" cy="986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Объект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677377"/>
              </p:ext>
            </p:extLst>
          </p:nvPr>
        </p:nvGraphicFramePr>
        <p:xfrm>
          <a:off x="2322762" y="4886004"/>
          <a:ext cx="1135910" cy="986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37" name="CorelDRAW" r:id="rId10" imgW="1549932" imgH="1346879" progId="CorelDraw.Graphic.18">
                  <p:embed/>
                </p:oleObj>
              </mc:Choice>
              <mc:Fallback>
                <p:oleObj name="CorelDRAW" r:id="rId10" imgW="1549932" imgH="1346879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322762" y="4886004"/>
                        <a:ext cx="1135910" cy="9869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Прямоугольник 20"/>
          <p:cNvSpPr/>
          <p:nvPr/>
        </p:nvSpPr>
        <p:spPr>
          <a:xfrm>
            <a:off x="3603299" y="2077297"/>
            <a:ext cx="641599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424750"/>
                </a:solidFill>
                <a:latin typeface="Engine" panose="00000500000000000000" pitchFamily="2" charset="0"/>
              </a:rPr>
              <a:t>Примите правильную рабочую позу</a:t>
            </a:r>
            <a:r>
              <a:rPr lang="ru-RU" sz="2800" dirty="0" smtClean="0">
                <a:solidFill>
                  <a:srgbClr val="424750"/>
                </a:solidFill>
                <a:latin typeface="Engine" panose="00000500000000000000" pitchFamily="2" charset="0"/>
              </a:rPr>
              <a:t>.</a:t>
            </a:r>
            <a:endParaRPr lang="ru-RU" sz="2800" dirty="0">
              <a:solidFill>
                <a:srgbClr val="424750"/>
              </a:solidFill>
              <a:latin typeface="Engine" panose="00000500000000000000" pitchFamily="2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603299" y="4898147"/>
            <a:ext cx="60960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 smtClean="0">
                <a:solidFill>
                  <a:srgbClr val="424750"/>
                </a:solidFill>
                <a:latin typeface="Engine" panose="00000500000000000000" pitchFamily="2" charset="0"/>
              </a:rPr>
              <a:t>Избегайте резких движений и не покидайте рабочее место без разрешения учителя.</a:t>
            </a:r>
            <a:endParaRPr lang="ru-RU" sz="2800" dirty="0">
              <a:solidFill>
                <a:srgbClr val="424750"/>
              </a:solidFill>
              <a:latin typeface="Engine" panose="00000500000000000000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03299" y="3375592"/>
            <a:ext cx="6096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800" dirty="0">
                <a:solidFill>
                  <a:srgbClr val="424750"/>
                </a:solidFill>
                <a:latin typeface="Engine" panose="00000500000000000000" pitchFamily="2" charset="0"/>
              </a:rPr>
              <a:t>Не устанавливайте и не скачивайте без разрешения учителя ничего на компьютер.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13503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8494900"/>
              </p:ext>
            </p:extLst>
          </p:nvPr>
        </p:nvGraphicFramePr>
        <p:xfrm>
          <a:off x="2105525" y="1004543"/>
          <a:ext cx="7785669" cy="52182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9" name="CorelDRAW" r:id="rId4" imgW="5483607" imgH="3675808" progId="CorelDraw.Graphic.18">
                  <p:embed/>
                </p:oleObj>
              </mc:Choice>
              <mc:Fallback>
                <p:oleObj name="CorelDRAW" r:id="rId4" imgW="5483607" imgH="3675808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05525" y="1004543"/>
                        <a:ext cx="7785669" cy="52182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3000910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0126785"/>
              </p:ext>
            </p:extLst>
          </p:nvPr>
        </p:nvGraphicFramePr>
        <p:xfrm>
          <a:off x="6312429" y="810151"/>
          <a:ext cx="4299084" cy="4881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2" name="CorelDRAW" r:id="rId4" imgW="9803070" imgH="11129896" progId="CorelDraw.Graphic.18">
                  <p:embed/>
                </p:oleObj>
              </mc:Choice>
              <mc:Fallback>
                <p:oleObj name="CorelDRAW" r:id="rId4" imgW="9803070" imgH="11129896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312429" y="810151"/>
                        <a:ext cx="4299084" cy="48811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0532030"/>
              </p:ext>
            </p:extLst>
          </p:nvPr>
        </p:nvGraphicFramePr>
        <p:xfrm>
          <a:off x="1491915" y="810152"/>
          <a:ext cx="4181810" cy="48811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83" name="CorelDRAW" r:id="rId6" imgW="9219402" imgH="10760282" progId="CorelDraw.Graphic.18">
                  <p:embed/>
                </p:oleObj>
              </mc:Choice>
              <mc:Fallback>
                <p:oleObj name="CorelDRAW" r:id="rId6" imgW="9219402" imgH="10760282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91915" y="810152"/>
                        <a:ext cx="4181810" cy="48811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542887" y="5783646"/>
            <a:ext cx="3838167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00B050"/>
                </a:solidFill>
              </a:rPr>
              <a:t>ПРАВИЛЬНО</a:t>
            </a:r>
            <a:endParaRPr lang="ru-RU" sz="5400" dirty="0">
              <a:solidFill>
                <a:srgbClr val="00B05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79016" y="5783646"/>
            <a:ext cx="460760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5400" dirty="0" smtClean="0">
                <a:solidFill>
                  <a:srgbClr val="FF0000"/>
                </a:solidFill>
              </a:rPr>
              <a:t>НЕПРАВИЛЬНО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781721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/>
          <p:cNvGrpSpPr/>
          <p:nvPr/>
        </p:nvGrpSpPr>
        <p:grpSpPr>
          <a:xfrm>
            <a:off x="8318500" y="3581400"/>
            <a:ext cx="3886200" cy="3276600"/>
            <a:chOff x="7266889" y="2565400"/>
            <a:chExt cx="4937811" cy="4292600"/>
          </a:xfrm>
        </p:grpSpPr>
        <p:graphicFrame>
          <p:nvGraphicFramePr>
            <p:cNvPr id="16" name="Объект 15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4219743"/>
                </p:ext>
              </p:extLst>
            </p:nvPr>
          </p:nvGraphicFramePr>
          <p:xfrm>
            <a:off x="7266889" y="2565400"/>
            <a:ext cx="4937811" cy="42926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535" name="CorelDRAW" r:id="rId4" imgW="15019778" imgH="13057313" progId="CorelDraw.Graphic.18">
                    <p:embed/>
                  </p:oleObj>
                </mc:Choice>
                <mc:Fallback>
                  <p:oleObj name="CorelDRAW" r:id="rId4" imgW="15019778" imgH="13057313" progId="CorelDraw.Graphic.18">
                    <p:embed/>
                    <p:pic>
                      <p:nvPicPr>
                        <p:cNvPr id="0" name=""/>
                        <p:cNvPicPr/>
                        <p:nvPr/>
                      </p:nvPicPr>
                      <p:blipFill>
                        <a:blip r:embed="rId5"/>
                        <a:stretch>
                          <a:fillRect/>
                        </a:stretch>
                      </p:blipFill>
                      <p:spPr>
                        <a:xfrm>
                          <a:off x="7266889" y="2565400"/>
                          <a:ext cx="4937811" cy="4292600"/>
                        </a:xfrm>
                        <a:prstGeom prst="rect">
                          <a:avLst/>
                        </a:prstGeom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12" name="Прямоугольник 11"/>
            <p:cNvSpPr/>
            <p:nvPr/>
          </p:nvSpPr>
          <p:spPr>
            <a:xfrm rot="21297942">
              <a:off x="7442200" y="2937686"/>
              <a:ext cx="3886199" cy="100802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400" dirty="0" smtClean="0">
                  <a:solidFill>
                    <a:srgbClr val="FF0000"/>
                  </a:solidFill>
                  <a:latin typeface="Engine" panose="00000500000000000000" pitchFamily="2" charset="0"/>
                </a:rPr>
                <a:t>Обрати</a:t>
              </a:r>
              <a:r>
                <a:rPr lang="ru-RU" sz="4400" dirty="0" smtClean="0">
                  <a:solidFill>
                    <a:schemeClr val="bg1"/>
                  </a:solidFill>
                  <a:latin typeface="Engine" panose="00000500000000000000" pitchFamily="2" charset="0"/>
                </a:rPr>
                <a:t>.</a:t>
              </a:r>
              <a:r>
                <a:rPr lang="ru-RU" sz="4400" dirty="0" smtClean="0">
                  <a:solidFill>
                    <a:srgbClr val="FF0000"/>
                  </a:solidFill>
                  <a:latin typeface="Engine" panose="00000500000000000000" pitchFamily="2" charset="0"/>
                </a:rPr>
                <a:t>внимание</a:t>
              </a:r>
              <a:r>
                <a:rPr lang="ru-RU" sz="4400" dirty="0">
                  <a:solidFill>
                    <a:srgbClr val="FF0000"/>
                  </a:solidFill>
                  <a:latin typeface="Engine" panose="00000500000000000000" pitchFamily="2" charset="0"/>
                </a:rPr>
                <a:t>!</a:t>
              </a:r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349329" y="371028"/>
            <a:ext cx="7417472" cy="6131372"/>
          </a:xfrm>
          <a:prstGeom prst="rect">
            <a:avLst/>
          </a:prstGeom>
          <a:noFill/>
          <a:ln w="28575">
            <a:solidFill>
              <a:srgbClr val="76A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6600"/>
          </a:p>
        </p:txBody>
      </p:sp>
      <p:sp>
        <p:nvSpPr>
          <p:cNvPr id="20" name="Прямоугольник 19"/>
          <p:cNvSpPr/>
          <p:nvPr/>
        </p:nvSpPr>
        <p:spPr>
          <a:xfrm>
            <a:off x="493285" y="371028"/>
            <a:ext cx="7129559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2400" dirty="0" smtClean="0">
              <a:solidFill>
                <a:srgbClr val="424750"/>
              </a:solidFill>
              <a:latin typeface="Engine" panose="00000500000000000000" pitchFamily="2" charset="0"/>
            </a:endParaRPr>
          </a:p>
          <a:p>
            <a:pPr algn="ctr"/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Требования </a:t>
            </a:r>
            <a:r>
              <a:rPr lang="ru-RU" sz="2800" dirty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безопасности в аварийных </a:t>
            </a:r>
            <a:r>
              <a:rPr lang="ru-RU" sz="2800" dirty="0" smtClean="0">
                <a:solidFill>
                  <a:schemeClr val="accent6">
                    <a:lumMod val="50000"/>
                  </a:schemeClr>
                </a:solidFill>
                <a:latin typeface="Engine" panose="00000500000000000000" pitchFamily="2" charset="0"/>
              </a:rPr>
              <a:t>случаях</a:t>
            </a:r>
            <a:endParaRPr lang="en-US" sz="2800" dirty="0" smtClean="0">
              <a:solidFill>
                <a:schemeClr val="accent6">
                  <a:lumMod val="50000"/>
                </a:schemeClr>
              </a:solidFill>
              <a:latin typeface="Engine" panose="00000500000000000000" pitchFamily="2" charset="0"/>
            </a:endParaRPr>
          </a:p>
          <a:p>
            <a:pPr algn="ctr"/>
            <a:endParaRPr lang="ru-RU" sz="2400" dirty="0">
              <a:solidFill>
                <a:srgbClr val="424750"/>
              </a:solidFill>
              <a:latin typeface="Engine" panose="00000500000000000000" pitchFamily="2" charset="0"/>
            </a:endParaRPr>
          </a:p>
          <a:p>
            <a:pPr algn="just"/>
            <a:r>
              <a:rPr lang="en-US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   </a:t>
            </a:r>
            <a:r>
              <a:rPr lang="ru-RU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1</a:t>
            </a:r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.	При обнаружении дефектов ПК в процессе работы, появлении гари или необычных звуков необходимо немедленно прекратить работу на ПК, выключить аппаратуру и сообщить преподавателю.</a:t>
            </a:r>
          </a:p>
          <a:p>
            <a:pPr algn="just"/>
            <a:r>
              <a:rPr lang="en-US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   </a:t>
            </a:r>
            <a:r>
              <a:rPr lang="ru-RU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2</a:t>
            </a:r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.	При необходимости следует оказать помощь в тушении огня.</a:t>
            </a:r>
          </a:p>
          <a:p>
            <a:pPr algn="just"/>
            <a:r>
              <a:rPr lang="en-US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   </a:t>
            </a:r>
            <a:r>
              <a:rPr lang="ru-RU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3</a:t>
            </a:r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.	При необходимости уметь оказать первую доврачебную помощь пострадавшим от электрического тока.</a:t>
            </a:r>
          </a:p>
          <a:p>
            <a:pPr algn="just"/>
            <a:r>
              <a:rPr lang="en-US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   </a:t>
            </a:r>
            <a:r>
              <a:rPr lang="ru-RU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4</a:t>
            </a:r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.	Необходимо знать, что нельзя тушить пожар в компьютерном классе водой. Можно использовать песок или пенный огнетушитель.</a:t>
            </a:r>
          </a:p>
          <a:p>
            <a:pPr algn="just"/>
            <a:r>
              <a:rPr lang="en-US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   </a:t>
            </a:r>
            <a:r>
              <a:rPr lang="ru-RU" sz="2400" dirty="0" smtClean="0">
                <a:solidFill>
                  <a:srgbClr val="424750"/>
                </a:solidFill>
                <a:latin typeface="Engine" panose="00000500000000000000" pitchFamily="2" charset="0"/>
              </a:rPr>
              <a:t>5.	Необходимо </a:t>
            </a:r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знать, что если пострадавший находится под воздействием электротока, то его нельзя трогать голыми руками. Освободить пострадавшего можно, используя материалы, которые не являются проводниками электрического тока. </a:t>
            </a:r>
            <a:endParaRPr lang="en-US" sz="2400" dirty="0" smtClean="0">
              <a:solidFill>
                <a:srgbClr val="424750"/>
              </a:solidFill>
              <a:latin typeface="Engine" panose="00000500000000000000" pitchFamily="2" charset="0"/>
            </a:endParaRPr>
          </a:p>
          <a:p>
            <a:pPr algn="just"/>
            <a:endParaRPr lang="ru-RU" sz="2400" dirty="0">
              <a:solidFill>
                <a:srgbClr val="424750"/>
              </a:solidFill>
              <a:latin typeface="Engine" panose="00000500000000000000" pitchFamily="2" charset="0"/>
            </a:endParaRPr>
          </a:p>
        </p:txBody>
      </p:sp>
      <p:graphicFrame>
        <p:nvGraphicFramePr>
          <p:cNvPr id="9" name="Объект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9465350"/>
              </p:ext>
            </p:extLst>
          </p:nvPr>
        </p:nvGraphicFramePr>
        <p:xfrm>
          <a:off x="493285" y="574228"/>
          <a:ext cx="935033" cy="82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6" name="CorelDRAW" r:id="rId6" imgW="9372600" imgH="8261896" progId="CorelDraw.Graphic.18">
                  <p:embed/>
                </p:oleObj>
              </mc:Choice>
              <mc:Fallback>
                <p:oleObj name="CorelDRAW" r:id="rId6" imgW="9372600" imgH="8261896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93285" y="574228"/>
                        <a:ext cx="935033" cy="82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Объект 2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97769214"/>
              </p:ext>
            </p:extLst>
          </p:nvPr>
        </p:nvGraphicFramePr>
        <p:xfrm>
          <a:off x="6724780" y="574227"/>
          <a:ext cx="935033" cy="82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537" name="CorelDRAW" r:id="rId8" imgW="9372600" imgH="8261896" progId="CorelDraw.Graphic.18">
                  <p:embed/>
                </p:oleObj>
              </mc:Choice>
              <mc:Fallback>
                <p:oleObj name="CorelDRAW" r:id="rId8" imgW="9372600" imgH="8261896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6724780" y="574227"/>
                        <a:ext cx="935033" cy="8240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custDataLst>
      <p:tags r:id="rId2"/>
    </p:custDataLst>
    <p:extLst>
      <p:ext uri="{BB962C8B-B14F-4D97-AF65-F5344CB8AC3E}">
        <p14:creationId xmlns:p14="http://schemas.microsoft.com/office/powerpoint/2010/main" val="1430387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9912" y="2899611"/>
            <a:ext cx="4094954" cy="4094954"/>
          </a:xfrm>
          <a:prstGeom prst="rect">
            <a:avLst/>
          </a:prstGeom>
        </p:spPr>
      </p:pic>
      <p:graphicFrame>
        <p:nvGraphicFramePr>
          <p:cNvPr id="8" name="Объект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077889"/>
              </p:ext>
            </p:extLst>
          </p:nvPr>
        </p:nvGraphicFramePr>
        <p:xfrm>
          <a:off x="0" y="633845"/>
          <a:ext cx="9108931" cy="61440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502" name="CorelDRAW" r:id="rId5" imgW="4162275" imgH="2503170" progId="CorelDraw.Graphic.18">
                  <p:embed/>
                </p:oleObj>
              </mc:Choice>
              <mc:Fallback>
                <p:oleObj name="CorelDRAW" r:id="rId5" imgW="4162275" imgH="2503170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633845"/>
                        <a:ext cx="9108931" cy="61440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7"/>
          <a:srcRect l="16209" r="11373" b="5845"/>
          <a:stretch/>
        </p:blipFill>
        <p:spPr>
          <a:xfrm>
            <a:off x="1453122" y="1008248"/>
            <a:ext cx="6167062" cy="392889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747512" y="2010475"/>
            <a:ext cx="365547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1. При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обнаружении дефектов ПК в процессе работы,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появлении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гари или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необычных звуков необходимо немедленно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прекратить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работу на ПК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, выключить аппаратуру и сообщить преподавателю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.</a:t>
            </a:r>
            <a:endParaRPr lang="ru-RU" sz="1250" dirty="0">
              <a:solidFill>
                <a:srgbClr val="C00000"/>
              </a:solidFill>
              <a:latin typeface="Engine" panose="00000500000000000000" pitchFamily="2" charset="0"/>
            </a:endParaRP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2.</a:t>
            </a:r>
            <a:r>
              <a:rPr lang="en-US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При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необходимости следует оказать помощь в тушении огня.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3.</a:t>
            </a:r>
            <a:r>
              <a:rPr lang="en-US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При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необходимости уметь оказать первую доврачебную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помощь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пострадавшим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от электрического тока.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4.</a:t>
            </a:r>
            <a:r>
              <a:rPr lang="en-US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Необходимо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знать, что нельзя тушить пожар в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компьютерном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классе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водой. Можно использовать песок или пенный огнетушитель.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5.</a:t>
            </a:r>
            <a:r>
              <a:rPr lang="en-US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Необходимо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знать, что если пострадавший находится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под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воздействием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электротока, то его нельзя трогать голыми руками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.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Освободить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пострадавшего можно, используя материалы, </a:t>
            </a:r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которые</a:t>
            </a:r>
          </a:p>
          <a:p>
            <a:pPr algn="just"/>
            <a:r>
              <a:rPr lang="ru-RU" sz="1250" dirty="0" smtClean="0">
                <a:solidFill>
                  <a:srgbClr val="C00000"/>
                </a:solidFill>
                <a:latin typeface="Engine" panose="00000500000000000000" pitchFamily="2" charset="0"/>
              </a:rPr>
              <a:t>не являются </a:t>
            </a:r>
            <a:r>
              <a:rPr lang="ru-RU" sz="1250" dirty="0">
                <a:solidFill>
                  <a:srgbClr val="C00000"/>
                </a:solidFill>
                <a:latin typeface="Engine" panose="00000500000000000000" pitchFamily="2" charset="0"/>
              </a:rPr>
              <a:t>проводниками электрического тока. 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453770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42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425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425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425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425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425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425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425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425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425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425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425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6200000">
            <a:off x="13047542" y="-102144"/>
            <a:ext cx="4249933" cy="5961018"/>
          </a:xfrm>
          <a:prstGeom prst="rect">
            <a:avLst/>
          </a:prstGeom>
        </p:spPr>
      </p:pic>
      <p:graphicFrame>
        <p:nvGraphicFramePr>
          <p:cNvPr id="10" name="Объект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3642227"/>
              </p:ext>
            </p:extLst>
          </p:nvPr>
        </p:nvGraphicFramePr>
        <p:xfrm>
          <a:off x="553268" y="418011"/>
          <a:ext cx="4985384" cy="61526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69" name="CorelDRAW" r:id="rId5" imgW="2638275" imgH="454143" progId="CorelDraw.Graphic.18">
                  <p:embed/>
                </p:oleObj>
              </mc:Choice>
              <mc:Fallback>
                <p:oleObj name="CorelDRAW" r:id="rId5" imgW="2638275" imgH="454143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53268" y="418011"/>
                        <a:ext cx="4985384" cy="615260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755742" y="1074510"/>
            <a:ext cx="4580435" cy="470898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000" dirty="0">
                <a:solidFill>
                  <a:schemeClr val="bg1"/>
                </a:solidFill>
                <a:latin typeface="ALSScripticus-Bold" panose="02000806000000020003" pitchFamily="2" charset="-52"/>
              </a:rPr>
              <a:t>Приемы оказания первой медицинской помощи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02251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4.07407E-6 L -0.4901 0.00138 " pathEditMode="relative" rAng="0" ptsTypes="AA">
                                      <p:cBhvr>
                                        <p:cTn id="6" dur="3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505" y="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extBox 55"/>
          <p:cNvSpPr txBox="1"/>
          <p:nvPr/>
        </p:nvSpPr>
        <p:spPr>
          <a:xfrm>
            <a:off x="13171565" y="34290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79693" y="1624817"/>
            <a:ext cx="5168615" cy="5181996"/>
          </a:xfrm>
          <a:prstGeom prst="rect">
            <a:avLst/>
          </a:prstGeom>
        </p:spPr>
      </p:pic>
      <p:graphicFrame>
        <p:nvGraphicFramePr>
          <p:cNvPr id="11" name="Объект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03694240"/>
              </p:ext>
            </p:extLst>
          </p:nvPr>
        </p:nvGraphicFramePr>
        <p:xfrm>
          <a:off x="128203" y="112103"/>
          <a:ext cx="5201444" cy="8793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3" name="CorelDRAW" r:id="rId5" imgW="2638275" imgH="454143" progId="CorelDraw.Graphic.18">
                  <p:embed/>
                </p:oleObj>
              </mc:Choice>
              <mc:Fallback>
                <p:oleObj name="CorelDRAW" r:id="rId5" imgW="2638275" imgH="454143" progId="CorelDraw.Graphic.1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28203" y="112103"/>
                        <a:ext cx="5201444" cy="8793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66576" y="228604"/>
            <a:ext cx="49246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latin typeface="Engine" panose="00000500000000000000" pitchFamily="2" charset="0"/>
              </a:rPr>
              <a:t>Оказание помощи при ожоге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167392" y="1676004"/>
            <a:ext cx="6042784" cy="3903914"/>
          </a:xfrm>
          <a:prstGeom prst="rect">
            <a:avLst/>
          </a:prstGeom>
          <a:noFill/>
          <a:ln w="28575">
            <a:solidFill>
              <a:srgbClr val="76A9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6000"/>
          </a:p>
        </p:txBody>
      </p:sp>
      <p:sp>
        <p:nvSpPr>
          <p:cNvPr id="15" name="Прямоугольник 14"/>
          <p:cNvSpPr/>
          <p:nvPr/>
        </p:nvSpPr>
        <p:spPr>
          <a:xfrm>
            <a:off x="167392" y="1624817"/>
            <a:ext cx="604278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dirty="0">
              <a:solidFill>
                <a:srgbClr val="424750"/>
              </a:solidFill>
              <a:latin typeface="Engine" panose="00000500000000000000" pitchFamily="2" charset="0"/>
            </a:endParaRPr>
          </a:p>
          <a:p>
            <a:pPr algn="just"/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Дать обезболивающее, успокаивающее (анальгин, валерьянка).</a:t>
            </a:r>
          </a:p>
          <a:p>
            <a:pPr algn="just"/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Наложить на место ожога мазь (</a:t>
            </a:r>
            <a:r>
              <a:rPr lang="ru-RU" sz="2400" dirty="0" err="1">
                <a:solidFill>
                  <a:srgbClr val="424750"/>
                </a:solidFill>
                <a:latin typeface="Engine" panose="00000500000000000000" pitchFamily="2" charset="0"/>
              </a:rPr>
              <a:t>винилин</a:t>
            </a:r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).</a:t>
            </a:r>
          </a:p>
          <a:p>
            <a:pPr algn="just"/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Поместить пораженное место под холодную воду, предварительно обернув целлофаном, чтобы на поверхность раны не попали микробы.</a:t>
            </a:r>
          </a:p>
          <a:p>
            <a:pPr algn="just"/>
            <a:r>
              <a:rPr lang="ru-RU" sz="2400" dirty="0">
                <a:solidFill>
                  <a:srgbClr val="424750"/>
                </a:solidFill>
                <a:latin typeface="Engine" panose="00000500000000000000" pitchFamily="2" charset="0"/>
              </a:rPr>
              <a:t>Вызвать врача( из школьного медпункта, «скорую помощь» по телефону 03 или из ближайшего лечебного учреждения.)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4027039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6493"/>
    </mc:Choice>
    <mc:Fallback xmlns="">
      <p:transition spd="slow" advTm="164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b6629e7dea2e4a92f6d96a8ae011d2d4946f9c3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.6|2.3|1.9"/>
</p:tagLst>
</file>

<file path=ppt/theme/theme1.xml><?xml version="1.0" encoding="utf-8"?>
<a:theme xmlns:a="http://schemas.openxmlformats.org/drawingml/2006/main" name="Тема1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Тема1" id="{36489D2C-AEEF-46FB-B5A0-0FD641602071}" vid="{AF9DAD5A-0118-4724-99DC-7E474A0C5ED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988</TotalTime>
  <Words>436</Words>
  <Application>Microsoft Office PowerPoint</Application>
  <PresentationFormat>Широкоэкранный</PresentationFormat>
  <Paragraphs>62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Engine</vt:lpstr>
      <vt:lpstr>ALSScripticus-Bold</vt:lpstr>
      <vt:lpstr>Calibri Light</vt:lpstr>
      <vt:lpstr>Тема1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Murat Beridze</dc:creator>
  <cp:lastModifiedBy>Murat Beridze</cp:lastModifiedBy>
  <cp:revision>155</cp:revision>
  <dcterms:created xsi:type="dcterms:W3CDTF">2017-01-08T13:59:08Z</dcterms:created>
  <dcterms:modified xsi:type="dcterms:W3CDTF">2017-02-03T07:13:42Z</dcterms:modified>
</cp:coreProperties>
</file>