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7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1" r:id="rId8"/>
    <p:sldId id="270" r:id="rId9"/>
    <p:sldId id="272" r:id="rId10"/>
    <p:sldId id="274" r:id="rId11"/>
    <p:sldId id="275" r:id="rId12"/>
    <p:sldId id="27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gine" panose="00000500000000000000" pitchFamily="2" charset="0"/>
      <p:regular r:id="rId18"/>
      <p:italic r:id="rId19"/>
    </p:embeddedFont>
    <p:embeddedFont>
      <p:font typeface="ALSScripticus-Bold" panose="02000806000000020003" pitchFamily="2" charset="-52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750"/>
    <a:srgbClr val="7030A0"/>
    <a:srgbClr val="78898E"/>
    <a:srgbClr val="2A7ACA"/>
    <a:srgbClr val="F7F8C0"/>
    <a:srgbClr val="76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6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5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3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4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6001-A2E8-469A-9E6A-A7EABA580A1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0338-2FCB-463E-B692-5B1977B5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0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mailto:murat.27.94@mail.ru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hyperlink" Target="https://vk.com/murat_mir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90932"/>
              </p:ext>
            </p:extLst>
          </p:nvPr>
        </p:nvGraphicFramePr>
        <p:xfrm>
          <a:off x="1678194" y="153571"/>
          <a:ext cx="6924896" cy="661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CorelDRAW" r:id="rId4" imgW="18613945" imgH="17769796" progId="CorelDraw.Graphic.18">
                  <p:embed/>
                </p:oleObj>
              </mc:Choice>
              <mc:Fallback>
                <p:oleObj name="CorelDRAW" r:id="rId4" imgW="18613945" imgH="1776979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8194" y="153571"/>
                        <a:ext cx="6924896" cy="661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52487"/>
              </p:ext>
            </p:extLst>
          </p:nvPr>
        </p:nvGraphicFramePr>
        <p:xfrm>
          <a:off x="8773198" y="3460173"/>
          <a:ext cx="2005208" cy="336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" name="CorelDRAW" r:id="rId6" imgW="7497521" imgH="11582444" progId="CorelDraw.Graphic.18">
                  <p:embed/>
                </p:oleObj>
              </mc:Choice>
              <mc:Fallback>
                <p:oleObj name="CorelDRAW" r:id="rId6" imgW="7497521" imgH="1158244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3198" y="3460173"/>
                        <a:ext cx="2005208" cy="336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51809"/>
              </p:ext>
            </p:extLst>
          </p:nvPr>
        </p:nvGraphicFramePr>
        <p:xfrm>
          <a:off x="9782501" y="1419229"/>
          <a:ext cx="2422116" cy="194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" name="CorelDRAW" r:id="rId8" imgW="1679040" imgH="1345320" progId="CorelDraw.Graphic.18">
                  <p:embed/>
                </p:oleObj>
              </mc:Choice>
              <mc:Fallback>
                <p:oleObj name="CorelDRAW" r:id="rId8" imgW="1679040" imgH="134532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82501" y="1419229"/>
                        <a:ext cx="2422116" cy="194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89699"/>
              </p:ext>
            </p:extLst>
          </p:nvPr>
        </p:nvGraphicFramePr>
        <p:xfrm>
          <a:off x="9559635" y="2670464"/>
          <a:ext cx="2632365" cy="41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CorelDRAW" r:id="rId10" imgW="8694380" imgH="15039753" progId="CorelDraw.Graphic.18">
                  <p:embed/>
                </p:oleObj>
              </mc:Choice>
              <mc:Fallback>
                <p:oleObj name="CorelDRAW" r:id="rId10" imgW="8694380" imgH="1503975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59635" y="2670464"/>
                        <a:ext cx="2632365" cy="41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631365" y="1245503"/>
            <a:ext cx="446949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ALSScripticus-Bold" panose="02000806000000020003" pitchFamily="2" charset="-52"/>
              </a:rPr>
              <a:t>Техника безопасности</a:t>
            </a:r>
          </a:p>
          <a:p>
            <a:pPr algn="ctr"/>
            <a:r>
              <a:rPr lang="ru-RU" sz="3500" dirty="0">
                <a:solidFill>
                  <a:schemeClr val="bg1"/>
                </a:solidFill>
                <a:latin typeface="ALSScripticus-Bold" panose="02000806000000020003" pitchFamily="2" charset="-52"/>
              </a:rPr>
              <a:t>И организация </a:t>
            </a:r>
            <a:endParaRPr lang="ru-RU" sz="3500" dirty="0" smtClean="0">
              <a:solidFill>
                <a:schemeClr val="bg1"/>
              </a:solidFill>
              <a:latin typeface="ALSScripticus-Bold" panose="02000806000000020003" pitchFamily="2" charset="-52"/>
            </a:endParaRPr>
          </a:p>
          <a:p>
            <a:pPr algn="ctr"/>
            <a:r>
              <a:rPr lang="ru-RU" sz="3500" dirty="0" smtClean="0">
                <a:solidFill>
                  <a:schemeClr val="bg1"/>
                </a:solidFill>
                <a:latin typeface="ALSScripticus-Bold" panose="02000806000000020003" pitchFamily="2" charset="-52"/>
              </a:rPr>
              <a:t>рабочего места.</a:t>
            </a:r>
            <a:endParaRPr lang="ru-RU" sz="3500" dirty="0">
              <a:solidFill>
                <a:schemeClr val="bg1"/>
              </a:solidFill>
              <a:latin typeface="ALSScripticus-Bold" panose="02000806000000020003" pitchFamily="2" charset="-5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4671" y="536135"/>
            <a:ext cx="54537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FFFF00"/>
                </a:solidFill>
                <a:latin typeface="ALSScripticus-Bold" panose="02000806000000020003" pitchFamily="2" charset="-52"/>
              </a:rPr>
              <a:t>Тема сегодняшнего урока: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45436" y="812756"/>
            <a:ext cx="174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 tooltip="Страница автора Презентации "/>
              </a:rPr>
              <a:t>Мурат Беридзе </a:t>
            </a:r>
            <a:endParaRPr lang="ru-RU" dirty="0"/>
          </a:p>
        </p:txBody>
      </p:sp>
      <p:sp>
        <p:nvSpPr>
          <p:cNvPr id="3" name="TextBox 2">
            <a:hlinkClick r:id="rId13" tooltip="Напиши автору."/>
          </p:cNvPr>
          <p:cNvSpPr txBox="1"/>
          <p:nvPr/>
        </p:nvSpPr>
        <p:spPr>
          <a:xfrm>
            <a:off x="10000349" y="1109947"/>
            <a:ext cx="221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murat.27.94@mail.ru</a:t>
            </a:r>
            <a:endParaRPr lang="ru-RU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518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98965"/>
              </p:ext>
            </p:extLst>
          </p:nvPr>
        </p:nvGraphicFramePr>
        <p:xfrm>
          <a:off x="128202" y="112103"/>
          <a:ext cx="6751491" cy="8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CorelDRAW" r:id="rId4" imgW="2638275" imgH="454143" progId="CorelDraw.Graphic.18">
                  <p:embed/>
                </p:oleObj>
              </mc:Choice>
              <mc:Fallback>
                <p:oleObj name="CorelDRAW" r:id="rId4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02" y="112103"/>
                        <a:ext cx="6751491" cy="8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66576" y="228604"/>
            <a:ext cx="6499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Оказание помощи при остановке дыхания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392" y="1676004"/>
            <a:ext cx="6042784" cy="3417729"/>
          </a:xfrm>
          <a:prstGeom prst="rect">
            <a:avLst/>
          </a:prstGeom>
          <a:noFill/>
          <a:ln w="28575">
            <a:solidFill>
              <a:srgbClr val="76A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15" name="Прямоугольник 14"/>
          <p:cNvSpPr/>
          <p:nvPr/>
        </p:nvSpPr>
        <p:spPr>
          <a:xfrm>
            <a:off x="167392" y="1624817"/>
            <a:ext cx="6042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Проверить положение языка во рту, если он запал - руками вернуть язык в нормальное положение.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Вызвать врача (из школьного медпункта, «скорую помощь» по телефону 03 или из ближайшего лечебного учреждения).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Делать искусственное дыхание (рот в рот) до восстановления дыхания или прибытия врачей.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693" y="2684780"/>
            <a:ext cx="4876800" cy="14001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573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128203" y="112103"/>
          <a:ext cx="5201444" cy="8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CorelDRAW" r:id="rId4" imgW="2638275" imgH="454143" progId="CorelDraw.Graphic.18">
                  <p:embed/>
                </p:oleObj>
              </mc:Choice>
              <mc:Fallback>
                <p:oleObj name="CorelDRAW" r:id="rId4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03" y="112103"/>
                        <a:ext cx="5201444" cy="8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66576" y="228604"/>
            <a:ext cx="492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Оказание помощи при обмороке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392" y="1676004"/>
            <a:ext cx="6042784" cy="3417729"/>
          </a:xfrm>
          <a:prstGeom prst="rect">
            <a:avLst/>
          </a:prstGeom>
          <a:noFill/>
          <a:ln w="28575">
            <a:solidFill>
              <a:srgbClr val="76A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15" name="Прямоугольник 14"/>
          <p:cNvSpPr/>
          <p:nvPr/>
        </p:nvSpPr>
        <p:spPr>
          <a:xfrm>
            <a:off x="167392" y="1624817"/>
            <a:ext cx="60427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Требования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безопасности в аварийных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случаях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Engine" panose="00000500000000000000" pitchFamily="2" charset="0"/>
            </a:endParaRPr>
          </a:p>
          <a:p>
            <a:pPr algn="ctr"/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Положить 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пострадавшей на ровную поверхность на спину, повернув его голову на бок.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Вызвать врача (из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школьного 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медпункта, «скорую помощь» по телефону 03 или из ближайшего лечебного учреждения).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469" y="1059049"/>
            <a:ext cx="4095750" cy="2200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290" y="3429001"/>
            <a:ext cx="4288107" cy="299663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42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15781"/>
              </p:ext>
            </p:extLst>
          </p:nvPr>
        </p:nvGraphicFramePr>
        <p:xfrm>
          <a:off x="128203" y="112103"/>
          <a:ext cx="7500506" cy="131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CorelDRAW" r:id="rId4" imgW="2638275" imgH="454143" progId="CorelDraw.Graphic.18">
                  <p:embed/>
                </p:oleObj>
              </mc:Choice>
              <mc:Fallback>
                <p:oleObj name="CorelDRAW" r:id="rId4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203" y="112103"/>
                        <a:ext cx="7500506" cy="131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66575" y="124100"/>
            <a:ext cx="7179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Оказание помощи при поражении электрическим током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392" y="1676004"/>
            <a:ext cx="6042784" cy="5150237"/>
          </a:xfrm>
          <a:prstGeom prst="rect">
            <a:avLst/>
          </a:prstGeom>
          <a:noFill/>
          <a:ln w="28575">
            <a:solidFill>
              <a:srgbClr val="76A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15" name="Прямоугольник 14"/>
          <p:cNvSpPr/>
          <p:nvPr/>
        </p:nvSpPr>
        <p:spPr>
          <a:xfrm>
            <a:off x="167392" y="1624817"/>
            <a:ext cx="604278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Отключить ток (выключать тумблер на распределительном щитке).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Освободить пострадавшего от воздействия тока (провода), используя подручные, которые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средства, которые не являются проводниками электрического тока.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Осмотреть пострадавшего и оказать ему помощь в зависимости от тяжести поражения. Вызвать врача (из школьного медпункта, «скорую помощь» по телефону 03 или из ближайшего лечебного учреждения).</a:t>
            </a:r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532" y="1676004"/>
            <a:ext cx="4000500" cy="4572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78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81620"/>
              </p:ext>
            </p:extLst>
          </p:nvPr>
        </p:nvGraphicFramePr>
        <p:xfrm>
          <a:off x="2322762" y="242731"/>
          <a:ext cx="7215561" cy="8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" name="CorelDRAW" r:id="rId4" imgW="2638275" imgH="454143" progId="CorelDraw.Graphic.18">
                  <p:embed/>
                </p:oleObj>
              </mc:Choice>
              <mc:Fallback>
                <p:oleObj name="CorelDRAW" r:id="rId4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2762" y="242731"/>
                        <a:ext cx="7215561" cy="8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2545" y="331353"/>
            <a:ext cx="641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Engine" panose="00000500000000000000" pitchFamily="2" charset="0"/>
              </a:rPr>
              <a:t>Правила поведения </a:t>
            </a:r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в компьютерном классе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86867"/>
              </p:ext>
            </p:extLst>
          </p:nvPr>
        </p:nvGraphicFramePr>
        <p:xfrm>
          <a:off x="2009942" y="1542375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" name="CorelDRAW" r:id="rId6" imgW="1549932" imgH="1346879" progId="CorelDraw.Graphic.18">
                  <p:embed/>
                </p:oleObj>
              </mc:Choice>
              <mc:Fallback>
                <p:oleObj name="CorelDRAW" r:id="rId6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9942" y="1542375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4335"/>
              </p:ext>
            </p:extLst>
          </p:nvPr>
        </p:nvGraphicFramePr>
        <p:xfrm>
          <a:off x="2009942" y="2722471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" name="CorelDRAW" r:id="rId8" imgW="1549932" imgH="1346879" progId="CorelDraw.Graphic.18">
                  <p:embed/>
                </p:oleObj>
              </mc:Choice>
              <mc:Fallback>
                <p:oleObj name="CorelDRAW" r:id="rId8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9942" y="2722471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12933"/>
              </p:ext>
            </p:extLst>
          </p:nvPr>
        </p:nvGraphicFramePr>
        <p:xfrm>
          <a:off x="2009942" y="3902291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" name="CorelDRAW" r:id="rId10" imgW="1549932" imgH="1346879" progId="CorelDraw.Graphic.18">
                  <p:embed/>
                </p:oleObj>
              </mc:Choice>
              <mc:Fallback>
                <p:oleObj name="CorelDRAW" r:id="rId10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09942" y="3902291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35945"/>
              </p:ext>
            </p:extLst>
          </p:nvPr>
        </p:nvGraphicFramePr>
        <p:xfrm>
          <a:off x="2009942" y="5082111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" name="CorelDRAW" r:id="rId12" imgW="1549932" imgH="1346879" progId="CorelDraw.Graphic.18">
                  <p:embed/>
                </p:oleObj>
              </mc:Choice>
              <mc:Fallback>
                <p:oleObj name="CorelDRAW" r:id="rId12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09942" y="5082111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290479" y="1800561"/>
            <a:ext cx="641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424750"/>
                </a:solidFill>
                <a:latin typeface="Engine" panose="00000500000000000000" pitchFamily="2" charset="0"/>
              </a:rPr>
              <a:t>Будьте внимательны, дисциплинированны, осторожны!</a:t>
            </a:r>
            <a:endParaRPr lang="ru-RU" sz="2800" dirty="0">
              <a:solidFill>
                <a:srgbClr val="424750"/>
              </a:solidFill>
              <a:latin typeface="Engine" panose="000005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0479" y="2908676"/>
            <a:ext cx="6769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Не размещайте на рабочем месте посторонние предметы.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1282" y="4099349"/>
            <a:ext cx="6184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Работайте на клавиатуре чистыми и сухими руками.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51497" y="5290022"/>
            <a:ext cx="746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Не пытайтесь самостоятельно устранять неполадки </a:t>
            </a:r>
            <a:r>
              <a:rPr lang="ru-RU" sz="2800" dirty="0" smtClean="0">
                <a:solidFill>
                  <a:srgbClr val="424750"/>
                </a:solidFill>
                <a:latin typeface="Engine" panose="00000500000000000000" pitchFamily="2" charset="0"/>
              </a:rPr>
              <a:t>компьютера</a:t>
            </a:r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75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Объект 47"/>
          <p:cNvGraphicFramePr>
            <a:graphicFrameLocks noChangeAspect="1"/>
          </p:cNvGraphicFramePr>
          <p:nvPr>
            <p:extLst/>
          </p:nvPr>
        </p:nvGraphicFramePr>
        <p:xfrm>
          <a:off x="2322762" y="242731"/>
          <a:ext cx="7215561" cy="8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4" name="CorelDRAW" r:id="rId4" imgW="2638275" imgH="454143" progId="CorelDraw.Graphic.18">
                  <p:embed/>
                </p:oleObj>
              </mc:Choice>
              <mc:Fallback>
                <p:oleObj name="CorelDRAW" r:id="rId4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2762" y="242731"/>
                        <a:ext cx="7215561" cy="8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22545" y="331353"/>
            <a:ext cx="641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Engine" panose="00000500000000000000" pitchFamily="2" charset="0"/>
              </a:rPr>
              <a:t>Правила поведения </a:t>
            </a:r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в компьютерном классе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389816"/>
              </p:ext>
            </p:extLst>
          </p:nvPr>
        </p:nvGraphicFramePr>
        <p:xfrm>
          <a:off x="2322762" y="1865180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5" name="CorelDRAW" r:id="rId6" imgW="1549932" imgH="1346879" progId="CorelDraw.Graphic.18">
                  <p:embed/>
                </p:oleObj>
              </mc:Choice>
              <mc:Fallback>
                <p:oleObj name="CorelDRAW" r:id="rId6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2762" y="1865180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24390"/>
              </p:ext>
            </p:extLst>
          </p:nvPr>
        </p:nvGraphicFramePr>
        <p:xfrm>
          <a:off x="2322762" y="3375592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6" name="CorelDRAW" r:id="rId8" imgW="1549932" imgH="1346879" progId="CorelDraw.Graphic.18">
                  <p:embed/>
                </p:oleObj>
              </mc:Choice>
              <mc:Fallback>
                <p:oleObj name="CorelDRAW" r:id="rId8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22762" y="3375592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77377"/>
              </p:ext>
            </p:extLst>
          </p:nvPr>
        </p:nvGraphicFramePr>
        <p:xfrm>
          <a:off x="2322762" y="4886004"/>
          <a:ext cx="1135910" cy="98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7" name="CorelDRAW" r:id="rId10" imgW="1549932" imgH="1346879" progId="CorelDraw.Graphic.18">
                  <p:embed/>
                </p:oleObj>
              </mc:Choice>
              <mc:Fallback>
                <p:oleObj name="CorelDRAW" r:id="rId10" imgW="1549932" imgH="134687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2762" y="4886004"/>
                        <a:ext cx="1135910" cy="98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03299" y="2077297"/>
            <a:ext cx="641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Примите правильную рабочую позу</a:t>
            </a:r>
            <a:r>
              <a:rPr lang="ru-RU" sz="2800" dirty="0" smtClean="0">
                <a:solidFill>
                  <a:srgbClr val="424750"/>
                </a:solidFill>
                <a:latin typeface="Engine" panose="00000500000000000000" pitchFamily="2" charset="0"/>
              </a:rPr>
              <a:t>.</a:t>
            </a:r>
            <a:endParaRPr lang="ru-RU" sz="2800" dirty="0">
              <a:solidFill>
                <a:srgbClr val="424750"/>
              </a:solidFill>
              <a:latin typeface="Engine" panose="000005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299" y="4898147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424750"/>
                </a:solidFill>
                <a:latin typeface="Engine" panose="00000500000000000000" pitchFamily="2" charset="0"/>
              </a:rPr>
              <a:t>Избегайте резких движений и не покидайте рабочее место без разрешения учителя.</a:t>
            </a:r>
            <a:endParaRPr lang="ru-RU" sz="2800" dirty="0">
              <a:solidFill>
                <a:srgbClr val="424750"/>
              </a:solidFill>
              <a:latin typeface="Engine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3299" y="337559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>
                <a:solidFill>
                  <a:srgbClr val="424750"/>
                </a:solidFill>
                <a:latin typeface="Engine" panose="00000500000000000000" pitchFamily="2" charset="0"/>
              </a:rPr>
              <a:t>Не устанавливайте и не скачивайте без разрешения учителя ничего на компьютер.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50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94900"/>
              </p:ext>
            </p:extLst>
          </p:nvPr>
        </p:nvGraphicFramePr>
        <p:xfrm>
          <a:off x="2105525" y="1004543"/>
          <a:ext cx="7785669" cy="521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CorelDRAW" r:id="rId4" imgW="5483607" imgH="3675808" progId="CorelDraw.Graphic.18">
                  <p:embed/>
                </p:oleObj>
              </mc:Choice>
              <mc:Fallback>
                <p:oleObj name="CorelDRAW" r:id="rId4" imgW="5483607" imgH="3675808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525" y="1004543"/>
                        <a:ext cx="7785669" cy="5218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009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26785"/>
              </p:ext>
            </p:extLst>
          </p:nvPr>
        </p:nvGraphicFramePr>
        <p:xfrm>
          <a:off x="6312429" y="810151"/>
          <a:ext cx="4299084" cy="48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CorelDRAW" r:id="rId4" imgW="9803070" imgH="11129896" progId="CorelDraw.Graphic.18">
                  <p:embed/>
                </p:oleObj>
              </mc:Choice>
              <mc:Fallback>
                <p:oleObj name="CorelDRAW" r:id="rId4" imgW="9803070" imgH="1112989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2429" y="810151"/>
                        <a:ext cx="4299084" cy="488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32030"/>
              </p:ext>
            </p:extLst>
          </p:nvPr>
        </p:nvGraphicFramePr>
        <p:xfrm>
          <a:off x="1491915" y="810152"/>
          <a:ext cx="4181810" cy="488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CorelDRAW" r:id="rId6" imgW="9219402" imgH="10760282" progId="CorelDraw.Graphic.18">
                  <p:embed/>
                </p:oleObj>
              </mc:Choice>
              <mc:Fallback>
                <p:oleObj name="CorelDRAW" r:id="rId6" imgW="9219402" imgH="1076028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1915" y="810152"/>
                        <a:ext cx="4181810" cy="488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2887" y="5783646"/>
            <a:ext cx="3838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ПРАВИЛЬНО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016" y="5783646"/>
            <a:ext cx="4607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НЕПРАВИЛЬНО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17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8318500" y="3581400"/>
            <a:ext cx="3886200" cy="3276600"/>
            <a:chOff x="7266889" y="2565400"/>
            <a:chExt cx="4937811" cy="4292600"/>
          </a:xfrm>
        </p:grpSpPr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4219743"/>
                </p:ext>
              </p:extLst>
            </p:nvPr>
          </p:nvGraphicFramePr>
          <p:xfrm>
            <a:off x="7266889" y="2565400"/>
            <a:ext cx="4937811" cy="429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5" name="CorelDRAW" r:id="rId4" imgW="15019778" imgH="13057313" progId="CorelDraw.Graphic.18">
                    <p:embed/>
                  </p:oleObj>
                </mc:Choice>
                <mc:Fallback>
                  <p:oleObj name="CorelDRAW" r:id="rId4" imgW="15019778" imgH="13057313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66889" y="2565400"/>
                          <a:ext cx="4937811" cy="429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 rot="21297942">
              <a:off x="7442200" y="2937686"/>
              <a:ext cx="3886199" cy="1008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Engine" panose="00000500000000000000" pitchFamily="2" charset="0"/>
                </a:rPr>
                <a:t>Обрати</a:t>
              </a:r>
              <a:r>
                <a:rPr lang="ru-RU" sz="4400" dirty="0" smtClean="0">
                  <a:solidFill>
                    <a:schemeClr val="bg1"/>
                  </a:solidFill>
                  <a:latin typeface="Engine" panose="00000500000000000000" pitchFamily="2" charset="0"/>
                </a:rPr>
                <a:t>.</a:t>
              </a:r>
              <a:r>
                <a:rPr lang="ru-RU" sz="4400" dirty="0" smtClean="0">
                  <a:solidFill>
                    <a:srgbClr val="FF0000"/>
                  </a:solidFill>
                  <a:latin typeface="Engine" panose="00000500000000000000" pitchFamily="2" charset="0"/>
                </a:rPr>
                <a:t>внимание</a:t>
              </a:r>
              <a:r>
                <a:rPr lang="ru-RU" sz="4400" dirty="0">
                  <a:solidFill>
                    <a:srgbClr val="FF0000"/>
                  </a:solidFill>
                  <a:latin typeface="Engine" panose="00000500000000000000" pitchFamily="2" charset="0"/>
                </a:rPr>
                <a:t>!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49329" y="371028"/>
            <a:ext cx="7417472" cy="6131372"/>
          </a:xfrm>
          <a:prstGeom prst="rect">
            <a:avLst/>
          </a:prstGeom>
          <a:noFill/>
          <a:ln w="28575">
            <a:solidFill>
              <a:srgbClr val="76A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/>
          </a:p>
        </p:txBody>
      </p:sp>
      <p:sp>
        <p:nvSpPr>
          <p:cNvPr id="20" name="Прямоугольник 19"/>
          <p:cNvSpPr/>
          <p:nvPr/>
        </p:nvSpPr>
        <p:spPr>
          <a:xfrm>
            <a:off x="493285" y="371028"/>
            <a:ext cx="71295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Требования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безопасности в аварийных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Engine" panose="00000500000000000000" pitchFamily="2" charset="0"/>
              </a:rPr>
              <a:t>случаях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Engine" panose="00000500000000000000" pitchFamily="2" charset="0"/>
            </a:endParaRPr>
          </a:p>
          <a:p>
            <a:pPr algn="ctr"/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r>
              <a:rPr lang="en-US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  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1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.	При обнаружении дефектов ПК в процессе работы, появлении гари или необычных звуков необходимо немедленно прекратить работу на ПК, выключить аппаратуру и сообщить преподавателю.</a:t>
            </a:r>
          </a:p>
          <a:p>
            <a:pPr algn="just"/>
            <a:r>
              <a:rPr lang="en-US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  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2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.	При необходимости следует оказать помощь в тушении огня.</a:t>
            </a:r>
          </a:p>
          <a:p>
            <a:pPr algn="just"/>
            <a:r>
              <a:rPr lang="en-US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  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3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.	При необходимости уметь оказать первую доврачебную помощь пострадавшим от электрического тока.</a:t>
            </a:r>
          </a:p>
          <a:p>
            <a:pPr algn="just"/>
            <a:r>
              <a:rPr lang="en-US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  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4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.	Необходимо знать, что нельзя тушить пожар в компьютерном классе водой. Можно использовать песок или пенный огнетушитель.</a:t>
            </a:r>
          </a:p>
          <a:p>
            <a:pPr algn="just"/>
            <a:r>
              <a:rPr lang="en-US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   </a:t>
            </a:r>
            <a:r>
              <a:rPr lang="ru-RU" sz="2400" dirty="0" smtClean="0">
                <a:solidFill>
                  <a:srgbClr val="424750"/>
                </a:solidFill>
                <a:latin typeface="Engine" panose="00000500000000000000" pitchFamily="2" charset="0"/>
              </a:rPr>
              <a:t>5.	Необходимо 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знать, что если пострадавший находится под воздействием электротока, то его нельзя трогать голыми руками. Освободить пострадавшего можно, используя материалы, которые не являются проводниками электрического тока. </a:t>
            </a:r>
            <a:endParaRPr lang="en-US" sz="2400" dirty="0" smtClean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65350"/>
              </p:ext>
            </p:extLst>
          </p:nvPr>
        </p:nvGraphicFramePr>
        <p:xfrm>
          <a:off x="493285" y="574228"/>
          <a:ext cx="935033" cy="8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CorelDRAW" r:id="rId6" imgW="9372600" imgH="8261896" progId="CorelDraw.Graphic.18">
                  <p:embed/>
                </p:oleObj>
              </mc:Choice>
              <mc:Fallback>
                <p:oleObj name="CorelDRAW" r:id="rId6" imgW="9372600" imgH="826189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85" y="574228"/>
                        <a:ext cx="935033" cy="8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69214"/>
              </p:ext>
            </p:extLst>
          </p:nvPr>
        </p:nvGraphicFramePr>
        <p:xfrm>
          <a:off x="6724780" y="574227"/>
          <a:ext cx="935033" cy="8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" name="CorelDRAW" r:id="rId8" imgW="9372600" imgH="8261896" progId="CorelDraw.Graphic.18">
                  <p:embed/>
                </p:oleObj>
              </mc:Choice>
              <mc:Fallback>
                <p:oleObj name="CorelDRAW" r:id="rId8" imgW="9372600" imgH="826189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4780" y="574227"/>
                        <a:ext cx="935033" cy="8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303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12" y="2899611"/>
            <a:ext cx="4094954" cy="4094954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077889"/>
              </p:ext>
            </p:extLst>
          </p:nvPr>
        </p:nvGraphicFramePr>
        <p:xfrm>
          <a:off x="0" y="633845"/>
          <a:ext cx="9108931" cy="614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CorelDRAW" r:id="rId5" imgW="4162275" imgH="2503170" progId="CorelDraw.Graphic.18">
                  <p:embed/>
                </p:oleObj>
              </mc:Choice>
              <mc:Fallback>
                <p:oleObj name="CorelDRAW" r:id="rId5" imgW="4162275" imgH="250317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633845"/>
                        <a:ext cx="9108931" cy="614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6209" r="11373" b="5845"/>
          <a:stretch/>
        </p:blipFill>
        <p:spPr>
          <a:xfrm>
            <a:off x="1453122" y="1008248"/>
            <a:ext cx="6167062" cy="3928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47512" y="2010475"/>
            <a:ext cx="36554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1. При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обнаружении дефектов ПК в процессе работы,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появлении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гари или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необычных звуков необходимо немедленно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прекратить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работу на ПК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, выключить аппаратуру и сообщить преподавателю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.</a:t>
            </a:r>
            <a:endParaRPr lang="ru-RU" sz="1250" dirty="0">
              <a:solidFill>
                <a:srgbClr val="C00000"/>
              </a:solidFill>
              <a:latin typeface="Engine" panose="00000500000000000000" pitchFamily="2" charset="0"/>
            </a:endParaRP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2.</a:t>
            </a:r>
            <a:r>
              <a:rPr lang="en-US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При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необходимости следует оказать помощь в тушении огня.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3.</a:t>
            </a:r>
            <a:r>
              <a:rPr lang="en-US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При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необходимости уметь оказать первую доврачебную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помощь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пострадавшим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от электрического тока.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4.</a:t>
            </a:r>
            <a:r>
              <a:rPr lang="en-US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Необходимо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знать, что нельзя тушить пожар в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компьютерном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классе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водой. Можно использовать песок или пенный огнетушитель.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5.</a:t>
            </a:r>
            <a:r>
              <a:rPr lang="en-US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Необходимо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знать, что если пострадавший находится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под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воздействием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электротока, то его нельзя трогать голыми руками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.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Освободить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пострадавшего можно, используя материалы, </a:t>
            </a:r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которые</a:t>
            </a:r>
          </a:p>
          <a:p>
            <a:pPr algn="just"/>
            <a:r>
              <a:rPr lang="ru-RU" sz="1250" dirty="0" smtClean="0">
                <a:solidFill>
                  <a:srgbClr val="C00000"/>
                </a:solidFill>
                <a:latin typeface="Engine" panose="00000500000000000000" pitchFamily="2" charset="0"/>
              </a:rPr>
              <a:t>не являются </a:t>
            </a:r>
            <a:r>
              <a:rPr lang="ru-RU" sz="1250" dirty="0">
                <a:solidFill>
                  <a:srgbClr val="C00000"/>
                </a:solidFill>
                <a:latin typeface="Engine" panose="00000500000000000000" pitchFamily="2" charset="0"/>
              </a:rPr>
              <a:t>проводниками электрического тока.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537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2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2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2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42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047542" y="-102144"/>
            <a:ext cx="4249933" cy="5961018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642227"/>
              </p:ext>
            </p:extLst>
          </p:nvPr>
        </p:nvGraphicFramePr>
        <p:xfrm>
          <a:off x="553268" y="418011"/>
          <a:ext cx="4985384" cy="615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CorelDRAW" r:id="rId5" imgW="2638275" imgH="454143" progId="CorelDraw.Graphic.18">
                  <p:embed/>
                </p:oleObj>
              </mc:Choice>
              <mc:Fallback>
                <p:oleObj name="CorelDRAW" r:id="rId5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268" y="418011"/>
                        <a:ext cx="4985384" cy="615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742" y="1074510"/>
            <a:ext cx="4580435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LSScripticus-Bold" panose="02000806000000020003" pitchFamily="2" charset="-52"/>
              </a:rPr>
              <a:t>Приемы оказания первой медицинской помощи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25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4901 0.00138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3171565" y="3429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693" y="1624817"/>
            <a:ext cx="5168615" cy="5181996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94240"/>
              </p:ext>
            </p:extLst>
          </p:nvPr>
        </p:nvGraphicFramePr>
        <p:xfrm>
          <a:off x="128203" y="112103"/>
          <a:ext cx="5201444" cy="8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orelDRAW" r:id="rId5" imgW="2638275" imgH="454143" progId="CorelDraw.Graphic.18">
                  <p:embed/>
                </p:oleObj>
              </mc:Choice>
              <mc:Fallback>
                <p:oleObj name="CorelDRAW" r:id="rId5" imgW="2638275" imgH="45414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203" y="112103"/>
                        <a:ext cx="5201444" cy="8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66576" y="228604"/>
            <a:ext cx="492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Engine" panose="00000500000000000000" pitchFamily="2" charset="0"/>
              </a:rPr>
              <a:t>Оказание помощи при ожоге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392" y="1676004"/>
            <a:ext cx="6042784" cy="3903914"/>
          </a:xfrm>
          <a:prstGeom prst="rect">
            <a:avLst/>
          </a:prstGeom>
          <a:noFill/>
          <a:ln w="28575">
            <a:solidFill>
              <a:srgbClr val="76A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15" name="Прямоугольник 14"/>
          <p:cNvSpPr/>
          <p:nvPr/>
        </p:nvSpPr>
        <p:spPr>
          <a:xfrm>
            <a:off x="167392" y="1624817"/>
            <a:ext cx="6042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424750"/>
              </a:solidFill>
              <a:latin typeface="Engine" panose="00000500000000000000" pitchFamily="2" charset="0"/>
            </a:endParaRP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Дать обезболивающее, успокаивающее (анальгин, валерьянка).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Наложить на место ожога мазь (</a:t>
            </a:r>
            <a:r>
              <a:rPr lang="ru-RU" sz="2400" dirty="0" err="1">
                <a:solidFill>
                  <a:srgbClr val="424750"/>
                </a:solidFill>
                <a:latin typeface="Engine" panose="00000500000000000000" pitchFamily="2" charset="0"/>
              </a:rPr>
              <a:t>винилин</a:t>
            </a:r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).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Поместить пораженное место под холодную воду, предварительно обернув целлофаном, чтобы на поверхность раны не попали микробы.</a:t>
            </a:r>
          </a:p>
          <a:p>
            <a:pPr algn="just"/>
            <a:r>
              <a:rPr lang="ru-RU" sz="2400" dirty="0">
                <a:solidFill>
                  <a:srgbClr val="424750"/>
                </a:solidFill>
                <a:latin typeface="Engine" panose="00000500000000000000" pitchFamily="2" charset="0"/>
              </a:rPr>
              <a:t>Вызвать врача( из школьного медпункта, «скорую помощь» по телефону 03 или из ближайшего лечебного учреждения.)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270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3"/>
    </mc:Choice>
    <mc:Fallback xmlns="">
      <p:transition spd="slow" advTm="1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629e7dea2e4a92f6d96a8ae011d2d4946f9c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3|1.9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6489D2C-AEEF-46FB-B5A0-0FD641602071}" vid="{AF9DAD5A-0118-4724-99DC-7E474A0C5E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988</TotalTime>
  <Words>436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Engine</vt:lpstr>
      <vt:lpstr>ALSScripticus-Bold</vt:lpstr>
      <vt:lpstr>Calibri Light</vt:lpstr>
      <vt:lpstr>Тема1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Murat Beridze</dc:creator>
  <cp:lastModifiedBy>Murat Beridze</cp:lastModifiedBy>
  <cp:revision>155</cp:revision>
  <dcterms:created xsi:type="dcterms:W3CDTF">2017-01-08T13:59:08Z</dcterms:created>
  <dcterms:modified xsi:type="dcterms:W3CDTF">2017-02-03T07:13:42Z</dcterms:modified>
</cp:coreProperties>
</file>