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Эксперименты, проводимые за последние годы, показали, что быстрое чтение активизирует процессы мышления и является одним из средств совершенствования учебного процесса для самых различных уровней обучения, от начальной до высшей школы.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800" b="1" dirty="0" smtClean="0"/>
              <a:t>г) чтение тихо и умерено:</a:t>
            </a:r>
            <a:endParaRPr lang="ru-RU" sz="4800" dirty="0" smtClean="0"/>
          </a:p>
          <a:p>
            <a:r>
              <a:rPr lang="ru-RU" sz="4800" dirty="0" smtClean="0"/>
              <a:t>арка </a:t>
            </a:r>
            <a:r>
              <a:rPr lang="ru-RU" sz="4800" dirty="0" err="1" smtClean="0"/>
              <a:t>арца</a:t>
            </a:r>
            <a:endParaRPr lang="ru-RU" sz="4800" dirty="0" smtClean="0"/>
          </a:p>
          <a:p>
            <a:r>
              <a:rPr lang="ru-RU" sz="4800" dirty="0" err="1" smtClean="0"/>
              <a:t>арта</a:t>
            </a:r>
            <a:r>
              <a:rPr lang="ru-RU" sz="4800" dirty="0" smtClean="0"/>
              <a:t> </a:t>
            </a:r>
            <a:r>
              <a:rPr lang="ru-RU" sz="4800" dirty="0" err="1" smtClean="0"/>
              <a:t>арда</a:t>
            </a:r>
            <a:endParaRPr lang="ru-RU" sz="4800" dirty="0" smtClean="0"/>
          </a:p>
          <a:p>
            <a:r>
              <a:rPr lang="ru-RU" sz="4800" dirty="0" err="1" smtClean="0"/>
              <a:t>арла</a:t>
            </a:r>
            <a:r>
              <a:rPr lang="ru-RU" sz="4800" dirty="0" smtClean="0"/>
              <a:t> арча</a:t>
            </a:r>
          </a:p>
          <a:p>
            <a:r>
              <a:rPr lang="ru-RU" sz="4800" dirty="0" err="1" smtClean="0"/>
              <a:t>арса</a:t>
            </a:r>
            <a:r>
              <a:rPr lang="ru-RU" sz="4800" dirty="0" smtClean="0"/>
              <a:t> </a:t>
            </a:r>
            <a:r>
              <a:rPr lang="ru-RU" sz="4800" dirty="0" err="1" smtClean="0"/>
              <a:t>аржа</a:t>
            </a:r>
            <a:r>
              <a:rPr lang="ru-RU" sz="48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5400" b="1" dirty="0" err="1" smtClean="0"/>
              <a:t>д</a:t>
            </a:r>
            <a:r>
              <a:rPr lang="ru-RU" sz="5400" b="1" dirty="0" smtClean="0"/>
              <a:t>) чтение громко и быстро:</a:t>
            </a:r>
            <a:endParaRPr lang="ru-RU" sz="5400" dirty="0" smtClean="0"/>
          </a:p>
          <a:p>
            <a:r>
              <a:rPr lang="ru-RU" sz="5400" dirty="0" smtClean="0"/>
              <a:t>гарь – </a:t>
            </a:r>
            <a:r>
              <a:rPr lang="ru-RU" sz="5400" dirty="0" err="1" smtClean="0"/>
              <a:t>парь</a:t>
            </a:r>
            <a:r>
              <a:rPr lang="ru-RU" sz="5400" dirty="0" smtClean="0"/>
              <a:t> – жарь</a:t>
            </a:r>
          </a:p>
          <a:p>
            <a:r>
              <a:rPr lang="ru-RU" sz="5400" dirty="0" smtClean="0"/>
              <a:t>дверь – зверь – червь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Набор скороговорок, подобранных И.Т. Федоренко</a:t>
            </a:r>
            <a:endParaRPr lang="ru-RU" dirty="0" smtClean="0"/>
          </a:p>
          <a:p>
            <a:r>
              <a:rPr lang="ru-RU" dirty="0" smtClean="0"/>
              <a:t>1. Водовоз вез воду из-под водопада.</a:t>
            </a:r>
          </a:p>
          <a:p>
            <a:r>
              <a:rPr lang="ru-RU" dirty="0" smtClean="0"/>
              <a:t>2. Говори, говори, да не заговаривайся.</a:t>
            </a:r>
          </a:p>
          <a:p>
            <a:r>
              <a:rPr lang="ru-RU" dirty="0" smtClean="0"/>
              <a:t>3. На гору гогочут гуси, под горой огонь горит.</a:t>
            </a:r>
          </a:p>
          <a:p>
            <a:r>
              <a:rPr lang="ru-RU" dirty="0" smtClean="0"/>
              <a:t>4. Наш голова вашего голову головой </a:t>
            </a:r>
            <a:r>
              <a:rPr lang="ru-RU" dirty="0" err="1" smtClean="0"/>
              <a:t>переголовит</a:t>
            </a:r>
            <a:r>
              <a:rPr lang="ru-RU" dirty="0" smtClean="0"/>
              <a:t>, </a:t>
            </a:r>
            <a:r>
              <a:rPr lang="ru-RU" dirty="0" err="1" smtClean="0"/>
              <a:t>перевыголовит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 Наш дуда и туда и сюда.</a:t>
            </a:r>
          </a:p>
          <a:p>
            <a:r>
              <a:rPr lang="ru-RU" dirty="0" smtClean="0"/>
              <a:t>6. Дерево скоро садят, да не скоро плоды едят.</a:t>
            </a:r>
          </a:p>
          <a:p>
            <a:r>
              <a:rPr lang="ru-RU" dirty="0" smtClean="0"/>
              <a:t>7. На дворе трава, на траве дрова, не руби дрова на траве двора.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8. Возле горки на пригорке встали 33 Егорки: раз Егорка, два Егорка, три Егорка и т.д.</a:t>
            </a:r>
          </a:p>
          <a:p>
            <a:r>
              <a:rPr lang="ru-RU" dirty="0" smtClean="0"/>
              <a:t>9. Летят три пичужки через три пусты избушки.</a:t>
            </a:r>
          </a:p>
          <a:p>
            <a:r>
              <a:rPr lang="ru-RU" dirty="0" smtClean="0"/>
              <a:t>10. В один, Клим, клин колоти.</a:t>
            </a:r>
          </a:p>
          <a:p>
            <a:r>
              <a:rPr lang="ru-RU" dirty="0" smtClean="0"/>
              <a:t>11. Каково волокно, таково и полотно</a:t>
            </a:r>
          </a:p>
          <a:p>
            <a:r>
              <a:rPr lang="ru-RU" dirty="0" smtClean="0"/>
              <a:t>12. Клюет курка крупку, курит турка трубку.</a:t>
            </a:r>
          </a:p>
          <a:p>
            <a:r>
              <a:rPr lang="ru-RU" dirty="0" smtClean="0"/>
              <a:t>13. Либретто “</a:t>
            </a:r>
            <a:r>
              <a:rPr lang="ru-RU" dirty="0" err="1" smtClean="0"/>
              <a:t>Риголетто</a:t>
            </a:r>
            <a:r>
              <a:rPr lang="ru-RU" dirty="0" smtClean="0"/>
              <a:t>”.</a:t>
            </a:r>
          </a:p>
          <a:p>
            <a:r>
              <a:rPr lang="ru-RU" dirty="0" smtClean="0"/>
              <a:t>14. Полили ли лилию, видели ли Лидию?</a:t>
            </a:r>
          </a:p>
          <a:p>
            <a:r>
              <a:rPr lang="ru-RU" dirty="0" smtClean="0"/>
              <a:t>15. Бежит лиса по </a:t>
            </a:r>
            <a:r>
              <a:rPr lang="ru-RU" dirty="0" err="1" smtClean="0"/>
              <a:t>шесточку</a:t>
            </a:r>
            <a:r>
              <a:rPr lang="ru-RU" dirty="0" smtClean="0"/>
              <a:t>, лизни, лиса, песочку.</a:t>
            </a:r>
          </a:p>
          <a:p>
            <a:r>
              <a:rPr lang="ru-RU" dirty="0" smtClean="0"/>
              <a:t>16. Лавировали корабли, лавировали, да не вылавировали.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ru-RU" b="1" dirty="0" smtClean="0"/>
              <a:t>ж) чтение согласных</a:t>
            </a:r>
            <a:endParaRPr lang="ru-RU" dirty="0" smtClean="0"/>
          </a:p>
          <a:p>
            <a:r>
              <a:rPr lang="ru-RU" dirty="0" smtClean="0"/>
              <a:t>Учащийся делает глубокий вдох и на выдохе читает 15 согласных одного ряда:</a:t>
            </a:r>
          </a:p>
          <a:p>
            <a:r>
              <a:rPr lang="ru-RU" dirty="0" smtClean="0"/>
              <a:t>БТМПВЧФКНШЛЖЗЦС</a:t>
            </a:r>
          </a:p>
          <a:p>
            <a:r>
              <a:rPr lang="ru-RU" dirty="0" smtClean="0"/>
              <a:t>КВМСПЛБШГРДБЛСТ</a:t>
            </a:r>
          </a:p>
          <a:p>
            <a:r>
              <a:rPr lang="ru-RU" dirty="0" smtClean="0"/>
              <a:t>ПРЛГНТВСЧЦФБХНМ</a:t>
            </a:r>
          </a:p>
          <a:p>
            <a:r>
              <a:rPr lang="ru-RU" dirty="0" smtClean="0"/>
              <a:t>ВМРГКТБДЗЩЗБЧВН</a:t>
            </a:r>
          </a:p>
          <a:p>
            <a:r>
              <a:rPr lang="ru-RU" dirty="0" smtClean="0"/>
              <a:t>ФЩМЖДШХЧМКПБРВС</a:t>
            </a:r>
          </a:p>
          <a:p>
            <a:r>
              <a:rPr lang="ru-RU" dirty="0" smtClean="0"/>
              <a:t>ПТКЗРМВДГБФКЗРЧ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Хорошее чтение – основа обучения!</a:t>
            </a:r>
          </a:p>
          <a:p>
            <a:r>
              <a:rPr lang="ru-RU" dirty="0" smtClean="0"/>
              <a:t>Важно научиться не просто читать, а читать хорошо!</a:t>
            </a:r>
          </a:p>
          <a:p>
            <a:r>
              <a:rPr lang="ru-RU" dirty="0" smtClean="0"/>
              <a:t>Учите читать детей с раннего возраста.</a:t>
            </a:r>
          </a:p>
          <a:p>
            <a:r>
              <a:rPr lang="ru-RU" dirty="0" smtClean="0"/>
              <a:t>Применяйте различные методики!</a:t>
            </a:r>
          </a:p>
          <a:p>
            <a:r>
              <a:rPr lang="ru-RU" dirty="0" smtClean="0"/>
              <a:t>Желаю успехов в ваших начинаниях!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000" dirty="0" smtClean="0"/>
              <a:t>Педагог-психолог </a:t>
            </a:r>
            <a:r>
              <a:rPr lang="ru-RU" sz="2000" dirty="0" err="1" smtClean="0"/>
              <a:t>Старобельской</a:t>
            </a:r>
            <a:r>
              <a:rPr lang="ru-RU" sz="2000" dirty="0" smtClean="0"/>
              <a:t> </a:t>
            </a:r>
            <a:r>
              <a:rPr lang="ru-RU" sz="2000" dirty="0" err="1" smtClean="0"/>
              <a:t>ош</a:t>
            </a:r>
            <a:r>
              <a:rPr lang="ru-RU" sz="2000" dirty="0" smtClean="0"/>
              <a:t> </a:t>
            </a:r>
            <a:r>
              <a:rPr lang="ru-RU" sz="2000" dirty="0" err="1" smtClean="0"/>
              <a:t>Токпанова</a:t>
            </a:r>
            <a:r>
              <a:rPr lang="ru-RU" sz="2000" dirty="0" smtClean="0"/>
              <a:t> Г.К.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857232"/>
            <a:ext cx="74295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Оптимальное чтение – это чтение со скоростью разговорной речи, т.е. в темпе от 120 до 150 слов в минуту. Именно к такой скорости приспособился за многие столетия артикуляционный аппарат человека, именно при этой скорости достигается лучшее понимание текста.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Слабочитающий</a:t>
            </a:r>
            <a:r>
              <a:rPr lang="ru-RU" dirty="0" smtClean="0"/>
              <a:t> ученик, перейдя в среднее, а затем и в старшее звено школы, будет, если не тонуть, то захлебываться в потоке информации. Этот ученик обречен на неуспеваемость. И каких бы великих учителей ни приглашали бы вы к этому ученику, ничего у них не выйдет, пока они не научат элементарному – читать.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Типичные ошибки, осложняющие навыки чтения:</a:t>
            </a:r>
            <a:endParaRPr lang="ru-RU" dirty="0" smtClean="0"/>
          </a:p>
          <a:p>
            <a:r>
              <a:rPr lang="ru-RU" b="1" dirty="0" smtClean="0"/>
              <a:t>1) Изучение алфавитных названий букв</a:t>
            </a:r>
            <a:endParaRPr lang="ru-RU" dirty="0" smtClean="0"/>
          </a:p>
          <a:p>
            <a:r>
              <a:rPr lang="ru-RU" dirty="0" smtClean="0"/>
              <a:t>Правильно будет обучать детей называть буквы звуками: не БЭ, МЭ, ША, ЭР, а коротко Б, М, Ш, Р, в противном случае затрудняется: навык слияния букв в слоги. Ребенок вместо МАМА читает МЭАМЭА Легко ли ребёнку расшифровать такое слово? Конечно же, смысл прочитанного при чтении по буквам часто остаётся для ребёнка непонятным, а сам процесс чтения утомительным и безынтересным.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2) Неправильное обучение слиянию букв в слоги и чтению слогов и слов;</a:t>
            </a:r>
            <a:endParaRPr lang="ru-RU" dirty="0" smtClean="0"/>
          </a:p>
          <a:p>
            <a:r>
              <a:rPr lang="ru-RU" dirty="0" smtClean="0"/>
              <a:t>Неправильный подход при обучении:</a:t>
            </a:r>
          </a:p>
          <a:p>
            <a:r>
              <a:rPr lang="ru-RU" dirty="0" smtClean="0"/>
              <a:t>- М и А будет МА.</a:t>
            </a:r>
          </a:p>
          <a:p>
            <a:r>
              <a:rPr lang="ru-RU" dirty="0" smtClean="0"/>
              <a:t>- побуквенное чтение: М, А, М, А.</a:t>
            </a:r>
          </a:p>
          <a:p>
            <a:r>
              <a:rPr lang="ru-RU" dirty="0" smtClean="0"/>
              <a:t>- прочитывание глазами, а затем произнесение слов или фраз, не глядя в книгу.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Правильное обучение навыкам чтения</a:t>
            </a:r>
            <a:endParaRPr lang="ru-RU" dirty="0" smtClean="0"/>
          </a:p>
          <a:p>
            <a:r>
              <a:rPr lang="ru-RU" dirty="0" smtClean="0"/>
              <a:t>Ребёнок тянет первый звук до тех пор, пока не дойдет до второго: </a:t>
            </a:r>
            <a:r>
              <a:rPr lang="ru-RU" sz="4200" dirty="0" smtClean="0"/>
              <a:t>МММА – МММА; СССОК; РРРАК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Основной причиной возникновения нарушений чтения и письма многие исследователи </a:t>
            </a:r>
            <a:r>
              <a:rPr lang="ru-RU" dirty="0" smtClean="0"/>
              <a:t>считают </a:t>
            </a:r>
            <a:r>
              <a:rPr lang="ru-RU" i="1" dirty="0" smtClean="0"/>
              <a:t>недостатки </a:t>
            </a:r>
            <a:r>
              <a:rPr lang="ru-RU" i="1" dirty="0" smtClean="0"/>
              <a:t>произношения детей</a:t>
            </a:r>
            <a:r>
              <a:rPr lang="ru-RU" dirty="0" smtClean="0"/>
              <a:t>, которые сопровождаются </a:t>
            </a:r>
            <a:r>
              <a:rPr lang="ru-RU" i="1" dirty="0" smtClean="0"/>
              <a:t>недоразвитием процессов </a:t>
            </a:r>
            <a:r>
              <a:rPr lang="ru-RU" i="1" dirty="0" err="1" smtClean="0"/>
              <a:t>фонемообразования</a:t>
            </a:r>
            <a:r>
              <a:rPr lang="ru-RU" dirty="0" smtClean="0"/>
              <a:t>, поэтому, </a:t>
            </a:r>
            <a:r>
              <a:rPr lang="ru-RU" b="1" dirty="0" smtClean="0"/>
              <a:t>важно с 5 лет посещать занятия логопеда, не ждать, когда ребенок заговорит правильно.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Артикуляционная гимнастика.</a:t>
            </a:r>
            <a:endParaRPr lang="ru-RU" dirty="0" smtClean="0"/>
          </a:p>
          <a:p>
            <a:r>
              <a:rPr lang="ru-RU" b="1" dirty="0" smtClean="0"/>
              <a:t>а) разминка</a:t>
            </a:r>
            <a:endParaRPr lang="ru-RU" dirty="0" smtClean="0"/>
          </a:p>
          <a:p>
            <a:r>
              <a:rPr lang="ru-RU" dirty="0" smtClean="0"/>
              <a:t>вдох носом, выдох через рот;</a:t>
            </a:r>
          </a:p>
          <a:p>
            <a:r>
              <a:rPr lang="ru-RU" dirty="0" smtClean="0"/>
              <a:t>вдох, задержка дыхания, выдох;</a:t>
            </a:r>
          </a:p>
          <a:p>
            <a:r>
              <a:rPr lang="ru-RU" dirty="0" smtClean="0"/>
              <a:t>вдох, выдох по порциям.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r>
              <a:rPr lang="ru-RU" sz="4000" b="1" dirty="0" smtClean="0"/>
              <a:t>б) упражнения для развития четкости произношения:</a:t>
            </a:r>
            <a:endParaRPr lang="ru-RU" sz="4000" dirty="0" smtClean="0"/>
          </a:p>
          <a:p>
            <a:r>
              <a:rPr lang="ru-RU" sz="4000" dirty="0" smtClean="0"/>
              <a:t>Самолеты взлетают: у-у-у.</a:t>
            </a:r>
          </a:p>
          <a:p>
            <a:r>
              <a:rPr lang="ru-RU" sz="4000" dirty="0" smtClean="0"/>
              <a:t>Машины едут: ж-ж-ж.</a:t>
            </a:r>
          </a:p>
          <a:p>
            <a:r>
              <a:rPr lang="ru-RU" sz="4000" dirty="0" smtClean="0"/>
              <a:t>Лошадки поскакали: цок-цок-цок.</a:t>
            </a:r>
          </a:p>
          <a:p>
            <a:r>
              <a:rPr lang="ru-RU" sz="4000" dirty="0" smtClean="0"/>
              <a:t>Рядом ползет змея: </a:t>
            </a:r>
            <a:r>
              <a:rPr lang="ru-RU" sz="4000" dirty="0" err="1" smtClean="0"/>
              <a:t>ш-ш-ш</a:t>
            </a:r>
            <a:r>
              <a:rPr lang="ru-RU" sz="4000" dirty="0" smtClean="0"/>
              <a:t>.</a:t>
            </a:r>
          </a:p>
          <a:p>
            <a:r>
              <a:rPr lang="ru-RU" sz="4000" dirty="0" smtClean="0"/>
              <a:t>Муха бьется в стекло: </a:t>
            </a:r>
            <a:r>
              <a:rPr lang="ru-RU" sz="4000" dirty="0" err="1" smtClean="0"/>
              <a:t>з-з-з-з</a:t>
            </a:r>
            <a:r>
              <a:rPr lang="ru-RU" sz="40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4400" b="1" dirty="0" smtClean="0"/>
              <a:t>в) чтение </a:t>
            </a:r>
            <a:r>
              <a:rPr lang="ru-RU" sz="4400" b="1" dirty="0" err="1" smtClean="0"/>
              <a:t>чистоговорок</a:t>
            </a:r>
            <a:r>
              <a:rPr lang="ru-RU" sz="4400" b="1" dirty="0" smtClean="0"/>
              <a:t> шепотом и медленно:</a:t>
            </a:r>
            <a:endParaRPr lang="ru-RU" sz="4400" dirty="0" smtClean="0"/>
          </a:p>
          <a:p>
            <a:r>
              <a:rPr lang="ru-RU" sz="4400" dirty="0" err="1" smtClean="0"/>
              <a:t>ра-ра-ра</a:t>
            </a:r>
            <a:r>
              <a:rPr lang="ru-RU" sz="4400" dirty="0" smtClean="0"/>
              <a:t> – начинается игра,</a:t>
            </a:r>
          </a:p>
          <a:p>
            <a:r>
              <a:rPr lang="ru-RU" sz="4400" dirty="0" err="1" smtClean="0"/>
              <a:t>ры-ры-ры</a:t>
            </a:r>
            <a:r>
              <a:rPr lang="ru-RU" sz="4400" dirty="0" smtClean="0"/>
              <a:t> – у нас в руках шары,</a:t>
            </a:r>
          </a:p>
          <a:p>
            <a:r>
              <a:rPr lang="ru-RU" sz="4400" dirty="0" err="1" smtClean="0"/>
              <a:t>ру-ру-ру</a:t>
            </a:r>
            <a:r>
              <a:rPr lang="ru-RU" sz="4400" dirty="0" smtClean="0"/>
              <a:t> – бью рукою по шару.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119</TotalTime>
  <Words>481</Words>
  <PresentationFormat>Экран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Buh-5</cp:lastModifiedBy>
  <cp:revision>15</cp:revision>
  <dcterms:created xsi:type="dcterms:W3CDTF">2017-01-18T06:35:25Z</dcterms:created>
  <dcterms:modified xsi:type="dcterms:W3CDTF">2017-01-21T03:11:38Z</dcterms:modified>
</cp:coreProperties>
</file>