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97" r:id="rId3"/>
    <p:sldId id="257" r:id="rId4"/>
    <p:sldId id="291" r:id="rId5"/>
    <p:sldId id="261" r:id="rId6"/>
    <p:sldId id="264" r:id="rId7"/>
    <p:sldId id="294" r:id="rId8"/>
    <p:sldId id="265" r:id="rId9"/>
    <p:sldId id="295" r:id="rId10"/>
    <p:sldId id="266" r:id="rId11"/>
    <p:sldId id="287" r:id="rId12"/>
    <p:sldId id="288" r:id="rId13"/>
    <p:sldId id="267" r:id="rId14"/>
    <p:sldId id="268" r:id="rId15"/>
    <p:sldId id="269" r:id="rId16"/>
    <p:sldId id="270" r:id="rId17"/>
    <p:sldId id="271" r:id="rId18"/>
    <p:sldId id="272" r:id="rId19"/>
    <p:sldId id="273" r:id="rId20"/>
    <p:sldId id="274" r:id="rId21"/>
    <p:sldId id="275" r:id="rId22"/>
    <p:sldId id="276" r:id="rId23"/>
    <p:sldId id="279" r:id="rId24"/>
    <p:sldId id="280" r:id="rId25"/>
    <p:sldId id="281" r:id="rId26"/>
    <p:sldId id="282" r:id="rId27"/>
    <p:sldId id="283" r:id="rId28"/>
    <p:sldId id="284" r:id="rId29"/>
    <p:sldId id="285" r:id="rId30"/>
    <p:sldId id="286" r:id="rId31"/>
    <p:sldId id="289" r:id="rId32"/>
    <p:sldId id="290" r:id="rId33"/>
    <p:sldId id="298" r:id="rId3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8" d="100"/>
          <a:sy n="108" d="100"/>
        </p:scale>
        <p:origin x="-17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09.11.2016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09.11.2016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09.11.2016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09.11.2016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09.11.2016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09.11.2016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09.11.2016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09.11.2016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09.11.2016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720" y="928670"/>
            <a:ext cx="8643998" cy="3416320"/>
          </a:xfrm>
          <a:prstGeom prst="rect">
            <a:avLst/>
          </a:prstGeom>
        </p:spPr>
        <p:txBody>
          <a:bodyPr wrap="square">
            <a:spAutoFit/>
          </a:bodyPr>
          <a:lstStyle/>
          <a:p>
            <a:r>
              <a:rPr lang="kk-KZ" sz="7200" b="1" i="1" dirty="0" smtClean="0">
                <a:solidFill>
                  <a:srgbClr val="FF3399"/>
                </a:solidFill>
              </a:rPr>
              <a:t>Коучинг тақырыбы: “Сыни тұрғысынан ойлау дегеніміз не?”</a:t>
            </a:r>
            <a:endParaRPr lang="ru-RU" sz="7200" dirty="0">
              <a:solidFill>
                <a:srgbClr val="FF339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21505" name="Rectangle 1"/>
          <p:cNvSpPr>
            <a:spLocks noChangeArrowheads="1"/>
          </p:cNvSpPr>
          <p:nvPr/>
        </p:nvSpPr>
        <p:spPr bwMode="auto">
          <a:xfrm>
            <a:off x="571472" y="0"/>
            <a:ext cx="8001056" cy="5786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Педагогикалық технологиялар</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Орта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қол ұстаз </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баяндайды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жақсы ұстаз </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түсіндіреді</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көрнекті ұстаз </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көрсетеді</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ұлы ұстаз </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шабыттандырады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ОҚЫТУ ҮРДІСІНДЕГІ ПЕДАГОГИКАЛЫҚ ТЕХНОЛОГИЯЛАР</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Жоғарғы сыныптарда</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тиімді</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технологиялар</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1.Өздігінен </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даму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технологиясы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2.Бағдарлап оқыту технологиясы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3.Модульдік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оқыту</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технологиясы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ru-RU" sz="1600" b="1" dirty="0" smtClean="0">
                <a:solidFill>
                  <a:srgbClr val="FF0000"/>
                </a:solidFill>
                <a:latin typeface="Bookman Old Style" pitchFamily="18" charset="0"/>
                <a:ea typeface="Times New Roman" pitchFamily="18" charset="0"/>
                <a:cs typeface="Times New Roman" pitchFamily="18" charset="0"/>
              </a:rPr>
              <a:t> 4.</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Сын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тұрғысынан ойлау</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технологиясы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5.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Оқытудың компьютерлік</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технологиясы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ru-RU" sz="1600" b="1" dirty="0" smtClean="0">
                <a:solidFill>
                  <a:srgbClr val="FF0000"/>
                </a:solidFill>
                <a:latin typeface="Bookman Old Style" pitchFamily="18" charset="0"/>
                <a:ea typeface="Times New Roman" pitchFamily="18" charset="0"/>
                <a:cs typeface="Times New Roman" pitchFamily="18" charset="0"/>
              </a:rPr>
              <a:t> 6.</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Орта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сыныптарда</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тиімді</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технологиялар</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7.Дамыта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оқыту технологиясы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8.Проблемалап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оқыту технологиясы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9.Түсіндіре басқарып оза</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оқу технологиясы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10.Тірек сигналы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арқылы оқыту технологиясы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11.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Бастауыш</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сыныптарда</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тиімді</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технологиялар</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ru-RU" sz="1600" b="1" dirty="0" smtClean="0">
                <a:solidFill>
                  <a:srgbClr val="FF0000"/>
                </a:solidFill>
                <a:latin typeface="Bookman Old Style" pitchFamily="18" charset="0"/>
                <a:ea typeface="Times New Roman" pitchFamily="18" charset="0"/>
                <a:cs typeface="Times New Roman" pitchFamily="18" charset="0"/>
              </a:rPr>
              <a:t> 12.</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Ойын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арқылы оқыту технологиясы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ru-RU" sz="1600" b="1" dirty="0" smtClean="0">
                <a:solidFill>
                  <a:srgbClr val="FF0000"/>
                </a:solidFill>
                <a:latin typeface="Bookman Old Style" pitchFamily="18" charset="0"/>
                <a:ea typeface="Times New Roman" pitchFamily="18" charset="0"/>
                <a:cs typeface="Times New Roman" pitchFamily="18" charset="0"/>
              </a:rPr>
              <a:t> 13.</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Білім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беруді</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ізгілендіру</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технологиясы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ru-RU" sz="1600" b="1" dirty="0" smtClean="0">
                <a:solidFill>
                  <a:srgbClr val="FF0000"/>
                </a:solidFill>
                <a:latin typeface="Bookman Old Style" pitchFamily="18" charset="0"/>
                <a:ea typeface="Times New Roman" pitchFamily="18" charset="0"/>
                <a:cs typeface="Times New Roman" pitchFamily="18" charset="0"/>
              </a:rPr>
              <a:t> </a:t>
            </a:r>
            <a:r>
              <a:rPr lang="ru-RU" sz="1600" b="1" dirty="0" err="1" smtClean="0">
                <a:solidFill>
                  <a:srgbClr val="FF0000"/>
                </a:solidFill>
                <a:latin typeface="Bookman Old Style" pitchFamily="18" charset="0"/>
                <a:ea typeface="Times New Roman" pitchFamily="18" charset="0"/>
                <a:cs typeface="Times New Roman" pitchFamily="18" charset="0"/>
              </a:rPr>
              <a:t>14.</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Ақпаратты оқыту технологиясы</a:t>
            </a: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15.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Түсіндіре оза</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оқыту технологиясы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16.Зерттеу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технологиясы</a:t>
            </a: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17. </a:t>
            </a:r>
            <a:r>
              <a:rPr kumimoji="0" lang="ru-RU" sz="1600"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Көрнекілік технология</a:t>
            </a:r>
            <a:r>
              <a:rPr kumimoji="0" lang="ru-RU" b="1" i="0" u="none" strike="noStrike" cap="none" normalizeH="0" baseline="0" dirty="0" err="1" smtClean="0">
                <a:ln>
                  <a:noFill/>
                </a:ln>
                <a:solidFill>
                  <a:srgbClr val="FF0000"/>
                </a:solidFill>
                <a:effectLst/>
                <a:latin typeface="Bookman Old Style" pitchFamily="18" charset="0"/>
                <a:ea typeface="Times New Roman" pitchFamily="18" charset="0"/>
                <a:cs typeface="Times New Roman" pitchFamily="18" charset="0"/>
              </a:rPr>
              <a:t>сы</a:t>
            </a:r>
            <a:r>
              <a:rPr kumimoji="0" lang="ru-RU"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endParaRPr kumimoji="0" lang="ru-RU" b="1" i="0" u="none" strike="noStrike" cap="none" normalizeH="0" baseline="0" dirty="0" smtClean="0">
              <a:ln>
                <a:noFill/>
              </a:ln>
              <a:solidFill>
                <a:srgbClr val="FF0000"/>
              </a:solidFill>
              <a:effectLst/>
              <a:latin typeface="Bookman Old Style" pitchFamily="18"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ru-RU" sz="2000" dirty="0" smtClean="0">
                <a:solidFill>
                  <a:srgbClr val="FF3399"/>
                </a:solidFill>
              </a:rPr>
              <a:t> </a:t>
            </a:r>
            <a:r>
              <a:rPr lang="ru-RU" sz="3600" b="1" i="1" dirty="0" err="1" smtClean="0">
                <a:solidFill>
                  <a:srgbClr val="FF3399"/>
                </a:solidFill>
              </a:rPr>
              <a:t>Ойын</a:t>
            </a:r>
            <a:r>
              <a:rPr lang="ru-RU" sz="3600" b="1" i="1" dirty="0" smtClean="0">
                <a:solidFill>
                  <a:srgbClr val="FF3399"/>
                </a:solidFill>
              </a:rPr>
              <a:t> </a:t>
            </a:r>
            <a:r>
              <a:rPr lang="ru-RU" sz="3600" b="1" i="1" dirty="0" err="1" smtClean="0">
                <a:solidFill>
                  <a:srgbClr val="FF3399"/>
                </a:solidFill>
              </a:rPr>
              <a:t>арқылы оқыту технологиясы</a:t>
            </a:r>
            <a:r>
              <a:rPr lang="ru-RU" sz="3600" b="1" i="1" dirty="0" smtClean="0">
                <a:solidFill>
                  <a:srgbClr val="FF3399"/>
                </a:solidFill>
              </a:rPr>
              <a:t> </a:t>
            </a:r>
            <a:r>
              <a:rPr lang="ru-RU" sz="3600" b="1" i="1" dirty="0" smtClean="0">
                <a:solidFill>
                  <a:srgbClr val="002060"/>
                </a:solidFill>
              </a:rPr>
              <a:t> </a:t>
            </a:r>
            <a:r>
              <a:rPr lang="ru-RU" sz="3600" b="1" i="1" dirty="0" err="1" smtClean="0">
                <a:solidFill>
                  <a:srgbClr val="002060"/>
                </a:solidFill>
              </a:rPr>
              <a:t>Дидактикалық, тәрбиелік, дамытушылық, әлеуметтендірушілік мақсатқа жету</a:t>
            </a:r>
            <a:r>
              <a:rPr lang="ru-RU" sz="3600" b="1" i="1" dirty="0" smtClean="0">
                <a:solidFill>
                  <a:srgbClr val="002060"/>
                </a:solidFill>
              </a:rPr>
              <a:t>. </a:t>
            </a:r>
            <a:r>
              <a:rPr lang="ru-RU" sz="3600" b="1" i="1" dirty="0" err="1" smtClean="0">
                <a:solidFill>
                  <a:srgbClr val="002060"/>
                </a:solidFill>
              </a:rPr>
              <a:t>Ойындық іс-әрекеттің психологиялық механизмі</a:t>
            </a:r>
            <a:r>
              <a:rPr lang="ru-RU" sz="3600" b="1" i="1" dirty="0" smtClean="0">
                <a:solidFill>
                  <a:srgbClr val="002060"/>
                </a:solidFill>
              </a:rPr>
              <a:t> </a:t>
            </a:r>
            <a:r>
              <a:rPr lang="ru-RU" sz="3600" b="1" i="1" dirty="0" err="1" smtClean="0">
                <a:solidFill>
                  <a:srgbClr val="002060"/>
                </a:solidFill>
              </a:rPr>
              <a:t>жеке</a:t>
            </a:r>
            <a:r>
              <a:rPr lang="ru-RU" sz="3600" b="1" i="1" dirty="0" smtClean="0">
                <a:solidFill>
                  <a:srgbClr val="002060"/>
                </a:solidFill>
              </a:rPr>
              <a:t> </a:t>
            </a:r>
            <a:r>
              <a:rPr lang="ru-RU" sz="3600" b="1" i="1" dirty="0" err="1" smtClean="0">
                <a:solidFill>
                  <a:srgbClr val="002060"/>
                </a:solidFill>
              </a:rPr>
              <a:t>бастың өзіндік талап-талғамдарына сүйенеді.</a:t>
            </a:r>
            <a:r>
              <a:rPr lang="ru-RU" sz="3600" b="1" i="1" dirty="0" smtClean="0">
                <a:solidFill>
                  <a:srgbClr val="002060"/>
                </a:solidFill>
              </a:rPr>
              <a:t> </a:t>
            </a:r>
            <a:r>
              <a:rPr lang="ru-RU" sz="3600" b="1" i="1" dirty="0" err="1" smtClean="0">
                <a:solidFill>
                  <a:srgbClr val="002060"/>
                </a:solidFill>
              </a:rPr>
              <a:t>Баланың бойындағы білімдік</a:t>
            </a:r>
            <a:r>
              <a:rPr lang="ru-RU" sz="3600" b="1" i="1" dirty="0" smtClean="0">
                <a:solidFill>
                  <a:srgbClr val="002060"/>
                </a:solidFill>
              </a:rPr>
              <a:t>, </a:t>
            </a:r>
            <a:r>
              <a:rPr lang="ru-RU" sz="3600" b="1" i="1" dirty="0" err="1" smtClean="0">
                <a:solidFill>
                  <a:srgbClr val="002060"/>
                </a:solidFill>
              </a:rPr>
              <a:t>танымдық, шығармашылық қасиеттерін аша</a:t>
            </a:r>
            <a:r>
              <a:rPr lang="ru-RU" sz="3600" b="1" i="1" dirty="0" smtClean="0">
                <a:solidFill>
                  <a:srgbClr val="002060"/>
                </a:solidFill>
              </a:rPr>
              <a:t> </a:t>
            </a:r>
            <a:r>
              <a:rPr lang="ru-RU" sz="3600" b="1" i="1" dirty="0" err="1" smtClean="0">
                <a:solidFill>
                  <a:srgbClr val="002060"/>
                </a:solidFill>
              </a:rPr>
              <a:t>түсуді көздейді.</a:t>
            </a:r>
            <a:r>
              <a:rPr lang="ru-RU" sz="3600" b="1" i="1" dirty="0" smtClean="0">
                <a:solidFill>
                  <a:srgbClr val="002060"/>
                </a:solidFill>
              </a:rPr>
              <a:t>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ru-RU" sz="3600" b="1" i="1" dirty="0" smtClean="0">
                <a:solidFill>
                  <a:srgbClr val="002060"/>
                </a:solidFill>
              </a:rPr>
              <a:t/>
            </a:r>
            <a:br>
              <a:rPr lang="ru-RU" sz="3600" b="1" i="1" dirty="0" smtClean="0">
                <a:solidFill>
                  <a:srgbClr val="002060"/>
                </a:solidFill>
              </a:rPr>
            </a:br>
            <a:r>
              <a:rPr lang="en-US" sz="3600" b="1" i="1" dirty="0" smtClean="0">
                <a:solidFill>
                  <a:srgbClr val="002060"/>
                </a:solidFill>
              </a:rPr>
              <a:t/>
            </a:r>
            <a:br>
              <a:rPr lang="en-US" sz="3600" b="1" i="1" dirty="0" smtClean="0">
                <a:solidFill>
                  <a:srgbClr val="002060"/>
                </a:solidFill>
              </a:rPr>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21505" name="Rectangle 1"/>
          <p:cNvSpPr>
            <a:spLocks noChangeArrowheads="1"/>
          </p:cNvSpPr>
          <p:nvPr/>
        </p:nvSpPr>
        <p:spPr bwMode="auto">
          <a:xfrm>
            <a:off x="571472" y="677108"/>
            <a:ext cx="8001056"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ru-RU" sz="2000" dirty="0" smtClean="0"/>
              <a:t> </a:t>
            </a:r>
            <a:r>
              <a:rPr lang="ru-RU" sz="3600" b="1" i="1" dirty="0" smtClean="0">
                <a:solidFill>
                  <a:srgbClr val="002060"/>
                </a:solidFill>
              </a:rPr>
              <a:t/>
            </a:r>
            <a:br>
              <a:rPr lang="ru-RU" sz="3600" b="1" i="1" dirty="0" smtClean="0">
                <a:solidFill>
                  <a:srgbClr val="002060"/>
                </a:solidFill>
              </a:rPr>
            </a:br>
            <a:r>
              <a:rPr lang="en-US" sz="3600" b="1" i="1" dirty="0" smtClean="0">
                <a:solidFill>
                  <a:srgbClr val="002060"/>
                </a:solidFill>
              </a:rPr>
              <a:t/>
            </a:r>
            <a:br>
              <a:rPr lang="en-US" sz="3600" b="1" i="1" dirty="0" smtClean="0">
                <a:solidFill>
                  <a:srgbClr val="002060"/>
                </a:solidFill>
              </a:rPr>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21505" name="Rectangle 1"/>
          <p:cNvSpPr>
            <a:spLocks noChangeArrowheads="1"/>
          </p:cNvSpPr>
          <p:nvPr/>
        </p:nvSpPr>
        <p:spPr bwMode="auto">
          <a:xfrm>
            <a:off x="571472" y="677108"/>
            <a:ext cx="8001056"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600" b="1" dirty="0" smtClean="0">
              <a:solidFill>
                <a:srgbClr val="FF0000"/>
              </a:solidFill>
              <a:latin typeface="Bookman Old Style"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smtClean="0">
                <a:ln>
                  <a:noFill/>
                </a:ln>
                <a:solidFill>
                  <a:srgbClr val="FF0000"/>
                </a:solidFill>
                <a:effectLst/>
                <a:latin typeface="Bookman Old Style" pitchFamily="18" charset="0"/>
                <a:ea typeface="Times New Roman" pitchFamily="18" charset="0"/>
                <a:cs typeface="Times New Roman" pitchFamily="18" charset="0"/>
              </a:rPr>
              <a:t> </a:t>
            </a:r>
          </a:p>
        </p:txBody>
      </p:sp>
      <p:sp>
        <p:nvSpPr>
          <p:cNvPr id="38913" name="Rectangle 1"/>
          <p:cNvSpPr>
            <a:spLocks noChangeArrowheads="1"/>
          </p:cNvSpPr>
          <p:nvPr/>
        </p:nvSpPr>
        <p:spPr bwMode="auto">
          <a:xfrm>
            <a:off x="714348" y="142852"/>
            <a:ext cx="8143932" cy="101566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ru-RU" sz="2400" b="1" i="1" dirty="0" smtClean="0">
              <a:solidFill>
                <a:srgbClr val="FF0000"/>
              </a:solidFill>
              <a:latin typeface="Calibri"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Дамыта</a:t>
            </a:r>
            <a:r>
              <a:rPr kumimoji="0" lang="ru-RU" sz="24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оқыту технологиясы</a:t>
            </a:r>
            <a:r>
              <a:rPr kumimoji="0" lang="ru-RU" sz="24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Баланы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оқыта отырып</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жалпы</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дамыту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Даму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нәтижесінде әр оқушы өзін-өзі үйренуші </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субъект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дәрежесіне көтерілуі көзделеді</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Оқыту дамытудың алдында</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жүруі керек</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дидактикалық</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 құралдардың дамуға әсері зор</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Дамытудың тиімділігі</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үшін: кешенді</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даму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жүйесі негізінде</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мақсатты даму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мазмұнның жүйелілігі</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мен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тұтастығы</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теориялық білімнің жетекші</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ролі</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жоғарғы қиындық</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деңгейінде оқыту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материалды</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меңгеруде жедел</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ілгерілеу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оқу үрдісін баланың сезіну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оқыту үрдісінің әртүрлілігі, жекелеп</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оқыту, барлық баланың дамуы</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жолындағы жұмыстары болуы</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керек</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20482" name="Rectangle 2"/>
          <p:cNvSpPr>
            <a:spLocks noChangeArrowheads="1"/>
          </p:cNvSpPr>
          <p:nvPr/>
        </p:nvSpPr>
        <p:spPr bwMode="auto">
          <a:xfrm>
            <a:off x="714348" y="285728"/>
            <a:ext cx="785818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Түсіндіре оза</a:t>
            </a:r>
            <a:r>
              <a:rPr kumimoji="0" lang="ru-RU" sz="24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оқыту технологиясы</a:t>
            </a:r>
            <a:r>
              <a:rPr kumimoji="0" lang="ru-RU" sz="24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Барлық баланы</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табысты</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оқыту.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Оқу материадардың бірізділігі</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жүйелілігі, саралау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әр оқушыға берілетін</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тапсырманың қолайлығы; бағдарламаның, кейбір</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тақырыптарда біртіндеп</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ойнату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әдісін қолдану.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Сабақты пысықтауға әуелі озаттар</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сосын</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ортаншылар</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ең соңынан нашар</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оқушылар қатыстырылады; бірте-бірте</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толық дербестікке</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жету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сыныпта</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қалыпты жағдай қалыптастыру, түсіністік өзара көмек, ынтымақтастық қарым-қатынас; оқушының қателігін ескерту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бірақ жазғырмау; үй тапсырмасы</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тек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оқушының мүмкіндігіне қарай беріледі</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білім</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білік</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дағдыны дамыта</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меңгерту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түсіндіруді қабылдау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endParaRPr kumimoji="0" lang="ru-RU" sz="2400" b="1" i="1"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19457" name="Rectangle 1"/>
          <p:cNvSpPr>
            <a:spLocks noChangeArrowheads="1"/>
          </p:cNvSpPr>
          <p:nvPr/>
        </p:nvSpPr>
        <p:spPr bwMode="auto">
          <a:xfrm>
            <a:off x="714348" y="500042"/>
            <a:ext cx="7358114"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Өздігінен </a:t>
            </a:r>
            <a:r>
              <a:rPr kumimoji="0" lang="ru-RU" sz="28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даму </a:t>
            </a:r>
            <a:r>
              <a:rPr kumimoji="0" lang="ru-RU" sz="28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технологиясы</a:t>
            </a:r>
            <a:r>
              <a:rPr kumimoji="0" lang="ru-RU" sz="28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Баланы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жан-жақты дамыту</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дербестікке</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тәрбиелеу</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бала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санасында</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нәрселер әлемі </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мен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ойлау</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әрекетінің бірігуі</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Оқыту баланың дамуына</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сәйкес табиғи </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жасанды</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емес</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болуы</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керек</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сонда</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бала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өзін-өзі дамытады</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Монтессори</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педагогиканың ұраны баланың мұғалімге: </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мынаны</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менің өзімнің жасауыма</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көмектесіп жібер</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деуіне</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жету</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endParaRPr kumimoji="0" lang="ru-RU" sz="2800" b="1" i="1"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18433" name="Rectangle 1"/>
          <p:cNvSpPr>
            <a:spLocks noChangeArrowheads="1"/>
          </p:cNvSpPr>
          <p:nvPr/>
        </p:nvSpPr>
        <p:spPr bwMode="auto">
          <a:xfrm>
            <a:off x="785786" y="142852"/>
            <a:ext cx="7572428" cy="99719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2800" b="1" i="1" dirty="0" smtClean="0">
              <a:solidFill>
                <a:srgbClr val="FF0000"/>
              </a:solidFill>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Оқу </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мен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жазу</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арқылы </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сын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тұрғысынан ойлауды</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дамыту</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Оқыту </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мен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үйретудің моделі</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қызығушылықты ояту</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мағынаны </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тану, ой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толғаныс</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Сабақтағы </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аса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қажетті мәнді</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маңызды әрекет болып</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табылады</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Осы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сабақ кезінде</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үйренуші </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не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үйренгенін саралап</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салмақтап</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оны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қандай</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жағдайда</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қалай қолдану керектігін</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ой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елегінен</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өткізеді</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Белсенді</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түрде өз білім</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үйрену жолына</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қайта қарап, өзгерістер енгізеді</a:t>
            </a:r>
            <a:r>
              <a:rPr kumimoji="0" lang="ru-RU" sz="28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17409" name="Rectangle 1"/>
          <p:cNvSpPr>
            <a:spLocks noChangeArrowheads="1"/>
          </p:cNvSpPr>
          <p:nvPr/>
        </p:nvSpPr>
        <p:spPr bwMode="auto">
          <a:xfrm>
            <a:off x="928662" y="214290"/>
            <a:ext cx="7143800" cy="103412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Проблемалық оқыту технологиясы</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•Оқушыны өз бетімен</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ізденуге</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үйрету, олардың танымдық және шығармашылық икемділіктерін</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дамыту</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•-оқушының белсенділігін</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анықтау;</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•-оқу материалында</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баланы</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қызықтыратындай мәселе туғызу;</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•-оқушы материалды</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сезім</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мүшелері арқылы ғана қабылдап қоймайды, білімге</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деген</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қажеттілігін қанағаттандыру мақсатында меңгереді; •-оқытудың </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бала </a:t>
            </a: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өмірімен</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еңбегімен байланыстығы</a:t>
            </a:r>
            <a:r>
              <a:rPr kumimoji="0" lang="ru-RU" sz="2800" b="1" i="1"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16385" name="Rectangle 1"/>
          <p:cNvSpPr>
            <a:spLocks noChangeArrowheads="1"/>
          </p:cNvSpPr>
          <p:nvPr/>
        </p:nvSpPr>
        <p:spPr bwMode="auto">
          <a:xfrm>
            <a:off x="928662" y="357166"/>
            <a:ext cx="7072362" cy="91717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32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Оқытудың компьютерлік</a:t>
            </a:r>
            <a:r>
              <a:rPr kumimoji="0" lang="ru-RU" sz="32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технологиясы</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Ақпаратпен жұмыс істей</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білуді</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қалыптастыруды  және қатынас қабілетін дамыту</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жеке</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басты</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“ақпараттық қоғамға” даярлау</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Мұнда оқыту оқушының тікелей</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комьпютермен</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қатынасы арқылы орындалады</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Яғни баланың жеке</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қасиетіне қарай компьютерге</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бейімделу</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32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т,б</a:t>
            </a:r>
            <a:r>
              <a:rPr kumimoji="0" lang="ru-RU" sz="32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15361" name="Rectangle 1"/>
          <p:cNvSpPr>
            <a:spLocks noChangeArrowheads="1"/>
          </p:cNvSpPr>
          <p:nvPr/>
        </p:nvSpPr>
        <p:spPr bwMode="auto">
          <a:xfrm>
            <a:off x="571472" y="214290"/>
            <a:ext cx="7572428" cy="9417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Модульдік</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оқыту технологиясы</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Оқытудың тұтас технологиясын</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жобалау</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алға қойған мақсатқа жетуді</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көздейтін педагогикалық үрдіс түзу, мұғалімге нәтижені талдап</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түсіндіріп бере</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алатындай</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жүйені таңдау және құру.</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Жобаланған технологияны</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іске</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асыратын</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жаңа тәсіл қалыптастыру.</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Технология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жобасындағы негізгі</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объект –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оқу тақырыптары</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дидактикалық </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модуль.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Оқушылар әр сатыға жоғарылаған сайын</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олардың білімді</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қабылдауы өзгеріп, өтілетін пәндер жүйесі күрделене түседі.</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оқушылардың жас</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ерекшеліктерін</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әр сатыдағы қабылдау мүмкіндіктерін ескере</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отырып</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14337" name="Rectangle 1"/>
          <p:cNvSpPr>
            <a:spLocks noChangeArrowheads="1"/>
          </p:cNvSpPr>
          <p:nvPr/>
        </p:nvSpPr>
        <p:spPr bwMode="auto">
          <a:xfrm>
            <a:off x="571472" y="214290"/>
            <a:ext cx="7358114" cy="105259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Оза</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оқыту технологиясы</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Оза</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оқыту технологиясында</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грамматикалық ұғым, түсініктер тірек</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сызбаларды</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пайдалану</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арқылы  </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блок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бойынша</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оза</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оқытылады</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Тірек</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сызбалардың проблемаларды</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шешеу</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құзіреттілігін қалыптастыруда  үлкен рөлі </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бар.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Өйткені мұндай сызбалар</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арқылы тілдік</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категориялардың ұқсастығын, айырмашылығын, өзіндік ерекшеліктерін</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салыстырып</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көрсетуге болады</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Сызбаларда</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көбінесе дерексіз</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байланыстар</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мен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қатынастар көрсетіледі</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Мәселен, тірек</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сызба</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бойынша</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сөйлем құратуға, сөйлемдегі сөздердің байланысын</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көрсетуге болады</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Сонымен</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қатар тірек</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сызбалар</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дербестікті</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дамыту</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үшін </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де </a:t>
            </a:r>
            <a:r>
              <a:rPr kumimoji="0" lang="ru-RU" sz="2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қолданылады</a:t>
            </a:r>
            <a:r>
              <a:rPr kumimoji="0" lang="ru-RU" sz="2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42910" y="1214422"/>
            <a:ext cx="7715304" cy="3877985"/>
          </a:xfrm>
          <a:prstGeom prst="rect">
            <a:avLst/>
          </a:prstGeom>
        </p:spPr>
        <p:txBody>
          <a:bodyPr wrap="square">
            <a:spAutoFit/>
          </a:bodyPr>
          <a:lstStyle/>
          <a:p>
            <a:r>
              <a:rPr lang="kk-KZ" sz="4800" b="1" i="1" dirty="0" smtClean="0">
                <a:solidFill>
                  <a:srgbClr val="0000FF"/>
                </a:solidFill>
                <a:cs typeface="Aharoni" pitchFamily="2" charset="-79"/>
              </a:rPr>
              <a:t>Мақсаты:М</a:t>
            </a:r>
            <a:r>
              <a:rPr lang="ru-RU" sz="4800" b="1" i="1" dirty="0" err="1" smtClean="0">
                <a:solidFill>
                  <a:srgbClr val="0000FF"/>
                </a:solidFill>
                <a:cs typeface="Aharoni" pitchFamily="2" charset="-79"/>
              </a:rPr>
              <a:t>ұғалімдердің </a:t>
            </a:r>
            <a:r>
              <a:rPr lang="ru-RU" sz="4800" b="1" i="1" dirty="0" smtClean="0">
                <a:solidFill>
                  <a:srgbClr val="0000FF"/>
                </a:solidFill>
                <a:cs typeface="Aharoni" pitchFamily="2" charset="-79"/>
              </a:rPr>
              <a:t>де сын </a:t>
            </a:r>
            <a:r>
              <a:rPr lang="ru-RU" sz="4800" b="1" i="1" dirty="0" err="1" smtClean="0">
                <a:solidFill>
                  <a:srgbClr val="0000FF"/>
                </a:solidFill>
                <a:cs typeface="Aharoni" pitchFamily="2" charset="-79"/>
              </a:rPr>
              <a:t>тұрғысынан ойлауды</a:t>
            </a:r>
            <a:r>
              <a:rPr lang="ru-RU" sz="4800" b="1" i="1" dirty="0" smtClean="0">
                <a:solidFill>
                  <a:srgbClr val="0000FF"/>
                </a:solidFill>
                <a:cs typeface="Aharoni" pitchFamily="2" charset="-79"/>
              </a:rPr>
              <a:t> </a:t>
            </a:r>
            <a:r>
              <a:rPr lang="ru-RU" sz="4800" b="1" i="1" dirty="0" err="1" smtClean="0">
                <a:solidFill>
                  <a:srgbClr val="0000FF"/>
                </a:solidFill>
                <a:cs typeface="Aharoni" pitchFamily="2" charset="-79"/>
              </a:rPr>
              <a:t>дамытуды</a:t>
            </a:r>
            <a:r>
              <a:rPr lang="ru-RU" sz="4800" b="1" i="1" dirty="0" smtClean="0">
                <a:solidFill>
                  <a:srgbClr val="0000FF"/>
                </a:solidFill>
                <a:cs typeface="Aharoni" pitchFamily="2" charset="-79"/>
              </a:rPr>
              <a:t>, </a:t>
            </a:r>
            <a:r>
              <a:rPr lang="ru-RU" sz="4800" b="1" i="1" dirty="0" err="1" smtClean="0">
                <a:solidFill>
                  <a:srgbClr val="0000FF"/>
                </a:solidFill>
                <a:cs typeface="Aharoni" pitchFamily="2" charset="-79"/>
              </a:rPr>
              <a:t>саналы</a:t>
            </a:r>
            <a:r>
              <a:rPr lang="ru-RU" sz="4800" b="1" i="1" dirty="0" smtClean="0">
                <a:solidFill>
                  <a:srgbClr val="0000FF"/>
                </a:solidFill>
                <a:cs typeface="Aharoni" pitchFamily="2" charset="-79"/>
              </a:rPr>
              <a:t> </a:t>
            </a:r>
            <a:r>
              <a:rPr lang="ru-RU" sz="4800" b="1" i="1" dirty="0" err="1" smtClean="0">
                <a:solidFill>
                  <a:srgbClr val="0000FF"/>
                </a:solidFill>
                <a:cs typeface="Aharoni" pitchFamily="2" charset="-79"/>
              </a:rPr>
              <a:t>оймен</a:t>
            </a:r>
            <a:r>
              <a:rPr lang="ru-RU" sz="4800" b="1" i="1" dirty="0" smtClean="0">
                <a:solidFill>
                  <a:srgbClr val="0000FF"/>
                </a:solidFill>
                <a:cs typeface="Aharoni" pitchFamily="2" charset="-79"/>
              </a:rPr>
              <a:t> </a:t>
            </a:r>
            <a:r>
              <a:rPr lang="ru-RU" sz="4800" b="1" i="1" dirty="0" err="1" smtClean="0">
                <a:solidFill>
                  <a:srgbClr val="0000FF"/>
                </a:solidFill>
                <a:cs typeface="Aharoni" pitchFamily="2" charset="-79"/>
              </a:rPr>
              <a:t>қабылдауын көздейтінін </a:t>
            </a:r>
            <a:r>
              <a:rPr lang="ru-RU" sz="5400" b="1" i="1" dirty="0" err="1" smtClean="0">
                <a:solidFill>
                  <a:srgbClr val="0000FF"/>
                </a:solidFill>
                <a:cs typeface="Aharoni" pitchFamily="2" charset="-79"/>
              </a:rPr>
              <a:t>түсінеді</a:t>
            </a:r>
            <a:r>
              <a:rPr lang="ru-RU" sz="5400" b="1" i="1" dirty="0" smtClean="0">
                <a:solidFill>
                  <a:srgbClr val="0000FF"/>
                </a:solidFill>
                <a:cs typeface="Aharoni" pitchFamily="2" charset="-79"/>
              </a:rPr>
              <a:t>.</a:t>
            </a:r>
            <a:endParaRPr lang="ru-RU" sz="5400" b="1" i="1" dirty="0">
              <a:solidFill>
                <a:srgbClr val="0000FF"/>
              </a:solidFill>
              <a:cs typeface="Aharoni" pitchFamily="2" charset="-79"/>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8" name="Прямоугольник 7"/>
          <p:cNvSpPr/>
          <p:nvPr/>
        </p:nvSpPr>
        <p:spPr>
          <a:xfrm>
            <a:off x="428596" y="0"/>
            <a:ext cx="8215370" cy="7294305"/>
          </a:xfrm>
          <a:prstGeom prst="rect">
            <a:avLst/>
          </a:prstGeom>
        </p:spPr>
        <p:txBody>
          <a:bodyPr wrap="square">
            <a:spAutoFit/>
          </a:bodyPr>
          <a:lstStyle/>
          <a:p>
            <a:endParaRPr lang="ru-RU" sz="1600" dirty="0" smtClean="0"/>
          </a:p>
          <a:p>
            <a:r>
              <a:rPr lang="ru-RU" b="1" i="1" dirty="0" err="1" smtClean="0">
                <a:solidFill>
                  <a:srgbClr val="FF3399"/>
                </a:solidFill>
              </a:rPr>
              <a:t>«Әдебиеттік оқу» пәнін оқыту технологиясы</a:t>
            </a:r>
            <a:r>
              <a:rPr lang="ru-RU" b="1" i="1" dirty="0" smtClean="0">
                <a:solidFill>
                  <a:srgbClr val="FF3399"/>
                </a:solidFill>
              </a:rPr>
              <a:t> </a:t>
            </a:r>
            <a:r>
              <a:rPr lang="ru-RU" b="1" i="1" dirty="0" err="1" smtClean="0">
                <a:solidFill>
                  <a:srgbClr val="7030A0"/>
                </a:solidFill>
              </a:rPr>
              <a:t>Пәнді оқыту барысында</a:t>
            </a:r>
            <a:r>
              <a:rPr lang="ru-RU" b="1" i="1" dirty="0" smtClean="0">
                <a:solidFill>
                  <a:srgbClr val="7030A0"/>
                </a:solidFill>
              </a:rPr>
              <a:t>  </a:t>
            </a:r>
            <a:r>
              <a:rPr lang="ru-RU" b="1" i="1" dirty="0" err="1" smtClean="0">
                <a:solidFill>
                  <a:srgbClr val="7030A0"/>
                </a:solidFill>
              </a:rPr>
              <a:t>топтық, ұжымдық жеке</a:t>
            </a:r>
            <a:r>
              <a:rPr lang="ru-RU" b="1" i="1" dirty="0" smtClean="0">
                <a:solidFill>
                  <a:srgbClr val="7030A0"/>
                </a:solidFill>
              </a:rPr>
              <a:t> </a:t>
            </a:r>
            <a:r>
              <a:rPr lang="ru-RU" b="1" i="1" dirty="0" err="1" smtClean="0">
                <a:solidFill>
                  <a:srgbClr val="7030A0"/>
                </a:solidFill>
              </a:rPr>
              <a:t>жұмыс түрлері ұйымдастырылады, шығармашылық жұмыс (өлең құрастыру, мәтін түзу, мәтін бойынша</a:t>
            </a:r>
            <a:r>
              <a:rPr lang="ru-RU" b="1" i="1" dirty="0" smtClean="0">
                <a:solidFill>
                  <a:srgbClr val="7030A0"/>
                </a:solidFill>
              </a:rPr>
              <a:t> </a:t>
            </a:r>
            <a:r>
              <a:rPr lang="ru-RU" b="1" i="1" dirty="0" err="1" smtClean="0">
                <a:solidFill>
                  <a:srgbClr val="7030A0"/>
                </a:solidFill>
              </a:rPr>
              <a:t>сурет</a:t>
            </a:r>
            <a:r>
              <a:rPr lang="ru-RU" b="1" i="1" dirty="0" smtClean="0">
                <a:solidFill>
                  <a:srgbClr val="7030A0"/>
                </a:solidFill>
              </a:rPr>
              <a:t> салу, </a:t>
            </a:r>
            <a:r>
              <a:rPr lang="ru-RU" b="1" i="1" dirty="0" err="1" smtClean="0">
                <a:solidFill>
                  <a:srgbClr val="7030A0"/>
                </a:solidFill>
              </a:rPr>
              <a:t>кейіпкерге</a:t>
            </a:r>
            <a:r>
              <a:rPr lang="ru-RU" b="1" i="1" dirty="0" smtClean="0">
                <a:solidFill>
                  <a:srgbClr val="7030A0"/>
                </a:solidFill>
              </a:rPr>
              <a:t> </a:t>
            </a:r>
            <a:r>
              <a:rPr lang="ru-RU" b="1" i="1" dirty="0" err="1" smtClean="0">
                <a:solidFill>
                  <a:srgbClr val="7030A0"/>
                </a:solidFill>
              </a:rPr>
              <a:t>мінездеме</a:t>
            </a:r>
            <a:r>
              <a:rPr lang="ru-RU" b="1" i="1" dirty="0" smtClean="0">
                <a:solidFill>
                  <a:srgbClr val="7030A0"/>
                </a:solidFill>
              </a:rPr>
              <a:t> беру, </a:t>
            </a:r>
            <a:r>
              <a:rPr lang="ru-RU" b="1" i="1" dirty="0" err="1" smtClean="0">
                <a:solidFill>
                  <a:srgbClr val="7030A0"/>
                </a:solidFill>
              </a:rPr>
              <a:t>хабарлама</a:t>
            </a:r>
            <a:r>
              <a:rPr lang="ru-RU" b="1" i="1" dirty="0" smtClean="0">
                <a:solidFill>
                  <a:srgbClr val="7030A0"/>
                </a:solidFill>
              </a:rPr>
              <a:t> </a:t>
            </a:r>
            <a:r>
              <a:rPr lang="ru-RU" b="1" i="1" dirty="0" err="1" smtClean="0">
                <a:solidFill>
                  <a:srgbClr val="7030A0"/>
                </a:solidFill>
              </a:rPr>
              <a:t>дайындау</a:t>
            </a:r>
            <a:r>
              <a:rPr lang="ru-RU" b="1" i="1" dirty="0" smtClean="0">
                <a:solidFill>
                  <a:srgbClr val="7030A0"/>
                </a:solidFill>
              </a:rPr>
              <a:t>, </a:t>
            </a:r>
            <a:r>
              <a:rPr lang="ru-RU" b="1" i="1" dirty="0" err="1" smtClean="0">
                <a:solidFill>
                  <a:srgbClr val="7030A0"/>
                </a:solidFill>
              </a:rPr>
              <a:t>қосымша деректер</a:t>
            </a:r>
            <a:r>
              <a:rPr lang="ru-RU" b="1" i="1" dirty="0" smtClean="0">
                <a:solidFill>
                  <a:srgbClr val="7030A0"/>
                </a:solidFill>
              </a:rPr>
              <a:t> </a:t>
            </a:r>
            <a:r>
              <a:rPr lang="ru-RU" b="1" i="1" dirty="0" err="1" smtClean="0">
                <a:solidFill>
                  <a:srgbClr val="7030A0"/>
                </a:solidFill>
              </a:rPr>
              <a:t>жинақтау</a:t>
            </a:r>
            <a:r>
              <a:rPr lang="ru-RU" b="1" i="1" dirty="0" smtClean="0">
                <a:solidFill>
                  <a:srgbClr val="7030A0"/>
                </a:solidFill>
              </a:rPr>
              <a:t>) </a:t>
            </a:r>
            <a:r>
              <a:rPr lang="ru-RU" b="1" i="1" dirty="0" err="1" smtClean="0">
                <a:solidFill>
                  <a:srgbClr val="7030A0"/>
                </a:solidFill>
              </a:rPr>
              <a:t>жүргізіледі.</a:t>
            </a:r>
            <a:r>
              <a:rPr lang="ru-RU" b="1" i="1" dirty="0" smtClean="0">
                <a:solidFill>
                  <a:srgbClr val="7030A0"/>
                </a:solidFill>
              </a:rPr>
              <a:t> </a:t>
            </a:r>
            <a:r>
              <a:rPr lang="ru-RU" b="1" i="1" dirty="0" err="1" smtClean="0">
                <a:solidFill>
                  <a:srgbClr val="7030A0"/>
                </a:solidFill>
              </a:rPr>
              <a:t>Оқыту барысында</a:t>
            </a:r>
            <a:r>
              <a:rPr lang="ru-RU" b="1" i="1" dirty="0" smtClean="0">
                <a:solidFill>
                  <a:srgbClr val="7030A0"/>
                </a:solidFill>
              </a:rPr>
              <a:t> </a:t>
            </a:r>
            <a:r>
              <a:rPr lang="ru-RU" b="1" i="1" dirty="0" err="1" smtClean="0">
                <a:solidFill>
                  <a:srgbClr val="7030A0"/>
                </a:solidFill>
              </a:rPr>
              <a:t>мәтіннің білімдік</a:t>
            </a:r>
            <a:r>
              <a:rPr lang="ru-RU" b="1" i="1" dirty="0" smtClean="0">
                <a:solidFill>
                  <a:srgbClr val="7030A0"/>
                </a:solidFill>
              </a:rPr>
              <a:t>, </a:t>
            </a:r>
            <a:r>
              <a:rPr lang="ru-RU" b="1" i="1" dirty="0" err="1" smtClean="0">
                <a:solidFill>
                  <a:srgbClr val="7030A0"/>
                </a:solidFill>
              </a:rPr>
              <a:t>тәрбиелік, дамытушылық бағыттарына ерекше</a:t>
            </a:r>
            <a:r>
              <a:rPr lang="ru-RU" b="1" i="1" dirty="0" smtClean="0">
                <a:solidFill>
                  <a:srgbClr val="7030A0"/>
                </a:solidFill>
              </a:rPr>
              <a:t> </a:t>
            </a:r>
            <a:r>
              <a:rPr lang="ru-RU" b="1" i="1" dirty="0" err="1" smtClean="0">
                <a:solidFill>
                  <a:srgbClr val="7030A0"/>
                </a:solidFill>
              </a:rPr>
              <a:t>көңіл бөлінеді, көркем сөздер арқылы оқушының тілін</a:t>
            </a:r>
            <a:r>
              <a:rPr lang="ru-RU" b="1" i="1" dirty="0" smtClean="0">
                <a:solidFill>
                  <a:srgbClr val="7030A0"/>
                </a:solidFill>
              </a:rPr>
              <a:t> </a:t>
            </a:r>
            <a:r>
              <a:rPr lang="ru-RU" b="1" i="1" dirty="0" err="1" smtClean="0">
                <a:solidFill>
                  <a:srgbClr val="7030A0"/>
                </a:solidFill>
              </a:rPr>
              <a:t>дамыту</a:t>
            </a:r>
            <a:r>
              <a:rPr lang="ru-RU" b="1" i="1" dirty="0" smtClean="0">
                <a:solidFill>
                  <a:srgbClr val="7030A0"/>
                </a:solidFill>
              </a:rPr>
              <a:t>, </a:t>
            </a:r>
            <a:r>
              <a:rPr lang="ru-RU" b="1" i="1" dirty="0" err="1" smtClean="0">
                <a:solidFill>
                  <a:srgbClr val="7030A0"/>
                </a:solidFill>
              </a:rPr>
              <a:t>сөздік қорларын байытуға назар</a:t>
            </a:r>
            <a:r>
              <a:rPr lang="ru-RU" b="1" i="1" dirty="0" smtClean="0">
                <a:solidFill>
                  <a:srgbClr val="7030A0"/>
                </a:solidFill>
              </a:rPr>
              <a:t> </a:t>
            </a:r>
            <a:r>
              <a:rPr lang="ru-RU" b="1" i="1" dirty="0" err="1" smtClean="0">
                <a:solidFill>
                  <a:srgbClr val="7030A0"/>
                </a:solidFill>
              </a:rPr>
              <a:t>аударады</a:t>
            </a:r>
            <a:r>
              <a:rPr lang="ru-RU" b="1" i="1" dirty="0" smtClean="0">
                <a:solidFill>
                  <a:srgbClr val="7030A0"/>
                </a:solidFill>
              </a:rPr>
              <a:t>. </a:t>
            </a:r>
            <a:r>
              <a:rPr lang="ru-RU" b="1" i="1" dirty="0" err="1" smtClean="0">
                <a:solidFill>
                  <a:srgbClr val="7030A0"/>
                </a:solidFill>
              </a:rPr>
              <a:t>Оқыту технологияларын</a:t>
            </a:r>
            <a:r>
              <a:rPr lang="ru-RU" b="1" i="1" dirty="0" smtClean="0">
                <a:solidFill>
                  <a:srgbClr val="7030A0"/>
                </a:solidFill>
              </a:rPr>
              <a:t> </a:t>
            </a:r>
            <a:r>
              <a:rPr lang="ru-RU" b="1" i="1" dirty="0" err="1" smtClean="0">
                <a:solidFill>
                  <a:srgbClr val="7030A0"/>
                </a:solidFill>
              </a:rPr>
              <a:t>таңдау оқушының өзіндік іс-әрекетін ұйымдастыруына игі</a:t>
            </a:r>
            <a:r>
              <a:rPr lang="ru-RU" b="1" i="1" dirty="0" smtClean="0">
                <a:solidFill>
                  <a:srgbClr val="7030A0"/>
                </a:solidFill>
              </a:rPr>
              <a:t> </a:t>
            </a:r>
            <a:r>
              <a:rPr lang="ru-RU" b="1" i="1" dirty="0" err="1" smtClean="0">
                <a:solidFill>
                  <a:srgbClr val="7030A0"/>
                </a:solidFill>
              </a:rPr>
              <a:t>ықпал ететіндей</a:t>
            </a:r>
            <a:r>
              <a:rPr lang="ru-RU" b="1" i="1" dirty="0" smtClean="0">
                <a:solidFill>
                  <a:srgbClr val="7030A0"/>
                </a:solidFill>
              </a:rPr>
              <a:t> </a:t>
            </a:r>
            <a:r>
              <a:rPr lang="ru-RU" b="1" i="1" dirty="0" err="1" smtClean="0">
                <a:solidFill>
                  <a:srgbClr val="7030A0"/>
                </a:solidFill>
              </a:rPr>
              <a:t>мақсатта орындалады</a:t>
            </a:r>
            <a:r>
              <a:rPr lang="ru-RU" b="1" i="1" dirty="0" smtClean="0">
                <a:solidFill>
                  <a:srgbClr val="7030A0"/>
                </a:solidFill>
              </a:rPr>
              <a:t>. </a:t>
            </a:r>
            <a:r>
              <a:rPr lang="ru-RU" b="1" i="1" dirty="0" err="1" smtClean="0">
                <a:solidFill>
                  <a:srgbClr val="7030A0"/>
                </a:solidFill>
              </a:rPr>
              <a:t>Оқытудың әдістемелік ұстанымдары жеке</a:t>
            </a:r>
            <a:r>
              <a:rPr lang="ru-RU" b="1" i="1" dirty="0" smtClean="0">
                <a:solidFill>
                  <a:srgbClr val="7030A0"/>
                </a:solidFill>
              </a:rPr>
              <a:t> </a:t>
            </a:r>
            <a:r>
              <a:rPr lang="ru-RU" b="1" i="1" dirty="0" err="1" smtClean="0">
                <a:solidFill>
                  <a:srgbClr val="7030A0"/>
                </a:solidFill>
              </a:rPr>
              <a:t>тұлғаның дербес</a:t>
            </a:r>
            <a:r>
              <a:rPr lang="ru-RU" b="1" i="1" dirty="0" smtClean="0">
                <a:solidFill>
                  <a:srgbClr val="7030A0"/>
                </a:solidFill>
              </a:rPr>
              <a:t> </a:t>
            </a:r>
            <a:r>
              <a:rPr lang="ru-RU" b="1" i="1" dirty="0" err="1" smtClean="0">
                <a:solidFill>
                  <a:srgbClr val="7030A0"/>
                </a:solidFill>
              </a:rPr>
              <a:t>дамуына</a:t>
            </a:r>
            <a:r>
              <a:rPr lang="ru-RU" b="1" i="1" dirty="0" smtClean="0">
                <a:solidFill>
                  <a:srgbClr val="7030A0"/>
                </a:solidFill>
              </a:rPr>
              <a:t> </a:t>
            </a:r>
            <a:r>
              <a:rPr lang="ru-RU" b="1" i="1" dirty="0" err="1" smtClean="0">
                <a:solidFill>
                  <a:srgbClr val="7030A0"/>
                </a:solidFill>
              </a:rPr>
              <a:t>жағдай туғызуға, берілген</a:t>
            </a:r>
            <a:r>
              <a:rPr lang="ru-RU" b="1" i="1" dirty="0" smtClean="0">
                <a:solidFill>
                  <a:srgbClr val="7030A0"/>
                </a:solidFill>
              </a:rPr>
              <a:t> </a:t>
            </a:r>
            <a:r>
              <a:rPr lang="ru-RU" b="1" i="1" dirty="0" err="1" smtClean="0">
                <a:solidFill>
                  <a:srgbClr val="7030A0"/>
                </a:solidFill>
              </a:rPr>
              <a:t>тапсырмаларды</a:t>
            </a:r>
            <a:r>
              <a:rPr lang="ru-RU" b="1" i="1" dirty="0" smtClean="0">
                <a:solidFill>
                  <a:srgbClr val="7030A0"/>
                </a:solidFill>
              </a:rPr>
              <a:t> </a:t>
            </a:r>
            <a:r>
              <a:rPr lang="ru-RU" b="1" i="1" dirty="0" err="1" smtClean="0">
                <a:solidFill>
                  <a:srgbClr val="7030A0"/>
                </a:solidFill>
              </a:rPr>
              <a:t>орындауда</a:t>
            </a:r>
            <a:r>
              <a:rPr lang="ru-RU" b="1" i="1" dirty="0" smtClean="0">
                <a:solidFill>
                  <a:srgbClr val="7030A0"/>
                </a:solidFill>
              </a:rPr>
              <a:t> </a:t>
            </a:r>
            <a:r>
              <a:rPr lang="ru-RU" b="1" i="1" dirty="0" err="1" smtClean="0">
                <a:solidFill>
                  <a:srgbClr val="7030A0"/>
                </a:solidFill>
              </a:rPr>
              <a:t>оңтайлы шешім</a:t>
            </a:r>
            <a:r>
              <a:rPr lang="ru-RU" b="1" i="1" dirty="0" smtClean="0">
                <a:solidFill>
                  <a:srgbClr val="7030A0"/>
                </a:solidFill>
              </a:rPr>
              <a:t> </a:t>
            </a:r>
            <a:r>
              <a:rPr lang="ru-RU" b="1" i="1" dirty="0" err="1" smtClean="0">
                <a:solidFill>
                  <a:srgbClr val="7030A0"/>
                </a:solidFill>
              </a:rPr>
              <a:t>қабылдауға дағдыландыруға бағытталуы тиіс</a:t>
            </a:r>
            <a:r>
              <a:rPr lang="ru-RU" b="1" i="1" dirty="0" smtClean="0">
                <a:solidFill>
                  <a:srgbClr val="7030A0"/>
                </a:solidFill>
              </a:rPr>
              <a:t>. </a:t>
            </a:r>
            <a:r>
              <a:rPr lang="ru-RU" b="1" i="1" dirty="0" err="1" smtClean="0">
                <a:solidFill>
                  <a:srgbClr val="7030A0"/>
                </a:solidFill>
              </a:rPr>
              <a:t>Оқушының негізгі</a:t>
            </a:r>
            <a:r>
              <a:rPr lang="ru-RU" b="1" i="1" dirty="0" smtClean="0">
                <a:solidFill>
                  <a:srgbClr val="7030A0"/>
                </a:solidFill>
              </a:rPr>
              <a:t> </a:t>
            </a:r>
            <a:r>
              <a:rPr lang="ru-RU" b="1" i="1" dirty="0" err="1" smtClean="0">
                <a:solidFill>
                  <a:srgbClr val="7030A0"/>
                </a:solidFill>
              </a:rPr>
              <a:t>құзыреттілігін қалыптастыруды көздейтін технологияларды</a:t>
            </a:r>
            <a:r>
              <a:rPr lang="ru-RU" b="1" i="1" dirty="0" smtClean="0">
                <a:solidFill>
                  <a:srgbClr val="7030A0"/>
                </a:solidFill>
              </a:rPr>
              <a:t> </a:t>
            </a:r>
            <a:r>
              <a:rPr lang="ru-RU" b="1" i="1" dirty="0" err="1" smtClean="0">
                <a:solidFill>
                  <a:srgbClr val="7030A0"/>
                </a:solidFill>
              </a:rPr>
              <a:t>қолдануда ұтымды тәсілдерді пайдаланудың орнын</a:t>
            </a:r>
            <a:r>
              <a:rPr lang="ru-RU" b="1" i="1" dirty="0" smtClean="0">
                <a:solidFill>
                  <a:srgbClr val="7030A0"/>
                </a:solidFill>
              </a:rPr>
              <a:t>, </a:t>
            </a:r>
            <a:r>
              <a:rPr lang="ru-RU" b="1" i="1" dirty="0" err="1" smtClean="0">
                <a:solidFill>
                  <a:srgbClr val="7030A0"/>
                </a:solidFill>
              </a:rPr>
              <a:t>тиімділігін</a:t>
            </a:r>
            <a:r>
              <a:rPr lang="ru-RU" b="1" i="1" dirty="0" smtClean="0">
                <a:solidFill>
                  <a:srgbClr val="7030A0"/>
                </a:solidFill>
              </a:rPr>
              <a:t> </a:t>
            </a:r>
            <a:r>
              <a:rPr lang="ru-RU" b="1" i="1" dirty="0" err="1" smtClean="0">
                <a:solidFill>
                  <a:srgbClr val="7030A0"/>
                </a:solidFill>
              </a:rPr>
              <a:t>ажырата</a:t>
            </a:r>
            <a:r>
              <a:rPr lang="ru-RU" b="1" i="1" dirty="0" smtClean="0">
                <a:solidFill>
                  <a:srgbClr val="7030A0"/>
                </a:solidFill>
              </a:rPr>
              <a:t> </a:t>
            </a:r>
            <a:r>
              <a:rPr lang="ru-RU" b="1" i="1" dirty="0" err="1" smtClean="0">
                <a:solidFill>
                  <a:srgbClr val="7030A0"/>
                </a:solidFill>
              </a:rPr>
              <a:t>білу</a:t>
            </a:r>
            <a:r>
              <a:rPr lang="ru-RU" b="1" i="1" dirty="0" smtClean="0">
                <a:solidFill>
                  <a:srgbClr val="7030A0"/>
                </a:solidFill>
              </a:rPr>
              <a:t> </a:t>
            </a:r>
            <a:r>
              <a:rPr lang="ru-RU" b="1" i="1" dirty="0" err="1" smtClean="0">
                <a:solidFill>
                  <a:srgbClr val="7030A0"/>
                </a:solidFill>
              </a:rPr>
              <a:t>қажет.</a:t>
            </a:r>
            <a:r>
              <a:rPr lang="ru-RU" b="1" i="1" dirty="0" smtClean="0">
                <a:solidFill>
                  <a:srgbClr val="7030A0"/>
                </a:solidFill>
              </a:rPr>
              <a:t> </a:t>
            </a:r>
            <a:r>
              <a:rPr lang="ru-RU" b="1" i="1" dirty="0" err="1" smtClean="0">
                <a:solidFill>
                  <a:srgbClr val="7030A0"/>
                </a:solidFill>
              </a:rPr>
              <a:t>Оқушылардың жас</a:t>
            </a:r>
            <a:r>
              <a:rPr lang="ru-RU" b="1" i="1" dirty="0" smtClean="0">
                <a:solidFill>
                  <a:srgbClr val="7030A0"/>
                </a:solidFill>
              </a:rPr>
              <a:t> </a:t>
            </a:r>
            <a:r>
              <a:rPr lang="ru-RU" b="1" i="1" dirty="0" err="1" smtClean="0">
                <a:solidFill>
                  <a:srgbClr val="7030A0"/>
                </a:solidFill>
              </a:rPr>
              <a:t>және жеке</a:t>
            </a:r>
            <a:r>
              <a:rPr lang="ru-RU" b="1" i="1" dirty="0" smtClean="0">
                <a:solidFill>
                  <a:srgbClr val="7030A0"/>
                </a:solidFill>
              </a:rPr>
              <a:t> </a:t>
            </a:r>
            <a:r>
              <a:rPr lang="ru-RU" b="1" i="1" dirty="0" err="1" smtClean="0">
                <a:solidFill>
                  <a:srgbClr val="7030A0"/>
                </a:solidFill>
              </a:rPr>
              <a:t>ерекшеліктеріне</a:t>
            </a:r>
            <a:r>
              <a:rPr lang="ru-RU" b="1" i="1" dirty="0" smtClean="0">
                <a:solidFill>
                  <a:srgbClr val="7030A0"/>
                </a:solidFill>
              </a:rPr>
              <a:t> </a:t>
            </a:r>
            <a:r>
              <a:rPr lang="ru-RU" b="1" i="1" dirty="0" err="1" smtClean="0">
                <a:solidFill>
                  <a:srgbClr val="7030A0"/>
                </a:solidFill>
              </a:rPr>
              <a:t>сәйкес келетін</a:t>
            </a:r>
            <a:r>
              <a:rPr lang="ru-RU" b="1" i="1" dirty="0" smtClean="0">
                <a:solidFill>
                  <a:srgbClr val="7030A0"/>
                </a:solidFill>
              </a:rPr>
              <a:t> </a:t>
            </a:r>
            <a:r>
              <a:rPr lang="ru-RU" b="1" i="1" dirty="0" err="1" smtClean="0">
                <a:solidFill>
                  <a:srgbClr val="7030A0"/>
                </a:solidFill>
              </a:rPr>
              <a:t>технологияларды</a:t>
            </a:r>
            <a:r>
              <a:rPr lang="ru-RU" b="1" i="1" dirty="0" smtClean="0">
                <a:solidFill>
                  <a:srgbClr val="7030A0"/>
                </a:solidFill>
              </a:rPr>
              <a:t> (</a:t>
            </a:r>
            <a:r>
              <a:rPr lang="ru-RU" b="1" i="1" dirty="0" err="1" smtClean="0">
                <a:solidFill>
                  <a:srgbClr val="7030A0"/>
                </a:solidFill>
              </a:rPr>
              <a:t>жобалау</a:t>
            </a:r>
            <a:r>
              <a:rPr lang="ru-RU" b="1" i="1" dirty="0" smtClean="0">
                <a:solidFill>
                  <a:srgbClr val="7030A0"/>
                </a:solidFill>
              </a:rPr>
              <a:t>, </a:t>
            </a:r>
            <a:r>
              <a:rPr lang="ru-RU" b="1" i="1" dirty="0" err="1" smtClean="0">
                <a:solidFill>
                  <a:srgbClr val="7030A0"/>
                </a:solidFill>
              </a:rPr>
              <a:t>зерттеушілік</a:t>
            </a:r>
            <a:r>
              <a:rPr lang="ru-RU" b="1" i="1" dirty="0" smtClean="0">
                <a:solidFill>
                  <a:srgbClr val="7030A0"/>
                </a:solidFill>
              </a:rPr>
              <a:t> т.б.) </a:t>
            </a:r>
            <a:r>
              <a:rPr lang="ru-RU" b="1" i="1" dirty="0" err="1" smtClean="0">
                <a:solidFill>
                  <a:srgbClr val="7030A0"/>
                </a:solidFill>
              </a:rPr>
              <a:t>игеруге</a:t>
            </a:r>
            <a:r>
              <a:rPr lang="ru-RU" b="1" i="1" dirty="0" smtClean="0">
                <a:solidFill>
                  <a:srgbClr val="7030A0"/>
                </a:solidFill>
              </a:rPr>
              <a:t>, </a:t>
            </a:r>
            <a:r>
              <a:rPr lang="ru-RU" b="1" i="1" dirty="0" err="1" smtClean="0">
                <a:solidFill>
                  <a:srgbClr val="7030A0"/>
                </a:solidFill>
              </a:rPr>
              <a:t>енгізуге</a:t>
            </a:r>
            <a:r>
              <a:rPr lang="ru-RU" b="1" i="1" dirty="0" smtClean="0">
                <a:solidFill>
                  <a:srgbClr val="7030A0"/>
                </a:solidFill>
              </a:rPr>
              <a:t> </a:t>
            </a:r>
            <a:r>
              <a:rPr lang="ru-RU" b="1" i="1" dirty="0" err="1" smtClean="0">
                <a:solidFill>
                  <a:srgbClr val="7030A0"/>
                </a:solidFill>
              </a:rPr>
              <a:t>жағдай туғызу қажет.</a:t>
            </a:r>
            <a:r>
              <a:rPr lang="ru-RU" b="1" i="1" dirty="0" smtClean="0">
                <a:solidFill>
                  <a:srgbClr val="7030A0"/>
                </a:solidFill>
              </a:rPr>
              <a:t> </a:t>
            </a:r>
            <a:r>
              <a:rPr lang="ru-RU" b="1" i="1" dirty="0" err="1" smtClean="0">
                <a:solidFill>
                  <a:srgbClr val="7030A0"/>
                </a:solidFill>
              </a:rPr>
              <a:t>Жаңа технологияларды</a:t>
            </a:r>
            <a:r>
              <a:rPr lang="ru-RU" b="1" i="1" dirty="0" smtClean="0">
                <a:solidFill>
                  <a:srgbClr val="7030A0"/>
                </a:solidFill>
              </a:rPr>
              <a:t> </a:t>
            </a:r>
            <a:r>
              <a:rPr lang="ru-RU" b="1" i="1" dirty="0" err="1" smtClean="0">
                <a:solidFill>
                  <a:srgbClr val="7030A0"/>
                </a:solidFill>
              </a:rPr>
              <a:t>зерделей</a:t>
            </a:r>
            <a:r>
              <a:rPr lang="ru-RU" b="1" i="1" dirty="0" smtClean="0">
                <a:solidFill>
                  <a:srgbClr val="7030A0"/>
                </a:solidFill>
              </a:rPr>
              <a:t> </a:t>
            </a:r>
            <a:r>
              <a:rPr lang="ru-RU" b="1" i="1" dirty="0" err="1" smtClean="0">
                <a:solidFill>
                  <a:srgbClr val="7030A0"/>
                </a:solidFill>
              </a:rPr>
              <a:t>отырып</a:t>
            </a:r>
            <a:r>
              <a:rPr lang="ru-RU" b="1" i="1" dirty="0" smtClean="0">
                <a:solidFill>
                  <a:srgbClr val="7030A0"/>
                </a:solidFill>
              </a:rPr>
              <a:t>, </a:t>
            </a:r>
            <a:r>
              <a:rPr lang="ru-RU" b="1" i="1" dirty="0" err="1" smtClean="0">
                <a:solidFill>
                  <a:srgbClr val="7030A0"/>
                </a:solidFill>
              </a:rPr>
              <a:t>таңдалған әдіс-тәсілдер жиыны</a:t>
            </a:r>
            <a:r>
              <a:rPr lang="ru-RU" b="1" i="1" dirty="0" smtClean="0">
                <a:solidFill>
                  <a:srgbClr val="7030A0"/>
                </a:solidFill>
              </a:rPr>
              <a:t> </a:t>
            </a:r>
          </a:p>
          <a:p>
            <a:endParaRPr lang="ru-RU" sz="1600" dirty="0" smtClean="0"/>
          </a:p>
          <a:p>
            <a:endParaRPr lang="ru-RU" sz="1600" dirty="0" smtClean="0"/>
          </a:p>
          <a:p>
            <a:endParaRPr lang="ru-RU" sz="1600" dirty="0" smtClean="0"/>
          </a:p>
          <a:p>
            <a:endParaRPr lang="ru-RU" sz="1600" dirty="0" smtClean="0"/>
          </a:p>
          <a:p>
            <a:endParaRPr lang="ru-RU" sz="1600" dirty="0" smtClean="0"/>
          </a:p>
          <a:p>
            <a:endParaRPr lang="ru-RU" sz="1600" dirty="0" smtClean="0"/>
          </a:p>
          <a:p>
            <a:endParaRPr lang="ru-RU" sz="1600" dirty="0" smtClean="0"/>
          </a:p>
          <a:p>
            <a:r>
              <a:rPr lang="ru-RU" sz="1600" dirty="0" smtClean="0"/>
              <a:t> </a:t>
            </a:r>
            <a:endParaRPr lang="ru-RU"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12289" name="Rectangle 1"/>
          <p:cNvSpPr>
            <a:spLocks noChangeArrowheads="1"/>
          </p:cNvSpPr>
          <p:nvPr/>
        </p:nvSpPr>
        <p:spPr bwMode="auto">
          <a:xfrm>
            <a:off x="857224" y="357166"/>
            <a:ext cx="7072362" cy="96026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мұғалім </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мен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оқушы арасындағы түсіністік қатынасқа негізделеді</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Ақпараттық-коммуникациялық технологиялардың мүмкіндіктерін пайдалана</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отырып</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оқушыны дербес</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топтық, ұжымдық жұмыс сияқты түрлі формада</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ұйымдастырылған тәсілдерге төселдіре отырып</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өз бетімен</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ізденуіне</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бағыт-бағдар </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беру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керек</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Оқу-тәрбие процесінде</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бірізділік</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пен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біртұтастықты</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сақтауда оқушының</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оқу бөлмесі оқыту талабына</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сәйкес материалдық-техникалық жабдықталып</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оқытудың түрлі формаларын</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ұйымдастыруда жетекші</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2400" b="1" i="0"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рөл атқаруы тиіс</a:t>
            </a:r>
            <a:r>
              <a:rPr kumimoji="0" lang="ru-RU" sz="2400" b="1" i="0"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11265" name="Rectangle 1"/>
          <p:cNvSpPr>
            <a:spLocks noChangeArrowheads="1"/>
          </p:cNvSpPr>
          <p:nvPr/>
        </p:nvSpPr>
        <p:spPr bwMode="auto">
          <a:xfrm>
            <a:off x="357158" y="285728"/>
            <a:ext cx="857256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Жеке</a:t>
            </a:r>
            <a:r>
              <a:rPr kumimoji="0" lang="ru-RU" sz="1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тұлғаға бағдарланған технологиясы</a:t>
            </a:r>
            <a:r>
              <a:rPr kumimoji="0" lang="ru-RU" sz="1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Жеке</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тұлғаға бағдарланған  технологияда</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(Хуторской А.В.)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оқу- тәрбие процесінде</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балалардың  жеке</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ерекшеліктерін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ескеру</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әр білім</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алушының оқу тапсырмаларын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орындауына</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қолайлы жағдай жасау</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көзделеді.</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Аталған технологияның негізгі</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ұстанымдары төмендегідей: </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жеке</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тұлғаның өзіндік ерекшелігін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ескеру</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ұстанымы (әрбір шәкіртті өзіндік еркшеліктері</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мен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қабылдау мүмкіндіктеріне сай</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оқыту</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білім</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беру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траекториясын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таңдау еркіндігі</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ұстанымы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міндетті</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білім</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беру</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деңгейінен төмен болмауы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тиіс</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-оқытудың жағдаяттылығы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ұстанымы </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құзыреттілікке бағдарланған </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тапсырмаларды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орындауға тілдік</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жағдай туғызу</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Жеке</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тұлғаға бағдарланған </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технология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бойынша</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оқыту мазмұнының</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әдістері </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мен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тәсілдерін таңдауға төмендегідей талаптар</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қойылады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қарым-қатынастық әрекет</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шығармашылық әрекет</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баланың жеке</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дамуын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қолдау</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баланың өзіндік және шығармашылық әрекетін дамыту</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Бұл технологияны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іске</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асыру</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екі</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жолмен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жүзеге асырылады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1)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сыныпты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дифференциациялау</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арқылы </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жоғары-орташа-төмен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топтарға бөлу және оқу материалын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күрделілік</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деңгейіне байланысты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іріктеу</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2)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білім</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траекториясын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өзіндік мүмкіндіктеріне ыңғайлау</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Мұны жүзеге асыру</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оқытудың  ерекше</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шарттарын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қажет  етеді</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әр түрлі мазмұн </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мен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көлемдегі білім</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нәтижелерін әкелетін әрбір білім</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алушының жеке</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білім</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траекторияларын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таңдау оқу әрекеті арқылы үйретуші </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мұғалім</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үйренуші </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білім</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рөлін өзгертуге ықпал ететін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белсенді</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оқыту технологиясы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шәкірттерді жаңа білімді</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өздіктерінен ізденіп</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алуына</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мүмкіндік</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жасайды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Бұл үшін сабақта төмендегі мәселелерге </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баса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назар</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аударған жөн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сабақ құрылымының икемділігі</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оқығаны бойынша</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пікірталастың болуы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дидактикалық ойындар</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интенсивті</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өзіндік әрекет</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тілдік</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бірліктерді</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салыстыруды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топтауды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жүйелеуді және</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тілдік</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құбылыстар заңдылықтарын дәйектеуді ұйымдастыруы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білім</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алушының белсенділік</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көрсетуіне мүмкіндік беретін</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6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педагогикалық жағдаяттарды құруы</a:t>
            </a:r>
            <a:r>
              <a:rPr kumimoji="0" lang="ru-RU" sz="16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endParaRPr kumimoji="0" lang="ru-RU" sz="1600" b="1" i="1" u="none" strike="noStrike" cap="none" normalizeH="0" baseline="0" dirty="0" smtClean="0">
              <a:ln>
                <a:noFill/>
              </a:ln>
              <a:solidFill>
                <a:srgbClr val="7030A0"/>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8193" name="Rectangle 1"/>
          <p:cNvSpPr>
            <a:spLocks noChangeArrowheads="1"/>
          </p:cNvSpPr>
          <p:nvPr/>
        </p:nvSpPr>
        <p:spPr bwMode="auto">
          <a:xfrm>
            <a:off x="571472" y="142852"/>
            <a:ext cx="7929618"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Саралап</a:t>
            </a:r>
            <a:r>
              <a:rPr kumimoji="0" lang="ru-RU" sz="1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(деңгейлеп</a:t>
            </a:r>
            <a:r>
              <a:rPr kumimoji="0" lang="ru-RU" sz="1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оқыту технологиясы</a:t>
            </a:r>
            <a:r>
              <a:rPr kumimoji="0" lang="ru-RU" sz="1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Саралап</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(деңгейлеп</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оқыту технологиясының  психологиялық негізі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болып</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табылатын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теория – Л.С.</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Выготскийдің </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оқыту процесінде</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білім</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алушының ақыл-ойының дамуы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актуальді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даму”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аймағынан </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жақын арадағы даму</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аймағына ауысу</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теориясы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Бұл ауысу</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тапсырмаларды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қайталап орындауға арналған </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1-деңгейден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өнімді іс-әрекетті қажет ететін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жоғары деңгейлерге ауысу</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негізіндегі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іс-әрекет арқылы жүзеге асады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Осындай</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іс-әрекет деңгейлері арқылы білім</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алушылар</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оқу материалдарын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әр түрлі деңгейде қабылдайды.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В.П. Беспалько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бұл деңгейлерді төртке бөледі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бірінші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деңгей-</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міндетті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білім</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алушылық</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екінші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алгоритмдік</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үшінші </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эвристикалық және</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төртінші </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шығармашылық деңгейлердегі қабылдау</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Бұл деңгей әрбір тақырыптың ең негізгі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де,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басты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қарапайым мазмұнын ашып</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сол</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тақырыптың білуге</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міндетті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тұтас бейнесін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береді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1 –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деңгей базалық деңгей ретінде</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қабылданған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Бұл міндетті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деңгей болғандықтан барлық білім</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тапсырманы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толық орындауы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тиіс</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2 –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деңгей</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Қосымша мәліметтер алғашқы деңгейде алған білімді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одан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әрі кеңейтіп</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тиянақтайды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негізгі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мазмұнын нақтылайды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ұғымдардың </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не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үшін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қалай қолданылатынын көрсетеді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Бұл деңгейде өтіп кеткен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материалды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білім</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талдап</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бұрынғы тапсырмаларға ұқсас орындайды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Бірақ бұларды орындау</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үшін алған білімдерін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түрлендіріп пайдалану</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керек</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3 –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деңгей</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Өз бетіндік</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жұмысты қалыптастыру мақсатында білім</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алушылар</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жаңа тақырып бойынша</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меңгерген қарапайым білімдерін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жетілдіріп</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тереңдетеді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Жаңа білімді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талдау</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жинақтау, салыстыру</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арқылы меңгеруіне, қорытындылай білуіне</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жол</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ашылады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Бұл деңгейде </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ребус,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сөзжұмбақ, </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анаграмма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құрастырады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4 –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деңгей</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Бұл деңгейде берілген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тақырып бойынша</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өз бетімен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жұмыс істеуге</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дағдыланады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Реферат,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баяндама</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өлең, жұмбақ, жаңылтпаш құрастыру тапсырмалары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беріледі</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Деңгейлеп оқыту, біріншіден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білім</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алушының жеке</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қабілетін анықтауға, екіншіден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білім</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алушылардың бір-бірінен</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қалмауына мүмкіндік </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берсе,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үшіншіден, әр білім</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өздігінен жұмыс істеуге</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дағдыланады, төртіншіден, әр білім</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алушы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r>
              <a:rPr kumimoji="0" lang="ru-RU" sz="1400" b="1" i="1" u="none" strike="noStrike" cap="none" normalizeH="0" baseline="0" dirty="0" err="1" smtClean="0">
                <a:ln>
                  <a:noFill/>
                </a:ln>
                <a:solidFill>
                  <a:srgbClr val="7030A0"/>
                </a:solidFill>
                <a:effectLst/>
                <a:latin typeface="Calibri" pitchFamily="34" charset="0"/>
                <a:ea typeface="Times New Roman" pitchFamily="18" charset="0"/>
                <a:cs typeface="Times New Roman" pitchFamily="18" charset="0"/>
              </a:rPr>
              <a:t>өз деңгейімен бағаланады.</a:t>
            </a:r>
            <a:r>
              <a:rPr kumimoji="0" lang="ru-RU" sz="1400" b="1" i="1" u="none" strike="noStrike" cap="none" normalizeH="0" baseline="0" dirty="0" smtClean="0">
                <a:ln>
                  <a:noFill/>
                </a:ln>
                <a:solidFill>
                  <a:srgbClr val="7030A0"/>
                </a:solidFill>
                <a:effectLst/>
                <a:latin typeface="Calibri" pitchFamily="34" charset="0"/>
                <a:ea typeface="Times New Roman" pitchFamily="18" charset="0"/>
                <a:cs typeface="Times New Roman" pitchFamily="18" charset="0"/>
              </a:rPr>
              <a:t>    </a:t>
            </a:r>
            <a:endParaRPr kumimoji="0" lang="ru-RU" sz="1400" b="1" i="1" u="none" strike="noStrike" cap="none" normalizeH="0" baseline="0" dirty="0" smtClean="0">
              <a:ln>
                <a:noFill/>
              </a:ln>
              <a:solidFill>
                <a:srgbClr val="7030A0"/>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7169" name="Rectangle 1"/>
          <p:cNvSpPr>
            <a:spLocks noChangeArrowheads="1"/>
          </p:cNvSpPr>
          <p:nvPr/>
        </p:nvSpPr>
        <p:spPr bwMode="auto">
          <a:xfrm>
            <a:off x="500034" y="214290"/>
            <a:ext cx="8358246"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Оқытуды ізгілендіру</a:t>
            </a:r>
            <a:r>
              <a:rPr kumimoji="0" lang="ru-RU" sz="24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технологиясы</a:t>
            </a:r>
            <a:r>
              <a:rPr kumimoji="0" lang="ru-RU" sz="24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Оқытуды ізгілендіру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технологиясы</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Таубаева</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Ш.Т.,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Апатова</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Н.В.)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шәкірттердің  рухани</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дамуын</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(қазақ тілінің мәдени-этникалық лексикасын</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сөйлеу әдебі ерекшеліктерін</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жағдаяттық қарым-қатынасты игеру</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жеке</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тұлға ретінде</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қалыптасуын жүзеге асыруға бағытталады.</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Мысалы</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2-сынып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Қазақ тілі</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сабағында</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Сөйлеу мәдениеті</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тақырыбын өту барысында</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Телефонмен</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әңгіме</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ойынында</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телефонмен</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сөйлесу мәдениетін үйрету мақсат етіліп</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кім</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сыпайы</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әрі ұтқыр екенін</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бағалау көзделеді</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Білім</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алушылардың өздеріне қай жұптың сөйлеу мәнері дұрыс шыққанын таптыруға болады</a:t>
            </a:r>
            <a:r>
              <a:rPr kumimoji="0" lang="ru-RU" sz="24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6145" name="Rectangle 1"/>
          <p:cNvSpPr>
            <a:spLocks noChangeArrowheads="1"/>
          </p:cNvSpPr>
          <p:nvPr/>
        </p:nvSpPr>
        <p:spPr bwMode="auto">
          <a:xfrm>
            <a:off x="571472" y="214290"/>
            <a:ext cx="7858180" cy="96026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Кубизм </a:t>
            </a:r>
            <a:r>
              <a:rPr kumimoji="0" lang="ru-RU" sz="20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стратегиясы</a:t>
            </a:r>
            <a:r>
              <a:rPr kumimoji="0" lang="ru-RU" sz="20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кубик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жасалынып</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оның </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6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қырына </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6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түрлі тапсырма</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жазылады</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Мұғалім кубті</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ортаға тастап</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қай қыры түссе, оқушы сол</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қырындағы тапсырмаға жауап</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береді</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Білемін</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Үйрендім.</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Білгім</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келеді</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Бұл стратегияны</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1984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жылы</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Чикаго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университетінің </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профессоры Донна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Огл</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шығарған</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Оның мақсаты </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таным</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үрдісінде рефлексивтілікті</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дамыту</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Ол</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үшін төмендегі кестені</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толтыру</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керек</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Білемін</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Үйрендім Білгім</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келеді</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Топтың мүшелерін дамыту</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мақсатында уақытты үнемдеу арқылы оқушылардың барлығын тыңдауға мүмкіндік береді</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Кестені</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толтыру</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барысында</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ұсыныстар және жаңа ойлар</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қосуға болады</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Концептуалдық дөңгелек стратегиясы</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кластерге</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ұқсас, бірақ мұнда бір</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шоқтан таралуы</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керек</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Мысалы</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2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сыныпта</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дүниетану пәні бойынша</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жүргізген </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Бұлар қайдан шығады</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тақырыбында өткізген сабағымда </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«мал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шаруашылығы</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ұғымына </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осы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стратегияны</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қолдандым</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Бұл тәсіл оқушылардың назарын</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оқылатын тақырыпқа аударуға</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сабақ жоспарын</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ru-RU" sz="2000" b="1" i="1" u="none" strike="noStrike" cap="none" normalizeH="0" baseline="0" dirty="0" err="1" smtClean="0">
                <a:ln>
                  <a:noFill/>
                </a:ln>
                <a:solidFill>
                  <a:srgbClr val="FF0000"/>
                </a:solidFill>
                <a:effectLst/>
                <a:latin typeface="Calibri" pitchFamily="34" charset="0"/>
                <a:ea typeface="Times New Roman" pitchFamily="18" charset="0"/>
                <a:cs typeface="Times New Roman" pitchFamily="18" charset="0"/>
              </a:rPr>
              <a:t>жасауға мүмкіндік береді</a:t>
            </a:r>
            <a:r>
              <a:rPr kumimoji="0" lang="ru-RU" sz="2000" b="1" i="1"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kk-KZ" sz="2000" b="1" i="1" dirty="0" smtClean="0">
              <a:solidFill>
                <a:srgbClr val="FF0000"/>
              </a:solidFill>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5121" name="Rectangle 1"/>
          <p:cNvSpPr>
            <a:spLocks noChangeArrowheads="1"/>
          </p:cNvSpPr>
          <p:nvPr/>
        </p:nvSpPr>
        <p:spPr bwMode="auto">
          <a:xfrm>
            <a:off x="357158" y="214290"/>
            <a:ext cx="8215370" cy="104644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a:t>
            </a:r>
            <a:r>
              <a:rPr kumimoji="0" lang="ru-RU" sz="28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Ирек</a:t>
            </a:r>
            <a:r>
              <a:rPr kumimoji="0" lang="ru-RU" sz="28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стратегиясы</a:t>
            </a:r>
            <a:r>
              <a:rPr kumimoji="0" lang="ru-RU" sz="28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Оқушылардың танып</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білу</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қызметін арттыру</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үшін қолданылады.</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Мұғалім алдын</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ала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мәтінді мағынасына қарай бөліктерге бөліп тастайды</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Бүкіл сыныптағы оқушыларды топқа бөліп, әр топқа мәтін үзінділерін береді</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Әр </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топ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сынып</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оқушыларға</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өздеріне берілген</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мәтіндерін түсіндіріп шығады</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Мұндағы басты</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мақсат </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әр оқушы </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осы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тақырыпты түгелдей қамтуында</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Осы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орайда</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Бұлар қайдан шығады</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тақырыбын </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топ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бойынша</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бөліктерге бөліп тастап</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және интереактивті</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тақтадан жайлаудың суретін</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көрсету арқылы мәтін құрастыруына жол</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сілтедім</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kk-KZ" sz="2800" b="1" i="1" dirty="0" smtClean="0">
              <a:solidFill>
                <a:srgbClr val="FF3399"/>
              </a:solidFill>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4097" name="Rectangle 1"/>
          <p:cNvSpPr>
            <a:spLocks noChangeArrowheads="1"/>
          </p:cNvSpPr>
          <p:nvPr/>
        </p:nvSpPr>
        <p:spPr bwMode="auto">
          <a:xfrm>
            <a:off x="500034" y="214290"/>
            <a:ext cx="8215370" cy="107721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8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a:t>
            </a:r>
            <a:r>
              <a:rPr kumimoji="0" lang="ru-RU" sz="28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Болжам</a:t>
            </a:r>
            <a:r>
              <a:rPr kumimoji="0" lang="ru-RU" sz="28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стратегиясы</a:t>
            </a:r>
            <a:r>
              <a:rPr kumimoji="0" lang="ru-RU" sz="28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Оқиға мазмұны арқылы баланы</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қиялдату, ойын</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сыни</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көзқарасын дамыту</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проблемалық мәселе туғызу.</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Осы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орайда</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әр топқа тапсырмалар</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бере</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отырып</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қиялдауына еркіндік</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бердім</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Оқушылар арасынан</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қиялы жүйрік </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бала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дараланып</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шығатыны сөзсіз</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Тапсырмалар</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мына</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тұрғыда жүргізілді.</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«Ботакөз» тобы</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Бір</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сабақ жіпті</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тастай</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салмай</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қалай пайдаға асыруға болады</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«Жұлдыз» тобы</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Киімді</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жіпсіз</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инесіз</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қалай пайдалануға болады</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Мерген</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тобы</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Кілтті</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құлыптан ашудан</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басқа </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не </a:t>
            </a:r>
            <a:r>
              <a:rPr kumimoji="0" lang="ru-RU" sz="28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нәрсеге пайдалануға болады</a:t>
            </a:r>
            <a:r>
              <a:rPr kumimoji="0" lang="ru-RU" sz="28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3073" name="Rectangle 1"/>
          <p:cNvSpPr>
            <a:spLocks noChangeArrowheads="1"/>
          </p:cNvSpPr>
          <p:nvPr/>
        </p:nvSpPr>
        <p:spPr bwMode="auto">
          <a:xfrm>
            <a:off x="571472" y="142852"/>
            <a:ext cx="8001056" cy="111415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40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a:t>
            </a:r>
            <a:r>
              <a:rPr kumimoji="0" lang="ru-RU" sz="40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Пікір</a:t>
            </a:r>
            <a:r>
              <a:rPr kumimoji="0" lang="ru-RU" sz="40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алысу</a:t>
            </a:r>
            <a:r>
              <a:rPr kumimoji="0" lang="ru-RU" sz="40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стратегиясы</a:t>
            </a:r>
            <a:r>
              <a:rPr kumimoji="0" lang="ru-RU" sz="4000" b="1" i="1" u="none" strike="noStrike" cap="none" normalizeH="0" baseline="0" dirty="0" smtClean="0">
                <a:ln>
                  <a:noFill/>
                </a:ln>
                <a:solidFill>
                  <a:srgbClr val="0000FF"/>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Оқушылар бір</a:t>
            </a:r>
            <a:r>
              <a:rPr kumimoji="0" lang="ru-RU" sz="40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қорытындыға келетін</a:t>
            </a:r>
            <a:r>
              <a:rPr kumimoji="0" lang="ru-RU" sz="40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мәселеге байланысты</a:t>
            </a:r>
            <a:r>
              <a:rPr kumimoji="0" lang="ru-RU" sz="40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пікір</a:t>
            </a:r>
            <a:r>
              <a:rPr kumimoji="0" lang="ru-RU" sz="40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таластырады</a:t>
            </a:r>
            <a:r>
              <a:rPr kumimoji="0" lang="ru-RU" sz="40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пайдалы</a:t>
            </a:r>
            <a:r>
              <a:rPr kumimoji="0" lang="ru-RU" sz="40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пайдасыз</a:t>
            </a:r>
            <a:r>
              <a:rPr kumimoji="0" lang="ru-RU" sz="40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жақтарын шешеді</a:t>
            </a:r>
            <a:r>
              <a:rPr kumimoji="0" lang="ru-RU" sz="40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Белгілі</a:t>
            </a:r>
            <a:r>
              <a:rPr kumimoji="0" lang="ru-RU" sz="40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тақырыпты алып</a:t>
            </a:r>
            <a:r>
              <a:rPr kumimoji="0" lang="ru-RU" sz="40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әлеуметтік өмірмен байланыстыру</a:t>
            </a:r>
            <a:r>
              <a:rPr kumimoji="0" lang="ru-RU" sz="40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өз көзқарасын дамыту</a:t>
            </a:r>
            <a:r>
              <a:rPr kumimoji="0" lang="ru-RU" sz="40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40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өзгені құрметтеуге үйретеді.</a:t>
            </a:r>
            <a:r>
              <a:rPr kumimoji="0" lang="ru-RU" sz="40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2049" name="Rectangle 1"/>
          <p:cNvSpPr>
            <a:spLocks noChangeArrowheads="1"/>
          </p:cNvSpPr>
          <p:nvPr/>
        </p:nvSpPr>
        <p:spPr bwMode="auto">
          <a:xfrm>
            <a:off x="214282" y="214290"/>
            <a:ext cx="8072494" cy="93256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1" i="1" u="none" strike="noStrike" cap="none" normalizeH="0" baseline="0" dirty="0" err="1" smtClean="0">
                <a:ln>
                  <a:noFill/>
                </a:ln>
                <a:solidFill>
                  <a:srgbClr val="0000FF"/>
                </a:solidFill>
                <a:effectLst/>
                <a:latin typeface="Calibri" pitchFamily="34" charset="0"/>
                <a:ea typeface="Times New Roman" pitchFamily="18" charset="0"/>
                <a:cs typeface="Times New Roman" pitchFamily="18" charset="0"/>
              </a:rPr>
              <a:t>«Әңгіме» стратегиясы</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Өзіне </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өзі есеп</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беру,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көзқарасты дамыту</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білімін</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анықтау, бағалау.</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Технологияны</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оқытуда басқа </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да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стратегиялар</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белгілі</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Жұқа</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және </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қалың</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сұрақтар стратегиясы</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Кроссворд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стратегиясы</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Сонымен</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сын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тұрғысынан ойлаудың әдістемелік тәсілдерін оқу үрдісінде қолданғандағы маңыздылығы мынада</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мотивацияның артуы</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дербес</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іс</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әрекеттің артуы</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ойлаудың белсенді</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болуы</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оқушылардың білігі</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мен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біліктілігінің жан</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жақты дамуы</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логикалық ойлаудың жүйелілігін меңгеру</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Сын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тұрғысынан ойлау</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технологиясын</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қолдану нәтижесінде жеке</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тұлғаның қабілеттері жандана</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түседі және мынадай</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білім</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прагдимасы</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24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қалыптасады</a:t>
            </a:r>
            <a:r>
              <a:rPr kumimoji="0" lang="ru-RU" sz="24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ru-RU" sz="12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4868874"/>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ru-RU" sz="4000" dirty="0" smtClean="0">
                <a:solidFill>
                  <a:srgbClr val="FF0000"/>
                </a:solidFill>
                <a:latin typeface="Bookman Old Style" pitchFamily="18" charset="0"/>
                <a:cs typeface="Andalus" pitchFamily="18" charset="-78"/>
              </a:rPr>
              <a:t>Сын </a:t>
            </a:r>
            <a:r>
              <a:rPr lang="ru-RU" sz="4000" dirty="0" err="1" smtClean="0">
                <a:solidFill>
                  <a:srgbClr val="FF0000"/>
                </a:solidFill>
                <a:latin typeface="Bookman Old Style" pitchFamily="18" charset="0"/>
                <a:cs typeface="Andalus" pitchFamily="18" charset="-78"/>
              </a:rPr>
              <a:t>тұрғысынан оқыту дегеніміз</a:t>
            </a:r>
            <a:r>
              <a:rPr lang="ru-RU" sz="4000" dirty="0" smtClean="0">
                <a:solidFill>
                  <a:srgbClr val="FF0000"/>
                </a:solidFill>
                <a:latin typeface="Bookman Old Style" pitchFamily="18" charset="0"/>
                <a:cs typeface="Andalus" pitchFamily="18" charset="-78"/>
              </a:rPr>
              <a:t> не? </a:t>
            </a:r>
            <a:r>
              <a:rPr lang="ru-RU" sz="4000" dirty="0" err="1" smtClean="0">
                <a:solidFill>
                  <a:srgbClr val="FF0000"/>
                </a:solidFill>
                <a:latin typeface="Bookman Old Style" pitchFamily="18" charset="0"/>
                <a:cs typeface="Andalus" pitchFamily="18" charset="-78"/>
              </a:rPr>
              <a:t>Ізденсе</a:t>
            </a:r>
            <a:r>
              <a:rPr lang="ru-RU" sz="4000" dirty="0" smtClean="0">
                <a:solidFill>
                  <a:srgbClr val="FF0000"/>
                </a:solidFill>
                <a:latin typeface="Bookman Old Style" pitchFamily="18" charset="0"/>
                <a:cs typeface="Andalus" pitchFamily="18" charset="-78"/>
              </a:rPr>
              <a:t>, </a:t>
            </a:r>
            <a:r>
              <a:rPr lang="ru-RU" sz="4000" dirty="0" err="1" smtClean="0">
                <a:solidFill>
                  <a:srgbClr val="FF0000"/>
                </a:solidFill>
                <a:latin typeface="Bookman Old Style" pitchFamily="18" charset="0"/>
                <a:cs typeface="Andalus" pitchFamily="18" charset="-78"/>
              </a:rPr>
              <a:t>талаптанса</a:t>
            </a:r>
            <a:r>
              <a:rPr lang="ru-RU" sz="4000" dirty="0" smtClean="0">
                <a:solidFill>
                  <a:srgbClr val="FF0000"/>
                </a:solidFill>
                <a:latin typeface="Bookman Old Style" pitchFamily="18" charset="0"/>
                <a:cs typeface="Andalus" pitchFamily="18" charset="-78"/>
              </a:rPr>
              <a:t> </a:t>
            </a:r>
            <a:r>
              <a:rPr lang="ru-RU" sz="4000" dirty="0" err="1" smtClean="0">
                <a:solidFill>
                  <a:srgbClr val="FF0000"/>
                </a:solidFill>
                <a:latin typeface="Bookman Old Style" pitchFamily="18" charset="0"/>
                <a:cs typeface="Andalus" pitchFamily="18" charset="-78"/>
              </a:rPr>
              <a:t>қолдан жасалмайтын</a:t>
            </a:r>
            <a:r>
              <a:rPr lang="ru-RU" sz="4000" dirty="0" smtClean="0">
                <a:solidFill>
                  <a:srgbClr val="FF0000"/>
                </a:solidFill>
                <a:latin typeface="Bookman Old Style" pitchFamily="18" charset="0"/>
                <a:cs typeface="Andalus" pitchFamily="18" charset="-78"/>
              </a:rPr>
              <a:t> </a:t>
            </a:r>
            <a:r>
              <a:rPr lang="ru-RU" sz="4000" dirty="0" err="1" smtClean="0">
                <a:solidFill>
                  <a:srgbClr val="FF0000"/>
                </a:solidFill>
                <a:latin typeface="Bookman Old Style" pitchFamily="18" charset="0"/>
                <a:cs typeface="Andalus" pitchFamily="18" charset="-78"/>
              </a:rPr>
              <a:t>шарт</a:t>
            </a:r>
            <a:r>
              <a:rPr lang="ru-RU" sz="4000" dirty="0" smtClean="0">
                <a:solidFill>
                  <a:srgbClr val="FF0000"/>
                </a:solidFill>
                <a:latin typeface="Bookman Old Style" pitchFamily="18" charset="0"/>
                <a:cs typeface="Andalus" pitchFamily="18" charset="-78"/>
              </a:rPr>
              <a:t> </a:t>
            </a:r>
            <a:r>
              <a:rPr lang="ru-RU" sz="4000" dirty="0" err="1" smtClean="0">
                <a:solidFill>
                  <a:srgbClr val="FF0000"/>
                </a:solidFill>
                <a:latin typeface="Bookman Old Style" pitchFamily="18" charset="0"/>
                <a:cs typeface="Andalus" pitchFamily="18" charset="-78"/>
              </a:rPr>
              <a:t>жоқ.</a:t>
            </a:r>
            <a:r>
              <a:rPr lang="ru-RU" sz="4000" dirty="0" smtClean="0">
                <a:solidFill>
                  <a:srgbClr val="FF0000"/>
                </a:solidFill>
                <a:latin typeface="Bookman Old Style" pitchFamily="18" charset="0"/>
                <a:cs typeface="Andalus" pitchFamily="18" charset="-78"/>
              </a:rPr>
              <a:t> </a:t>
            </a:r>
            <a:r>
              <a:rPr lang="ru-RU" sz="4000" dirty="0" err="1" smtClean="0">
                <a:solidFill>
                  <a:srgbClr val="FF0000"/>
                </a:solidFill>
                <a:latin typeface="Bookman Old Style" pitchFamily="18" charset="0"/>
                <a:cs typeface="Andalus" pitchFamily="18" charset="-78"/>
              </a:rPr>
              <a:t>Құнттамаған ізденбеген</a:t>
            </a:r>
            <a:r>
              <a:rPr lang="ru-RU" sz="4000" dirty="0" smtClean="0">
                <a:solidFill>
                  <a:srgbClr val="FF0000"/>
                </a:solidFill>
                <a:latin typeface="Bookman Old Style" pitchFamily="18" charset="0"/>
                <a:cs typeface="Andalus" pitchFamily="18" charset="-78"/>
              </a:rPr>
              <a:t>, </a:t>
            </a:r>
            <a:r>
              <a:rPr lang="ru-RU" sz="4000" dirty="0" err="1" smtClean="0">
                <a:solidFill>
                  <a:srgbClr val="FF0000"/>
                </a:solidFill>
                <a:latin typeface="Bookman Old Style" pitchFamily="18" charset="0"/>
                <a:cs typeface="Andalus" pitchFamily="18" charset="-78"/>
              </a:rPr>
              <a:t>соңына түспеген адамның жұмысы еш</a:t>
            </a:r>
            <a:r>
              <a:rPr lang="ru-RU" sz="4000" dirty="0" smtClean="0">
                <a:solidFill>
                  <a:srgbClr val="FF0000"/>
                </a:solidFill>
                <a:latin typeface="Bookman Old Style" pitchFamily="18" charset="0"/>
                <a:cs typeface="Andalus" pitchFamily="18" charset="-78"/>
              </a:rPr>
              <a:t> </a:t>
            </a:r>
            <a:r>
              <a:rPr lang="ru-RU" sz="4000" dirty="0" err="1" smtClean="0">
                <a:solidFill>
                  <a:srgbClr val="FF0000"/>
                </a:solidFill>
                <a:latin typeface="Bookman Old Style" pitchFamily="18" charset="0"/>
                <a:cs typeface="Andalus" pitchFamily="18" charset="-78"/>
              </a:rPr>
              <a:t>уақытта берекелі</a:t>
            </a:r>
            <a:r>
              <a:rPr lang="ru-RU" sz="4000" dirty="0" smtClean="0">
                <a:solidFill>
                  <a:srgbClr val="FF0000"/>
                </a:solidFill>
                <a:latin typeface="Bookman Old Style" pitchFamily="18" charset="0"/>
                <a:cs typeface="Andalus" pitchFamily="18" charset="-78"/>
              </a:rPr>
              <a:t> </a:t>
            </a:r>
            <a:r>
              <a:rPr lang="ru-RU" sz="4000" dirty="0" err="1" smtClean="0">
                <a:solidFill>
                  <a:srgbClr val="FF0000"/>
                </a:solidFill>
                <a:latin typeface="Bookman Old Style" pitchFamily="18" charset="0"/>
                <a:cs typeface="Andalus" pitchFamily="18" charset="-78"/>
              </a:rPr>
              <a:t>болмайды</a:t>
            </a:r>
            <a:r>
              <a:rPr lang="ru-RU" sz="4000" dirty="0" smtClean="0">
                <a:solidFill>
                  <a:srgbClr val="FF0000"/>
                </a:solidFill>
                <a:latin typeface="Bookman Old Style" pitchFamily="18" charset="0"/>
                <a:cs typeface="Andalus" pitchFamily="18" charset="-78"/>
              </a:rPr>
              <a:t>.</a:t>
            </a:r>
            <a:r>
              <a:rPr lang="en-US" sz="4000" dirty="0" smtClean="0">
                <a:solidFill>
                  <a:srgbClr val="FF0000"/>
                </a:solidFill>
                <a:latin typeface="Andalus" pitchFamily="18" charset="-78"/>
                <a:cs typeface="Andalus" pitchFamily="18" charset="-78"/>
              </a:rPr>
              <a:t/>
            </a:r>
            <a:br>
              <a:rPr lang="en-US" sz="4000" dirty="0" smtClean="0">
                <a:solidFill>
                  <a:srgbClr val="FF0000"/>
                </a:solidFill>
                <a:latin typeface="Andalus" pitchFamily="18" charset="-78"/>
                <a:cs typeface="Andalus" pitchFamily="18" charset="-78"/>
              </a:rPr>
            </a:br>
            <a:r>
              <a:rPr lang="ru-RU" sz="4000" dirty="0" smtClean="0">
                <a:solidFill>
                  <a:srgbClr val="7030A0"/>
                </a:solidFill>
                <a:latin typeface="Bookman Old Style" pitchFamily="18" charset="0"/>
                <a:cs typeface="Andalus" pitchFamily="18" charset="-78"/>
              </a:rPr>
              <a:t> Ж. </a:t>
            </a:r>
            <a:r>
              <a:rPr lang="ru-RU" sz="4000" dirty="0" err="1" smtClean="0">
                <a:solidFill>
                  <a:srgbClr val="7030A0"/>
                </a:solidFill>
                <a:latin typeface="Bookman Old Style" pitchFamily="18" charset="0"/>
                <a:cs typeface="Andalus" pitchFamily="18" charset="-78"/>
              </a:rPr>
              <a:t>Аймауытов</a:t>
            </a:r>
            <a:r>
              <a:rPr lang="ru-RU" sz="40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1025" name="Rectangle 1"/>
          <p:cNvSpPr>
            <a:spLocks noChangeArrowheads="1"/>
          </p:cNvSpPr>
          <p:nvPr/>
        </p:nvSpPr>
        <p:spPr bwMode="auto">
          <a:xfrm>
            <a:off x="214282" y="285728"/>
            <a:ext cx="8429684" cy="103412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Сабақтың жоспары</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Психологиялық дайындық.</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Ой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ашар</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Үй тапсырмасын</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тексеру</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Жаңа сабақ.</a:t>
            </a:r>
            <a:endPar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І.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Қызығушылықты ояту</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а) Ой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қозғау</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ә</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Өзіндік жұмыс.</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б)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Түртіп алу</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 + ?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v</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(INSERT) ІІ.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Мағынаны </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тану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сатысы</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Топпен</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жұмыс.</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Бес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жолды</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өлең</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ІІІ. Ой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толғаныс сатысы</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Венн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диаграммасы</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Бағалау.</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r>
              <a:rPr kumimoji="0" lang="ru-RU" sz="3600" b="1" i="1" u="none" strike="noStrike" cap="none" normalizeH="0" baseline="0" dirty="0" err="1" smtClean="0">
                <a:ln>
                  <a:noFill/>
                </a:ln>
                <a:solidFill>
                  <a:srgbClr val="FF3399"/>
                </a:solidFill>
                <a:effectLst/>
                <a:latin typeface="Calibri" pitchFamily="34" charset="0"/>
                <a:ea typeface="Times New Roman" pitchFamily="18" charset="0"/>
                <a:cs typeface="Times New Roman" pitchFamily="18" charset="0"/>
              </a:rPr>
              <a:t>Үйге тапсырма</a:t>
            </a:r>
            <a:r>
              <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kk-KZ" sz="2200" dirty="0" smtClean="0"/>
              <a:t/>
            </a:r>
            <a:br>
              <a:rPr lang="kk-KZ" sz="2200" dirty="0" smtClean="0"/>
            </a:br>
            <a:r>
              <a:rPr lang="ru-RU" sz="1800" b="1" i="1" dirty="0" smtClean="0">
                <a:solidFill>
                  <a:srgbClr val="0000FF"/>
                </a:solidFill>
              </a:rPr>
              <a:t>Венн </a:t>
            </a:r>
            <a:r>
              <a:rPr lang="ru-RU" sz="1800" b="1" i="1" dirty="0" err="1" smtClean="0">
                <a:solidFill>
                  <a:srgbClr val="0000FF"/>
                </a:solidFill>
              </a:rPr>
              <a:t>диаграммасы</a:t>
            </a:r>
            <a:r>
              <a:rPr lang="ru-RU" sz="1800" b="1" i="1" dirty="0" smtClean="0">
                <a:solidFill>
                  <a:srgbClr val="FF3399"/>
                </a:solidFill>
              </a:rPr>
              <a:t>. </a:t>
            </a:r>
            <a:r>
              <a:rPr lang="ru-RU" sz="1800" b="1" i="1" dirty="0" err="1" smtClean="0">
                <a:solidFill>
                  <a:srgbClr val="FF3399"/>
                </a:solidFill>
              </a:rPr>
              <a:t>Бір-бірімен</a:t>
            </a:r>
            <a:r>
              <a:rPr lang="ru-RU" sz="1800" b="1" i="1" dirty="0" smtClean="0">
                <a:solidFill>
                  <a:srgbClr val="FF3399"/>
                </a:solidFill>
              </a:rPr>
              <a:t> </a:t>
            </a:r>
            <a:r>
              <a:rPr lang="ru-RU" sz="1800" b="1" i="1" dirty="0" err="1" smtClean="0">
                <a:solidFill>
                  <a:srgbClr val="FF3399"/>
                </a:solidFill>
              </a:rPr>
              <a:t>айқасқан екі</a:t>
            </a:r>
            <a:r>
              <a:rPr lang="ru-RU" sz="1800" b="1" i="1" dirty="0" smtClean="0">
                <a:solidFill>
                  <a:srgbClr val="FF3399"/>
                </a:solidFill>
              </a:rPr>
              <a:t> </a:t>
            </a:r>
            <a:r>
              <a:rPr lang="ru-RU" sz="1800" b="1" i="1" dirty="0" err="1" smtClean="0">
                <a:solidFill>
                  <a:srgbClr val="FF3399"/>
                </a:solidFill>
              </a:rPr>
              <a:t>шеңбердің екі</a:t>
            </a:r>
            <a:r>
              <a:rPr lang="ru-RU" sz="1800" b="1" i="1" dirty="0" smtClean="0">
                <a:solidFill>
                  <a:srgbClr val="FF3399"/>
                </a:solidFill>
              </a:rPr>
              <a:t> </a:t>
            </a:r>
            <a:r>
              <a:rPr lang="ru-RU" sz="1800" b="1" i="1" dirty="0" err="1" smtClean="0">
                <a:solidFill>
                  <a:srgbClr val="FF3399"/>
                </a:solidFill>
              </a:rPr>
              <a:t>жағына салыстыруға берілетін</a:t>
            </a:r>
            <a:r>
              <a:rPr lang="ru-RU" sz="1800" b="1" i="1" dirty="0" smtClean="0">
                <a:solidFill>
                  <a:srgbClr val="FF3399"/>
                </a:solidFill>
              </a:rPr>
              <a:t> </a:t>
            </a:r>
            <a:r>
              <a:rPr lang="ru-RU" sz="1800" b="1" i="1" dirty="0" err="1" smtClean="0">
                <a:solidFill>
                  <a:srgbClr val="FF3399"/>
                </a:solidFill>
              </a:rPr>
              <a:t>объектілердің сипаттамалары</a:t>
            </a:r>
            <a:r>
              <a:rPr lang="ru-RU" sz="1800" b="1" i="1" dirty="0" smtClean="0">
                <a:solidFill>
                  <a:srgbClr val="FF3399"/>
                </a:solidFill>
              </a:rPr>
              <a:t> </a:t>
            </a:r>
            <a:r>
              <a:rPr lang="ru-RU" sz="1800" b="1" i="1" dirty="0" err="1" smtClean="0">
                <a:solidFill>
                  <a:srgbClr val="FF3399"/>
                </a:solidFill>
              </a:rPr>
              <a:t>жазылады</a:t>
            </a:r>
            <a:r>
              <a:rPr lang="ru-RU" sz="1800" b="1" i="1" dirty="0" smtClean="0">
                <a:solidFill>
                  <a:srgbClr val="FF3399"/>
                </a:solidFill>
              </a:rPr>
              <a:t>. Ал </a:t>
            </a:r>
            <a:r>
              <a:rPr lang="ru-RU" sz="1800" b="1" i="1" dirty="0" err="1" smtClean="0">
                <a:solidFill>
                  <a:srgbClr val="FF3399"/>
                </a:solidFill>
              </a:rPr>
              <a:t>айқасқан жерге</a:t>
            </a:r>
            <a:r>
              <a:rPr lang="ru-RU" sz="1800" b="1" i="1" dirty="0" smtClean="0">
                <a:solidFill>
                  <a:srgbClr val="FF3399"/>
                </a:solidFill>
              </a:rPr>
              <a:t> </a:t>
            </a:r>
            <a:r>
              <a:rPr lang="ru-RU" sz="1800" b="1" i="1" dirty="0" err="1" smtClean="0">
                <a:solidFill>
                  <a:srgbClr val="FF3399"/>
                </a:solidFill>
              </a:rPr>
              <a:t>екеуіне</a:t>
            </a:r>
            <a:r>
              <a:rPr lang="ru-RU" sz="1800" b="1" i="1" dirty="0" smtClean="0">
                <a:solidFill>
                  <a:srgbClr val="FF3399"/>
                </a:solidFill>
              </a:rPr>
              <a:t> </a:t>
            </a:r>
            <a:r>
              <a:rPr lang="ru-RU" sz="1800" b="1" i="1" dirty="0" err="1" smtClean="0">
                <a:solidFill>
                  <a:srgbClr val="FF3399"/>
                </a:solidFill>
              </a:rPr>
              <a:t>ортақ сипаттар</a:t>
            </a:r>
            <a:r>
              <a:rPr lang="ru-RU" sz="1800" b="1" i="1" dirty="0" smtClean="0">
                <a:solidFill>
                  <a:srgbClr val="FF3399"/>
                </a:solidFill>
              </a:rPr>
              <a:t> </a:t>
            </a:r>
            <a:r>
              <a:rPr lang="ru-RU" sz="1800" b="1" i="1" dirty="0" err="1" smtClean="0">
                <a:solidFill>
                  <a:srgbClr val="FF3399"/>
                </a:solidFill>
              </a:rPr>
              <a:t>тізіледі</a:t>
            </a:r>
            <a:r>
              <a:rPr lang="ru-RU" sz="1800" b="1" i="1" dirty="0" smtClean="0">
                <a:solidFill>
                  <a:srgbClr val="FF3399"/>
                </a:solidFill>
              </a:rPr>
              <a:t>. </a:t>
            </a:r>
            <a:r>
              <a:rPr lang="ru-RU" sz="1800" b="1" i="1" dirty="0" err="1" smtClean="0">
                <a:solidFill>
                  <a:srgbClr val="FF3399"/>
                </a:solidFill>
              </a:rPr>
              <a:t>Салыстыруға арналған тапсырмаларды</a:t>
            </a:r>
            <a:r>
              <a:rPr lang="ru-RU" sz="1800" b="1" i="1" dirty="0" smtClean="0">
                <a:solidFill>
                  <a:srgbClr val="FF3399"/>
                </a:solidFill>
              </a:rPr>
              <a:t> осы </a:t>
            </a:r>
            <a:r>
              <a:rPr lang="ru-RU" sz="1800" b="1" i="1" dirty="0" err="1" smtClean="0">
                <a:solidFill>
                  <a:srgbClr val="FF3399"/>
                </a:solidFill>
              </a:rPr>
              <a:t>диаграммаға салып</a:t>
            </a:r>
            <a:r>
              <a:rPr lang="ru-RU" sz="1800" b="1" i="1" dirty="0" smtClean="0">
                <a:solidFill>
                  <a:srgbClr val="FF3399"/>
                </a:solidFill>
              </a:rPr>
              <a:t>, </a:t>
            </a:r>
            <a:r>
              <a:rPr lang="ru-RU" sz="1800" b="1" i="1" dirty="0" err="1" smtClean="0">
                <a:solidFill>
                  <a:srgbClr val="FF3399"/>
                </a:solidFill>
              </a:rPr>
              <a:t>оқушылар қызыға толтырады</a:t>
            </a:r>
            <a:r>
              <a:rPr lang="ru-RU" sz="1800" b="1" i="1" dirty="0" smtClean="0">
                <a:solidFill>
                  <a:srgbClr val="FF3399"/>
                </a:solidFill>
              </a:rPr>
              <a:t>, </a:t>
            </a:r>
            <a:r>
              <a:rPr lang="ru-RU" sz="1800" b="1" i="1" dirty="0" err="1" smtClean="0">
                <a:solidFill>
                  <a:srgbClr val="FF3399"/>
                </a:solidFill>
              </a:rPr>
              <a:t>яғни салыстыру</a:t>
            </a:r>
            <a:r>
              <a:rPr lang="ru-RU" sz="1800" b="1" i="1" dirty="0" smtClean="0">
                <a:solidFill>
                  <a:srgbClr val="FF3399"/>
                </a:solidFill>
              </a:rPr>
              <a:t> </a:t>
            </a:r>
            <a:r>
              <a:rPr lang="ru-RU" sz="1800" b="1" i="1" dirty="0" err="1" smtClean="0">
                <a:solidFill>
                  <a:srgbClr val="FF3399"/>
                </a:solidFill>
              </a:rPr>
              <a:t>сияқты күрделі ойлау</a:t>
            </a:r>
            <a:r>
              <a:rPr lang="ru-RU" sz="1800" b="1" i="1" dirty="0" smtClean="0">
                <a:solidFill>
                  <a:srgbClr val="FF3399"/>
                </a:solidFill>
              </a:rPr>
              <a:t> </a:t>
            </a:r>
            <a:r>
              <a:rPr lang="ru-RU" sz="1800" b="1" i="1" dirty="0" err="1" smtClean="0">
                <a:solidFill>
                  <a:srgbClr val="FF3399"/>
                </a:solidFill>
              </a:rPr>
              <a:t>операциясын</a:t>
            </a:r>
            <a:r>
              <a:rPr lang="ru-RU" sz="1800" b="1" i="1" dirty="0" smtClean="0">
                <a:solidFill>
                  <a:srgbClr val="FF3399"/>
                </a:solidFill>
              </a:rPr>
              <a:t> </a:t>
            </a:r>
            <a:r>
              <a:rPr lang="ru-RU" sz="1800" b="1" i="1" dirty="0" err="1" smtClean="0">
                <a:solidFill>
                  <a:srgbClr val="FF3399"/>
                </a:solidFill>
              </a:rPr>
              <a:t>меңгереді</a:t>
            </a:r>
            <a:r>
              <a:rPr lang="ru-RU" sz="1800" b="1" i="1" dirty="0" smtClean="0">
                <a:solidFill>
                  <a:srgbClr val="FF3399"/>
                </a:solidFill>
              </a:rPr>
              <a:t>. </a:t>
            </a:r>
            <a:r>
              <a:rPr lang="ru-RU" sz="1800" b="1" i="1" dirty="0" err="1" smtClean="0">
                <a:solidFill>
                  <a:srgbClr val="FF3399"/>
                </a:solidFill>
              </a:rPr>
              <a:t>Біз</a:t>
            </a:r>
            <a:r>
              <a:rPr lang="ru-RU" sz="1800" b="1" i="1" dirty="0" smtClean="0">
                <a:solidFill>
                  <a:srgbClr val="FF3399"/>
                </a:solidFill>
              </a:rPr>
              <a:t> </a:t>
            </a:r>
            <a:r>
              <a:rPr lang="ru-RU" sz="1800" b="1" i="1" dirty="0" err="1" smtClean="0">
                <a:solidFill>
                  <a:srgbClr val="FF3399"/>
                </a:solidFill>
              </a:rPr>
              <a:t>жобадағы әдістердің </a:t>
            </a:r>
            <a:r>
              <a:rPr lang="ru-RU" sz="1800" b="1" i="1" dirty="0" smtClean="0">
                <a:solidFill>
                  <a:srgbClr val="FF3399"/>
                </a:solidFill>
              </a:rPr>
              <a:t>тек </a:t>
            </a:r>
            <a:r>
              <a:rPr lang="ru-RU" sz="1800" b="1" i="1" dirty="0" err="1" smtClean="0">
                <a:solidFill>
                  <a:srgbClr val="FF3399"/>
                </a:solidFill>
              </a:rPr>
              <a:t>бірнешеуін</a:t>
            </a:r>
            <a:r>
              <a:rPr lang="ru-RU" sz="1800" b="1" i="1" dirty="0" smtClean="0">
                <a:solidFill>
                  <a:srgbClr val="FF3399"/>
                </a:solidFill>
              </a:rPr>
              <a:t> </a:t>
            </a:r>
            <a:r>
              <a:rPr lang="ru-RU" sz="1800" b="1" i="1" dirty="0" err="1" smtClean="0">
                <a:solidFill>
                  <a:srgbClr val="FF3399"/>
                </a:solidFill>
              </a:rPr>
              <a:t>ғана сөз еттік</a:t>
            </a:r>
            <a:r>
              <a:rPr lang="ru-RU" sz="1800" b="1" i="1" dirty="0" smtClean="0">
                <a:solidFill>
                  <a:srgbClr val="FF3399"/>
                </a:solidFill>
              </a:rPr>
              <a:t>. </a:t>
            </a:r>
            <a:r>
              <a:rPr lang="ru-RU" sz="1800" b="1" i="1" dirty="0" err="1" smtClean="0">
                <a:solidFill>
                  <a:srgbClr val="FF3399"/>
                </a:solidFill>
              </a:rPr>
              <a:t>Қалғандары </a:t>
            </a:r>
            <a:r>
              <a:rPr lang="ru-RU" sz="1800" b="1" i="1" dirty="0" smtClean="0">
                <a:solidFill>
                  <a:srgbClr val="FF3399"/>
                </a:solidFill>
              </a:rPr>
              <a:t>осы </a:t>
            </a:r>
            <a:r>
              <a:rPr lang="ru-RU" sz="1800" b="1" i="1" dirty="0" err="1" smtClean="0">
                <a:solidFill>
                  <a:srgbClr val="FF3399"/>
                </a:solidFill>
              </a:rPr>
              <a:t>тақырыптар арнайы</a:t>
            </a:r>
            <a:r>
              <a:rPr lang="ru-RU" sz="1800" b="1" i="1" dirty="0" smtClean="0">
                <a:solidFill>
                  <a:srgbClr val="FF3399"/>
                </a:solidFill>
              </a:rPr>
              <a:t> </a:t>
            </a:r>
            <a:r>
              <a:rPr lang="ru-RU" sz="1800" b="1" i="1" dirty="0" err="1" smtClean="0">
                <a:solidFill>
                  <a:srgbClr val="FF3399"/>
                </a:solidFill>
              </a:rPr>
              <a:t>ұйымдастырылатын </a:t>
            </a:r>
            <a:r>
              <a:rPr lang="ru-RU" sz="1800" b="1" i="1" dirty="0" smtClean="0">
                <a:solidFill>
                  <a:srgbClr val="FF3399"/>
                </a:solidFill>
              </a:rPr>
              <a:t>курс </a:t>
            </a:r>
            <a:r>
              <a:rPr lang="ru-RU" sz="1800" b="1" i="1" dirty="0" err="1" smtClean="0">
                <a:solidFill>
                  <a:srgbClr val="FF3399"/>
                </a:solidFill>
              </a:rPr>
              <a:t>жұмыстарында талқыланады</a:t>
            </a:r>
            <a:r>
              <a:rPr lang="ru-RU" sz="1800" b="1" i="1" dirty="0" smtClean="0">
                <a:solidFill>
                  <a:srgbClr val="FF3399"/>
                </a:solidFill>
              </a:rPr>
              <a:t>. </a:t>
            </a:r>
            <a:r>
              <a:rPr lang="ru-RU" sz="1800" b="1" i="1" dirty="0" err="1" smtClean="0">
                <a:solidFill>
                  <a:srgbClr val="FF3399"/>
                </a:solidFill>
              </a:rPr>
              <a:t>“Оқу </a:t>
            </a:r>
            <a:r>
              <a:rPr lang="ru-RU" sz="1800" b="1" i="1" dirty="0" smtClean="0">
                <a:solidFill>
                  <a:srgbClr val="FF3399"/>
                </a:solidFill>
              </a:rPr>
              <a:t>мен </a:t>
            </a:r>
            <a:r>
              <a:rPr lang="ru-RU" sz="1800" b="1" i="1" dirty="0" err="1" smtClean="0">
                <a:solidFill>
                  <a:srgbClr val="FF3399"/>
                </a:solidFill>
              </a:rPr>
              <a:t>жазу</a:t>
            </a:r>
            <a:r>
              <a:rPr lang="ru-RU" sz="1800" b="1" i="1" dirty="0" smtClean="0">
                <a:solidFill>
                  <a:srgbClr val="FF3399"/>
                </a:solidFill>
              </a:rPr>
              <a:t> </a:t>
            </a:r>
            <a:r>
              <a:rPr lang="ru-RU" sz="1800" b="1" i="1" dirty="0" err="1" smtClean="0">
                <a:solidFill>
                  <a:srgbClr val="FF3399"/>
                </a:solidFill>
              </a:rPr>
              <a:t>арқылы </a:t>
            </a:r>
            <a:r>
              <a:rPr lang="ru-RU" sz="1800" b="1" i="1" dirty="0" smtClean="0">
                <a:solidFill>
                  <a:srgbClr val="FF3399"/>
                </a:solidFill>
              </a:rPr>
              <a:t>сын </a:t>
            </a:r>
            <a:r>
              <a:rPr lang="ru-RU" sz="1800" b="1" i="1" dirty="0" err="1" smtClean="0">
                <a:solidFill>
                  <a:srgbClr val="FF3399"/>
                </a:solidFill>
              </a:rPr>
              <a:t>тұрғысынан ойлауды</a:t>
            </a:r>
            <a:r>
              <a:rPr lang="ru-RU" sz="1800" b="1" i="1" dirty="0" smtClean="0">
                <a:solidFill>
                  <a:srgbClr val="FF3399"/>
                </a:solidFill>
              </a:rPr>
              <a:t> </a:t>
            </a:r>
            <a:r>
              <a:rPr lang="ru-RU" sz="1800" b="1" i="1" dirty="0" err="1" smtClean="0">
                <a:solidFill>
                  <a:srgbClr val="FF3399"/>
                </a:solidFill>
              </a:rPr>
              <a:t>дамыту</a:t>
            </a:r>
            <a:r>
              <a:rPr lang="ru-RU" sz="1800" b="1" i="1" dirty="0" smtClean="0">
                <a:solidFill>
                  <a:srgbClr val="FF3399"/>
                </a:solidFill>
              </a:rPr>
              <a:t>” </a:t>
            </a:r>
            <a:r>
              <a:rPr lang="ru-RU" sz="1800" b="1" i="1" dirty="0" err="1" smtClean="0">
                <a:solidFill>
                  <a:srgbClr val="FF3399"/>
                </a:solidFill>
              </a:rPr>
              <a:t>жобасында</a:t>
            </a:r>
            <a:r>
              <a:rPr lang="ru-RU" sz="1800" b="1" i="1" dirty="0" smtClean="0">
                <a:solidFill>
                  <a:srgbClr val="FF3399"/>
                </a:solidFill>
              </a:rPr>
              <a:t> </a:t>
            </a:r>
            <a:r>
              <a:rPr lang="ru-RU" sz="1800" b="1" i="1" dirty="0" err="1" smtClean="0">
                <a:solidFill>
                  <a:srgbClr val="FF3399"/>
                </a:solidFill>
              </a:rPr>
              <a:t>жұмыс жасауды</a:t>
            </a:r>
            <a:r>
              <a:rPr lang="ru-RU" sz="1800" b="1" i="1" dirty="0" smtClean="0">
                <a:solidFill>
                  <a:srgbClr val="FF3399"/>
                </a:solidFill>
              </a:rPr>
              <a:t> </a:t>
            </a:r>
            <a:r>
              <a:rPr lang="ru-RU" sz="1800" b="1" i="1" dirty="0" err="1" smtClean="0">
                <a:solidFill>
                  <a:srgbClr val="FF3399"/>
                </a:solidFill>
              </a:rPr>
              <a:t>бастаған мұғалімдер бұл сабақтар баланың танымдық белсенділігін</a:t>
            </a:r>
            <a:r>
              <a:rPr lang="ru-RU" sz="1800" b="1" i="1" dirty="0" smtClean="0">
                <a:solidFill>
                  <a:srgbClr val="FF3399"/>
                </a:solidFill>
              </a:rPr>
              <a:t> </a:t>
            </a:r>
            <a:r>
              <a:rPr lang="ru-RU" sz="1800" b="1" i="1" dirty="0" err="1" smtClean="0">
                <a:solidFill>
                  <a:srgbClr val="FF3399"/>
                </a:solidFill>
              </a:rPr>
              <a:t>арттыруға</a:t>
            </a:r>
            <a:r>
              <a:rPr lang="ru-RU" sz="1800" b="1" i="1" dirty="0" smtClean="0">
                <a:solidFill>
                  <a:srgbClr val="FF3399"/>
                </a:solidFill>
              </a:rPr>
              <a:t>, </a:t>
            </a:r>
            <a:r>
              <a:rPr lang="ru-RU" sz="1800" b="1" i="1" dirty="0" err="1" smtClean="0">
                <a:solidFill>
                  <a:srgbClr val="FF3399"/>
                </a:solidFill>
              </a:rPr>
              <a:t>өз бетінше</a:t>
            </a:r>
            <a:r>
              <a:rPr lang="ru-RU" sz="1800" b="1" i="1" dirty="0" smtClean="0">
                <a:solidFill>
                  <a:srgbClr val="FF3399"/>
                </a:solidFill>
              </a:rPr>
              <a:t> </a:t>
            </a:r>
            <a:r>
              <a:rPr lang="ru-RU" sz="1800" b="1" i="1" dirty="0" err="1" smtClean="0">
                <a:solidFill>
                  <a:srgbClr val="FF3399"/>
                </a:solidFill>
              </a:rPr>
              <a:t>білім</a:t>
            </a:r>
            <a:r>
              <a:rPr lang="ru-RU" sz="1800" b="1" i="1" dirty="0" smtClean="0">
                <a:solidFill>
                  <a:srgbClr val="FF3399"/>
                </a:solidFill>
              </a:rPr>
              <a:t> </a:t>
            </a:r>
            <a:r>
              <a:rPr lang="ru-RU" sz="1800" b="1" i="1" dirty="0" err="1" smtClean="0">
                <a:solidFill>
                  <a:srgbClr val="FF3399"/>
                </a:solidFill>
              </a:rPr>
              <a:t>алуға</a:t>
            </a:r>
            <a:r>
              <a:rPr lang="ru-RU" sz="1800" b="1" i="1" dirty="0" smtClean="0">
                <a:solidFill>
                  <a:srgbClr val="FF3399"/>
                </a:solidFill>
              </a:rPr>
              <a:t>, </a:t>
            </a:r>
            <a:r>
              <a:rPr lang="ru-RU" sz="1800" b="1" i="1" dirty="0" err="1" smtClean="0">
                <a:solidFill>
                  <a:srgbClr val="FF3399"/>
                </a:solidFill>
              </a:rPr>
              <a:t>шығармашылығын қалыптастыруға ықпал ететіндігін</a:t>
            </a:r>
            <a:r>
              <a:rPr lang="ru-RU" sz="1800" b="1" i="1" dirty="0" smtClean="0">
                <a:solidFill>
                  <a:srgbClr val="FF3399"/>
                </a:solidFill>
              </a:rPr>
              <a:t> </a:t>
            </a:r>
            <a:r>
              <a:rPr lang="ru-RU" sz="1800" b="1" i="1" dirty="0" err="1" smtClean="0">
                <a:solidFill>
                  <a:srgbClr val="FF3399"/>
                </a:solidFill>
              </a:rPr>
              <a:t>атап</a:t>
            </a:r>
            <a:r>
              <a:rPr lang="ru-RU" sz="1800" b="1" i="1" dirty="0" smtClean="0">
                <a:solidFill>
                  <a:srgbClr val="FF3399"/>
                </a:solidFill>
              </a:rPr>
              <a:t> </a:t>
            </a:r>
            <a:r>
              <a:rPr lang="ru-RU" sz="1800" b="1" i="1" dirty="0" err="1" smtClean="0">
                <a:solidFill>
                  <a:srgbClr val="FF3399"/>
                </a:solidFill>
              </a:rPr>
              <a:t>өтсе</a:t>
            </a:r>
            <a:r>
              <a:rPr lang="ru-RU" sz="1800" b="1" i="1" dirty="0" smtClean="0">
                <a:solidFill>
                  <a:srgbClr val="FF3399"/>
                </a:solidFill>
              </a:rPr>
              <a:t>, </a:t>
            </a:r>
            <a:r>
              <a:rPr lang="ru-RU" sz="1800" b="1" i="1" dirty="0" err="1" smtClean="0">
                <a:solidFill>
                  <a:srgbClr val="FF3399"/>
                </a:solidFill>
              </a:rPr>
              <a:t>оқушылар оқудың </a:t>
            </a:r>
            <a:r>
              <a:rPr lang="ru-RU" sz="1800" b="1" i="1" dirty="0" smtClean="0">
                <a:solidFill>
                  <a:srgbClr val="FF3399"/>
                </a:solidFill>
              </a:rPr>
              <a:t>(</a:t>
            </a:r>
            <a:r>
              <a:rPr lang="ru-RU" sz="1800" b="1" i="1" dirty="0" err="1" smtClean="0">
                <a:solidFill>
                  <a:srgbClr val="FF3399"/>
                </a:solidFill>
              </a:rPr>
              <a:t>сабақтардың</a:t>
            </a:r>
            <a:r>
              <a:rPr lang="ru-RU" sz="1800" b="1" i="1" dirty="0" smtClean="0">
                <a:solidFill>
                  <a:srgbClr val="FF3399"/>
                </a:solidFill>
              </a:rPr>
              <a:t>) </a:t>
            </a:r>
            <a:r>
              <a:rPr lang="ru-RU" sz="1800" b="1" i="1" dirty="0" err="1" smtClean="0">
                <a:solidFill>
                  <a:srgbClr val="FF3399"/>
                </a:solidFill>
              </a:rPr>
              <a:t>қызықты</a:t>
            </a:r>
            <a:r>
              <a:rPr lang="ru-RU" sz="1800" b="1" i="1" dirty="0" smtClean="0">
                <a:solidFill>
                  <a:srgbClr val="FF3399"/>
                </a:solidFill>
              </a:rPr>
              <a:t>, </a:t>
            </a:r>
            <a:r>
              <a:rPr lang="ru-RU" sz="1800" b="1" i="1" dirty="0" err="1" smtClean="0">
                <a:solidFill>
                  <a:srgbClr val="FF3399"/>
                </a:solidFill>
              </a:rPr>
              <a:t>жеңіл өтетіндігін</a:t>
            </a:r>
            <a:r>
              <a:rPr lang="ru-RU" sz="1800" b="1" i="1" dirty="0" smtClean="0">
                <a:solidFill>
                  <a:srgbClr val="FF3399"/>
                </a:solidFill>
              </a:rPr>
              <a:t>, </a:t>
            </a:r>
            <a:r>
              <a:rPr lang="ru-RU" sz="1800" b="1" i="1" dirty="0" err="1" smtClean="0">
                <a:solidFill>
                  <a:srgbClr val="FF3399"/>
                </a:solidFill>
              </a:rPr>
              <a:t>ұжымда бірлесіп</a:t>
            </a:r>
            <a:r>
              <a:rPr lang="ru-RU" sz="1800" b="1" i="1" dirty="0" smtClean="0">
                <a:solidFill>
                  <a:srgbClr val="FF3399"/>
                </a:solidFill>
              </a:rPr>
              <a:t> </a:t>
            </a:r>
            <a:r>
              <a:rPr lang="ru-RU" sz="1800" b="1" i="1" dirty="0" err="1" smtClean="0">
                <a:solidFill>
                  <a:srgbClr val="FF3399"/>
                </a:solidFill>
              </a:rPr>
              <a:t>жұмыс жасауға үйрететіндігін</a:t>
            </a:r>
            <a:r>
              <a:rPr lang="ru-RU" sz="1800" b="1" i="1" dirty="0" smtClean="0">
                <a:solidFill>
                  <a:srgbClr val="FF3399"/>
                </a:solidFill>
              </a:rPr>
              <a:t>, </a:t>
            </a:r>
            <a:r>
              <a:rPr lang="ru-RU" sz="1800" b="1" i="1" dirty="0" err="1" smtClean="0">
                <a:solidFill>
                  <a:srgbClr val="FF3399"/>
                </a:solidFill>
              </a:rPr>
              <a:t>білімнің тереңдігі</a:t>
            </a:r>
            <a:r>
              <a:rPr lang="ru-RU" sz="1800" b="1" i="1" dirty="0" smtClean="0">
                <a:solidFill>
                  <a:srgbClr val="FF3399"/>
                </a:solidFill>
              </a:rPr>
              <a:t>, </a:t>
            </a:r>
            <a:r>
              <a:rPr lang="ru-RU" sz="1800" b="1" i="1" dirty="0" err="1" smtClean="0">
                <a:solidFill>
                  <a:srgbClr val="FF3399"/>
                </a:solidFill>
              </a:rPr>
              <a:t>әрі тиянақтылығы артатындығын баяндайды</a:t>
            </a:r>
            <a:r>
              <a:rPr lang="ru-RU" sz="1800" b="1" i="1" dirty="0" smtClean="0">
                <a:solidFill>
                  <a:srgbClr val="FF3399"/>
                </a:solidFill>
              </a:rPr>
              <a:t>. </a:t>
            </a:r>
            <a:r>
              <a:rPr lang="ru-RU" sz="1800" b="1" i="1" dirty="0" err="1" smtClean="0">
                <a:solidFill>
                  <a:srgbClr val="FF3399"/>
                </a:solidFill>
              </a:rPr>
              <a:t>Мектеп</a:t>
            </a:r>
            <a:r>
              <a:rPr lang="ru-RU" sz="1800" b="1" i="1" dirty="0" smtClean="0">
                <a:solidFill>
                  <a:srgbClr val="FF3399"/>
                </a:solidFill>
              </a:rPr>
              <a:t> </a:t>
            </a:r>
            <a:r>
              <a:rPr lang="ru-RU" sz="1800" b="1" i="1" dirty="0" err="1" smtClean="0">
                <a:solidFill>
                  <a:srgbClr val="FF3399"/>
                </a:solidFill>
              </a:rPr>
              <a:t>өмірінде мұғалімдердің аталмыш</a:t>
            </a:r>
            <a:r>
              <a:rPr lang="ru-RU" sz="1800" b="1" i="1" dirty="0" smtClean="0">
                <a:solidFill>
                  <a:srgbClr val="FF3399"/>
                </a:solidFill>
              </a:rPr>
              <a:t> </a:t>
            </a:r>
            <a:r>
              <a:rPr lang="ru-RU" sz="1800" b="1" i="1" dirty="0" err="1" smtClean="0">
                <a:solidFill>
                  <a:srgbClr val="FF3399"/>
                </a:solidFill>
              </a:rPr>
              <a:t>жобамен</a:t>
            </a:r>
            <a:r>
              <a:rPr lang="ru-RU" sz="1800" b="1" i="1" dirty="0" smtClean="0">
                <a:solidFill>
                  <a:srgbClr val="FF3399"/>
                </a:solidFill>
              </a:rPr>
              <a:t> </a:t>
            </a:r>
            <a:r>
              <a:rPr lang="ru-RU" sz="1800" b="1" i="1" dirty="0" err="1" smtClean="0">
                <a:solidFill>
                  <a:srgbClr val="FF3399"/>
                </a:solidFill>
              </a:rPr>
              <a:t>жұмысқа дейінгі</a:t>
            </a:r>
            <a:r>
              <a:rPr lang="ru-RU" sz="1800" b="1" i="1" dirty="0" smtClean="0">
                <a:solidFill>
                  <a:srgbClr val="FF3399"/>
                </a:solidFill>
              </a:rPr>
              <a:t> </a:t>
            </a:r>
            <a:r>
              <a:rPr lang="ru-RU" sz="1800" b="1" i="1" dirty="0" err="1" smtClean="0">
                <a:solidFill>
                  <a:srgbClr val="FF3399"/>
                </a:solidFill>
              </a:rPr>
              <a:t>және кейінгі</a:t>
            </a:r>
            <a:r>
              <a:rPr lang="ru-RU" sz="1800" b="1" i="1" dirty="0" smtClean="0">
                <a:solidFill>
                  <a:srgbClr val="FF3399"/>
                </a:solidFill>
              </a:rPr>
              <a:t> </a:t>
            </a:r>
            <a:r>
              <a:rPr lang="ru-RU" sz="1800" b="1" i="1" dirty="0" err="1" smtClean="0">
                <a:solidFill>
                  <a:srgbClr val="FF3399"/>
                </a:solidFill>
              </a:rPr>
              <a:t>кезеңін (аралығын</a:t>
            </a:r>
            <a:r>
              <a:rPr lang="ru-RU" sz="1800" b="1" i="1" dirty="0" smtClean="0">
                <a:solidFill>
                  <a:srgbClr val="FF3399"/>
                </a:solidFill>
              </a:rPr>
              <a:t>) </a:t>
            </a:r>
            <a:r>
              <a:rPr lang="ru-RU" sz="1800" b="1" i="1" dirty="0" err="1" smtClean="0">
                <a:solidFill>
                  <a:srgbClr val="FF3399"/>
                </a:solidFill>
              </a:rPr>
              <a:t>салыстыру</a:t>
            </a:r>
            <a:r>
              <a:rPr lang="ru-RU" sz="1800" b="1" i="1" dirty="0" smtClean="0">
                <a:solidFill>
                  <a:srgbClr val="FF3399"/>
                </a:solidFill>
              </a:rPr>
              <a:t> </a:t>
            </a:r>
            <a:r>
              <a:rPr lang="ru-RU" sz="1800" b="1" i="1" dirty="0" err="1" smtClean="0">
                <a:solidFill>
                  <a:srgbClr val="FF3399"/>
                </a:solidFill>
              </a:rPr>
              <a:t>оқушылардың оқуға деген</a:t>
            </a:r>
            <a:r>
              <a:rPr lang="ru-RU" sz="1800" b="1" i="1" dirty="0" smtClean="0">
                <a:solidFill>
                  <a:srgbClr val="FF3399"/>
                </a:solidFill>
              </a:rPr>
              <a:t> </a:t>
            </a:r>
            <a:r>
              <a:rPr lang="ru-RU" sz="1800" b="1" i="1" dirty="0" err="1" smtClean="0">
                <a:solidFill>
                  <a:srgbClr val="FF3399"/>
                </a:solidFill>
              </a:rPr>
              <a:t>ынта-ықыласының артқандығын, адами</a:t>
            </a:r>
            <a:r>
              <a:rPr lang="ru-RU" sz="1800" b="1" i="1" dirty="0" smtClean="0">
                <a:solidFill>
                  <a:srgbClr val="FF3399"/>
                </a:solidFill>
              </a:rPr>
              <a:t> </a:t>
            </a:r>
            <a:r>
              <a:rPr lang="ru-RU" sz="1800" b="1" i="1" dirty="0" err="1" smtClean="0">
                <a:solidFill>
                  <a:srgbClr val="FF3399"/>
                </a:solidFill>
              </a:rPr>
              <a:t>жақсы қасиеттердің қалыптасқандығын, мұғалімнің шыдамдылық, төзімділік сияқты сапаларымен</a:t>
            </a:r>
            <a:r>
              <a:rPr lang="ru-RU" sz="1800" b="1" i="1" dirty="0" smtClean="0">
                <a:solidFill>
                  <a:srgbClr val="FF3399"/>
                </a:solidFill>
              </a:rPr>
              <a:t> </a:t>
            </a:r>
            <a:r>
              <a:rPr lang="ru-RU" sz="1800" b="1" i="1" dirty="0" err="1" smtClean="0">
                <a:solidFill>
                  <a:srgbClr val="FF3399"/>
                </a:solidFill>
              </a:rPr>
              <a:t>қатар оқушылардың басқаны қабылдау, түсіну, сыйлауды</a:t>
            </a:r>
            <a:r>
              <a:rPr lang="ru-RU" sz="1800" b="1" i="1" dirty="0" smtClean="0">
                <a:solidFill>
                  <a:srgbClr val="FF3399"/>
                </a:solidFill>
              </a:rPr>
              <a:t> </a:t>
            </a:r>
            <a:r>
              <a:rPr lang="ru-RU" sz="1800" b="1" i="1" dirty="0" err="1" smtClean="0">
                <a:solidFill>
                  <a:srgbClr val="FF3399"/>
                </a:solidFill>
              </a:rPr>
              <a:t>үйренгендігімен сипатталады</a:t>
            </a:r>
            <a:r>
              <a:rPr lang="ru-RU" sz="1800" b="1" i="1" dirty="0" smtClean="0">
                <a:solidFill>
                  <a:srgbClr val="FF3399"/>
                </a:solidFill>
              </a:rPr>
              <a:t>. </a:t>
            </a:r>
            <a:r>
              <a:rPr lang="ru-RU" sz="1800" b="1" i="1" dirty="0" err="1" smtClean="0">
                <a:solidFill>
                  <a:srgbClr val="FF3399"/>
                </a:solidFill>
              </a:rPr>
              <a:t>Бүгінгі қоғамға, мектепке</a:t>
            </a:r>
            <a:r>
              <a:rPr lang="ru-RU" sz="1800" b="1" i="1" dirty="0" smtClean="0">
                <a:solidFill>
                  <a:srgbClr val="FF3399"/>
                </a:solidFill>
              </a:rPr>
              <a:t> </a:t>
            </a:r>
            <a:r>
              <a:rPr lang="ru-RU" sz="1800" b="1" i="1" dirty="0" err="1" smtClean="0">
                <a:solidFill>
                  <a:srgbClr val="FF3399"/>
                </a:solidFill>
              </a:rPr>
              <a:t>керегі</a:t>
            </a:r>
            <a:r>
              <a:rPr lang="ru-RU" sz="1800" b="1" i="1" dirty="0" smtClean="0">
                <a:solidFill>
                  <a:srgbClr val="FF3399"/>
                </a:solidFill>
              </a:rPr>
              <a:t> де </a:t>
            </a:r>
            <a:r>
              <a:rPr lang="ru-RU" sz="1800" b="1" i="1" dirty="0" err="1" smtClean="0">
                <a:solidFill>
                  <a:srgbClr val="FF3399"/>
                </a:solidFill>
              </a:rPr>
              <a:t>осылар</a:t>
            </a:r>
            <a:r>
              <a:rPr lang="ru-RU" sz="1800" b="1" i="1" dirty="0" smtClean="0">
                <a:solidFill>
                  <a:srgbClr val="FF3399"/>
                </a:solidFill>
              </a:rPr>
              <a:t>. </a:t>
            </a:r>
            <a:r>
              <a:rPr lang="ru-RU" sz="1800" b="1" i="1" dirty="0" err="1" smtClean="0">
                <a:solidFill>
                  <a:srgbClr val="FF3399"/>
                </a:solidFill>
              </a:rPr>
              <a:t>Оқытудың осындай</a:t>
            </a:r>
            <a:r>
              <a:rPr lang="ru-RU" sz="1800" b="1" i="1" dirty="0" smtClean="0">
                <a:solidFill>
                  <a:srgbClr val="FF3399"/>
                </a:solidFill>
              </a:rPr>
              <a:t> </a:t>
            </a:r>
            <a:r>
              <a:rPr lang="ru-RU" sz="1800" b="1" i="1" dirty="0" err="1" smtClean="0">
                <a:solidFill>
                  <a:srgbClr val="FF3399"/>
                </a:solidFill>
              </a:rPr>
              <a:t>жаңа педагогикалық технологияларын</a:t>
            </a:r>
            <a:r>
              <a:rPr lang="ru-RU" sz="1800" b="1" i="1" dirty="0" smtClean="0">
                <a:solidFill>
                  <a:srgbClr val="FF3399"/>
                </a:solidFill>
              </a:rPr>
              <a:t> </a:t>
            </a:r>
            <a:r>
              <a:rPr lang="ru-RU" sz="1800" b="1" i="1" dirty="0" err="1" smtClean="0">
                <a:solidFill>
                  <a:srgbClr val="FF3399"/>
                </a:solidFill>
              </a:rPr>
              <a:t>сабаққа ендіру</a:t>
            </a:r>
            <a:r>
              <a:rPr lang="ru-RU" sz="1800" b="1" i="1" dirty="0" smtClean="0">
                <a:solidFill>
                  <a:srgbClr val="FF3399"/>
                </a:solidFill>
              </a:rPr>
              <a:t> </a:t>
            </a:r>
            <a:r>
              <a:rPr lang="ru-RU" sz="1800" b="1" i="1" dirty="0" err="1" smtClean="0">
                <a:solidFill>
                  <a:srgbClr val="FF3399"/>
                </a:solidFill>
              </a:rPr>
              <a:t>бүгінгі таңда әрбір ұстаздың басты</a:t>
            </a:r>
            <a:r>
              <a:rPr lang="ru-RU" sz="1800" b="1" i="1" dirty="0" smtClean="0">
                <a:solidFill>
                  <a:srgbClr val="FF3399"/>
                </a:solidFill>
              </a:rPr>
              <a:t> </a:t>
            </a:r>
            <a:r>
              <a:rPr lang="ru-RU" sz="1800" b="1" i="1" dirty="0" err="1" smtClean="0">
                <a:solidFill>
                  <a:srgbClr val="FF3399"/>
                </a:solidFill>
              </a:rPr>
              <a:t>мақсаты болуы</a:t>
            </a:r>
            <a:r>
              <a:rPr lang="ru-RU" sz="1800" b="1" i="1" dirty="0" smtClean="0">
                <a:solidFill>
                  <a:srgbClr val="FF3399"/>
                </a:solidFill>
              </a:rPr>
              <a:t> </a:t>
            </a:r>
            <a:r>
              <a:rPr lang="ru-RU" sz="1800" b="1" i="1" dirty="0" err="1" smtClean="0">
                <a:solidFill>
                  <a:srgbClr val="FF3399"/>
                </a:solidFill>
              </a:rPr>
              <a:t>керек</a:t>
            </a:r>
            <a:r>
              <a:rPr lang="ru-RU" sz="1800" b="1" i="1" dirty="0" smtClean="0">
                <a:solidFill>
                  <a:srgbClr val="FF3399"/>
                </a:solidFill>
              </a:rPr>
              <a:t>. </a:t>
            </a:r>
            <a:r>
              <a:rPr lang="ru-RU" sz="1800" b="1" i="1" dirty="0" err="1" smtClean="0">
                <a:solidFill>
                  <a:srgbClr val="FF3399"/>
                </a:solidFill>
              </a:rPr>
              <a:t>Себебі</a:t>
            </a:r>
            <a:r>
              <a:rPr lang="ru-RU" sz="1800" b="1" i="1" dirty="0" smtClean="0">
                <a:solidFill>
                  <a:srgbClr val="FF3399"/>
                </a:solidFill>
              </a:rPr>
              <a:t>, </a:t>
            </a:r>
            <a:r>
              <a:rPr lang="ru-RU" sz="1800" b="1" i="1" dirty="0" err="1" smtClean="0">
                <a:solidFill>
                  <a:srgbClr val="FF3399"/>
                </a:solidFill>
              </a:rPr>
              <a:t>елімізге</a:t>
            </a:r>
            <a:r>
              <a:rPr lang="ru-RU" sz="1800" b="1" i="1" dirty="0" smtClean="0">
                <a:solidFill>
                  <a:srgbClr val="FF3399"/>
                </a:solidFill>
              </a:rPr>
              <a:t> </a:t>
            </a:r>
            <a:r>
              <a:rPr lang="ru-RU" sz="1800" b="1" i="1" dirty="0" err="1" smtClean="0">
                <a:solidFill>
                  <a:srgbClr val="FF3399"/>
                </a:solidFill>
              </a:rPr>
              <a:t>заман</a:t>
            </a:r>
            <a:r>
              <a:rPr lang="ru-RU" sz="1800" b="1" i="1" dirty="0" smtClean="0">
                <a:solidFill>
                  <a:srgbClr val="FF3399"/>
                </a:solidFill>
              </a:rPr>
              <a:t> </a:t>
            </a:r>
            <a:r>
              <a:rPr lang="ru-RU" sz="1800" b="1" i="1" dirty="0" err="1" smtClean="0">
                <a:solidFill>
                  <a:srgbClr val="FF3399"/>
                </a:solidFill>
              </a:rPr>
              <a:t>талабына</a:t>
            </a:r>
            <a:r>
              <a:rPr lang="ru-RU" sz="1800" b="1" i="1" dirty="0" smtClean="0">
                <a:solidFill>
                  <a:srgbClr val="FF3399"/>
                </a:solidFill>
              </a:rPr>
              <a:t> </a:t>
            </a:r>
            <a:r>
              <a:rPr lang="ru-RU" sz="1800" b="1" i="1" dirty="0" err="1" smtClean="0">
                <a:solidFill>
                  <a:srgbClr val="FF3399"/>
                </a:solidFill>
              </a:rPr>
              <a:t>сай</a:t>
            </a:r>
            <a:r>
              <a:rPr lang="ru-RU" sz="1800" b="1" i="1" dirty="0" smtClean="0">
                <a:solidFill>
                  <a:srgbClr val="FF3399"/>
                </a:solidFill>
              </a:rPr>
              <a:t> </a:t>
            </a:r>
            <a:r>
              <a:rPr lang="ru-RU" sz="1800" b="1" i="1" dirty="0" err="1" smtClean="0">
                <a:solidFill>
                  <a:srgbClr val="FF3399"/>
                </a:solidFill>
              </a:rPr>
              <a:t>қалыптан тыс</a:t>
            </a:r>
            <a:r>
              <a:rPr lang="ru-RU" sz="1800" b="1" i="1" dirty="0" smtClean="0">
                <a:solidFill>
                  <a:srgbClr val="FF3399"/>
                </a:solidFill>
              </a:rPr>
              <a:t> </a:t>
            </a:r>
            <a:r>
              <a:rPr lang="ru-RU" sz="1800" b="1" i="1" dirty="0" err="1" smtClean="0">
                <a:solidFill>
                  <a:srgbClr val="FF3399"/>
                </a:solidFill>
              </a:rPr>
              <a:t>ойлай</a:t>
            </a:r>
            <a:r>
              <a:rPr lang="ru-RU" sz="1800" b="1" i="1" dirty="0" smtClean="0">
                <a:solidFill>
                  <a:srgbClr val="FF3399"/>
                </a:solidFill>
              </a:rPr>
              <a:t> </a:t>
            </a:r>
            <a:r>
              <a:rPr lang="ru-RU" sz="1800" b="1" i="1" dirty="0" err="1" smtClean="0">
                <a:solidFill>
                  <a:srgbClr val="FF3399"/>
                </a:solidFill>
              </a:rPr>
              <a:t>алатын</a:t>
            </a:r>
            <a:r>
              <a:rPr lang="ru-RU" sz="2000" dirty="0" smtClean="0"/>
              <a:t>, </a:t>
            </a: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
        <p:nvSpPr>
          <p:cNvPr id="1025" name="Rectangle 1"/>
          <p:cNvSpPr>
            <a:spLocks noChangeArrowheads="1"/>
          </p:cNvSpPr>
          <p:nvPr/>
        </p:nvSpPr>
        <p:spPr bwMode="auto">
          <a:xfrm>
            <a:off x="214282" y="285728"/>
            <a:ext cx="8429684"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3600" b="1" i="1" u="none" strike="noStrike" cap="none" normalizeH="0" baseline="0" dirty="0" smtClean="0">
              <a:ln>
                <a:noFill/>
              </a:ln>
              <a:solidFill>
                <a:srgbClr val="FF3399"/>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200" b="0" i="0" u="none" strike="noStrike" cap="none" normalizeH="0" baseline="0" dirty="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kk-KZ" sz="1200" dirty="0" smtClean="0">
              <a:latin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8000" i="1" dirty="0" smtClean="0">
                <a:solidFill>
                  <a:srgbClr val="FF3399"/>
                </a:solidFill>
              </a:rPr>
              <a:t/>
            </a:r>
            <a:br>
              <a:rPr lang="kk-KZ" sz="8000" i="1" dirty="0" smtClean="0">
                <a:solidFill>
                  <a:srgbClr val="FF3399"/>
                </a:solidFill>
              </a:rPr>
            </a:br>
            <a:r>
              <a:rPr lang="kk-KZ" sz="8000" i="1" dirty="0" smtClean="0">
                <a:solidFill>
                  <a:srgbClr val="FF3399"/>
                </a:solidFill>
              </a:rPr>
              <a:t/>
            </a:r>
            <a:br>
              <a:rPr lang="kk-KZ" sz="8000" i="1" dirty="0" smtClean="0">
                <a:solidFill>
                  <a:srgbClr val="FF3399"/>
                </a:solidFill>
              </a:rPr>
            </a:br>
            <a:r>
              <a:rPr lang="kk-KZ" sz="8000" i="1" dirty="0" smtClean="0">
                <a:solidFill>
                  <a:srgbClr val="FF3399"/>
                </a:solidFill>
              </a:rPr>
              <a:t/>
            </a:r>
            <a:br>
              <a:rPr lang="kk-KZ" sz="8000" i="1" dirty="0" smtClean="0">
                <a:solidFill>
                  <a:srgbClr val="FF3399"/>
                </a:solidFill>
              </a:rPr>
            </a:br>
            <a:r>
              <a:rPr lang="kk-KZ" sz="8000" i="1" dirty="0" smtClean="0">
                <a:solidFill>
                  <a:srgbClr val="FF3399"/>
                </a:solidFill>
              </a:rPr>
              <a:t/>
            </a:r>
            <a:br>
              <a:rPr lang="kk-KZ" sz="8000" i="1" dirty="0" smtClean="0">
                <a:solidFill>
                  <a:srgbClr val="FF3399"/>
                </a:solidFill>
              </a:rPr>
            </a:br>
            <a:r>
              <a:rPr lang="kk-KZ" sz="7200" i="1" dirty="0" smtClean="0">
                <a:solidFill>
                  <a:srgbClr val="FF3399"/>
                </a:solidFill>
              </a:rPr>
              <a:t>Рақмет тыңдағаныңызға!!!</a:t>
            </a:r>
            <a:endParaRPr lang="ru-RU" sz="7200" i="1" dirty="0">
              <a:solidFill>
                <a:srgbClr val="FF3399"/>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511684"/>
          </a:xfrm>
        </p:spPr>
        <p:txBody>
          <a:bodyPr>
            <a:normAutofit fontScale="90000"/>
          </a:bodyPr>
          <a:lstStyle/>
          <a:p>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sz="7300" b="1" i="1" dirty="0" smtClean="0">
                <a:solidFill>
                  <a:srgbClr val="FF3399"/>
                </a:solidFill>
              </a:rPr>
              <a:t>Сыни </a:t>
            </a:r>
            <a:r>
              <a:rPr lang="kk-KZ" sz="7300" b="1" i="1" dirty="0" smtClean="0">
                <a:solidFill>
                  <a:srgbClr val="FF3399"/>
                </a:solidFill>
              </a:rPr>
              <a:t>тұрғысынан ойлау дегеніміз не?”</a:t>
            </a:r>
            <a:r>
              <a:rPr lang="ru-RU" dirty="0" smtClean="0">
                <a:solidFill>
                  <a:srgbClr val="FF3399"/>
                </a:solidFill>
              </a:rPr>
              <a:t/>
            </a:r>
            <a:br>
              <a:rPr lang="ru-RU" dirty="0" smtClean="0">
                <a:solidFill>
                  <a:srgbClr val="FF3399"/>
                </a:solidFill>
              </a:rPr>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3" name="Picture 2" descr="http://sabaq.kz/wp-content/uploads/2013/12/aimayt.jpg"/>
          <p:cNvPicPr>
            <a:picLocks noChangeAspect="1" noChangeArrowheads="1"/>
          </p:cNvPicPr>
          <p:nvPr/>
        </p:nvPicPr>
        <p:blipFill>
          <a:blip r:embed="rId2"/>
          <a:srcRect/>
          <a:stretch>
            <a:fillRect/>
          </a:stretch>
        </p:blipFill>
        <p:spPr bwMode="auto">
          <a:xfrm>
            <a:off x="357158" y="214290"/>
            <a:ext cx="8358246" cy="585791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4868874"/>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400" dirty="0" smtClean="0"/>
              <a:t> </a:t>
            </a:r>
            <a:r>
              <a:rPr lang="ru-RU" sz="2700" b="1" dirty="0" smtClean="0">
                <a:solidFill>
                  <a:srgbClr val="7030A0"/>
                </a:solidFill>
              </a:rPr>
              <a:t>Сын </a:t>
            </a:r>
            <a:r>
              <a:rPr lang="ru-RU" sz="2700" b="1" dirty="0" err="1" smtClean="0">
                <a:solidFill>
                  <a:srgbClr val="7030A0"/>
                </a:solidFill>
              </a:rPr>
              <a:t>тұрғысынан ойлау</a:t>
            </a:r>
            <a:r>
              <a:rPr lang="ru-RU" sz="2700" b="1" dirty="0" smtClean="0">
                <a:solidFill>
                  <a:srgbClr val="7030A0"/>
                </a:solidFill>
              </a:rPr>
              <a:t> – </a:t>
            </a:r>
            <a:r>
              <a:rPr lang="ru-RU" sz="2700" b="1" dirty="0" err="1" smtClean="0">
                <a:solidFill>
                  <a:srgbClr val="7030A0"/>
                </a:solidFill>
              </a:rPr>
              <a:t>ашық қоғам негізі</a:t>
            </a:r>
            <a:r>
              <a:rPr lang="ru-RU" sz="2700" b="1" dirty="0" smtClean="0">
                <a:solidFill>
                  <a:srgbClr val="7030A0"/>
                </a:solidFill>
              </a:rPr>
              <a:t>. </a:t>
            </a:r>
            <a:r>
              <a:rPr lang="ru-RU" sz="2700" b="1" dirty="0" err="1" smtClean="0">
                <a:solidFill>
                  <a:srgbClr val="7030A0"/>
                </a:solidFill>
              </a:rPr>
              <a:t>Ол</a:t>
            </a:r>
            <a:r>
              <a:rPr lang="ru-RU" sz="2700" b="1" dirty="0" smtClean="0">
                <a:solidFill>
                  <a:srgbClr val="7030A0"/>
                </a:solidFill>
              </a:rPr>
              <a:t> – </a:t>
            </a:r>
            <a:r>
              <a:rPr lang="ru-RU" sz="2700" b="1" dirty="0" err="1" smtClean="0">
                <a:solidFill>
                  <a:srgbClr val="7030A0"/>
                </a:solidFill>
              </a:rPr>
              <a:t>өз алдына</a:t>
            </a:r>
            <a:r>
              <a:rPr lang="ru-RU" sz="2700" b="1" dirty="0" smtClean="0">
                <a:solidFill>
                  <a:srgbClr val="7030A0"/>
                </a:solidFill>
              </a:rPr>
              <a:t> </a:t>
            </a:r>
            <a:r>
              <a:rPr lang="ru-RU" sz="2700" b="1" dirty="0" err="1" smtClean="0">
                <a:solidFill>
                  <a:srgbClr val="7030A0"/>
                </a:solidFill>
              </a:rPr>
              <a:t>сұрақтар қойып және оларға жауап</a:t>
            </a:r>
            <a:r>
              <a:rPr lang="ru-RU" sz="2700" b="1" dirty="0" smtClean="0">
                <a:solidFill>
                  <a:srgbClr val="7030A0"/>
                </a:solidFill>
              </a:rPr>
              <a:t> </a:t>
            </a:r>
            <a:r>
              <a:rPr lang="ru-RU" sz="2700" b="1" dirty="0" err="1" smtClean="0">
                <a:solidFill>
                  <a:srgbClr val="7030A0"/>
                </a:solidFill>
              </a:rPr>
              <a:t>іздеу</a:t>
            </a:r>
            <a:r>
              <a:rPr lang="ru-RU" sz="2700" b="1" dirty="0" smtClean="0">
                <a:solidFill>
                  <a:srgbClr val="7030A0"/>
                </a:solidFill>
              </a:rPr>
              <a:t>, </a:t>
            </a:r>
            <a:r>
              <a:rPr lang="ru-RU" sz="2700" b="1" dirty="0" err="1" smtClean="0">
                <a:solidFill>
                  <a:srgbClr val="7030A0"/>
                </a:solidFill>
              </a:rPr>
              <a:t>әр мәселеге байланысты</a:t>
            </a:r>
            <a:r>
              <a:rPr lang="ru-RU" sz="2700" b="1" dirty="0" smtClean="0">
                <a:solidFill>
                  <a:srgbClr val="7030A0"/>
                </a:solidFill>
              </a:rPr>
              <a:t> </a:t>
            </a:r>
            <a:r>
              <a:rPr lang="ru-RU" sz="2700" b="1" dirty="0" err="1" smtClean="0">
                <a:solidFill>
                  <a:srgbClr val="7030A0"/>
                </a:solidFill>
              </a:rPr>
              <a:t>өз пікірін</a:t>
            </a:r>
            <a:r>
              <a:rPr lang="ru-RU" sz="2700" b="1" dirty="0" smtClean="0">
                <a:solidFill>
                  <a:srgbClr val="7030A0"/>
                </a:solidFill>
              </a:rPr>
              <a:t> </a:t>
            </a:r>
            <a:r>
              <a:rPr lang="ru-RU" sz="2700" b="1" dirty="0" err="1" smtClean="0">
                <a:solidFill>
                  <a:srgbClr val="7030A0"/>
                </a:solidFill>
              </a:rPr>
              <a:t>айтып</a:t>
            </a:r>
            <a:r>
              <a:rPr lang="ru-RU" sz="2700" b="1" dirty="0" smtClean="0">
                <a:solidFill>
                  <a:srgbClr val="7030A0"/>
                </a:solidFill>
              </a:rPr>
              <a:t>, оны </a:t>
            </a:r>
            <a:r>
              <a:rPr lang="ru-RU" sz="2700" b="1" dirty="0" err="1" smtClean="0">
                <a:solidFill>
                  <a:srgbClr val="7030A0"/>
                </a:solidFill>
              </a:rPr>
              <a:t>дәлелдей алу</a:t>
            </a:r>
            <a:r>
              <a:rPr lang="ru-RU" sz="2700" b="1" dirty="0" smtClean="0">
                <a:solidFill>
                  <a:srgbClr val="7030A0"/>
                </a:solidFill>
              </a:rPr>
              <a:t>, </a:t>
            </a:r>
            <a:r>
              <a:rPr lang="ru-RU" sz="2700" b="1" dirty="0" err="1" smtClean="0">
                <a:solidFill>
                  <a:srgbClr val="7030A0"/>
                </a:solidFill>
              </a:rPr>
              <a:t>сонымен</a:t>
            </a:r>
            <a:r>
              <a:rPr lang="ru-RU" sz="2700" b="1" dirty="0" smtClean="0">
                <a:solidFill>
                  <a:srgbClr val="7030A0"/>
                </a:solidFill>
              </a:rPr>
              <a:t> </a:t>
            </a:r>
            <a:r>
              <a:rPr lang="ru-RU" sz="2700" b="1" dirty="0" err="1" smtClean="0">
                <a:solidFill>
                  <a:srgbClr val="7030A0"/>
                </a:solidFill>
              </a:rPr>
              <a:t>қатар басқалардың пікірлерін</a:t>
            </a:r>
            <a:r>
              <a:rPr lang="ru-RU" sz="2700" b="1" dirty="0" smtClean="0">
                <a:solidFill>
                  <a:srgbClr val="7030A0"/>
                </a:solidFill>
              </a:rPr>
              <a:t> </a:t>
            </a:r>
            <a:r>
              <a:rPr lang="ru-RU" sz="2700" b="1" dirty="0" err="1" smtClean="0">
                <a:solidFill>
                  <a:srgbClr val="7030A0"/>
                </a:solidFill>
              </a:rPr>
              <a:t>дәлірек қарастыруды және сол</a:t>
            </a:r>
            <a:r>
              <a:rPr lang="ru-RU" sz="2700" b="1" dirty="0" smtClean="0">
                <a:solidFill>
                  <a:srgbClr val="7030A0"/>
                </a:solidFill>
              </a:rPr>
              <a:t> </a:t>
            </a:r>
            <a:r>
              <a:rPr lang="ru-RU" sz="2700" b="1" dirty="0" err="1" smtClean="0">
                <a:solidFill>
                  <a:srgbClr val="7030A0"/>
                </a:solidFill>
              </a:rPr>
              <a:t>дәлелдемелердің қисынын зерттеу</a:t>
            </a:r>
            <a:r>
              <a:rPr lang="ru-RU" sz="2700" b="1" dirty="0" smtClean="0">
                <a:solidFill>
                  <a:srgbClr val="7030A0"/>
                </a:solidFill>
              </a:rPr>
              <a:t> </a:t>
            </a:r>
            <a:r>
              <a:rPr lang="ru-RU" sz="2700" b="1" dirty="0" err="1" smtClean="0">
                <a:solidFill>
                  <a:srgbClr val="7030A0"/>
                </a:solidFill>
              </a:rPr>
              <a:t>дегенді</a:t>
            </a:r>
            <a:r>
              <a:rPr lang="ru-RU" sz="2700" b="1" dirty="0" smtClean="0">
                <a:solidFill>
                  <a:srgbClr val="7030A0"/>
                </a:solidFill>
              </a:rPr>
              <a:t> </a:t>
            </a:r>
            <a:r>
              <a:rPr lang="ru-RU" sz="2700" b="1" dirty="0" err="1" smtClean="0">
                <a:solidFill>
                  <a:srgbClr val="7030A0"/>
                </a:solidFill>
              </a:rPr>
              <a:t>білдіреді</a:t>
            </a:r>
            <a:r>
              <a:rPr lang="ru-RU" sz="2700" b="1" dirty="0" smtClean="0">
                <a:solidFill>
                  <a:srgbClr val="7030A0"/>
                </a:solidFill>
              </a:rPr>
              <a:t>. </a:t>
            </a:r>
            <a:r>
              <a:rPr lang="ru-RU" sz="2700" b="1" dirty="0" err="1" smtClean="0">
                <a:solidFill>
                  <a:srgbClr val="7030A0"/>
                </a:solidFill>
              </a:rPr>
              <a:t>Бұл оқыту «қарапайымнан күрделіге» деп</a:t>
            </a:r>
            <a:r>
              <a:rPr lang="ru-RU" sz="2700" b="1" dirty="0" smtClean="0">
                <a:solidFill>
                  <a:srgbClr val="7030A0"/>
                </a:solidFill>
              </a:rPr>
              <a:t> </a:t>
            </a:r>
            <a:r>
              <a:rPr lang="ru-RU" sz="2700" b="1" dirty="0" err="1" smtClean="0">
                <a:solidFill>
                  <a:srgbClr val="7030A0"/>
                </a:solidFill>
              </a:rPr>
              <a:t>аталады</a:t>
            </a:r>
            <a:r>
              <a:rPr lang="ru-RU" sz="2700" b="1" dirty="0" smtClean="0">
                <a:solidFill>
                  <a:srgbClr val="7030A0"/>
                </a:solidFill>
              </a:rPr>
              <a:t>. Сын </a:t>
            </a:r>
            <a:r>
              <a:rPr lang="ru-RU" sz="2700" b="1" dirty="0" err="1" smtClean="0">
                <a:solidFill>
                  <a:srgbClr val="7030A0"/>
                </a:solidFill>
              </a:rPr>
              <a:t>тұрғысынан оқыту </a:t>
            </a:r>
            <a:r>
              <a:rPr lang="ru-RU" sz="2700" b="1" dirty="0" smtClean="0">
                <a:solidFill>
                  <a:srgbClr val="7030A0"/>
                </a:solidFill>
              </a:rPr>
              <a:t>технология </a:t>
            </a:r>
            <a:r>
              <a:rPr lang="ru-RU" sz="2700" b="1" dirty="0" err="1" smtClean="0">
                <a:solidFill>
                  <a:srgbClr val="7030A0"/>
                </a:solidFill>
              </a:rPr>
              <a:t>емес</a:t>
            </a:r>
            <a:r>
              <a:rPr lang="ru-RU" sz="2700" b="1" dirty="0" smtClean="0">
                <a:solidFill>
                  <a:srgbClr val="7030A0"/>
                </a:solidFill>
              </a:rPr>
              <a:t>, </a:t>
            </a:r>
            <a:r>
              <a:rPr lang="ru-RU" sz="2700" b="1" dirty="0" err="1" smtClean="0">
                <a:solidFill>
                  <a:srgbClr val="7030A0"/>
                </a:solidFill>
              </a:rPr>
              <a:t>ол</a:t>
            </a:r>
            <a:r>
              <a:rPr lang="ru-RU" sz="2700" b="1" dirty="0" smtClean="0">
                <a:solidFill>
                  <a:srgbClr val="7030A0"/>
                </a:solidFill>
              </a:rPr>
              <a:t> </a:t>
            </a:r>
            <a:r>
              <a:rPr lang="ru-RU" sz="2700" b="1" dirty="0" err="1" smtClean="0">
                <a:solidFill>
                  <a:srgbClr val="7030A0"/>
                </a:solidFill>
              </a:rPr>
              <a:t>бағдарлама</a:t>
            </a:r>
            <a:r>
              <a:rPr lang="ru-RU" sz="2700" b="1" dirty="0" smtClean="0">
                <a:solidFill>
                  <a:srgbClr val="7030A0"/>
                </a:solidFill>
              </a:rPr>
              <a:t>. </a:t>
            </a:r>
            <a:r>
              <a:rPr lang="ru-RU" sz="2700" b="1" dirty="0" err="1" smtClean="0">
                <a:solidFill>
                  <a:srgbClr val="7030A0"/>
                </a:solidFill>
              </a:rPr>
              <a:t>Бұл бағдарлама әлемнің түпкір </a:t>
            </a:r>
            <a:r>
              <a:rPr lang="ru-RU" sz="2700" b="1" dirty="0" smtClean="0">
                <a:solidFill>
                  <a:srgbClr val="7030A0"/>
                </a:solidFill>
              </a:rPr>
              <a:t>- </a:t>
            </a:r>
            <a:r>
              <a:rPr lang="ru-RU" sz="2700" b="1" dirty="0" err="1" smtClean="0">
                <a:solidFill>
                  <a:srgbClr val="7030A0"/>
                </a:solidFill>
              </a:rPr>
              <a:t>түпкірінен жиылған білім</a:t>
            </a:r>
            <a:r>
              <a:rPr lang="ru-RU" sz="2700" b="1" dirty="0" smtClean="0">
                <a:solidFill>
                  <a:srgbClr val="7030A0"/>
                </a:solidFill>
              </a:rPr>
              <a:t> </a:t>
            </a:r>
            <a:r>
              <a:rPr lang="ru-RU" sz="2700" b="1" dirty="0" err="1" smtClean="0">
                <a:solidFill>
                  <a:srgbClr val="7030A0"/>
                </a:solidFill>
              </a:rPr>
              <a:t>берушілердің бірлескен</a:t>
            </a:r>
            <a:r>
              <a:rPr lang="ru-RU" sz="2700" b="1" dirty="0" smtClean="0">
                <a:solidFill>
                  <a:srgbClr val="7030A0"/>
                </a:solidFill>
              </a:rPr>
              <a:t> </a:t>
            </a:r>
            <a:r>
              <a:rPr lang="ru-RU" sz="2700" b="1" dirty="0" err="1" smtClean="0">
                <a:solidFill>
                  <a:srgbClr val="7030A0"/>
                </a:solidFill>
              </a:rPr>
              <a:t>еңбегі, мақсаты барлық жастағы оқушыларға кез</a:t>
            </a:r>
            <a:r>
              <a:rPr lang="ru-RU" sz="2700" b="1" dirty="0" smtClean="0">
                <a:solidFill>
                  <a:srgbClr val="7030A0"/>
                </a:solidFill>
              </a:rPr>
              <a:t> </a:t>
            </a:r>
            <a:r>
              <a:rPr lang="ru-RU" sz="2700" b="1" dirty="0" err="1" smtClean="0">
                <a:solidFill>
                  <a:srgbClr val="7030A0"/>
                </a:solidFill>
              </a:rPr>
              <a:t>келген</a:t>
            </a:r>
            <a:r>
              <a:rPr lang="ru-RU" sz="2700" b="1" dirty="0" smtClean="0">
                <a:solidFill>
                  <a:srgbClr val="7030A0"/>
                </a:solidFill>
              </a:rPr>
              <a:t> </a:t>
            </a:r>
            <a:r>
              <a:rPr lang="ru-RU" sz="2700" b="1" dirty="0" err="1" smtClean="0">
                <a:solidFill>
                  <a:srgbClr val="7030A0"/>
                </a:solidFill>
              </a:rPr>
              <a:t>мазмұны сыни</a:t>
            </a:r>
            <a:r>
              <a:rPr lang="ru-RU" sz="2700" b="1" dirty="0" smtClean="0">
                <a:solidFill>
                  <a:srgbClr val="7030A0"/>
                </a:solidFill>
              </a:rPr>
              <a:t> </a:t>
            </a:r>
            <a:r>
              <a:rPr lang="ru-RU" sz="2700" b="1" dirty="0" err="1" smtClean="0">
                <a:solidFill>
                  <a:srgbClr val="7030A0"/>
                </a:solidFill>
              </a:rPr>
              <a:t>тұрғыдан қарап, екі</a:t>
            </a:r>
            <a:r>
              <a:rPr lang="ru-RU" sz="2700" b="1" dirty="0" smtClean="0">
                <a:solidFill>
                  <a:srgbClr val="7030A0"/>
                </a:solidFill>
              </a:rPr>
              <a:t> </a:t>
            </a:r>
            <a:r>
              <a:rPr lang="ru-RU" sz="2700" b="1" dirty="0" err="1" smtClean="0">
                <a:solidFill>
                  <a:srgbClr val="7030A0"/>
                </a:solidFill>
              </a:rPr>
              <a:t>ұйғарым бір</a:t>
            </a:r>
            <a:r>
              <a:rPr lang="ru-RU" sz="2700" b="1" dirty="0" smtClean="0">
                <a:solidFill>
                  <a:srgbClr val="7030A0"/>
                </a:solidFill>
              </a:rPr>
              <a:t> </a:t>
            </a:r>
            <a:r>
              <a:rPr lang="ru-RU" sz="2700" b="1" dirty="0" err="1" smtClean="0">
                <a:solidFill>
                  <a:srgbClr val="7030A0"/>
                </a:solidFill>
              </a:rPr>
              <a:t>пікірдің біреуін</a:t>
            </a:r>
            <a:r>
              <a:rPr lang="ru-RU" sz="2700" b="1" dirty="0" smtClean="0">
                <a:solidFill>
                  <a:srgbClr val="7030A0"/>
                </a:solidFill>
              </a:rPr>
              <a:t> </a:t>
            </a:r>
            <a:r>
              <a:rPr lang="ru-RU" sz="2700" b="1" dirty="0" err="1" smtClean="0">
                <a:solidFill>
                  <a:srgbClr val="7030A0"/>
                </a:solidFill>
              </a:rPr>
              <a:t>таңдауға саналы</a:t>
            </a:r>
            <a:r>
              <a:rPr lang="ru-RU" sz="2700" b="1" dirty="0" smtClean="0">
                <a:solidFill>
                  <a:srgbClr val="7030A0"/>
                </a:solidFill>
              </a:rPr>
              <a:t> </a:t>
            </a:r>
            <a:r>
              <a:rPr lang="ru-RU" sz="2700" b="1" dirty="0" err="1" smtClean="0">
                <a:solidFill>
                  <a:srgbClr val="7030A0"/>
                </a:solidFill>
              </a:rPr>
              <a:t>шешім</a:t>
            </a:r>
            <a:r>
              <a:rPr lang="ru-RU" sz="2700" b="1" dirty="0" smtClean="0">
                <a:solidFill>
                  <a:srgbClr val="7030A0"/>
                </a:solidFill>
              </a:rPr>
              <a:t> </a:t>
            </a:r>
            <a:r>
              <a:rPr lang="ru-RU" sz="2700" b="1" dirty="0" err="1" smtClean="0">
                <a:solidFill>
                  <a:srgbClr val="7030A0"/>
                </a:solidFill>
              </a:rPr>
              <a:t>қабылдауға сабақтарда үйрету.</a:t>
            </a:r>
            <a:r>
              <a:rPr lang="ru-RU" sz="2700" b="1" dirty="0" smtClean="0">
                <a:solidFill>
                  <a:srgbClr val="7030A0"/>
                </a:solidFill>
              </a:rPr>
              <a:t> Сын </a:t>
            </a:r>
            <a:r>
              <a:rPr lang="ru-RU" sz="2700" b="1" dirty="0" err="1" smtClean="0">
                <a:solidFill>
                  <a:srgbClr val="7030A0"/>
                </a:solidFill>
              </a:rPr>
              <a:t>тұрғысынан ойлау</a:t>
            </a:r>
            <a:r>
              <a:rPr lang="ru-RU" sz="2700" b="1" dirty="0" smtClean="0">
                <a:solidFill>
                  <a:srgbClr val="7030A0"/>
                </a:solidFill>
              </a:rPr>
              <a:t> - </a:t>
            </a:r>
            <a:r>
              <a:rPr lang="ru-RU" sz="2700" b="1" dirty="0" err="1" smtClean="0">
                <a:solidFill>
                  <a:srgbClr val="7030A0"/>
                </a:solidFill>
              </a:rPr>
              <a:t>сынау</a:t>
            </a:r>
            <a:r>
              <a:rPr lang="ru-RU" sz="2700" b="1" dirty="0" smtClean="0">
                <a:solidFill>
                  <a:srgbClr val="7030A0"/>
                </a:solidFill>
              </a:rPr>
              <a:t> </a:t>
            </a:r>
            <a:r>
              <a:rPr lang="ru-RU" sz="2700" b="1" dirty="0" err="1" smtClean="0">
                <a:solidFill>
                  <a:srgbClr val="7030A0"/>
                </a:solidFill>
              </a:rPr>
              <a:t>емес</a:t>
            </a:r>
            <a:r>
              <a:rPr lang="ru-RU" sz="2700" b="1" dirty="0" smtClean="0">
                <a:solidFill>
                  <a:srgbClr val="7030A0"/>
                </a:solidFill>
              </a:rPr>
              <a:t>, </a:t>
            </a:r>
            <a:r>
              <a:rPr lang="ru-RU" sz="2700" b="1" dirty="0" err="1" smtClean="0">
                <a:solidFill>
                  <a:srgbClr val="7030A0"/>
                </a:solidFill>
              </a:rPr>
              <a:t>шыңдалған ойлау</a:t>
            </a:r>
            <a:r>
              <a:rPr lang="ru-RU" sz="2700" b="1" dirty="0" smtClean="0">
                <a:solidFill>
                  <a:srgbClr val="7030A0"/>
                </a:solidFill>
              </a:rPr>
              <a:t>. </a:t>
            </a:r>
            <a:br>
              <a:rPr lang="ru-RU" sz="2700" b="1" dirty="0" smtClean="0">
                <a:solidFill>
                  <a:srgbClr val="7030A0"/>
                </a:solidFill>
              </a:rPr>
            </a:br>
            <a:r>
              <a:rPr lang="en-US" sz="2700" b="1" dirty="0" smtClean="0">
                <a:solidFill>
                  <a:srgbClr val="7030A0"/>
                </a:solidFill>
              </a:rPr>
              <a:t/>
            </a:r>
            <a:br>
              <a:rPr lang="en-US" sz="2700" b="1" dirty="0" smtClean="0">
                <a:solidFill>
                  <a:srgbClr val="7030A0"/>
                </a:solidFill>
              </a:rPr>
            </a:br>
            <a:r>
              <a:rPr lang="en-US" sz="2200" dirty="0" smtClean="0"/>
              <a:t/>
            </a:r>
            <a:br>
              <a:rPr lang="en-US" sz="2200" dirty="0" smtClean="0"/>
            </a:br>
            <a:r>
              <a:rPr lang="ru-RU" sz="40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4868874"/>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2000" b="1" dirty="0" err="1" smtClean="0">
                <a:solidFill>
                  <a:schemeClr val="tx2"/>
                </a:solidFill>
              </a:rPr>
              <a:t>Сабақтың құрылымы: </a:t>
            </a:r>
            <a:r>
              <a:rPr lang="ru-RU" sz="2000" b="1" dirty="0" smtClean="0">
                <a:solidFill>
                  <a:schemeClr val="tx2"/>
                </a:solidFill>
              </a:rPr>
              <a:t>1. </a:t>
            </a:r>
            <a:r>
              <a:rPr lang="ru-RU" sz="2000" b="1" dirty="0" err="1" smtClean="0">
                <a:solidFill>
                  <a:schemeClr val="tx2"/>
                </a:solidFill>
              </a:rPr>
              <a:t>Қызығушылықты ояту</a:t>
            </a:r>
            <a:r>
              <a:rPr lang="ru-RU" sz="2000" b="1" dirty="0" smtClean="0">
                <a:solidFill>
                  <a:schemeClr val="tx2"/>
                </a:solidFill>
              </a:rPr>
              <a:t>: </a:t>
            </a:r>
            <a:r>
              <a:rPr lang="ru-RU" sz="2000" b="1" dirty="0" err="1" smtClean="0">
                <a:solidFill>
                  <a:schemeClr val="tx2"/>
                </a:solidFill>
              </a:rPr>
              <a:t>Бұл кезеңде оқушының тақырып туралы</a:t>
            </a:r>
            <a:r>
              <a:rPr lang="ru-RU" sz="2000" b="1" dirty="0" smtClean="0">
                <a:solidFill>
                  <a:schemeClr val="tx2"/>
                </a:solidFill>
              </a:rPr>
              <a:t> не </a:t>
            </a:r>
            <a:r>
              <a:rPr lang="ru-RU" sz="2000" b="1" dirty="0" err="1" smtClean="0">
                <a:solidFill>
                  <a:schemeClr val="tx2"/>
                </a:solidFill>
              </a:rPr>
              <a:t>білетіндігі</a:t>
            </a:r>
            <a:r>
              <a:rPr lang="ru-RU" sz="2000" b="1" dirty="0" smtClean="0">
                <a:solidFill>
                  <a:schemeClr val="tx2"/>
                </a:solidFill>
              </a:rPr>
              <a:t> </a:t>
            </a:r>
            <a:r>
              <a:rPr lang="ru-RU" sz="2000" b="1" dirty="0" err="1" smtClean="0">
                <a:solidFill>
                  <a:schemeClr val="tx2"/>
                </a:solidFill>
              </a:rPr>
              <a:t>анықталады</a:t>
            </a:r>
            <a:r>
              <a:rPr lang="ru-RU" sz="2000" b="1" dirty="0" smtClean="0">
                <a:solidFill>
                  <a:schemeClr val="tx2"/>
                </a:solidFill>
              </a:rPr>
              <a:t>, </a:t>
            </a:r>
            <a:r>
              <a:rPr lang="ru-RU" sz="2000" b="1" dirty="0" err="1" smtClean="0">
                <a:solidFill>
                  <a:schemeClr val="tx2"/>
                </a:solidFill>
              </a:rPr>
              <a:t>белсенділігі</a:t>
            </a:r>
            <a:r>
              <a:rPr lang="ru-RU" sz="2000" b="1" dirty="0" smtClean="0">
                <a:solidFill>
                  <a:schemeClr val="tx2"/>
                </a:solidFill>
              </a:rPr>
              <a:t> </a:t>
            </a:r>
            <a:r>
              <a:rPr lang="ru-RU" sz="2000" b="1" dirty="0" err="1" smtClean="0">
                <a:solidFill>
                  <a:schemeClr val="tx2"/>
                </a:solidFill>
              </a:rPr>
              <a:t>арттырады</a:t>
            </a:r>
            <a:r>
              <a:rPr lang="ru-RU" sz="2000" b="1" dirty="0" smtClean="0">
                <a:solidFill>
                  <a:schemeClr val="tx2"/>
                </a:solidFill>
              </a:rPr>
              <a:t>, </a:t>
            </a:r>
            <a:r>
              <a:rPr lang="ru-RU" sz="2000" b="1" dirty="0" err="1" smtClean="0">
                <a:solidFill>
                  <a:schemeClr val="tx2"/>
                </a:solidFill>
              </a:rPr>
              <a:t>оқушыларды сабаққа психологиялық тұрғыдан дайындай</a:t>
            </a:r>
            <a:r>
              <a:rPr lang="ru-RU" sz="2000" b="1" dirty="0" smtClean="0">
                <a:solidFill>
                  <a:schemeClr val="tx2"/>
                </a:solidFill>
              </a:rPr>
              <a:t> </a:t>
            </a:r>
            <a:r>
              <a:rPr lang="ru-RU" sz="2000" b="1" dirty="0" err="1" smtClean="0">
                <a:solidFill>
                  <a:schemeClr val="tx2"/>
                </a:solidFill>
              </a:rPr>
              <a:t>отырып</a:t>
            </a:r>
            <a:r>
              <a:rPr lang="ru-RU" sz="2000" b="1" dirty="0" smtClean="0">
                <a:solidFill>
                  <a:schemeClr val="tx2"/>
                </a:solidFill>
              </a:rPr>
              <a:t>, </a:t>
            </a:r>
            <a:r>
              <a:rPr lang="ru-RU" sz="2000" b="1" dirty="0" err="1" smtClean="0">
                <a:solidFill>
                  <a:schemeClr val="tx2"/>
                </a:solidFill>
              </a:rPr>
              <a:t>қызығушылықтарын ояту</a:t>
            </a:r>
            <a:r>
              <a:rPr lang="ru-RU" sz="2000" b="1" dirty="0" smtClean="0">
                <a:solidFill>
                  <a:schemeClr val="tx2"/>
                </a:solidFill>
              </a:rPr>
              <a:t> </a:t>
            </a:r>
            <a:r>
              <a:rPr lang="ru-RU" sz="2000" b="1" dirty="0" err="1" smtClean="0">
                <a:solidFill>
                  <a:schemeClr val="tx2"/>
                </a:solidFill>
              </a:rPr>
              <a:t>стратегияларының бірін</a:t>
            </a:r>
            <a:r>
              <a:rPr lang="ru-RU" sz="2000" b="1" dirty="0" smtClean="0">
                <a:solidFill>
                  <a:schemeClr val="tx2"/>
                </a:solidFill>
              </a:rPr>
              <a:t> </a:t>
            </a:r>
            <a:r>
              <a:rPr lang="ru-RU" sz="2000" b="1" dirty="0" err="1" smtClean="0">
                <a:solidFill>
                  <a:schemeClr val="tx2"/>
                </a:solidFill>
              </a:rPr>
              <a:t>қолданып</a:t>
            </a:r>
            <a:r>
              <a:rPr lang="ru-RU" sz="2000" b="1" dirty="0" smtClean="0">
                <a:solidFill>
                  <a:schemeClr val="tx2"/>
                </a:solidFill>
              </a:rPr>
              <a:t>, </a:t>
            </a:r>
            <a:r>
              <a:rPr lang="ru-RU" sz="2000" b="1" dirty="0" err="1" smtClean="0">
                <a:solidFill>
                  <a:schemeClr val="tx2"/>
                </a:solidFill>
              </a:rPr>
              <a:t>қызықты сұрақтар қою арқылы оқушыларды жаңа сабаққа  тарту</a:t>
            </a:r>
            <a:r>
              <a:rPr lang="ru-RU" sz="2000" b="1" dirty="0" smtClean="0">
                <a:solidFill>
                  <a:schemeClr val="tx2"/>
                </a:solidFill>
              </a:rPr>
              <a:t>. </a:t>
            </a:r>
            <a:r>
              <a:rPr lang="ru-RU" sz="2000" b="1" dirty="0" err="1" smtClean="0">
                <a:solidFill>
                  <a:schemeClr val="tx2"/>
                </a:solidFill>
              </a:rPr>
              <a:t>Бұл жерде</a:t>
            </a:r>
            <a:r>
              <a:rPr lang="ru-RU" sz="2000" b="1" dirty="0" smtClean="0">
                <a:solidFill>
                  <a:schemeClr val="tx2"/>
                </a:solidFill>
              </a:rPr>
              <a:t> </a:t>
            </a:r>
            <a:r>
              <a:rPr lang="ru-RU" sz="2000" b="1" dirty="0" err="1" smtClean="0">
                <a:solidFill>
                  <a:schemeClr val="tx2"/>
                </a:solidFill>
              </a:rPr>
              <a:t>дәстүрлі әдістердегі </a:t>
            </a:r>
            <a:r>
              <a:rPr lang="ru-RU" sz="2000" b="1" dirty="0" smtClean="0">
                <a:solidFill>
                  <a:schemeClr val="tx2"/>
                </a:solidFill>
              </a:rPr>
              <a:t>«</a:t>
            </a:r>
            <a:r>
              <a:rPr lang="ru-RU" sz="2000" b="1" dirty="0" err="1" smtClean="0">
                <a:solidFill>
                  <a:schemeClr val="tx2"/>
                </a:solidFill>
              </a:rPr>
              <a:t>Кім</a:t>
            </a:r>
            <a:r>
              <a:rPr lang="ru-RU" sz="2000" b="1" dirty="0" smtClean="0">
                <a:solidFill>
                  <a:schemeClr val="tx2"/>
                </a:solidFill>
              </a:rPr>
              <a:t> </a:t>
            </a:r>
            <a:r>
              <a:rPr lang="ru-RU" sz="2000" b="1" dirty="0" err="1" smtClean="0">
                <a:solidFill>
                  <a:schemeClr val="tx2"/>
                </a:solidFill>
              </a:rPr>
              <a:t>кезекші</a:t>
            </a:r>
            <a:r>
              <a:rPr lang="ru-RU" sz="2000" b="1" dirty="0" smtClean="0">
                <a:solidFill>
                  <a:schemeClr val="tx2"/>
                </a:solidFill>
              </a:rPr>
              <a:t>?», </a:t>
            </a:r>
            <a:r>
              <a:rPr lang="ru-RU" sz="2000" b="1" dirty="0" err="1" smtClean="0">
                <a:solidFill>
                  <a:schemeClr val="tx2"/>
                </a:solidFill>
              </a:rPr>
              <a:t>«Сабақта кім</a:t>
            </a:r>
            <a:r>
              <a:rPr lang="ru-RU" sz="2000" b="1" dirty="0" smtClean="0">
                <a:solidFill>
                  <a:schemeClr val="tx2"/>
                </a:solidFill>
              </a:rPr>
              <a:t> </a:t>
            </a:r>
            <a:r>
              <a:rPr lang="ru-RU" sz="2000" b="1" dirty="0" err="1" smtClean="0">
                <a:solidFill>
                  <a:schemeClr val="tx2"/>
                </a:solidFill>
              </a:rPr>
              <a:t>жоқ, </a:t>
            </a:r>
            <a:r>
              <a:rPr lang="ru-RU" sz="2000" b="1" dirty="0" smtClean="0">
                <a:solidFill>
                  <a:schemeClr val="tx2"/>
                </a:solidFill>
              </a:rPr>
              <a:t>неге </a:t>
            </a:r>
            <a:r>
              <a:rPr lang="ru-RU" sz="2000" b="1" dirty="0" err="1" smtClean="0">
                <a:solidFill>
                  <a:schemeClr val="tx2"/>
                </a:solidFill>
              </a:rPr>
              <a:t>жоқ</a:t>
            </a:r>
            <a:r>
              <a:rPr lang="ru-RU" sz="2000" b="1" dirty="0" smtClean="0">
                <a:solidFill>
                  <a:schemeClr val="tx2"/>
                </a:solidFill>
              </a:rPr>
              <a:t>?» т. б. </a:t>
            </a:r>
            <a:r>
              <a:rPr lang="ru-RU" sz="2000" b="1" dirty="0" err="1" smtClean="0">
                <a:solidFill>
                  <a:schemeClr val="tx2"/>
                </a:solidFill>
              </a:rPr>
              <a:t>деген</a:t>
            </a:r>
            <a:r>
              <a:rPr lang="ru-RU" sz="2000" b="1" dirty="0" smtClean="0">
                <a:solidFill>
                  <a:schemeClr val="tx2"/>
                </a:solidFill>
              </a:rPr>
              <a:t> </a:t>
            </a:r>
            <a:r>
              <a:rPr lang="ru-RU" sz="2000" b="1" dirty="0" err="1" smtClean="0">
                <a:solidFill>
                  <a:schemeClr val="tx2"/>
                </a:solidFill>
              </a:rPr>
              <a:t>сұрақтарды алмастырып</a:t>
            </a:r>
            <a:r>
              <a:rPr lang="ru-RU" sz="2000" b="1" dirty="0" smtClean="0">
                <a:solidFill>
                  <a:schemeClr val="tx2"/>
                </a:solidFill>
              </a:rPr>
              <a:t>, </a:t>
            </a:r>
            <a:r>
              <a:rPr lang="ru-RU" sz="2000" b="1" dirty="0" err="1" smtClean="0">
                <a:solidFill>
                  <a:schemeClr val="tx2"/>
                </a:solidFill>
              </a:rPr>
              <a:t>керісінше</a:t>
            </a:r>
            <a:r>
              <a:rPr lang="ru-RU" sz="2000" b="1" dirty="0" smtClean="0">
                <a:solidFill>
                  <a:schemeClr val="tx2"/>
                </a:solidFill>
              </a:rPr>
              <a:t> </a:t>
            </a:r>
            <a:r>
              <a:rPr lang="ru-RU" sz="2000" b="1" dirty="0" err="1" smtClean="0">
                <a:solidFill>
                  <a:schemeClr val="tx2"/>
                </a:solidFill>
              </a:rPr>
              <a:t>сабаққа жағымды ахуал</a:t>
            </a:r>
            <a:r>
              <a:rPr lang="ru-RU" sz="2000" b="1" dirty="0" smtClean="0">
                <a:solidFill>
                  <a:schemeClr val="tx2"/>
                </a:solidFill>
              </a:rPr>
              <a:t> </a:t>
            </a:r>
            <a:r>
              <a:rPr lang="ru-RU" sz="2000" b="1" dirty="0" err="1" smtClean="0">
                <a:solidFill>
                  <a:schemeClr val="tx2"/>
                </a:solidFill>
              </a:rPr>
              <a:t>туғызады.</a:t>
            </a:r>
            <a:r>
              <a:rPr lang="ru-RU" sz="2000" b="1" dirty="0" smtClean="0">
                <a:solidFill>
                  <a:schemeClr val="tx2"/>
                </a:solidFill>
              </a:rPr>
              <a:t> </a:t>
            </a:r>
            <a:r>
              <a:rPr lang="ru-RU" sz="2000" b="1" dirty="0" err="1" smtClean="0">
                <a:solidFill>
                  <a:schemeClr val="tx2"/>
                </a:solidFill>
              </a:rPr>
              <a:t>Бұл қызығушылықты ояту</a:t>
            </a:r>
            <a:r>
              <a:rPr lang="ru-RU" sz="2000" b="1" dirty="0" smtClean="0">
                <a:solidFill>
                  <a:schemeClr val="tx2"/>
                </a:solidFill>
              </a:rPr>
              <a:t> </a:t>
            </a:r>
            <a:r>
              <a:rPr lang="ru-RU" sz="2000" b="1" dirty="0" err="1" smtClean="0">
                <a:solidFill>
                  <a:schemeClr val="tx2"/>
                </a:solidFill>
              </a:rPr>
              <a:t>кезеңі -«жаңа білімге</a:t>
            </a:r>
            <a:r>
              <a:rPr lang="ru-RU" sz="2000" b="1" dirty="0" smtClean="0">
                <a:solidFill>
                  <a:schemeClr val="tx2"/>
                </a:solidFill>
              </a:rPr>
              <a:t> </a:t>
            </a:r>
            <a:r>
              <a:rPr lang="ru-RU" sz="2000" b="1" dirty="0" err="1" smtClean="0">
                <a:solidFill>
                  <a:schemeClr val="tx2"/>
                </a:solidFill>
              </a:rPr>
              <a:t>көпір </a:t>
            </a:r>
            <a:r>
              <a:rPr lang="ru-RU" sz="2000" b="1" dirty="0" smtClean="0">
                <a:solidFill>
                  <a:schemeClr val="tx2"/>
                </a:solidFill>
              </a:rPr>
              <a:t>салу». </a:t>
            </a:r>
            <a:r>
              <a:rPr lang="ru-RU" sz="2000" b="1" dirty="0" err="1" smtClean="0">
                <a:solidFill>
                  <a:schemeClr val="tx2"/>
                </a:solidFill>
              </a:rPr>
              <a:t>Бұл сәт «Бүгінгі біздің өтетін тақырыбымыз» деп</a:t>
            </a:r>
            <a:r>
              <a:rPr lang="ru-RU" sz="2000" b="1" dirty="0" smtClean="0">
                <a:solidFill>
                  <a:schemeClr val="tx2"/>
                </a:solidFill>
              </a:rPr>
              <a:t> </a:t>
            </a:r>
            <a:r>
              <a:rPr lang="ru-RU" sz="2000" b="1" dirty="0" err="1" smtClean="0">
                <a:solidFill>
                  <a:schemeClr val="tx2"/>
                </a:solidFill>
              </a:rPr>
              <a:t>дайын</a:t>
            </a:r>
            <a:r>
              <a:rPr lang="ru-RU" sz="2000" b="1" dirty="0" smtClean="0">
                <a:solidFill>
                  <a:schemeClr val="tx2"/>
                </a:solidFill>
              </a:rPr>
              <a:t> </a:t>
            </a:r>
            <a:r>
              <a:rPr lang="ru-RU" sz="2000" b="1" dirty="0" err="1" smtClean="0">
                <a:solidFill>
                  <a:schemeClr val="tx2"/>
                </a:solidFill>
              </a:rPr>
              <a:t>дүниені айтып</a:t>
            </a:r>
            <a:r>
              <a:rPr lang="ru-RU" sz="2000" b="1" dirty="0" smtClean="0">
                <a:solidFill>
                  <a:schemeClr val="tx2"/>
                </a:solidFill>
              </a:rPr>
              <a:t> </a:t>
            </a:r>
            <a:r>
              <a:rPr lang="ru-RU" sz="2000" b="1" dirty="0" err="1" smtClean="0">
                <a:solidFill>
                  <a:schemeClr val="tx2"/>
                </a:solidFill>
              </a:rPr>
              <a:t>беруден</a:t>
            </a:r>
            <a:r>
              <a:rPr lang="ru-RU" sz="2000" b="1" dirty="0" smtClean="0">
                <a:solidFill>
                  <a:schemeClr val="tx2"/>
                </a:solidFill>
              </a:rPr>
              <a:t> </a:t>
            </a:r>
            <a:r>
              <a:rPr lang="ru-RU" sz="2000" b="1" dirty="0" err="1" smtClean="0">
                <a:solidFill>
                  <a:schemeClr val="tx2"/>
                </a:solidFill>
              </a:rPr>
              <a:t>алыстатады</a:t>
            </a:r>
            <a:r>
              <a:rPr lang="ru-RU" sz="2000" b="1" dirty="0" smtClean="0">
                <a:solidFill>
                  <a:schemeClr val="tx2"/>
                </a:solidFill>
              </a:rPr>
              <a:t>. </a:t>
            </a:r>
            <a:r>
              <a:rPr lang="ru-RU" sz="2000" b="1" dirty="0" err="1" smtClean="0">
                <a:solidFill>
                  <a:schemeClr val="tx2"/>
                </a:solidFill>
              </a:rPr>
              <a:t>Орнына</a:t>
            </a:r>
            <a:r>
              <a:rPr lang="ru-RU" sz="2000" b="1" dirty="0" smtClean="0">
                <a:solidFill>
                  <a:schemeClr val="tx2"/>
                </a:solidFill>
              </a:rPr>
              <a:t>, </a:t>
            </a:r>
            <a:r>
              <a:rPr lang="ru-RU" sz="2000" b="1" dirty="0" err="1" smtClean="0">
                <a:solidFill>
                  <a:schemeClr val="tx2"/>
                </a:solidFill>
              </a:rPr>
              <a:t>білетін</a:t>
            </a:r>
            <a:r>
              <a:rPr lang="ru-RU" sz="2000" b="1" dirty="0" smtClean="0">
                <a:solidFill>
                  <a:schemeClr val="tx2"/>
                </a:solidFill>
              </a:rPr>
              <a:t> </a:t>
            </a:r>
            <a:r>
              <a:rPr lang="ru-RU" sz="2000" b="1" dirty="0" err="1" smtClean="0">
                <a:solidFill>
                  <a:schemeClr val="tx2"/>
                </a:solidFill>
              </a:rPr>
              <a:t>білімді</a:t>
            </a:r>
            <a:r>
              <a:rPr lang="ru-RU" sz="2000" b="1" dirty="0" smtClean="0">
                <a:solidFill>
                  <a:schemeClr val="tx2"/>
                </a:solidFill>
              </a:rPr>
              <a:t> </a:t>
            </a:r>
            <a:r>
              <a:rPr lang="ru-RU" sz="2000" b="1" dirty="0" err="1" smtClean="0">
                <a:solidFill>
                  <a:schemeClr val="tx2"/>
                </a:solidFill>
              </a:rPr>
              <a:t>еске</a:t>
            </a:r>
            <a:r>
              <a:rPr lang="ru-RU" sz="2000" b="1" dirty="0" smtClean="0">
                <a:solidFill>
                  <a:schemeClr val="tx2"/>
                </a:solidFill>
              </a:rPr>
              <a:t> </a:t>
            </a:r>
            <a:r>
              <a:rPr lang="ru-RU" sz="2000" b="1" dirty="0" err="1" smtClean="0">
                <a:solidFill>
                  <a:schemeClr val="tx2"/>
                </a:solidFill>
              </a:rPr>
              <a:t>түсіре отырып</a:t>
            </a:r>
            <a:r>
              <a:rPr lang="ru-RU" sz="2000" b="1" dirty="0" smtClean="0">
                <a:solidFill>
                  <a:schemeClr val="tx2"/>
                </a:solidFill>
              </a:rPr>
              <a:t>, </a:t>
            </a:r>
            <a:r>
              <a:rPr lang="ru-RU" sz="2000" b="1" dirty="0" err="1" smtClean="0">
                <a:solidFill>
                  <a:schemeClr val="tx2"/>
                </a:solidFill>
              </a:rPr>
              <a:t>жаңа білімге</a:t>
            </a:r>
            <a:r>
              <a:rPr lang="ru-RU" sz="2000" b="1" dirty="0" smtClean="0">
                <a:solidFill>
                  <a:schemeClr val="tx2"/>
                </a:solidFill>
              </a:rPr>
              <a:t> </a:t>
            </a:r>
            <a:r>
              <a:rPr lang="ru-RU" sz="2000" b="1" dirty="0" err="1" smtClean="0">
                <a:solidFill>
                  <a:schemeClr val="tx2"/>
                </a:solidFill>
              </a:rPr>
              <a:t>көпір </a:t>
            </a:r>
            <a:r>
              <a:rPr lang="ru-RU" sz="2000" b="1" dirty="0" smtClean="0">
                <a:solidFill>
                  <a:schemeClr val="tx2"/>
                </a:solidFill>
              </a:rPr>
              <a:t>салу </a:t>
            </a:r>
            <a:r>
              <a:rPr lang="ru-RU" sz="2000" b="1" dirty="0" err="1" smtClean="0">
                <a:solidFill>
                  <a:schemeClr val="tx2"/>
                </a:solidFill>
              </a:rPr>
              <a:t>болып</a:t>
            </a:r>
            <a:r>
              <a:rPr lang="ru-RU" sz="2000" b="1" dirty="0" smtClean="0">
                <a:solidFill>
                  <a:schemeClr val="tx2"/>
                </a:solidFill>
              </a:rPr>
              <a:t> </a:t>
            </a:r>
            <a:r>
              <a:rPr lang="ru-RU" sz="2000" b="1" dirty="0" err="1" smtClean="0">
                <a:solidFill>
                  <a:schemeClr val="tx2"/>
                </a:solidFill>
              </a:rPr>
              <a:t>табылады</a:t>
            </a:r>
            <a:r>
              <a:rPr lang="ru-RU" sz="2000" b="1" dirty="0" smtClean="0">
                <a:solidFill>
                  <a:schemeClr val="tx2"/>
                </a:solidFill>
              </a:rPr>
              <a:t>. </a:t>
            </a:r>
            <a:br>
              <a:rPr lang="ru-RU" sz="2000" b="1" dirty="0" smtClean="0">
                <a:solidFill>
                  <a:schemeClr val="tx2"/>
                </a:solidFill>
              </a:rPr>
            </a:br>
            <a:r>
              <a:rPr lang="ru-RU" sz="2000" b="1" dirty="0" smtClean="0">
                <a:solidFill>
                  <a:schemeClr val="tx2"/>
                </a:solidFill>
              </a:rPr>
              <a:t>2. </a:t>
            </a:r>
            <a:r>
              <a:rPr lang="ru-RU" sz="2000" b="1" dirty="0" err="1" smtClean="0">
                <a:solidFill>
                  <a:schemeClr val="tx2"/>
                </a:solidFill>
              </a:rPr>
              <a:t>Мағынаны ашу</a:t>
            </a:r>
            <a:r>
              <a:rPr lang="ru-RU" sz="2000" b="1" dirty="0" smtClean="0">
                <a:solidFill>
                  <a:schemeClr val="tx2"/>
                </a:solidFill>
              </a:rPr>
              <a:t>: </a:t>
            </a:r>
            <a:r>
              <a:rPr lang="ru-RU" sz="2000" b="1" dirty="0" err="1" smtClean="0">
                <a:solidFill>
                  <a:schemeClr val="tx2"/>
                </a:solidFill>
              </a:rPr>
              <a:t>Оқушы жаңа ақпаратты бұрынғы білімімен</a:t>
            </a:r>
            <a:r>
              <a:rPr lang="ru-RU" sz="2000" b="1" dirty="0" smtClean="0">
                <a:solidFill>
                  <a:schemeClr val="tx2"/>
                </a:solidFill>
              </a:rPr>
              <a:t> </a:t>
            </a:r>
            <a:r>
              <a:rPr lang="ru-RU" sz="2000" b="1" dirty="0" err="1" smtClean="0">
                <a:solidFill>
                  <a:schemeClr val="tx2"/>
                </a:solidFill>
              </a:rPr>
              <a:t>ұштастыра түседі.</a:t>
            </a:r>
            <a:r>
              <a:rPr lang="ru-RU" sz="2000" b="1" dirty="0" smtClean="0">
                <a:solidFill>
                  <a:schemeClr val="tx2"/>
                </a:solidFill>
              </a:rPr>
              <a:t> </a:t>
            </a:r>
            <a:r>
              <a:rPr lang="ru-RU" sz="2000" b="1" dirty="0" err="1" smtClean="0">
                <a:solidFill>
                  <a:schemeClr val="tx2"/>
                </a:solidFill>
              </a:rPr>
              <a:t>Бұл кезеңді іске</a:t>
            </a:r>
            <a:r>
              <a:rPr lang="ru-RU" sz="2000" b="1" dirty="0" smtClean="0">
                <a:solidFill>
                  <a:schemeClr val="tx2"/>
                </a:solidFill>
              </a:rPr>
              <a:t> </a:t>
            </a:r>
            <a:r>
              <a:rPr lang="ru-RU" sz="2000" b="1" dirty="0" err="1" smtClean="0">
                <a:solidFill>
                  <a:schemeClr val="tx2"/>
                </a:solidFill>
              </a:rPr>
              <a:t>асыру</a:t>
            </a:r>
            <a:r>
              <a:rPr lang="ru-RU" sz="2000" b="1" dirty="0" smtClean="0">
                <a:solidFill>
                  <a:schemeClr val="tx2"/>
                </a:solidFill>
              </a:rPr>
              <a:t> </a:t>
            </a:r>
            <a:r>
              <a:rPr lang="ru-RU" sz="2000" b="1" dirty="0" err="1" smtClean="0">
                <a:solidFill>
                  <a:schemeClr val="tx2"/>
                </a:solidFill>
              </a:rPr>
              <a:t>үшін бірнеше</a:t>
            </a:r>
            <a:r>
              <a:rPr lang="ru-RU" sz="2000" b="1" dirty="0" smtClean="0">
                <a:solidFill>
                  <a:schemeClr val="tx2"/>
                </a:solidFill>
              </a:rPr>
              <a:t> </a:t>
            </a:r>
            <a:r>
              <a:rPr lang="ru-RU" sz="2000" b="1" dirty="0" err="1" smtClean="0">
                <a:solidFill>
                  <a:schemeClr val="tx2"/>
                </a:solidFill>
              </a:rPr>
              <a:t>тәсілдер </a:t>
            </a:r>
            <a:r>
              <a:rPr lang="ru-RU" sz="2000" b="1" dirty="0" smtClean="0">
                <a:solidFill>
                  <a:schemeClr val="tx2"/>
                </a:solidFill>
              </a:rPr>
              <a:t>бар. </a:t>
            </a:r>
            <a:r>
              <a:rPr lang="ru-RU" sz="2000" b="1" dirty="0" err="1" smtClean="0">
                <a:solidFill>
                  <a:schemeClr val="tx2"/>
                </a:solidFill>
              </a:rPr>
              <a:t>Олар</a:t>
            </a:r>
            <a:r>
              <a:rPr lang="ru-RU" sz="2000" b="1" dirty="0" smtClean="0">
                <a:solidFill>
                  <a:schemeClr val="tx2"/>
                </a:solidFill>
              </a:rPr>
              <a:t>: </a:t>
            </a:r>
            <a:r>
              <a:rPr lang="ru-RU" sz="2000" b="1" dirty="0" err="1" smtClean="0">
                <a:solidFill>
                  <a:schemeClr val="tx2"/>
                </a:solidFill>
              </a:rPr>
              <a:t>болжау</a:t>
            </a:r>
            <a:r>
              <a:rPr lang="ru-RU" sz="2000" b="1" dirty="0" smtClean="0">
                <a:solidFill>
                  <a:schemeClr val="tx2"/>
                </a:solidFill>
              </a:rPr>
              <a:t> </a:t>
            </a:r>
            <a:r>
              <a:rPr lang="ru-RU" sz="2000" b="1" dirty="0" err="1" smtClean="0">
                <a:solidFill>
                  <a:schemeClr val="tx2"/>
                </a:solidFill>
              </a:rPr>
              <a:t>кестесі</a:t>
            </a:r>
            <a:r>
              <a:rPr lang="ru-RU" sz="2000" b="1" dirty="0" smtClean="0">
                <a:solidFill>
                  <a:schemeClr val="tx2"/>
                </a:solidFill>
              </a:rPr>
              <a:t>, </a:t>
            </a:r>
            <a:r>
              <a:rPr lang="ru-RU" sz="2000" b="1" dirty="0" err="1" smtClean="0">
                <a:solidFill>
                  <a:schemeClr val="tx2"/>
                </a:solidFill>
              </a:rPr>
              <a:t>ойлан</a:t>
            </a:r>
            <a:r>
              <a:rPr lang="ru-RU" sz="2000" b="1" dirty="0" smtClean="0">
                <a:solidFill>
                  <a:schemeClr val="tx2"/>
                </a:solidFill>
              </a:rPr>
              <a:t>, </a:t>
            </a:r>
            <a:r>
              <a:rPr lang="ru-RU" sz="2000" b="1" dirty="0" err="1" smtClean="0">
                <a:solidFill>
                  <a:schemeClr val="tx2"/>
                </a:solidFill>
              </a:rPr>
              <a:t>жұптас, ортаға </a:t>
            </a:r>
            <a:r>
              <a:rPr lang="ru-RU" sz="2000" b="1" dirty="0" smtClean="0">
                <a:solidFill>
                  <a:schemeClr val="tx2"/>
                </a:solidFill>
              </a:rPr>
              <a:t>сал, </a:t>
            </a:r>
            <a:r>
              <a:rPr lang="ru-RU" sz="2000" b="1" dirty="0" err="1" smtClean="0">
                <a:solidFill>
                  <a:schemeClr val="tx2"/>
                </a:solidFill>
              </a:rPr>
              <a:t>сұрақ қоя білуді</a:t>
            </a:r>
            <a:r>
              <a:rPr lang="ru-RU" sz="2000" b="1" dirty="0" smtClean="0">
                <a:solidFill>
                  <a:schemeClr val="tx2"/>
                </a:solidFill>
              </a:rPr>
              <a:t>, </a:t>
            </a:r>
            <a:r>
              <a:rPr lang="ru-RU" sz="2000" b="1" dirty="0" err="1" smtClean="0">
                <a:solidFill>
                  <a:schemeClr val="tx2"/>
                </a:solidFill>
              </a:rPr>
              <a:t>өзара оқыту </a:t>
            </a:r>
            <a:r>
              <a:rPr lang="ru-RU" sz="2000" b="1" dirty="0" smtClean="0">
                <a:solidFill>
                  <a:schemeClr val="tx2"/>
                </a:solidFill>
              </a:rPr>
              <a:t>т. б. Осы </a:t>
            </a:r>
            <a:r>
              <a:rPr lang="ru-RU" sz="2000" b="1" dirty="0" err="1" smtClean="0">
                <a:solidFill>
                  <a:schemeClr val="tx2"/>
                </a:solidFill>
              </a:rPr>
              <a:t>әдіс </a:t>
            </a:r>
            <a:r>
              <a:rPr lang="ru-RU" sz="2000" b="1" dirty="0" smtClean="0">
                <a:solidFill>
                  <a:schemeClr val="tx2"/>
                </a:solidFill>
              </a:rPr>
              <a:t>- </a:t>
            </a:r>
            <a:r>
              <a:rPr lang="ru-RU" sz="2000" b="1" dirty="0" err="1" smtClean="0">
                <a:solidFill>
                  <a:schemeClr val="tx2"/>
                </a:solidFill>
              </a:rPr>
              <a:t>тәсілдерді қолдану кезеңді ең тамаша</a:t>
            </a:r>
            <a:r>
              <a:rPr lang="ru-RU" sz="2000" b="1" dirty="0" smtClean="0">
                <a:solidFill>
                  <a:schemeClr val="tx2"/>
                </a:solidFill>
              </a:rPr>
              <a:t> </a:t>
            </a:r>
            <a:r>
              <a:rPr lang="ru-RU" sz="2000" b="1" dirty="0" err="1" smtClean="0">
                <a:solidFill>
                  <a:schemeClr val="tx2"/>
                </a:solidFill>
              </a:rPr>
              <a:t>кезеңге</a:t>
            </a:r>
            <a:r>
              <a:rPr lang="ru-RU" sz="2000" b="1" dirty="0" smtClean="0">
                <a:solidFill>
                  <a:schemeClr val="tx2"/>
                </a:solidFill>
              </a:rPr>
              <a:t>, </a:t>
            </a:r>
            <a:r>
              <a:rPr lang="ru-RU" sz="2000" b="1" dirty="0" err="1" smtClean="0">
                <a:solidFill>
                  <a:schemeClr val="tx2"/>
                </a:solidFill>
              </a:rPr>
              <a:t>яғни оқушының өздігінен білім</a:t>
            </a:r>
            <a:r>
              <a:rPr lang="ru-RU" sz="2000" b="1" dirty="0" smtClean="0">
                <a:solidFill>
                  <a:schemeClr val="tx2"/>
                </a:solidFill>
              </a:rPr>
              <a:t> </a:t>
            </a:r>
            <a:r>
              <a:rPr lang="ru-RU" sz="2000" b="1" dirty="0" err="1" smtClean="0">
                <a:solidFill>
                  <a:schemeClr val="tx2"/>
                </a:solidFill>
              </a:rPr>
              <a:t>алу</a:t>
            </a:r>
            <a:r>
              <a:rPr lang="ru-RU" sz="2000" b="1" dirty="0" smtClean="0">
                <a:solidFill>
                  <a:schemeClr val="tx2"/>
                </a:solidFill>
              </a:rPr>
              <a:t>, </a:t>
            </a:r>
            <a:r>
              <a:rPr lang="ru-RU" sz="2000" b="1" dirty="0" err="1" smtClean="0">
                <a:solidFill>
                  <a:schemeClr val="tx2"/>
                </a:solidFill>
              </a:rPr>
              <a:t>өзін </a:t>
            </a:r>
            <a:r>
              <a:rPr lang="ru-RU" sz="2000" b="1" dirty="0" smtClean="0">
                <a:solidFill>
                  <a:schemeClr val="tx2"/>
                </a:solidFill>
              </a:rPr>
              <a:t>- </a:t>
            </a:r>
            <a:r>
              <a:rPr lang="ru-RU" sz="2000" b="1" dirty="0" err="1" smtClean="0">
                <a:solidFill>
                  <a:schemeClr val="tx2"/>
                </a:solidFill>
              </a:rPr>
              <a:t>өзі өзектілендіру</a:t>
            </a:r>
            <a:r>
              <a:rPr lang="ru-RU" sz="2000" b="1" dirty="0" smtClean="0">
                <a:solidFill>
                  <a:schemeClr val="tx2"/>
                </a:solidFill>
              </a:rPr>
              <a:t>, </a:t>
            </a:r>
            <a:r>
              <a:rPr lang="ru-RU" sz="2000" b="1" dirty="0" err="1" smtClean="0">
                <a:solidFill>
                  <a:schemeClr val="tx2"/>
                </a:solidFill>
              </a:rPr>
              <a:t>танымдық қабілеттерінің </a:t>
            </a:r>
            <a:r>
              <a:rPr lang="ru-RU" sz="2000" b="1" dirty="0" smtClean="0">
                <a:solidFill>
                  <a:schemeClr val="tx2"/>
                </a:solidFill>
              </a:rPr>
              <a:t>даму, </a:t>
            </a:r>
            <a:r>
              <a:rPr lang="ru-RU" sz="2000" b="1" dirty="0" err="1" smtClean="0">
                <a:solidFill>
                  <a:schemeClr val="tx2"/>
                </a:solidFill>
              </a:rPr>
              <a:t>шығармашылық іс</a:t>
            </a:r>
            <a:r>
              <a:rPr lang="ru-RU" sz="2000" b="1" dirty="0" smtClean="0">
                <a:solidFill>
                  <a:schemeClr val="tx2"/>
                </a:solidFill>
              </a:rPr>
              <a:t> - </a:t>
            </a:r>
            <a:r>
              <a:rPr lang="ru-RU" sz="2000" b="1" dirty="0" err="1" smtClean="0">
                <a:solidFill>
                  <a:schemeClr val="tx2"/>
                </a:solidFill>
              </a:rPr>
              <a:t>әрекетінің ояну</a:t>
            </a:r>
            <a:r>
              <a:rPr lang="ru-RU" sz="2000" b="1" dirty="0" smtClean="0">
                <a:solidFill>
                  <a:schemeClr val="tx2"/>
                </a:solidFill>
              </a:rPr>
              <a:t>, </a:t>
            </a:r>
            <a:r>
              <a:rPr lang="ru-RU" sz="2000" b="1" dirty="0" err="1" smtClean="0">
                <a:solidFill>
                  <a:schemeClr val="tx2"/>
                </a:solidFill>
              </a:rPr>
              <a:t>бір</a:t>
            </a:r>
            <a:r>
              <a:rPr lang="ru-RU" sz="2000" b="1" dirty="0" smtClean="0">
                <a:solidFill>
                  <a:schemeClr val="tx2"/>
                </a:solidFill>
              </a:rPr>
              <a:t> </a:t>
            </a:r>
            <a:r>
              <a:rPr lang="ru-RU" sz="2000" b="1" dirty="0" err="1" smtClean="0">
                <a:solidFill>
                  <a:schemeClr val="tx2"/>
                </a:solidFill>
              </a:rPr>
              <a:t>сөзбен айтқанда, өзіндік еңбек ету</a:t>
            </a:r>
            <a:r>
              <a:rPr lang="ru-RU" sz="2000" b="1" dirty="0" smtClean="0">
                <a:solidFill>
                  <a:schemeClr val="tx2"/>
                </a:solidFill>
              </a:rPr>
              <a:t> </a:t>
            </a:r>
            <a:r>
              <a:rPr lang="ru-RU" sz="2000" b="1" dirty="0" err="1" smtClean="0">
                <a:solidFill>
                  <a:schemeClr val="tx2"/>
                </a:solidFill>
              </a:rPr>
              <a:t>кезеңіне айналдырады</a:t>
            </a:r>
            <a:r>
              <a:rPr lang="ru-RU" sz="2000" b="1" dirty="0" smtClean="0">
                <a:solidFill>
                  <a:schemeClr val="tx2"/>
                </a:solidFill>
              </a:rPr>
              <a:t>. 3. Ой </a:t>
            </a:r>
            <a:r>
              <a:rPr lang="ru-RU" sz="2000" b="1" dirty="0" err="1" smtClean="0">
                <a:solidFill>
                  <a:schemeClr val="tx2"/>
                </a:solidFill>
              </a:rPr>
              <a:t>толғаныс</a:t>
            </a:r>
            <a:r>
              <a:rPr lang="ru-RU" sz="2000" b="1" dirty="0" smtClean="0">
                <a:solidFill>
                  <a:schemeClr val="tx2"/>
                </a:solidFill>
              </a:rPr>
              <a:t>: </a:t>
            </a:r>
            <a:r>
              <a:rPr lang="ru-RU" sz="2000" b="1" dirty="0" err="1" smtClean="0">
                <a:solidFill>
                  <a:schemeClr val="tx2"/>
                </a:solidFill>
              </a:rPr>
              <a:t>Оқуды қорытындылау</a:t>
            </a:r>
            <a:r>
              <a:rPr lang="ru-RU" sz="2000" b="1" dirty="0" smtClean="0">
                <a:solidFill>
                  <a:schemeClr val="tx2"/>
                </a:solidFill>
              </a:rPr>
              <a:t>. </a:t>
            </a:r>
            <a:r>
              <a:rPr lang="ru-RU" sz="2000" b="1" dirty="0" err="1" smtClean="0">
                <a:solidFill>
                  <a:schemeClr val="tx2"/>
                </a:solidFill>
              </a:rPr>
              <a:t>Оқушылар өз ойлары</a:t>
            </a:r>
            <a:r>
              <a:rPr lang="ru-RU" sz="2000" b="1" dirty="0" smtClean="0">
                <a:solidFill>
                  <a:schemeClr val="tx2"/>
                </a:solidFill>
              </a:rPr>
              <a:t> мен </a:t>
            </a:r>
            <a:r>
              <a:rPr lang="ru-RU" sz="2000" b="1" dirty="0" err="1" smtClean="0">
                <a:solidFill>
                  <a:schemeClr val="tx2"/>
                </a:solidFill>
              </a:rPr>
              <a:t>байқаған ақпараттарды өз сөздерімен айта</a:t>
            </a:r>
            <a:r>
              <a:rPr lang="ru-RU" sz="2000" b="1" dirty="0" smtClean="0">
                <a:solidFill>
                  <a:schemeClr val="tx2"/>
                </a:solidFill>
              </a:rPr>
              <a:t> </a:t>
            </a:r>
            <a:r>
              <a:rPr lang="ru-RU" sz="2000" b="1" dirty="0" err="1" smtClean="0">
                <a:solidFill>
                  <a:schemeClr val="tx2"/>
                </a:solidFill>
              </a:rPr>
              <a:t>біліп</a:t>
            </a:r>
            <a:r>
              <a:rPr lang="ru-RU" sz="2000" b="1" dirty="0" smtClean="0">
                <a:solidFill>
                  <a:schemeClr val="tx2"/>
                </a:solidFill>
              </a:rPr>
              <a:t>, </a:t>
            </a:r>
            <a:r>
              <a:rPr lang="ru-RU" sz="2000" b="1" dirty="0" err="1" smtClean="0">
                <a:solidFill>
                  <a:schemeClr val="tx2"/>
                </a:solidFill>
              </a:rPr>
              <a:t>өзара алмасады</a:t>
            </a:r>
            <a:r>
              <a:rPr lang="ru-RU" sz="2000" b="1" dirty="0" smtClean="0">
                <a:solidFill>
                  <a:schemeClr val="tx2"/>
                </a:solidFill>
              </a:rPr>
              <a:t>. </a:t>
            </a:r>
            <a:r>
              <a:rPr lang="ru-RU" sz="2000" b="1" dirty="0" err="1" smtClean="0">
                <a:solidFill>
                  <a:schemeClr val="tx2"/>
                </a:solidFill>
              </a:rPr>
              <a:t>Оқушы алған білімін</a:t>
            </a:r>
            <a:r>
              <a:rPr lang="ru-RU" sz="2000" b="1" dirty="0" smtClean="0">
                <a:solidFill>
                  <a:schemeClr val="tx2"/>
                </a:solidFill>
              </a:rPr>
              <a:t> </a:t>
            </a:r>
            <a:r>
              <a:rPr lang="ru-RU" sz="2000" b="1" dirty="0" err="1" smtClean="0">
                <a:solidFill>
                  <a:schemeClr val="tx2"/>
                </a:solidFill>
              </a:rPr>
              <a:t>пайдалана</a:t>
            </a:r>
            <a:r>
              <a:rPr lang="ru-RU" sz="2000" b="1" dirty="0" smtClean="0">
                <a:solidFill>
                  <a:schemeClr val="tx2"/>
                </a:solidFill>
              </a:rPr>
              <a:t> </a:t>
            </a:r>
            <a:r>
              <a:rPr lang="ru-RU" sz="2000" b="1" dirty="0" err="1" smtClean="0">
                <a:solidFill>
                  <a:schemeClr val="tx2"/>
                </a:solidFill>
              </a:rPr>
              <a:t>отырып</a:t>
            </a:r>
            <a:r>
              <a:rPr lang="ru-RU" sz="2000" b="1" dirty="0" smtClean="0">
                <a:solidFill>
                  <a:schemeClr val="tx2"/>
                </a:solidFill>
              </a:rPr>
              <a:t> </a:t>
            </a:r>
            <a:r>
              <a:rPr lang="ru-RU" sz="2000" b="1" dirty="0" err="1" smtClean="0">
                <a:solidFill>
                  <a:schemeClr val="tx2"/>
                </a:solidFill>
              </a:rPr>
              <a:t>шешім</a:t>
            </a:r>
            <a:r>
              <a:rPr lang="ru-RU" sz="2000" b="1" dirty="0" smtClean="0">
                <a:solidFill>
                  <a:schemeClr val="tx2"/>
                </a:solidFill>
              </a:rPr>
              <a:t> </a:t>
            </a:r>
            <a:r>
              <a:rPr lang="ru-RU" sz="2000" b="1" dirty="0" err="1" smtClean="0">
                <a:solidFill>
                  <a:schemeClr val="tx2"/>
                </a:solidFill>
              </a:rPr>
              <a:t>қабылдайды, топпен</a:t>
            </a:r>
            <a:r>
              <a:rPr lang="ru-RU" sz="2000" b="1" dirty="0" smtClean="0">
                <a:solidFill>
                  <a:schemeClr val="tx2"/>
                </a:solidFill>
              </a:rPr>
              <a:t> </a:t>
            </a:r>
            <a:r>
              <a:rPr lang="ru-RU" sz="2000" b="1" dirty="0" err="1" smtClean="0">
                <a:solidFill>
                  <a:schemeClr val="tx2"/>
                </a:solidFill>
              </a:rPr>
              <a:t>бөлініп берілген</a:t>
            </a:r>
            <a:r>
              <a:rPr lang="ru-RU" sz="2000" b="1" dirty="0" smtClean="0">
                <a:solidFill>
                  <a:schemeClr val="tx2"/>
                </a:solidFill>
              </a:rPr>
              <a:t> </a:t>
            </a:r>
            <a:r>
              <a:rPr lang="ru-RU" sz="2000" b="1" dirty="0" err="1" smtClean="0">
                <a:solidFill>
                  <a:schemeClr val="tx2"/>
                </a:solidFill>
              </a:rPr>
              <a:t>тапсырмалары</a:t>
            </a:r>
            <a:r>
              <a:rPr lang="ru-RU" sz="2000" b="1" dirty="0" smtClean="0">
                <a:solidFill>
                  <a:schemeClr val="tx2"/>
                </a:solidFill>
              </a:rPr>
              <a:t> </a:t>
            </a:r>
            <a:r>
              <a:rPr lang="ru-RU" sz="2000" b="1" dirty="0" err="1" smtClean="0">
                <a:solidFill>
                  <a:schemeClr val="tx2"/>
                </a:solidFill>
              </a:rPr>
              <a:t>болса</a:t>
            </a:r>
            <a:r>
              <a:rPr lang="ru-RU" sz="2000" b="1" dirty="0" smtClean="0">
                <a:solidFill>
                  <a:schemeClr val="tx2"/>
                </a:solidFill>
              </a:rPr>
              <a:t>, </a:t>
            </a:r>
            <a:r>
              <a:rPr lang="ru-RU" sz="2000" b="1" dirty="0" err="1" smtClean="0">
                <a:solidFill>
                  <a:schemeClr val="tx2"/>
                </a:solidFill>
              </a:rPr>
              <a:t>өздері дәлелдейді, көрсетеді, бағалайды немесе</a:t>
            </a:r>
            <a:r>
              <a:rPr lang="ru-RU" sz="2000" b="1" dirty="0" smtClean="0">
                <a:solidFill>
                  <a:schemeClr val="tx2"/>
                </a:solidFill>
              </a:rPr>
              <a:t> «Эссе </a:t>
            </a:r>
            <a:r>
              <a:rPr lang="ru-RU" sz="2000" b="1" dirty="0" err="1" smtClean="0">
                <a:solidFill>
                  <a:schemeClr val="tx2"/>
                </a:solidFill>
              </a:rPr>
              <a:t>жазу</a:t>
            </a:r>
            <a:r>
              <a:rPr lang="ru-RU" sz="2000" b="1" dirty="0" smtClean="0">
                <a:solidFill>
                  <a:schemeClr val="tx2"/>
                </a:solidFill>
              </a:rPr>
              <a:t>, бес </a:t>
            </a:r>
            <a:r>
              <a:rPr lang="ru-RU" sz="2000" b="1" dirty="0" err="1" smtClean="0">
                <a:solidFill>
                  <a:schemeClr val="tx2"/>
                </a:solidFill>
              </a:rPr>
              <a:t>жол</a:t>
            </a:r>
            <a:r>
              <a:rPr lang="ru-RU" sz="2000" b="1" dirty="0" smtClean="0">
                <a:solidFill>
                  <a:schemeClr val="tx2"/>
                </a:solidFill>
              </a:rPr>
              <a:t> </a:t>
            </a:r>
            <a:r>
              <a:rPr lang="ru-RU" sz="2000" b="1" dirty="0" err="1" smtClean="0">
                <a:solidFill>
                  <a:schemeClr val="tx2"/>
                </a:solidFill>
              </a:rPr>
              <a:t>өлең</a:t>
            </a:r>
            <a:r>
              <a:rPr lang="ru-RU" sz="2000" b="1" dirty="0" smtClean="0">
                <a:solidFill>
                  <a:schemeClr val="tx2"/>
                </a:solidFill>
              </a:rPr>
              <a:t>», т. б. </a:t>
            </a:r>
            <a:r>
              <a:rPr lang="ru-RU" sz="2000" b="1" dirty="0" err="1" smtClean="0">
                <a:solidFill>
                  <a:schemeClr val="tx2"/>
                </a:solidFill>
              </a:rPr>
              <a:t>стратегияларды</a:t>
            </a:r>
            <a:r>
              <a:rPr lang="ru-RU" sz="2000" b="1" dirty="0" smtClean="0">
                <a:solidFill>
                  <a:schemeClr val="tx2"/>
                </a:solidFill>
              </a:rPr>
              <a:t> </a:t>
            </a:r>
            <a:r>
              <a:rPr lang="ru-RU" sz="2000" b="1" dirty="0" err="1" smtClean="0">
                <a:solidFill>
                  <a:schemeClr val="tx2"/>
                </a:solidFill>
              </a:rPr>
              <a:t>қолданып тәсілдерін қолданып қорытындылайды.</a:t>
            </a:r>
            <a:r>
              <a:rPr lang="ru-RU" sz="2000" b="1" dirty="0" smtClean="0">
                <a:solidFill>
                  <a:schemeClr val="tx2"/>
                </a:solidFill>
              </a:rPr>
              <a:t> </a:t>
            </a:r>
            <a:br>
              <a:rPr lang="ru-RU"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154626"/>
          </a:xfrm>
        </p:spPr>
        <p:txBody>
          <a:bodyPr>
            <a:noAutofit/>
          </a:bodyPr>
          <a:lstStyle/>
          <a:p>
            <a:r>
              <a:rPr lang="kk-KZ" sz="8000" b="1" i="1" dirty="0" smtClean="0">
                <a:solidFill>
                  <a:srgbClr val="FF3399"/>
                </a:solidFill>
              </a:rPr>
              <a:t>Стратегия дегеніміз не?</a:t>
            </a:r>
            <a:endParaRPr lang="ru-RU" sz="8000" b="1" i="1" dirty="0">
              <a:solidFill>
                <a:srgbClr val="FF339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4638"/>
            <a:ext cx="8229600" cy="565469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ru-RU" sz="2000" b="1" dirty="0" smtClean="0">
                <a:solidFill>
                  <a:srgbClr val="FF0000"/>
                </a:solidFill>
              </a:rPr>
              <a:t>Сын </a:t>
            </a:r>
            <a:r>
              <a:rPr lang="ru-RU" sz="2000" b="1" dirty="0" err="1" smtClean="0">
                <a:solidFill>
                  <a:srgbClr val="FF0000"/>
                </a:solidFill>
              </a:rPr>
              <a:t>тұрғысынан оқыту бағдарламасы стратегиялардан</a:t>
            </a:r>
            <a:r>
              <a:rPr lang="ru-RU" sz="2000" b="1" dirty="0" smtClean="0">
                <a:solidFill>
                  <a:srgbClr val="FF0000"/>
                </a:solidFill>
              </a:rPr>
              <a:t> </a:t>
            </a:r>
            <a:r>
              <a:rPr lang="ru-RU" sz="2000" b="1" dirty="0" err="1" smtClean="0">
                <a:solidFill>
                  <a:srgbClr val="FF0000"/>
                </a:solidFill>
              </a:rPr>
              <a:t>тұрады</a:t>
            </a:r>
            <a:r>
              <a:rPr lang="ru-RU" sz="2000" b="1" dirty="0" smtClean="0">
                <a:solidFill>
                  <a:srgbClr val="FF0000"/>
                </a:solidFill>
              </a:rPr>
              <a:t>. </a:t>
            </a:r>
            <a:r>
              <a:rPr lang="ru-RU" sz="2000" b="1" dirty="0" err="1" smtClean="0">
                <a:solidFill>
                  <a:srgbClr val="FF0000"/>
                </a:solidFill>
              </a:rPr>
              <a:t>Бұл бағдарламада қолдануға болатын</a:t>
            </a:r>
            <a:r>
              <a:rPr lang="ru-RU" sz="2000" b="1" dirty="0" smtClean="0">
                <a:solidFill>
                  <a:srgbClr val="FF0000"/>
                </a:solidFill>
              </a:rPr>
              <a:t> </a:t>
            </a:r>
            <a:r>
              <a:rPr lang="ru-RU" sz="2000" b="1" dirty="0" err="1" smtClean="0">
                <a:solidFill>
                  <a:srgbClr val="FF0000"/>
                </a:solidFill>
              </a:rPr>
              <a:t>стратегиялар</a:t>
            </a:r>
            <a:r>
              <a:rPr lang="ru-RU" sz="2000" b="1" dirty="0" smtClean="0">
                <a:solidFill>
                  <a:srgbClr val="FF0000"/>
                </a:solidFill>
              </a:rPr>
              <a:t> </a:t>
            </a:r>
            <a:r>
              <a:rPr lang="ru-RU" sz="2000" b="1" dirty="0" err="1" smtClean="0">
                <a:solidFill>
                  <a:srgbClr val="FF0000"/>
                </a:solidFill>
              </a:rPr>
              <a:t>өте</a:t>
            </a:r>
            <a:r>
              <a:rPr lang="ru-RU" sz="2000" b="1" dirty="0" smtClean="0">
                <a:solidFill>
                  <a:srgbClr val="FF0000"/>
                </a:solidFill>
              </a:rPr>
              <a:t> </a:t>
            </a:r>
            <a:r>
              <a:rPr lang="kk-KZ" sz="2000" b="1" dirty="0" smtClean="0">
                <a:solidFill>
                  <a:srgbClr val="FF0000"/>
                </a:solidFill>
              </a:rPr>
              <a:t>көп</a:t>
            </a:r>
            <a:r>
              <a:rPr lang="ru-RU" sz="2000" b="1" dirty="0" smtClean="0">
                <a:solidFill>
                  <a:srgbClr val="FF0000"/>
                </a:solidFill>
              </a:rPr>
              <a:t>. </a:t>
            </a:r>
            <a:r>
              <a:rPr lang="ru-RU" sz="2000" b="1" dirty="0" err="1" smtClean="0">
                <a:solidFill>
                  <a:srgbClr val="FF0000"/>
                </a:solidFill>
              </a:rPr>
              <a:t>Біз</a:t>
            </a:r>
            <a:r>
              <a:rPr lang="ru-RU" sz="2000" b="1" dirty="0" smtClean="0">
                <a:solidFill>
                  <a:srgbClr val="FF0000"/>
                </a:solidFill>
              </a:rPr>
              <a:t> </a:t>
            </a:r>
            <a:r>
              <a:rPr lang="ru-RU" sz="2000" b="1" dirty="0" err="1" smtClean="0">
                <a:solidFill>
                  <a:srgbClr val="FF0000"/>
                </a:solidFill>
              </a:rPr>
              <a:t>оның </a:t>
            </a:r>
            <a:r>
              <a:rPr lang="ru-RU" sz="2000" b="1" dirty="0" smtClean="0">
                <a:solidFill>
                  <a:srgbClr val="FF0000"/>
                </a:solidFill>
              </a:rPr>
              <a:t>25 </a:t>
            </a:r>
            <a:r>
              <a:rPr lang="ru-RU" sz="2000" b="1" dirty="0" err="1" smtClean="0">
                <a:solidFill>
                  <a:srgbClr val="FF0000"/>
                </a:solidFill>
              </a:rPr>
              <a:t>жиі</a:t>
            </a:r>
            <a:r>
              <a:rPr lang="ru-RU" sz="2000" b="1" dirty="0" smtClean="0">
                <a:solidFill>
                  <a:srgbClr val="FF0000"/>
                </a:solidFill>
              </a:rPr>
              <a:t> </a:t>
            </a:r>
            <a:r>
              <a:rPr lang="ru-RU" sz="2000" b="1" dirty="0" err="1" smtClean="0">
                <a:solidFill>
                  <a:srgbClr val="FF0000"/>
                </a:solidFill>
              </a:rPr>
              <a:t>пайдаланамыз</a:t>
            </a:r>
            <a:r>
              <a:rPr lang="ru-RU" sz="2000" b="1" dirty="0" smtClean="0">
                <a:solidFill>
                  <a:srgbClr val="FF0000"/>
                </a:solidFill>
              </a:rPr>
              <a:t>. </a:t>
            </a:r>
            <a:r>
              <a:rPr lang="ru-RU" sz="2000" b="1" dirty="0" err="1" smtClean="0">
                <a:solidFill>
                  <a:srgbClr val="FF0000"/>
                </a:solidFill>
              </a:rPr>
              <a:t>Сабақта пайдаланатын</a:t>
            </a:r>
            <a:r>
              <a:rPr lang="ru-RU" sz="2000" b="1" dirty="0" smtClean="0">
                <a:solidFill>
                  <a:srgbClr val="FF0000"/>
                </a:solidFill>
              </a:rPr>
              <a:t> </a:t>
            </a:r>
            <a:r>
              <a:rPr lang="ru-RU" sz="2000" b="1" dirty="0" err="1" smtClean="0">
                <a:solidFill>
                  <a:srgbClr val="FF0000"/>
                </a:solidFill>
              </a:rPr>
              <a:t>стратегиялар</a:t>
            </a:r>
            <a:r>
              <a:rPr lang="ru-RU" sz="2000" b="1" dirty="0" smtClean="0">
                <a:solidFill>
                  <a:srgbClr val="FF0000"/>
                </a:solidFill>
              </a:rPr>
              <a:t> </a:t>
            </a:r>
            <a:r>
              <a:rPr lang="ru-RU" sz="2000" b="1" dirty="0" err="1" smtClean="0">
                <a:solidFill>
                  <a:srgbClr val="FF0000"/>
                </a:solidFill>
              </a:rPr>
              <a:t>түрі: </a:t>
            </a:r>
            <a:r>
              <a:rPr lang="ru-RU" sz="2000" b="1" dirty="0" smtClean="0">
                <a:solidFill>
                  <a:srgbClr val="FF0000"/>
                </a:solidFill>
              </a:rPr>
              <a:t>1. </a:t>
            </a:r>
            <a:r>
              <a:rPr lang="ru-RU" sz="2000" b="1" dirty="0" err="1" smtClean="0">
                <a:solidFill>
                  <a:srgbClr val="FF0000"/>
                </a:solidFill>
              </a:rPr>
              <a:t>Негізгі</a:t>
            </a:r>
            <a:r>
              <a:rPr lang="ru-RU" sz="2000" b="1" dirty="0" smtClean="0">
                <a:solidFill>
                  <a:srgbClr val="FF0000"/>
                </a:solidFill>
              </a:rPr>
              <a:t> </a:t>
            </a:r>
            <a:r>
              <a:rPr lang="ru-RU" sz="2000" b="1" dirty="0" err="1" smtClean="0">
                <a:solidFill>
                  <a:srgbClr val="FF0000"/>
                </a:solidFill>
              </a:rPr>
              <a:t>ойды</a:t>
            </a:r>
            <a:r>
              <a:rPr lang="ru-RU" sz="2000" b="1" dirty="0" smtClean="0">
                <a:solidFill>
                  <a:srgbClr val="FF0000"/>
                </a:solidFill>
              </a:rPr>
              <a:t> </a:t>
            </a:r>
            <a:r>
              <a:rPr lang="ru-RU" sz="2000" b="1" dirty="0" err="1" smtClean="0">
                <a:solidFill>
                  <a:srgbClr val="FF0000"/>
                </a:solidFill>
              </a:rPr>
              <a:t>суреттеу</a:t>
            </a:r>
            <a:r>
              <a:rPr lang="ru-RU" sz="2000" b="1" dirty="0" smtClean="0">
                <a:solidFill>
                  <a:srgbClr val="FF0000"/>
                </a:solidFill>
              </a:rPr>
              <a:t> 14. Венн диаграмма 2. </a:t>
            </a:r>
            <a:r>
              <a:rPr lang="ru-RU" sz="2000" b="1" dirty="0" err="1" smtClean="0">
                <a:solidFill>
                  <a:srgbClr val="FF0000"/>
                </a:solidFill>
              </a:rPr>
              <a:t>Топтастыру</a:t>
            </a:r>
            <a:r>
              <a:rPr lang="ru-RU" sz="2000" b="1" dirty="0" smtClean="0">
                <a:solidFill>
                  <a:srgbClr val="FF0000"/>
                </a:solidFill>
              </a:rPr>
              <a:t> 15. Кубизм 3. Бес </a:t>
            </a:r>
            <a:r>
              <a:rPr lang="ru-RU" sz="2000" b="1" dirty="0" err="1" smtClean="0">
                <a:solidFill>
                  <a:srgbClr val="FF0000"/>
                </a:solidFill>
              </a:rPr>
              <a:t>жол</a:t>
            </a:r>
            <a:r>
              <a:rPr lang="ru-RU" sz="2000" b="1" dirty="0" smtClean="0">
                <a:solidFill>
                  <a:srgbClr val="FF0000"/>
                </a:solidFill>
              </a:rPr>
              <a:t> </a:t>
            </a:r>
            <a:r>
              <a:rPr lang="ru-RU" sz="2000" b="1" dirty="0" err="1" smtClean="0">
                <a:solidFill>
                  <a:srgbClr val="FF0000"/>
                </a:solidFill>
              </a:rPr>
              <a:t>өлең </a:t>
            </a:r>
            <a:r>
              <a:rPr lang="ru-RU" sz="2000" b="1" dirty="0" smtClean="0">
                <a:solidFill>
                  <a:srgbClr val="FF0000"/>
                </a:solidFill>
              </a:rPr>
              <a:t>16. </a:t>
            </a:r>
            <a:r>
              <a:rPr lang="ru-RU" sz="2000" b="1" dirty="0" err="1" smtClean="0">
                <a:solidFill>
                  <a:srgbClr val="FF0000"/>
                </a:solidFill>
              </a:rPr>
              <a:t>Бағытталған оқу </a:t>
            </a:r>
            <a:r>
              <a:rPr lang="ru-RU" sz="2000" b="1" dirty="0" smtClean="0">
                <a:solidFill>
                  <a:srgbClr val="FF0000"/>
                </a:solidFill>
              </a:rPr>
              <a:t>4. Эссе </a:t>
            </a:r>
            <a:r>
              <a:rPr lang="ru-RU" sz="2000" b="1" dirty="0" err="1" smtClean="0">
                <a:solidFill>
                  <a:srgbClr val="FF0000"/>
                </a:solidFill>
              </a:rPr>
              <a:t>жазу</a:t>
            </a:r>
            <a:r>
              <a:rPr lang="ru-RU" sz="2000" b="1" dirty="0" smtClean="0">
                <a:solidFill>
                  <a:srgbClr val="FF0000"/>
                </a:solidFill>
              </a:rPr>
              <a:t> 17. </a:t>
            </a:r>
            <a:r>
              <a:rPr lang="ru-RU" sz="2000" b="1" dirty="0" err="1" smtClean="0">
                <a:solidFill>
                  <a:srgbClr val="FF0000"/>
                </a:solidFill>
              </a:rPr>
              <a:t>Кідіріспен</a:t>
            </a:r>
            <a:r>
              <a:rPr lang="ru-RU" sz="2000" b="1" dirty="0" smtClean="0">
                <a:solidFill>
                  <a:srgbClr val="FF0000"/>
                </a:solidFill>
              </a:rPr>
              <a:t> </a:t>
            </a:r>
            <a:r>
              <a:rPr lang="ru-RU" sz="2000" b="1" dirty="0" err="1" smtClean="0">
                <a:solidFill>
                  <a:srgbClr val="FF0000"/>
                </a:solidFill>
              </a:rPr>
              <a:t>оқу </a:t>
            </a:r>
            <a:r>
              <a:rPr lang="ru-RU" sz="2000" b="1" dirty="0" smtClean="0">
                <a:solidFill>
                  <a:srgbClr val="FF0000"/>
                </a:solidFill>
              </a:rPr>
              <a:t>5. </a:t>
            </a:r>
            <a:r>
              <a:rPr lang="ru-RU" sz="2000" b="1" dirty="0" err="1" smtClean="0">
                <a:solidFill>
                  <a:srgbClr val="FF0000"/>
                </a:solidFill>
              </a:rPr>
              <a:t>Болжам</a:t>
            </a:r>
            <a:r>
              <a:rPr lang="ru-RU" sz="2000" b="1" dirty="0" smtClean="0">
                <a:solidFill>
                  <a:srgbClr val="FF0000"/>
                </a:solidFill>
              </a:rPr>
              <a:t> </a:t>
            </a:r>
            <a:r>
              <a:rPr lang="ru-RU" sz="2000" b="1" dirty="0" err="1" smtClean="0">
                <a:solidFill>
                  <a:srgbClr val="FF0000"/>
                </a:solidFill>
              </a:rPr>
              <a:t>кестесі</a:t>
            </a:r>
            <a:r>
              <a:rPr lang="ru-RU" sz="2000" b="1" dirty="0" smtClean="0">
                <a:solidFill>
                  <a:srgbClr val="FF0000"/>
                </a:solidFill>
              </a:rPr>
              <a:t> 18. </a:t>
            </a:r>
            <a:r>
              <a:rPr lang="ru-RU" sz="2000" b="1" dirty="0" err="1" smtClean="0">
                <a:solidFill>
                  <a:srgbClr val="FF0000"/>
                </a:solidFill>
              </a:rPr>
              <a:t>Әдебиет үйірмесі </a:t>
            </a:r>
            <a:r>
              <a:rPr lang="ru-RU" sz="2000" b="1" dirty="0" smtClean="0">
                <a:solidFill>
                  <a:srgbClr val="FF0000"/>
                </a:solidFill>
              </a:rPr>
              <a:t>6. </a:t>
            </a:r>
            <a:r>
              <a:rPr lang="ru-RU" sz="2000" b="1" dirty="0" err="1" smtClean="0">
                <a:solidFill>
                  <a:srgbClr val="FF0000"/>
                </a:solidFill>
              </a:rPr>
              <a:t>Галереяға саяхат</a:t>
            </a:r>
            <a:r>
              <a:rPr lang="ru-RU" sz="2000" b="1" dirty="0" smtClean="0">
                <a:solidFill>
                  <a:srgbClr val="FF0000"/>
                </a:solidFill>
              </a:rPr>
              <a:t> 19. </a:t>
            </a:r>
            <a:r>
              <a:rPr lang="ru-RU" sz="2000" b="1" dirty="0" err="1" smtClean="0">
                <a:solidFill>
                  <a:srgbClr val="FF0000"/>
                </a:solidFill>
              </a:rPr>
              <a:t>Жол</a:t>
            </a:r>
            <a:r>
              <a:rPr lang="ru-RU" sz="2000" b="1" dirty="0" smtClean="0">
                <a:solidFill>
                  <a:srgbClr val="FF0000"/>
                </a:solidFill>
              </a:rPr>
              <a:t> </a:t>
            </a:r>
            <a:r>
              <a:rPr lang="ru-RU" sz="2000" b="1" dirty="0" err="1" smtClean="0">
                <a:solidFill>
                  <a:srgbClr val="FF0000"/>
                </a:solidFill>
              </a:rPr>
              <a:t>қалдырып жазу</a:t>
            </a:r>
            <a:r>
              <a:rPr lang="ru-RU" sz="2000" b="1" dirty="0" smtClean="0">
                <a:solidFill>
                  <a:srgbClr val="FF0000"/>
                </a:solidFill>
              </a:rPr>
              <a:t> 7. РАФТ 20. </a:t>
            </a:r>
            <a:r>
              <a:rPr lang="ru-RU" sz="2000" b="1" dirty="0" err="1" smtClean="0">
                <a:solidFill>
                  <a:srgbClr val="FF0000"/>
                </a:solidFill>
              </a:rPr>
              <a:t>Қос жазба</a:t>
            </a:r>
            <a:r>
              <a:rPr lang="ru-RU" sz="2000" b="1" dirty="0" smtClean="0">
                <a:solidFill>
                  <a:srgbClr val="FF0000"/>
                </a:solidFill>
              </a:rPr>
              <a:t> </a:t>
            </a:r>
            <a:r>
              <a:rPr lang="ru-RU" sz="2000" b="1" dirty="0" err="1" smtClean="0">
                <a:solidFill>
                  <a:srgbClr val="FF0000"/>
                </a:solidFill>
              </a:rPr>
              <a:t>күнделік </a:t>
            </a:r>
            <a:r>
              <a:rPr lang="ru-RU" sz="2000" b="1" dirty="0" smtClean="0">
                <a:solidFill>
                  <a:srgbClr val="FF0000"/>
                </a:solidFill>
              </a:rPr>
              <a:t>8. </a:t>
            </a:r>
            <a:r>
              <a:rPr lang="ru-RU" sz="2000" b="1" dirty="0" err="1" smtClean="0">
                <a:solidFill>
                  <a:srgbClr val="FF0000"/>
                </a:solidFill>
              </a:rPr>
              <a:t>Блум</a:t>
            </a:r>
            <a:r>
              <a:rPr lang="ru-RU" sz="2000" b="1" dirty="0" smtClean="0">
                <a:solidFill>
                  <a:srgbClr val="FF0000"/>
                </a:solidFill>
              </a:rPr>
              <a:t> </a:t>
            </a:r>
            <a:r>
              <a:rPr lang="ru-RU" sz="2000" b="1" dirty="0" err="1" smtClean="0">
                <a:solidFill>
                  <a:srgbClr val="FF0000"/>
                </a:solidFill>
              </a:rPr>
              <a:t>жүйесі </a:t>
            </a:r>
            <a:r>
              <a:rPr lang="ru-RU" sz="2000" b="1" dirty="0" smtClean="0">
                <a:solidFill>
                  <a:srgbClr val="FF0000"/>
                </a:solidFill>
              </a:rPr>
              <a:t>21. </a:t>
            </a:r>
            <a:r>
              <a:rPr lang="ru-RU" sz="2000" b="1" dirty="0" err="1" smtClean="0">
                <a:solidFill>
                  <a:srgbClr val="FF0000"/>
                </a:solidFill>
              </a:rPr>
              <a:t>Авторға сұрақ қою </a:t>
            </a:r>
            <a:r>
              <a:rPr lang="ru-RU" sz="2000" b="1" dirty="0" smtClean="0">
                <a:solidFill>
                  <a:srgbClr val="FF0000"/>
                </a:solidFill>
              </a:rPr>
              <a:t>9. ЖИГСО – 1 22. </a:t>
            </a:r>
            <a:r>
              <a:rPr lang="ru-RU" sz="2000" b="1" dirty="0" err="1" smtClean="0">
                <a:solidFill>
                  <a:srgbClr val="FF0000"/>
                </a:solidFill>
              </a:rPr>
              <a:t>Үш қарамды сұхбат </a:t>
            </a:r>
            <a:r>
              <a:rPr lang="ru-RU" sz="2000" b="1" dirty="0" smtClean="0">
                <a:solidFill>
                  <a:srgbClr val="FF0000"/>
                </a:solidFill>
              </a:rPr>
              <a:t>10. ЖИГСО – 2 23. </a:t>
            </a:r>
            <a:r>
              <a:rPr lang="ru-RU" sz="2000" b="1" dirty="0" err="1" smtClean="0">
                <a:solidFill>
                  <a:srgbClr val="FF0000"/>
                </a:solidFill>
              </a:rPr>
              <a:t>Әлемді шарлау</a:t>
            </a:r>
            <a:r>
              <a:rPr lang="ru-RU" sz="2000" b="1" dirty="0" smtClean="0">
                <a:solidFill>
                  <a:srgbClr val="FF0000"/>
                </a:solidFill>
              </a:rPr>
              <a:t> 11. </a:t>
            </a:r>
            <a:r>
              <a:rPr lang="ru-RU" sz="2000" b="1" dirty="0" err="1" smtClean="0">
                <a:solidFill>
                  <a:srgbClr val="FF0000"/>
                </a:solidFill>
              </a:rPr>
              <a:t>Қазымыр оқушы </a:t>
            </a:r>
            <a:r>
              <a:rPr lang="ru-RU" sz="2000" b="1" dirty="0" smtClean="0">
                <a:solidFill>
                  <a:srgbClr val="FF0000"/>
                </a:solidFill>
              </a:rPr>
              <a:t>24. Ой </a:t>
            </a:r>
            <a:r>
              <a:rPr lang="ru-RU" sz="2000" b="1" dirty="0" err="1" smtClean="0">
                <a:solidFill>
                  <a:srgbClr val="FF0000"/>
                </a:solidFill>
              </a:rPr>
              <a:t>қозғау </a:t>
            </a:r>
            <a:r>
              <a:rPr lang="ru-RU" sz="2000" b="1" dirty="0" smtClean="0">
                <a:solidFill>
                  <a:srgbClr val="FF0000"/>
                </a:solidFill>
              </a:rPr>
              <a:t>12. Автор </a:t>
            </a:r>
            <a:r>
              <a:rPr lang="ru-RU" sz="2000" b="1" dirty="0" err="1" smtClean="0">
                <a:solidFill>
                  <a:srgbClr val="FF0000"/>
                </a:solidFill>
              </a:rPr>
              <a:t>орындығы </a:t>
            </a:r>
            <a:r>
              <a:rPr lang="ru-RU" sz="2000" b="1" dirty="0" smtClean="0">
                <a:solidFill>
                  <a:srgbClr val="FF0000"/>
                </a:solidFill>
              </a:rPr>
              <a:t>25. </a:t>
            </a:r>
            <a:r>
              <a:rPr lang="ru-RU" sz="2000" b="1" dirty="0" err="1" smtClean="0">
                <a:solidFill>
                  <a:srgbClr val="FF0000"/>
                </a:solidFill>
              </a:rPr>
              <a:t>Оқиға желісі</a:t>
            </a:r>
            <a:r>
              <a:rPr lang="ru-RU" sz="2000" b="1" dirty="0" smtClean="0">
                <a:solidFill>
                  <a:srgbClr val="FF0000"/>
                </a:solidFill>
              </a:rPr>
              <a:t> 13. </a:t>
            </a:r>
            <a:r>
              <a:rPr lang="ru-RU" sz="2000" b="1" dirty="0" err="1" smtClean="0">
                <a:solidFill>
                  <a:srgbClr val="FF0000"/>
                </a:solidFill>
              </a:rPr>
              <a:t>Инсерт</a:t>
            </a:r>
            <a:r>
              <a:rPr lang="ru-RU" sz="2000" b="1" dirty="0" smtClean="0">
                <a:solidFill>
                  <a:srgbClr val="FF0000"/>
                </a:solidFill>
              </a:rPr>
              <a:t> </a:t>
            </a:r>
            <a:r>
              <a:rPr lang="ru-RU" sz="2000" b="1" dirty="0" err="1" smtClean="0">
                <a:solidFill>
                  <a:srgbClr val="FF0000"/>
                </a:solidFill>
              </a:rPr>
              <a:t>Аталған стратегияларды</a:t>
            </a:r>
            <a:r>
              <a:rPr lang="ru-RU" sz="2000" b="1" dirty="0" smtClean="0">
                <a:solidFill>
                  <a:srgbClr val="FF0000"/>
                </a:solidFill>
              </a:rPr>
              <a:t> </a:t>
            </a:r>
            <a:r>
              <a:rPr lang="ru-RU" sz="2000" b="1" dirty="0" err="1" smtClean="0">
                <a:solidFill>
                  <a:srgbClr val="FF0000"/>
                </a:solidFill>
              </a:rPr>
              <a:t>пайдалана</a:t>
            </a:r>
            <a:r>
              <a:rPr lang="ru-RU" sz="2000" b="1" dirty="0" smtClean="0">
                <a:solidFill>
                  <a:srgbClr val="FF0000"/>
                </a:solidFill>
              </a:rPr>
              <a:t> </a:t>
            </a:r>
            <a:r>
              <a:rPr lang="ru-RU" sz="2000" b="1" dirty="0" err="1" smtClean="0">
                <a:solidFill>
                  <a:srgbClr val="FF0000"/>
                </a:solidFill>
              </a:rPr>
              <a:t>отырып</a:t>
            </a:r>
            <a:r>
              <a:rPr lang="ru-RU" sz="2000" b="1" dirty="0" smtClean="0">
                <a:solidFill>
                  <a:srgbClr val="FF0000"/>
                </a:solidFill>
              </a:rPr>
              <a:t> мен </a:t>
            </a:r>
            <a:r>
              <a:rPr lang="ru-RU" sz="2000" b="1" dirty="0" err="1" smtClean="0">
                <a:solidFill>
                  <a:srgbClr val="FF0000"/>
                </a:solidFill>
              </a:rPr>
              <a:t>көп жетістіктерге</a:t>
            </a:r>
            <a:r>
              <a:rPr lang="ru-RU" sz="2000" b="1" dirty="0" smtClean="0">
                <a:solidFill>
                  <a:srgbClr val="FF0000"/>
                </a:solidFill>
              </a:rPr>
              <a:t> </a:t>
            </a:r>
            <a:r>
              <a:rPr lang="ru-RU" sz="2000" b="1" dirty="0" err="1" smtClean="0">
                <a:solidFill>
                  <a:srgbClr val="FF0000"/>
                </a:solidFill>
              </a:rPr>
              <a:t>жеттім</a:t>
            </a:r>
            <a:r>
              <a:rPr lang="ru-RU" sz="2000" b="1" dirty="0" smtClean="0">
                <a:solidFill>
                  <a:srgbClr val="FF0000"/>
                </a:solidFill>
              </a:rPr>
              <a:t>. </a:t>
            </a:r>
            <a:r>
              <a:rPr lang="ru-RU" sz="2000" b="1" dirty="0" err="1" smtClean="0">
                <a:solidFill>
                  <a:srgbClr val="FF0000"/>
                </a:solidFill>
              </a:rPr>
              <a:t>Ең бастысы</a:t>
            </a:r>
            <a:r>
              <a:rPr lang="ru-RU" sz="2000" b="1" dirty="0" smtClean="0">
                <a:solidFill>
                  <a:srgbClr val="FF0000"/>
                </a:solidFill>
              </a:rPr>
              <a:t> – </a:t>
            </a:r>
            <a:r>
              <a:rPr lang="ru-RU" sz="2000" b="1" dirty="0" err="1" smtClean="0">
                <a:solidFill>
                  <a:srgbClr val="FF0000"/>
                </a:solidFill>
              </a:rPr>
              <a:t>оқушылардың сабаққа деген</a:t>
            </a:r>
            <a:r>
              <a:rPr lang="ru-RU" sz="2000" b="1" dirty="0" smtClean="0">
                <a:solidFill>
                  <a:srgbClr val="FF0000"/>
                </a:solidFill>
              </a:rPr>
              <a:t> </a:t>
            </a:r>
            <a:r>
              <a:rPr lang="ru-RU" sz="2000" b="1" dirty="0" err="1" smtClean="0">
                <a:solidFill>
                  <a:srgbClr val="FF0000"/>
                </a:solidFill>
              </a:rPr>
              <a:t>қызығушылығы артып</a:t>
            </a:r>
            <a:r>
              <a:rPr lang="ru-RU" sz="2000" b="1" dirty="0" smtClean="0">
                <a:solidFill>
                  <a:srgbClr val="FF0000"/>
                </a:solidFill>
              </a:rPr>
              <a:t>, </a:t>
            </a:r>
            <a:r>
              <a:rPr lang="ru-RU" sz="2000" b="1" dirty="0" err="1" smtClean="0">
                <a:solidFill>
                  <a:srgbClr val="FF0000"/>
                </a:solidFill>
              </a:rPr>
              <a:t>олардың бір</a:t>
            </a:r>
            <a:r>
              <a:rPr lang="ru-RU" sz="2000" b="1" dirty="0" smtClean="0">
                <a:solidFill>
                  <a:srgbClr val="FF0000"/>
                </a:solidFill>
              </a:rPr>
              <a:t> - </a:t>
            </a:r>
            <a:r>
              <a:rPr lang="ru-RU" sz="2000" b="1" dirty="0" err="1" smtClean="0">
                <a:solidFill>
                  <a:srgbClr val="FF0000"/>
                </a:solidFill>
              </a:rPr>
              <a:t>бірімен</a:t>
            </a:r>
            <a:r>
              <a:rPr lang="ru-RU" sz="2000" b="1" dirty="0" smtClean="0">
                <a:solidFill>
                  <a:srgbClr val="FF0000"/>
                </a:solidFill>
              </a:rPr>
              <a:t> </a:t>
            </a:r>
            <a:r>
              <a:rPr lang="ru-RU" sz="2000" b="1" dirty="0" err="1" smtClean="0">
                <a:solidFill>
                  <a:srgbClr val="FF0000"/>
                </a:solidFill>
              </a:rPr>
              <a:t>пікір</a:t>
            </a:r>
            <a:r>
              <a:rPr lang="ru-RU" sz="2000" b="1" dirty="0" smtClean="0">
                <a:solidFill>
                  <a:srgbClr val="FF0000"/>
                </a:solidFill>
              </a:rPr>
              <a:t> </a:t>
            </a:r>
            <a:r>
              <a:rPr lang="ru-RU" sz="2000" b="1" dirty="0" err="1" smtClean="0">
                <a:solidFill>
                  <a:srgbClr val="FF0000"/>
                </a:solidFill>
              </a:rPr>
              <a:t>таластырып</a:t>
            </a:r>
            <a:r>
              <a:rPr lang="ru-RU" sz="2000" b="1" dirty="0" smtClean="0">
                <a:solidFill>
                  <a:srgbClr val="FF0000"/>
                </a:solidFill>
              </a:rPr>
              <a:t> </a:t>
            </a:r>
            <a:r>
              <a:rPr lang="ru-RU" sz="2000" b="1" dirty="0" err="1" smtClean="0">
                <a:solidFill>
                  <a:srgbClr val="FF0000"/>
                </a:solidFill>
              </a:rPr>
              <a:t>ашық сөйлеу, еркін</a:t>
            </a:r>
            <a:r>
              <a:rPr lang="ru-RU" sz="2000" b="1" dirty="0" smtClean="0">
                <a:solidFill>
                  <a:srgbClr val="FF0000"/>
                </a:solidFill>
              </a:rPr>
              <a:t> </a:t>
            </a:r>
            <a:r>
              <a:rPr lang="ru-RU" sz="2000" b="1" dirty="0" err="1" smtClean="0">
                <a:solidFill>
                  <a:srgbClr val="FF0000"/>
                </a:solidFill>
              </a:rPr>
              <a:t>сөйлеу дағдылары қалыптаса бастады</a:t>
            </a:r>
            <a:r>
              <a:rPr lang="ru-RU" sz="2000" b="1" dirty="0" smtClean="0">
                <a:solidFill>
                  <a:srgbClr val="FF0000"/>
                </a:solidFill>
              </a:rPr>
              <a:t>. </a:t>
            </a:r>
            <a:r>
              <a:rPr lang="ru-RU" sz="2000" b="1" dirty="0" err="1" smtClean="0">
                <a:solidFill>
                  <a:srgbClr val="FF0000"/>
                </a:solidFill>
              </a:rPr>
              <a:t>Өздеріне сенімсіздік</a:t>
            </a:r>
            <a:r>
              <a:rPr lang="ru-RU" sz="2000" b="1" dirty="0" smtClean="0">
                <a:solidFill>
                  <a:srgbClr val="FF0000"/>
                </a:solidFill>
              </a:rPr>
              <a:t> </a:t>
            </a:r>
            <a:r>
              <a:rPr lang="ru-RU" sz="2000" b="1" dirty="0" err="1" smtClean="0">
                <a:solidFill>
                  <a:srgbClr val="FF0000"/>
                </a:solidFill>
              </a:rPr>
              <a:t>білдіріп</a:t>
            </a:r>
            <a:r>
              <a:rPr lang="ru-RU" sz="2000" b="1" dirty="0" smtClean="0">
                <a:solidFill>
                  <a:srgbClr val="FF0000"/>
                </a:solidFill>
              </a:rPr>
              <a:t>, </a:t>
            </a:r>
            <a:r>
              <a:rPr lang="ru-RU" sz="2000" b="1" dirty="0" err="1" smtClean="0">
                <a:solidFill>
                  <a:srgbClr val="FF0000"/>
                </a:solidFill>
              </a:rPr>
              <a:t>бұйығы отыратын</a:t>
            </a:r>
            <a:r>
              <a:rPr lang="ru-RU" sz="2000" b="1" dirty="0" smtClean="0">
                <a:solidFill>
                  <a:srgbClr val="FF0000"/>
                </a:solidFill>
              </a:rPr>
              <a:t> </a:t>
            </a:r>
            <a:r>
              <a:rPr lang="ru-RU" sz="2000" b="1" dirty="0" err="1" smtClean="0">
                <a:solidFill>
                  <a:srgbClr val="FF0000"/>
                </a:solidFill>
              </a:rPr>
              <a:t>оқушылар өз ойларын</a:t>
            </a:r>
            <a:r>
              <a:rPr lang="ru-RU" sz="2000" b="1" dirty="0" smtClean="0">
                <a:solidFill>
                  <a:srgbClr val="FF0000"/>
                </a:solidFill>
              </a:rPr>
              <a:t> аз да </a:t>
            </a:r>
            <a:r>
              <a:rPr lang="ru-RU" sz="2000" b="1" dirty="0" err="1" smtClean="0">
                <a:solidFill>
                  <a:srgbClr val="FF0000"/>
                </a:solidFill>
              </a:rPr>
              <a:t>болса</a:t>
            </a:r>
            <a:r>
              <a:rPr lang="ru-RU" sz="2000" b="1" dirty="0" smtClean="0">
                <a:solidFill>
                  <a:srgbClr val="FF0000"/>
                </a:solidFill>
              </a:rPr>
              <a:t> </a:t>
            </a:r>
            <a:r>
              <a:rPr lang="ru-RU" sz="2000" b="1" dirty="0" err="1" smtClean="0">
                <a:solidFill>
                  <a:srgbClr val="FF0000"/>
                </a:solidFill>
              </a:rPr>
              <a:t>жүйелеп</a:t>
            </a:r>
            <a:r>
              <a:rPr lang="ru-RU" sz="2000" b="1" dirty="0" smtClean="0">
                <a:solidFill>
                  <a:srgbClr val="FF0000"/>
                </a:solidFill>
              </a:rPr>
              <a:t>, </a:t>
            </a:r>
            <a:r>
              <a:rPr lang="ru-RU" sz="2000" b="1" dirty="0" err="1" smtClean="0">
                <a:solidFill>
                  <a:srgbClr val="FF0000"/>
                </a:solidFill>
              </a:rPr>
              <a:t>еркін</a:t>
            </a:r>
            <a:r>
              <a:rPr lang="ru-RU" sz="2000" b="1" dirty="0" smtClean="0">
                <a:solidFill>
                  <a:srgbClr val="FF0000"/>
                </a:solidFill>
              </a:rPr>
              <a:t> </a:t>
            </a:r>
            <a:r>
              <a:rPr lang="ru-RU" sz="2000" b="1" dirty="0" err="1" smtClean="0">
                <a:solidFill>
                  <a:srgbClr val="FF0000"/>
                </a:solidFill>
              </a:rPr>
              <a:t>айта</a:t>
            </a:r>
            <a:r>
              <a:rPr lang="ru-RU" sz="2000" b="1" dirty="0" smtClean="0">
                <a:solidFill>
                  <a:srgbClr val="FF0000"/>
                </a:solidFill>
              </a:rPr>
              <a:t> </a:t>
            </a:r>
            <a:r>
              <a:rPr lang="ru-RU" sz="2000" b="1" dirty="0" err="1" smtClean="0">
                <a:solidFill>
                  <a:srgbClr val="FF0000"/>
                </a:solidFill>
              </a:rPr>
              <a:t>бастады</a:t>
            </a:r>
            <a:r>
              <a:rPr lang="ru-RU" sz="2000" b="1" dirty="0" smtClean="0">
                <a:solidFill>
                  <a:srgbClr val="FF0000"/>
                </a:solidFill>
              </a:rPr>
              <a:t>. </a:t>
            </a:r>
            <a:r>
              <a:rPr lang="ru-RU" sz="2000" b="1" dirty="0" err="1" smtClean="0">
                <a:solidFill>
                  <a:srgbClr val="FF0000"/>
                </a:solidFill>
              </a:rPr>
              <a:t>Бұрын шығарма, мазмұндама жұмыстарында оқушылар өз ойын</a:t>
            </a:r>
            <a:r>
              <a:rPr lang="ru-RU" sz="2000" b="1" dirty="0" smtClean="0">
                <a:solidFill>
                  <a:srgbClr val="FF0000"/>
                </a:solidFill>
              </a:rPr>
              <a:t> </a:t>
            </a:r>
            <a:r>
              <a:rPr lang="ru-RU" sz="2000" b="1" dirty="0" err="1" smtClean="0">
                <a:solidFill>
                  <a:srgbClr val="FF0000"/>
                </a:solidFill>
              </a:rPr>
              <a:t>білдіруге</a:t>
            </a:r>
            <a:r>
              <a:rPr lang="ru-RU" sz="2000" b="1" dirty="0" smtClean="0">
                <a:solidFill>
                  <a:srgbClr val="FF0000"/>
                </a:solidFill>
              </a:rPr>
              <a:t>, </a:t>
            </a:r>
            <a:r>
              <a:rPr lang="ru-RU" sz="2000" b="1" dirty="0" err="1" smtClean="0">
                <a:solidFill>
                  <a:srgbClr val="FF0000"/>
                </a:solidFill>
              </a:rPr>
              <a:t>әңгіме құрауда көптеген қиындықтарға кездесетін</a:t>
            </a:r>
            <a:r>
              <a:rPr lang="ru-RU" sz="2000" b="1" dirty="0" smtClean="0">
                <a:solidFill>
                  <a:srgbClr val="FF0000"/>
                </a:solidFill>
              </a:rPr>
              <a:t>. </a:t>
            </a:r>
            <a:r>
              <a:rPr lang="ru-RU" sz="2000" b="1" dirty="0" err="1" smtClean="0">
                <a:solidFill>
                  <a:srgbClr val="FF0000"/>
                </a:solidFill>
              </a:rPr>
              <a:t>Қазір күнде өтілген әңгімеден соң оқушылар </a:t>
            </a:r>
            <a:r>
              <a:rPr lang="ru-RU" sz="2000" b="1" dirty="0" smtClean="0">
                <a:solidFill>
                  <a:srgbClr val="FF0000"/>
                </a:solidFill>
              </a:rPr>
              <a:t>ой - </a:t>
            </a:r>
            <a:r>
              <a:rPr lang="ru-RU" sz="2000" b="1" dirty="0" err="1" smtClean="0">
                <a:solidFill>
                  <a:srgbClr val="FF0000"/>
                </a:solidFill>
              </a:rPr>
              <a:t>толғанысын жасап</a:t>
            </a:r>
            <a:r>
              <a:rPr lang="ru-RU" sz="2000" b="1" dirty="0" smtClean="0">
                <a:solidFill>
                  <a:srgbClr val="FF0000"/>
                </a:solidFill>
              </a:rPr>
              <a:t> </a:t>
            </a:r>
            <a:r>
              <a:rPr lang="ru-RU" sz="2000" b="1" dirty="0" err="1" smtClean="0">
                <a:solidFill>
                  <a:srgbClr val="FF0000"/>
                </a:solidFill>
              </a:rPr>
              <a:t>өз ойын</a:t>
            </a:r>
            <a:r>
              <a:rPr lang="ru-RU" sz="2000" b="1" dirty="0" smtClean="0">
                <a:solidFill>
                  <a:srgbClr val="FF0000"/>
                </a:solidFill>
              </a:rPr>
              <a:t> </a:t>
            </a:r>
            <a:r>
              <a:rPr lang="ru-RU" sz="2000" b="1" dirty="0" err="1" smtClean="0">
                <a:solidFill>
                  <a:srgbClr val="FF0000"/>
                </a:solidFill>
              </a:rPr>
              <a:t>жазбаша</a:t>
            </a:r>
            <a:r>
              <a:rPr lang="ru-RU" sz="2000" b="1" dirty="0" smtClean="0">
                <a:solidFill>
                  <a:srgbClr val="FF0000"/>
                </a:solidFill>
              </a:rPr>
              <a:t> </a:t>
            </a:r>
            <a:r>
              <a:rPr lang="ru-RU" sz="2000" b="1" dirty="0" err="1" smtClean="0">
                <a:solidFill>
                  <a:srgbClr val="FF0000"/>
                </a:solidFill>
              </a:rPr>
              <a:t>білдіреді</a:t>
            </a:r>
            <a:r>
              <a:rPr lang="ru-RU" sz="2000" b="1" dirty="0" smtClean="0">
                <a:solidFill>
                  <a:srgbClr val="FF0000"/>
                </a:solidFill>
              </a:rPr>
              <a:t>, </a:t>
            </a:r>
            <a:r>
              <a:rPr lang="ru-RU" sz="2000" b="1" dirty="0" err="1" smtClean="0">
                <a:solidFill>
                  <a:srgbClr val="FF0000"/>
                </a:solidFill>
              </a:rPr>
              <a:t>кейде</a:t>
            </a:r>
            <a:r>
              <a:rPr lang="ru-RU" sz="2000" b="1" dirty="0" smtClean="0">
                <a:solidFill>
                  <a:srgbClr val="FF0000"/>
                </a:solidFill>
              </a:rPr>
              <a:t> </a:t>
            </a:r>
            <a:r>
              <a:rPr lang="ru-RU" sz="2000" b="1" dirty="0" err="1" smtClean="0">
                <a:solidFill>
                  <a:srgbClr val="FF0000"/>
                </a:solidFill>
              </a:rPr>
              <a:t>мәтіндегі ойға байланысты</a:t>
            </a:r>
            <a:r>
              <a:rPr lang="ru-RU" sz="2000" b="1" dirty="0" smtClean="0">
                <a:solidFill>
                  <a:srgbClr val="FF0000"/>
                </a:solidFill>
              </a:rPr>
              <a:t> </a:t>
            </a:r>
            <a:r>
              <a:rPr lang="ru-RU" sz="2000" b="1" dirty="0" err="1" smtClean="0">
                <a:solidFill>
                  <a:srgbClr val="FF0000"/>
                </a:solidFill>
              </a:rPr>
              <a:t>мақал </a:t>
            </a:r>
            <a:r>
              <a:rPr lang="ru-RU" sz="2000" b="1" dirty="0" smtClean="0">
                <a:solidFill>
                  <a:srgbClr val="FF0000"/>
                </a:solidFill>
              </a:rPr>
              <a:t>да </a:t>
            </a:r>
            <a:r>
              <a:rPr lang="ru-RU" sz="2000" b="1" dirty="0" err="1" smtClean="0">
                <a:solidFill>
                  <a:srgbClr val="FF0000"/>
                </a:solidFill>
              </a:rPr>
              <a:t>кірістіріп</a:t>
            </a:r>
            <a:r>
              <a:rPr lang="ru-RU" sz="2000" b="1" dirty="0" smtClean="0">
                <a:solidFill>
                  <a:srgbClr val="FF0000"/>
                </a:solidFill>
              </a:rPr>
              <a:t> </a:t>
            </a:r>
            <a:r>
              <a:rPr lang="ru-RU" sz="2000" b="1" dirty="0" err="1" smtClean="0">
                <a:solidFill>
                  <a:srgbClr val="FF0000"/>
                </a:solidFill>
              </a:rPr>
              <a:t>жазады</a:t>
            </a:r>
            <a:r>
              <a:rPr lang="ru-RU" sz="2000" b="1" dirty="0" smtClean="0">
                <a:solidFill>
                  <a:srgbClr val="FF0000"/>
                </a:solidFill>
              </a:rPr>
              <a:t>. </a:t>
            </a:r>
            <a:br>
              <a:rPr lang="ru-RU" sz="2000" b="1" dirty="0" smtClean="0">
                <a:solidFill>
                  <a:srgbClr val="FF0000"/>
                </a:solidFill>
              </a:rPr>
            </a:br>
            <a:r>
              <a:rPr lang="en-US" sz="2200" dirty="0" smtClean="0"/>
              <a:t/>
            </a:r>
            <a:br>
              <a:rPr lang="en-US" sz="2200" dirty="0" smtClean="0"/>
            </a:br>
            <a:r>
              <a:rPr lang="ru-RU" sz="2000" b="1" dirty="0" smtClean="0">
                <a:solidFill>
                  <a:schemeClr val="tx2"/>
                </a:solidFill>
              </a:rPr>
              <a:t> </a:t>
            </a: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en-US" sz="2000" b="1" dirty="0" smtClean="0">
                <a:solidFill>
                  <a:schemeClr val="tx2"/>
                </a:solidFill>
              </a:rPr>
              <a:t/>
            </a:r>
            <a:br>
              <a:rPr lang="en-US" sz="2000" b="1" dirty="0" smtClean="0">
                <a:solidFill>
                  <a:schemeClr val="tx2"/>
                </a:solidFill>
              </a:rPr>
            </a:br>
            <a:r>
              <a:rPr lang="ru-RU" sz="1800" dirty="0" smtClean="0"/>
              <a:t/>
            </a:r>
            <a:br>
              <a:rPr lang="ru-RU" sz="1800" dirty="0" smtClean="0"/>
            </a:br>
            <a:r>
              <a:rPr lang="en-US" sz="1800" dirty="0" smtClean="0"/>
              <a:t/>
            </a:r>
            <a:br>
              <a:rPr lang="en-US" sz="1800" dirty="0" smtClean="0"/>
            </a:br>
            <a:r>
              <a:rPr lang="en-US" sz="1800" dirty="0" smtClean="0"/>
              <a:t/>
            </a:r>
            <a:br>
              <a:rPr lang="en-US" sz="1800" dirty="0" smtClean="0"/>
            </a:br>
            <a:r>
              <a:rPr lang="en-US" sz="1800" dirty="0" smtClean="0"/>
              <a:t/>
            </a:r>
            <a:br>
              <a:rPr lang="en-US" sz="1800" dirty="0" smtClean="0"/>
            </a:br>
            <a:r>
              <a:rPr lang="ru-RU" sz="1800" dirty="0" smtClean="0"/>
              <a:t> </a:t>
            </a:r>
            <a:r>
              <a:rPr lang="ru-RU" sz="1800" b="1" dirty="0" smtClean="0">
                <a:solidFill>
                  <a:srgbClr val="7030A0"/>
                </a:solidFill>
              </a:rPr>
              <a:t/>
            </a:r>
            <a:br>
              <a:rPr lang="ru-RU" sz="1800" b="1" dirty="0" smtClean="0">
                <a:solidFill>
                  <a:srgbClr val="7030A0"/>
                </a:solidFill>
              </a:rPr>
            </a:br>
            <a:r>
              <a:rPr lang="en-US" sz="1800" b="1" dirty="0" smtClean="0">
                <a:solidFill>
                  <a:srgbClr val="7030A0"/>
                </a:solidFill>
              </a:rPr>
              <a:t/>
            </a:r>
            <a:br>
              <a:rPr lang="en-US" sz="1800" b="1" dirty="0" smtClean="0">
                <a:solidFill>
                  <a:srgbClr val="7030A0"/>
                </a:solidFill>
              </a:rPr>
            </a:br>
            <a:r>
              <a:rPr lang="en-US" sz="1800" dirty="0" smtClean="0"/>
              <a:t/>
            </a:r>
            <a:br>
              <a:rPr lang="en-US" sz="1800" dirty="0" smtClean="0"/>
            </a:br>
            <a:r>
              <a:rPr lang="ru-RU" sz="1800" dirty="0" smtClean="0">
                <a:solidFill>
                  <a:srgbClr val="7030A0"/>
                </a:solidFill>
                <a:latin typeface="Bookman Old Style" pitchFamily="18" charset="0"/>
                <a:cs typeface="Andalus" pitchFamily="18" charset="-78"/>
              </a:rPr>
              <a:t> </a:t>
            </a:r>
            <a:r>
              <a:rPr lang="ru-RU" sz="4000" dirty="0" smtClean="0">
                <a:solidFill>
                  <a:srgbClr val="7030A0"/>
                </a:solidFill>
                <a:latin typeface="Bookman Old Style" pitchFamily="18" charset="0"/>
                <a:cs typeface="AngsanaUPC" pitchFamily="18" charset="-34"/>
              </a:rPr>
              <a:t/>
            </a:r>
            <a:br>
              <a:rPr lang="ru-RU" sz="4000" dirty="0" smtClean="0">
                <a:solidFill>
                  <a:srgbClr val="7030A0"/>
                </a:solidFill>
                <a:latin typeface="Bookman Old Style" pitchFamily="18" charset="0"/>
                <a:cs typeface="AngsanaUPC" pitchFamily="18" charset="-34"/>
              </a:rPr>
            </a:br>
            <a:endParaRPr lang="ru-RU" sz="4000" dirty="0">
              <a:solidFill>
                <a:srgbClr val="7030A0"/>
              </a:solidFill>
              <a:latin typeface="Bookman Old Style" pitchFamily="18" charset="0"/>
              <a:cs typeface="AngsanaUPC" pitchFamily="18" charset="-34"/>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40312"/>
          </a:xfrm>
        </p:spPr>
        <p:txBody>
          <a:bodyPr>
            <a:noAutofit/>
          </a:bodyPr>
          <a:lstStyle/>
          <a:p>
            <a:r>
              <a:rPr lang="kk-KZ" sz="8800" b="1" i="1" dirty="0" smtClean="0">
                <a:solidFill>
                  <a:srgbClr val="0000FF"/>
                </a:solidFill>
              </a:rPr>
              <a:t>Технология</a:t>
            </a:r>
            <a:endParaRPr lang="ru-RU" sz="8800" b="1" i="1" dirty="0">
              <a:solidFill>
                <a:srgbClr val="0000FF"/>
              </a:solidFill>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723</TotalTime>
  <Words>686</Words>
  <PresentationFormat>Экран (4:3)</PresentationFormat>
  <Paragraphs>477</Paragraphs>
  <Slides>33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Тема Office</vt:lpstr>
      <vt:lpstr>Слайд 1</vt:lpstr>
      <vt:lpstr>Слайд 2</vt:lpstr>
      <vt:lpstr>      Сын тұрғысынан оқыту дегеніміз не? Ізденсе, талаптанса қолдан жасалмайтын шарт жоқ. Құнттамаған ізденбеген, соңына түспеген адамның жұмысы еш уақытта берекелі болмайды.  Ж. Аймауытов  </vt:lpstr>
      <vt:lpstr>Слайд 4</vt:lpstr>
      <vt:lpstr>       Сын тұрғысынан ойлау – ашық қоғам негізі. Ол – өз алдына сұрақтар қойып және оларға жауап іздеу, әр мәселеге байланысты өз пікірін айтып, оны дәлелдей алу, сонымен қатар басқалардың пікірлерін дәлірек қарастыруды және сол дәлелдемелердің қисынын зерттеу дегенді білдіреді. Бұл оқыту «қарапайымнан күрделіге» деп аталады. Сын тұрғысынан оқыту технология емес, ол бағдарлама. Бұл бағдарлама әлемнің түпкір - түпкірінен жиылған білім берушілердің бірлескен еңбегі, мақсаты барлық жастағы оқушыларға кез келген мазмұны сыни тұрғыдан қарап, екі ұйғарым бір пікірдің біреуін таңдауға саналы шешім қабылдауға сабақтарда үйрету. Сын тұрғысынан ойлау - сынау емес, шыңдалған ойлау.      </vt:lpstr>
      <vt:lpstr>             Сабақтың құрылымы: 1. Қызығушылықты ояту: Бұл кезеңде оқушының тақырып туралы не білетіндігі анықталады, белсенділігі арттырады, оқушыларды сабаққа психологиялық тұрғыдан дайындай отырып, қызығушылықтарын ояту стратегияларының бірін қолданып, қызықты сұрақтар қою арқылы оқушыларды жаңа сабаққа  тарту. Бұл жерде дәстүрлі әдістердегі «Кім кезекші?», «Сабақта кім жоқ, неге жоқ?» т. б. деген сұрақтарды алмастырып, керісінше сабаққа жағымды ахуал туғызады. Бұл қызығушылықты ояту кезеңі -«жаңа білімге көпір салу». Бұл сәт «Бүгінгі біздің өтетін тақырыбымыз» деп дайын дүниені айтып беруден алыстатады. Орнына, білетін білімді еске түсіре отырып, жаңа білімге көпір салу болып табылады.  2. Мағынаны ашу: Оқушы жаңа ақпаратты бұрынғы білімімен ұштастыра түседі. Бұл кезеңді іске асыру үшін бірнеше тәсілдер бар. Олар: болжау кестесі, ойлан, жұптас, ортаға сал, сұрақ қоя білуді, өзара оқыту т. б. Осы әдіс - тәсілдерді қолдану кезеңді ең тамаша кезеңге, яғни оқушының өздігінен білім алу, өзін - өзі өзектілендіру, танымдық қабілеттерінің даму, шығармашылық іс - әрекетінің ояну, бір сөзбен айтқанда, өзіндік еңбек ету кезеңіне айналдырады. 3. Ой толғаныс: Оқуды қорытындылау. Оқушылар өз ойлары мен байқаған ақпараттарды өз сөздерімен айта біліп, өзара алмасады. Оқушы алған білімін пайдалана отырып шешім қабылдайды, топпен бөлініп берілген тапсырмалары болса, өздері дәлелдейді, көрсетеді, бағалайды немесе «Эссе жазу, бес жол өлең», т. б. стратегияларды қолданып тәсілдерін қолданып қорытындылайды.            </vt:lpstr>
      <vt:lpstr>Стратегия дегеніміз не?</vt:lpstr>
      <vt:lpstr>               Сын тұрғысынан оқыту бағдарламасы стратегиялардан тұрады. Бұл бағдарламада қолдануға болатын стратегиялар өте көп. Біз оның 25 жиі пайдаланамыз. Сабақта пайдаланатын стратегиялар түрі: 1. Негізгі ойды суреттеу 14. Венн диаграмма 2. Топтастыру 15. Кубизм 3. Бес жол өлең 16. Бағытталған оқу 4. Эссе жазу 17. Кідіріспен оқу 5. Болжам кестесі 18. Әдебиет үйірмесі 6. Галереяға саяхат 19. Жол қалдырып жазу 7. РАФТ 20. Қос жазба күнделік 8. Блум жүйесі 21. Авторға сұрақ қою 9. ЖИГСО – 1 22. Үш қарамды сұхбат 10. ЖИГСО – 2 23. Әлемді шарлау 11. Қазымыр оқушы 24. Ой қозғау 12. Автор орындығы 25. Оқиға желісі 13. Инсерт Аталған стратегияларды пайдалана отырып мен көп жетістіктерге жеттім. Ең бастысы – оқушылардың сабаққа деген қызығушылығы артып, олардың бір - бірімен пікір таластырып ашық сөйлеу, еркін сөйлеу дағдылары қалыптаса бастады. Өздеріне сенімсіздік білдіріп, бұйығы отыратын оқушылар өз ойларын аз да болса жүйелеп, еркін айта бастады. Бұрын шығарма, мазмұндама жұмыстарында оқушылар өз ойын білдіруге, әңгіме құрауда көптеген қиындықтарға кездесетін. Қазір күнде өтілген әңгімеден соң оқушылар ой - толғанысын жасап өз ойын жазбаша білдіреді, кейде мәтіндегі ойға байланысты мақал да кірістіріп жазады.                   </vt:lpstr>
      <vt:lpstr>Технология</vt:lpstr>
      <vt:lpstr>                                 </vt:lpstr>
      <vt:lpstr>                                               Ойын арқылы оқыту технологиясы  Дидактикалық, тәрбиелік, дамытушылық, әлеуметтендірушілік мақсатқа жету. Ойындық іс-әрекеттің психологиялық механизмі жеке бастың өзіндік талап-талғамдарына сүйенеді. Баланың бойындағы білімдік, танымдық, шығармашылық қасиеттерін аша түсуді көздейді.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Венн диаграммасы. Бір-бірімен айқасқан екі шеңбердің екі жағына салыстыруға берілетін объектілердің сипаттамалары жазылады. Ал айқасқан жерге екеуіне ортақ сипаттар тізіледі. Салыстыруға арналған тапсырмаларды осы диаграммаға салып, оқушылар қызыға толтырады, яғни салыстыру сияқты күрделі ойлау операциясын меңгереді. Біз жобадағы әдістердің тек бірнешеуін ғана сөз еттік. Қалғандары осы тақырыптар арнайы ұйымдастырылатын курс жұмыстарында талқыланады. “Оқу мен жазу арқылы сын тұрғысынан ойлауды дамыту” жобасында жұмыс жасауды бастаған мұғалімдер бұл сабақтар баланың танымдық белсенділігін арттыруға, өз бетінше білім алуға, шығармашылығын қалыптастыруға ықпал ететіндігін атап өтсе, оқушылар оқудың (сабақтардың) қызықты, жеңіл өтетіндігін, ұжымда бірлесіп жұмыс жасауға үйрететіндігін, білімнің тереңдігі, әрі тиянақтылығы артатындығын баяндайды. Мектеп өмірінде мұғалімдердің аталмыш жобамен жұмысқа дейінгі және кейінгі кезеңін (аралығын) салыстыру оқушылардың оқуға деген ынта-ықыласының артқандығын, адами жақсы қасиеттердің қалыптасқандығын, мұғалімнің шыдамдылық, төзімділік сияқты сапаларымен қатар оқушылардың басқаны қабылдау, түсіну, сыйлауды үйренгендігімен сипатталады. Бүгінгі қоғамға, мектепке керегі де осылар. Оқытудың осындай жаңа педагогикалық технологияларын сабаққа ендіру бүгінгі таңда әрбір ұстаздың басты мақсаты болуы керек. Себебі, елімізге заман талабына сай қалыптан тыс ойлай алатын,                        </vt:lpstr>
      <vt:lpstr>    Рақмет тыңдағаныңызға!!!</vt:lpstr>
      <vt:lpstr>       Сыни тұрғысынан ойлау дегеніміз не?”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DIREKTOR</dc:creator>
  <cp:lastModifiedBy>DIREKTOR</cp:lastModifiedBy>
  <cp:revision>61</cp:revision>
  <dcterms:created xsi:type="dcterms:W3CDTF">2016-01-18T04:37:05Z</dcterms:created>
  <dcterms:modified xsi:type="dcterms:W3CDTF">2016-11-09T11:53:02Z</dcterms:modified>
</cp:coreProperties>
</file>