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3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8" r:id="rId11"/>
    <p:sldId id="272" r:id="rId12"/>
    <p:sldId id="259" r:id="rId13"/>
    <p:sldId id="273" r:id="rId14"/>
    <p:sldId id="274" r:id="rId15"/>
    <p:sldId id="260" r:id="rId16"/>
    <p:sldId id="261" r:id="rId17"/>
    <p:sldId id="262" r:id="rId18"/>
    <p:sldId id="284" r:id="rId19"/>
    <p:sldId id="263" r:id="rId20"/>
    <p:sldId id="264" r:id="rId21"/>
    <p:sldId id="289" r:id="rId22"/>
    <p:sldId id="285" r:id="rId23"/>
    <p:sldId id="302" r:id="rId24"/>
    <p:sldId id="295" r:id="rId25"/>
    <p:sldId id="275" r:id="rId26"/>
    <p:sldId id="297" r:id="rId27"/>
    <p:sldId id="298" r:id="rId28"/>
    <p:sldId id="281" r:id="rId29"/>
    <p:sldId id="277" r:id="rId30"/>
    <p:sldId id="299" r:id="rId31"/>
    <p:sldId id="278" r:id="rId32"/>
    <p:sldId id="291" r:id="rId33"/>
    <p:sldId id="282" r:id="rId34"/>
    <p:sldId id="290" r:id="rId35"/>
    <p:sldId id="279" r:id="rId36"/>
    <p:sldId id="280" r:id="rId37"/>
    <p:sldId id="283" r:id="rId38"/>
    <p:sldId id="300" r:id="rId39"/>
    <p:sldId id="292" r:id="rId40"/>
    <p:sldId id="301" r:id="rId41"/>
    <p:sldId id="29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4552" autoAdjust="0"/>
  </p:normalViewPr>
  <p:slideViewPr>
    <p:cSldViewPr>
      <p:cViewPr varScale="1">
        <p:scale>
          <a:sx n="54" d="100"/>
          <a:sy n="54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8B2D9-1111-4265-8734-BFF48F0EA48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CE0F-AF96-4F9B-913C-1AE554010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7CE0F-AF96-4F9B-913C-1AE554010E9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7CE0F-AF96-4F9B-913C-1AE554010E9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2.org/wiki/%D0%9A%D1%80%D0%B5%D0%BE%D0%B7%D0%BE%D1%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2.org/wiki/%D0%A8%D0%B8%D1%80%D0%B8%D0%BD%D0%B0_%D0%BA%D0%BE%D0%BB%D0%B5%D0%B8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esktop\Bankoboev.Ru_uhodyaschaya_vdal_zheleznaya_dor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Тема: «Рельсовые   скрепления. Шпалы».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Анисимова Евгения Степановна</a:t>
            </a:r>
          </a:p>
          <a:p>
            <a:pPr algn="ctr"/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КГКП «Павлодарский колледж транспорта и коммуникаций», г.Павлодар,</a:t>
            </a:r>
          </a:p>
          <a:p>
            <a:pPr algn="ctr"/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специальных дисциплин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Занятие №13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26064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21.11.2016г.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Рельсовые скрепления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cs typeface="Times New Roman" pitchFamily="18" charset="0"/>
              </a:rPr>
              <a:t>  Классификация рельсовых скреплений:</a:t>
            </a:r>
          </a:p>
          <a:p>
            <a:pPr>
              <a:buNone/>
            </a:pPr>
            <a:r>
              <a:rPr lang="ru-RU" sz="2900" dirty="0" smtClean="0">
                <a:cs typeface="Times New Roman" pitchFamily="18" charset="0"/>
              </a:rPr>
              <a:t>   1) </a:t>
            </a:r>
            <a:r>
              <a:rPr lang="ru-RU" sz="2900" u="sng" dirty="0" smtClean="0">
                <a:cs typeface="Times New Roman" pitchFamily="18" charset="0"/>
              </a:rPr>
              <a:t>Стыковые скрепления:</a:t>
            </a:r>
          </a:p>
          <a:p>
            <a:pPr>
              <a:buNone/>
            </a:pPr>
            <a:r>
              <a:rPr lang="ru-RU" sz="2900" dirty="0" smtClean="0">
                <a:cs typeface="Times New Roman" pitchFamily="18" charset="0"/>
              </a:rPr>
              <a:t>        а) Обычный (токопроводящий) стык;</a:t>
            </a:r>
          </a:p>
          <a:p>
            <a:pPr>
              <a:buNone/>
            </a:pPr>
            <a:r>
              <a:rPr lang="ru-RU" sz="2900" dirty="0" smtClean="0">
                <a:cs typeface="Times New Roman" pitchFamily="18" charset="0"/>
              </a:rPr>
              <a:t>        б) Изолирующий стык.</a:t>
            </a:r>
          </a:p>
          <a:p>
            <a:pPr>
              <a:buNone/>
            </a:pPr>
            <a:r>
              <a:rPr lang="ru-RU" sz="2900" dirty="0" smtClean="0">
                <a:cs typeface="Times New Roman" pitchFamily="18" charset="0"/>
              </a:rPr>
              <a:t>   2) </a:t>
            </a:r>
            <a:r>
              <a:rPr lang="ru-RU" sz="2900" u="sng" dirty="0" smtClean="0">
                <a:cs typeface="Times New Roman" pitchFamily="18" charset="0"/>
              </a:rPr>
              <a:t>Промежуточные скрепления:</a:t>
            </a:r>
          </a:p>
          <a:p>
            <a:pPr>
              <a:buNone/>
            </a:pPr>
            <a:r>
              <a:rPr lang="ru-RU" sz="2900" dirty="0" smtClean="0">
                <a:cs typeface="Times New Roman" pitchFamily="18" charset="0"/>
              </a:rPr>
              <a:t>        а) для деревянных шпал;</a:t>
            </a:r>
          </a:p>
          <a:p>
            <a:pPr>
              <a:buNone/>
            </a:pPr>
            <a:r>
              <a:rPr lang="ru-RU" sz="2900" dirty="0" smtClean="0">
                <a:cs typeface="Times New Roman" pitchFamily="18" charset="0"/>
              </a:rPr>
              <a:t>        б) для железобетонных шпал.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77809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Назначение стыковых скреплений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</a:t>
            </a:r>
            <a:r>
              <a:rPr lang="ru-RU" sz="3200" u="sng" dirty="0" smtClean="0"/>
              <a:t>Стыковые скрепления </a:t>
            </a:r>
            <a:r>
              <a:rPr lang="ru-RU" sz="3200" dirty="0" smtClean="0"/>
              <a:t>предназначены для соединения торцов рельсов в непрерывную рельсовую нить.</a:t>
            </a:r>
          </a:p>
          <a:p>
            <a:pPr>
              <a:buNone/>
            </a:pPr>
            <a:r>
              <a:rPr lang="ru-RU" sz="3200" dirty="0" smtClean="0"/>
              <a:t>     Место соединения торцов рельсов называется </a:t>
            </a:r>
            <a:r>
              <a:rPr lang="ru-RU" sz="3200" u="sng" dirty="0" smtClean="0"/>
              <a:t>стыком</a:t>
            </a:r>
            <a:r>
              <a:rPr lang="ru-RU" sz="3200" dirty="0" smtClean="0"/>
              <a:t>.</a:t>
            </a:r>
          </a:p>
          <a:p>
            <a:pPr>
              <a:buNone/>
            </a:pPr>
            <a:r>
              <a:rPr lang="ru-RU" sz="3200" dirty="0" smtClean="0"/>
              <a:t>     </a:t>
            </a:r>
            <a:r>
              <a:rPr lang="ru-RU" sz="3200" u="sng" dirty="0" smtClean="0"/>
              <a:t>Стыковой зазор </a:t>
            </a:r>
            <a:r>
              <a:rPr lang="ru-RU" sz="3200" dirty="0" smtClean="0"/>
              <a:t>– воздушный промежуток между торцами рельсов, не превышает 21 мм.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Обычный (токопроводящий) стык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3681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Назначение рельсовых соединителей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52808"/>
            <a:ext cx="8208912" cy="4728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Устанавливают на линиях с электрической тягой и автоблокировкой для беспрепятственного прохождения тока через стык.</a:t>
            </a:r>
          </a:p>
          <a:p>
            <a:pPr>
              <a:buNone/>
            </a:pPr>
            <a:r>
              <a:rPr lang="ru-RU" sz="3600" dirty="0" smtClean="0"/>
              <a:t>Самый распрастраненный стык – стык на весу.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06613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Изолирующие стыки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Назначение: устанавливаются на линиях с автоблокировкой на границах блок-участков, чтобы электрический ток не мог пройти от одного из соединяемых рельсов к другому.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Изолирующие стыки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Изолирующий стык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Стык АпАТэК (с пластмассовыми накладками).</a:t>
            </a:r>
          </a:p>
        </p:txBody>
      </p:sp>
      <p:pic>
        <p:nvPicPr>
          <p:cNvPr id="4" name="Picture 3" descr="D:\Открытый урок\Презентация 201\Апатэ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132856"/>
            <a:ext cx="5306436" cy="4176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276872"/>
            <a:ext cx="30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  Состоит из:</a:t>
            </a:r>
          </a:p>
          <a:p>
            <a:pPr>
              <a:buFont typeface="Arial" charset="0"/>
              <a:buChar char="•"/>
            </a:pPr>
            <a:r>
              <a:rPr lang="ru-RU" sz="2200" dirty="0" smtClean="0"/>
              <a:t>Накладка</a:t>
            </a:r>
          </a:p>
          <a:p>
            <a:r>
              <a:rPr lang="ru-RU" sz="2200" dirty="0" smtClean="0"/>
              <a:t> пластмассовая</a:t>
            </a:r>
          </a:p>
          <a:p>
            <a:r>
              <a:rPr lang="ru-RU" sz="2200" dirty="0" smtClean="0"/>
              <a:t> (2 шт.);</a:t>
            </a:r>
          </a:p>
          <a:p>
            <a:pPr>
              <a:buFont typeface="Arial" charset="0"/>
              <a:buChar char="•"/>
            </a:pPr>
            <a:r>
              <a:rPr lang="ru-RU" sz="2200" dirty="0" smtClean="0"/>
              <a:t>Прокладка стыковая</a:t>
            </a:r>
          </a:p>
          <a:p>
            <a:r>
              <a:rPr lang="ru-RU" sz="2200" dirty="0" smtClean="0"/>
              <a:t> (1шт.);</a:t>
            </a:r>
          </a:p>
          <a:p>
            <a:pPr>
              <a:buFont typeface="Arial" charset="0"/>
              <a:buChar char="•"/>
            </a:pPr>
            <a:r>
              <a:rPr lang="ru-RU" sz="2200" dirty="0" smtClean="0"/>
              <a:t>Болты с гайками и</a:t>
            </a:r>
          </a:p>
          <a:p>
            <a:r>
              <a:rPr lang="ru-RU" sz="2200" dirty="0" smtClean="0"/>
              <a:t> шайбами (4-6 шт.);</a:t>
            </a:r>
          </a:p>
          <a:p>
            <a:pPr>
              <a:buFont typeface="Arial" charset="0"/>
              <a:buChar char="•"/>
            </a:pPr>
            <a:r>
              <a:rPr lang="ru-RU" sz="2200" dirty="0" smtClean="0"/>
              <a:t>Планка стопорная с</a:t>
            </a:r>
          </a:p>
          <a:p>
            <a:r>
              <a:rPr lang="ru-RU" sz="2200" dirty="0" smtClean="0"/>
              <a:t>  изоляцией (4 шт.)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Промежуточные скрепления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Классификация:</a:t>
            </a:r>
          </a:p>
          <a:p>
            <a:r>
              <a:rPr lang="ru-RU" sz="3600" dirty="0" smtClean="0"/>
              <a:t>Для деревянных шпал:</a:t>
            </a:r>
          </a:p>
          <a:p>
            <a:pPr>
              <a:buNone/>
            </a:pPr>
            <a:r>
              <a:rPr lang="ru-RU" sz="3600" dirty="0" smtClean="0"/>
              <a:t>    - Костыльное, Д0;</a:t>
            </a:r>
          </a:p>
          <a:p>
            <a:pPr>
              <a:buNone/>
            </a:pPr>
            <a:r>
              <a:rPr lang="ru-RU" sz="3600" dirty="0" smtClean="0"/>
              <a:t>    - Шурупно-болтовое, КД.</a:t>
            </a:r>
          </a:p>
          <a:p>
            <a:r>
              <a:rPr lang="ru-RU" sz="3600" dirty="0" smtClean="0"/>
              <a:t>Для железобетонных шпал:</a:t>
            </a:r>
          </a:p>
          <a:p>
            <a:pPr>
              <a:buNone/>
            </a:pPr>
            <a:r>
              <a:rPr lang="ru-RU" sz="3600" dirty="0" smtClean="0"/>
              <a:t>    - Клеммно-болтовое, КБ;</a:t>
            </a:r>
          </a:p>
          <a:p>
            <a:pPr>
              <a:buNone/>
            </a:pPr>
            <a:r>
              <a:rPr lang="ru-RU" sz="3600" dirty="0" smtClean="0"/>
              <a:t>    - Фоссло (</a:t>
            </a:r>
            <a:r>
              <a:rPr lang="en-US" sz="3600" dirty="0" smtClean="0"/>
              <a:t>VOSSLOH</a:t>
            </a:r>
            <a:r>
              <a:rPr lang="ru-RU" sz="36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Назначение скреплений: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Обеспечить надежное прикрепление рельсов к шпалам или брусьям;</a:t>
            </a:r>
          </a:p>
          <a:p>
            <a:r>
              <a:rPr lang="ru-RU" sz="3200" dirty="0" smtClean="0"/>
              <a:t>Обеспечить постоянство ширины колеи;</a:t>
            </a:r>
          </a:p>
          <a:p>
            <a:r>
              <a:rPr lang="ru-RU" sz="3200" dirty="0" smtClean="0"/>
              <a:t>Предотвращать продольное перемещение и опрокидывание рельсов;</a:t>
            </a:r>
          </a:p>
          <a:p>
            <a:r>
              <a:rPr lang="ru-RU" sz="3200" dirty="0" smtClean="0"/>
              <a:t>При ж.б. шпалах должны обеспечивать электрическую изоляцию рельсов.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690864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Костыльное, Д0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564904"/>
            <a:ext cx="3240360" cy="2592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Состоит из:</a:t>
            </a:r>
          </a:p>
          <a:p>
            <a:r>
              <a:rPr lang="ru-RU" dirty="0" smtClean="0"/>
              <a:t>Костыли (4-5 шт.).</a:t>
            </a:r>
          </a:p>
          <a:p>
            <a:endParaRPr lang="ru-RU" dirty="0" smtClean="0"/>
          </a:p>
          <a:p>
            <a:r>
              <a:rPr lang="ru-RU" dirty="0" smtClean="0"/>
              <a:t>Подкладка (1 шт.);</a:t>
            </a:r>
          </a:p>
        </p:txBody>
      </p:sp>
      <p:pic>
        <p:nvPicPr>
          <p:cNvPr id="3074" name="Picture 2" descr="D:\Открытый урок\Презентация 201\Костыльное  скрепл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7" y="1556792"/>
            <a:ext cx="5328592" cy="396044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03848" y="3284984"/>
            <a:ext cx="2664000" cy="360000"/>
          </a:xfrm>
          <a:prstGeom prst="line">
            <a:avLst/>
          </a:prstGeom>
          <a:ln cmpd="sng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03848" y="4149080"/>
            <a:ext cx="2952328" cy="7200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467600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Образовательная цель урока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36912"/>
            <a:ext cx="7385248" cy="266429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Изучить классификацию и устройство рельсовых скреплений и шпал.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</a:br>
            <a:endParaRPr lang="ru-RU" dirty="0" smtClean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Шурупно-болтовое, КД.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367240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Состоит из:</a:t>
            </a:r>
          </a:p>
          <a:p>
            <a:r>
              <a:rPr lang="ru-RU" dirty="0" smtClean="0"/>
              <a:t>Подкладка (1 шт.);</a:t>
            </a:r>
          </a:p>
          <a:p>
            <a:r>
              <a:rPr lang="ru-RU" dirty="0" smtClean="0"/>
              <a:t>Прокладка под рельс (1 шт.);</a:t>
            </a:r>
          </a:p>
          <a:p>
            <a:r>
              <a:rPr lang="ru-RU" dirty="0" smtClean="0"/>
              <a:t>Прокладка под подкладку (1 шт.);</a:t>
            </a:r>
          </a:p>
          <a:p>
            <a:r>
              <a:rPr lang="ru-RU" dirty="0" smtClean="0"/>
              <a:t>Шурупы (4 шт. );</a:t>
            </a:r>
          </a:p>
          <a:p>
            <a:r>
              <a:rPr lang="ru-RU" dirty="0" smtClean="0"/>
              <a:t>Болт клеммный с гайкой и шайбой</a:t>
            </a:r>
          </a:p>
          <a:p>
            <a:pPr>
              <a:buNone/>
            </a:pPr>
            <a:r>
              <a:rPr lang="ru-RU" dirty="0" smtClean="0"/>
              <a:t>    (2 шт.);</a:t>
            </a:r>
          </a:p>
          <a:p>
            <a:r>
              <a:rPr lang="ru-RU" dirty="0" smtClean="0"/>
              <a:t>Клемма (2 шт.).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D:\Открытый урок\Презентация 201\Шурупно-болтово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00808"/>
            <a:ext cx="485916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Шурупно-болтовое, КД.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7457256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репление рельс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80720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Скрепления для железобетонных шпал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1. Клеммно- болтовое скрепление  КБ</a:t>
            </a:r>
          </a:p>
          <a:p>
            <a:r>
              <a:rPr lang="ru-RU" sz="3600" dirty="0" smtClean="0"/>
              <a:t>2. Нераздельное  скрепление «Фоссло»</a:t>
            </a:r>
          </a:p>
          <a:p>
            <a:r>
              <a:rPr lang="ru-RU" sz="3600" dirty="0" smtClean="0"/>
              <a:t>3. Нераздельное  скрепление ЖБР</a:t>
            </a:r>
          </a:p>
          <a:p>
            <a:r>
              <a:rPr lang="ru-RU" sz="3600" dirty="0" smtClean="0"/>
              <a:t>4. Нераздельное  скрепление «Пандрол»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елезнодорожный путь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2088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Раздельное скрепление КБ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Фоссло (</a:t>
            </a:r>
            <a:r>
              <a:rPr lang="en-US" sz="3200" dirty="0" smtClean="0">
                <a:solidFill>
                  <a:schemeClr val="tx1"/>
                </a:solidFill>
              </a:rPr>
              <a:t>VOSSLOH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Картинки по запросу скрепление фосс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48071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Фоссло (</a:t>
            </a:r>
            <a:r>
              <a:rPr lang="en-US" sz="3600" dirty="0" smtClean="0">
                <a:solidFill>
                  <a:schemeClr val="tx1"/>
                </a:solidFill>
              </a:rPr>
              <a:t>VOSSLOH</a:t>
            </a:r>
            <a:r>
              <a:rPr lang="ru-RU" sz="3600" dirty="0" smtClean="0">
                <a:solidFill>
                  <a:schemeClr val="tx1"/>
                </a:solidFill>
              </a:rPr>
              <a:t>)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Computer\Desktop\Открый урок\Скрепления\Фоссло\20161118_15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5181869" cy="3109121"/>
          </a:xfrm>
          <a:prstGeom prst="rect">
            <a:avLst/>
          </a:prstGeom>
          <a:noFill/>
        </p:spPr>
      </p:pic>
      <p:pic>
        <p:nvPicPr>
          <p:cNvPr id="4100" name="Picture 4" descr="C:\Users\Computer\Desktop\Открый урок\Скрепления\Фоссло\20161118_15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33056"/>
            <a:ext cx="4716016" cy="29249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797152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Втулка пластмассовая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1196752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Клемма</a:t>
            </a:r>
          </a:p>
          <a:p>
            <a:endParaRPr lang="ru-RU" sz="2800" dirty="0" smtClean="0"/>
          </a:p>
          <a:p>
            <a:r>
              <a:rPr lang="ru-RU" sz="2800" dirty="0" smtClean="0"/>
              <a:t>Шуруп</a:t>
            </a:r>
          </a:p>
          <a:p>
            <a:endParaRPr lang="ru-RU" sz="2800" dirty="0" smtClean="0"/>
          </a:p>
          <a:p>
            <a:r>
              <a:rPr lang="ru-RU" sz="2800" dirty="0" smtClean="0"/>
              <a:t>Подклемник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115616" y="2348880"/>
            <a:ext cx="0" cy="2448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347864" y="4941168"/>
            <a:ext cx="252028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27984" y="2276872"/>
            <a:ext cx="129614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23928" y="1340768"/>
            <a:ext cx="18002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444208" y="3429000"/>
            <a:ext cx="216024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827584" y="332656"/>
          <a:ext cx="6984776" cy="5328592"/>
        </p:xfrm>
        <a:graphic>
          <a:graphicData uri="http://schemas.openxmlformats.org/presentationml/2006/ole">
            <p:oleObj spid="_x0000_s53250" name="Слайд" r:id="rId3" imgW="3511124" imgH="2633634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Нераздельное  скрепление «Пандрол»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056783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Скрепление ПАНДРОЛ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Computer\Desktop\Открый урок\Скрепления\ПОНД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71346"/>
            <a:ext cx="7848872" cy="588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Подрельсовое основание – шпалы, брусья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7488832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900" u="sng" dirty="0" smtClean="0"/>
              <a:t>Классификация</a:t>
            </a:r>
            <a:r>
              <a:rPr lang="ru-RU" sz="2900" dirty="0" smtClean="0"/>
              <a:t>:</a:t>
            </a:r>
          </a:p>
          <a:p>
            <a:pPr>
              <a:buNone/>
            </a:pPr>
            <a:endParaRPr lang="ru-RU" sz="2900" dirty="0" smtClean="0"/>
          </a:p>
          <a:p>
            <a:r>
              <a:rPr lang="ru-RU" sz="3600" dirty="0" smtClean="0"/>
              <a:t>Деревянные шпалы (брусья);</a:t>
            </a:r>
          </a:p>
          <a:p>
            <a:r>
              <a:rPr lang="ru-RU" sz="3600" dirty="0" smtClean="0"/>
              <a:t>Железобетонные шпалы.</a:t>
            </a:r>
          </a:p>
          <a:p>
            <a:r>
              <a:rPr lang="ru-RU" sz="3600" dirty="0" smtClean="0"/>
              <a:t>Стальные шпалы</a:t>
            </a:r>
          </a:p>
          <a:p>
            <a:r>
              <a:rPr lang="ru-RU" sz="3600" dirty="0" smtClean="0"/>
              <a:t>Пластиковые шпалы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Типизация верхнего строения пути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340768"/>
          <a:ext cx="8496942" cy="43204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16157"/>
                <a:gridCol w="1752195"/>
                <a:gridCol w="1224136"/>
                <a:gridCol w="1512168"/>
                <a:gridCol w="1296144"/>
                <a:gridCol w="1296142"/>
              </a:tblGrid>
              <a:tr h="1906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верхнего строения пути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Грузонапря-женность млн.т.</a:t>
                      </a:r>
                      <a:r>
                        <a:rPr lang="ru-RU" baseline="0" dirty="0" smtClean="0"/>
                        <a:t>км./км. в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Масса</a:t>
                      </a:r>
                      <a:r>
                        <a:rPr lang="ru-RU" baseline="0" dirty="0" smtClean="0"/>
                        <a:t> рельсов на главных путях, кг./м.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 и тип шпал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шпал на 1км., шт. на прямых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 кривых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</a:t>
                      </a:r>
                      <a:r>
                        <a:rPr lang="ru-RU" baseline="0" dirty="0" smtClean="0"/>
                        <a:t> балласта</a:t>
                      </a:r>
                      <a:endParaRPr lang="ru-RU" dirty="0"/>
                    </a:p>
                  </a:txBody>
                  <a:tcPr/>
                </a:tc>
              </a:tr>
              <a:tr h="10034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Особо тяжелый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Ж/Б</a:t>
                      </a:r>
                      <a:r>
                        <a:rPr lang="ru-RU" baseline="0" dirty="0" smtClean="0"/>
                        <a:t> и деревянные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1840/2000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Щебень, асбест</a:t>
                      </a:r>
                      <a:endParaRPr lang="ru-RU" dirty="0"/>
                    </a:p>
                  </a:txBody>
                  <a:tcPr/>
                </a:tc>
              </a:tr>
              <a:tr h="4069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Тяжелый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25-50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</a:t>
                      </a:r>
                      <a:r>
                        <a:rPr lang="ru-RU" baseline="0" dirty="0" smtClean="0"/>
                        <a:t> же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1840/2000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</a:t>
                      </a:r>
                      <a:r>
                        <a:rPr lang="ru-RU" baseline="0" dirty="0" smtClean="0"/>
                        <a:t> же</a:t>
                      </a:r>
                      <a:endParaRPr lang="ru-RU" dirty="0"/>
                    </a:p>
                  </a:txBody>
                  <a:tcPr/>
                </a:tc>
              </a:tr>
              <a:tr h="1003466"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Нормаль-ный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 же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1840/2000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 же и гравий,</a:t>
                      </a:r>
                      <a:r>
                        <a:rPr lang="ru-RU" baseline="0" dirty="0" smtClean="0"/>
                        <a:t> песок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/>
              <a:t>Назначение</a:t>
            </a:r>
            <a:r>
              <a:rPr lang="ru-RU" sz="3200" dirty="0" smtClean="0"/>
              <a:t> шпал:</a:t>
            </a:r>
          </a:p>
          <a:p>
            <a:endParaRPr lang="ru-RU" sz="3200" dirty="0" smtClean="0"/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 для восприятия давления от рельсов;</a:t>
            </a:r>
          </a:p>
          <a:p>
            <a:pPr>
              <a:buFont typeface="Courier New" pitchFamily="49" charset="0"/>
              <a:buChar char="o"/>
            </a:pPr>
            <a:endParaRPr lang="ru-RU" sz="3200" dirty="0" smtClean="0"/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 передачи давления на балластный   слой;</a:t>
            </a:r>
          </a:p>
          <a:p>
            <a:pPr>
              <a:buFont typeface="Courier New" pitchFamily="49" charset="0"/>
              <a:buChar char="o"/>
            </a:pPr>
            <a:endParaRPr lang="ru-RU" sz="3200" dirty="0" smtClean="0"/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 прикрепления к ним рельсов;</a:t>
            </a:r>
          </a:p>
          <a:p>
            <a:pPr>
              <a:buFont typeface="Courier New" pitchFamily="49" charset="0"/>
              <a:buChar char="o"/>
            </a:pPr>
            <a:endParaRPr lang="ru-RU" sz="3200" dirty="0" smtClean="0"/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 обеспечения постоянства ширины коле</a:t>
            </a:r>
            <a:r>
              <a:rPr lang="ru-RU" sz="2800" dirty="0" smtClean="0"/>
              <a:t>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Виды деревянных шпал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340768"/>
            <a:ext cx="2088232" cy="504056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Обрезные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1916832"/>
            <a:ext cx="638980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87824" y="134076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Полуобрезные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340768"/>
            <a:ext cx="197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Брусковые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8800"/>
            <a:ext cx="60304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Для предотвращения гниения деревянные шпалы пропитывают антисептиками, чаще всего </a:t>
            </a:r>
            <a:r>
              <a:rPr lang="ru-RU" sz="4400" dirty="0" smtClean="0">
                <a:hlinkClick r:id="rId3"/>
              </a:rPr>
              <a:t>креозотом</a:t>
            </a:r>
            <a:r>
              <a:rPr lang="ru-RU" sz="4400" dirty="0" smtClean="0"/>
              <a:t>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Характеристика деревянных шпал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931224" cy="3917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Материал шпал: лиственница, пихта, сосна, ель, береза, осина и т.д.</a:t>
            </a:r>
          </a:p>
          <a:p>
            <a:r>
              <a:rPr lang="ru-RU" sz="3200" dirty="0" smtClean="0"/>
              <a:t>Длина шпал: 2,75 м.</a:t>
            </a:r>
          </a:p>
          <a:p>
            <a:r>
              <a:rPr lang="ru-RU" sz="3200" dirty="0" smtClean="0"/>
              <a:t>Пропитка шпал: от гниения пропитываются креозотовым маслом.</a:t>
            </a:r>
          </a:p>
          <a:p>
            <a:r>
              <a:rPr lang="ru-RU" sz="3200" dirty="0" smtClean="0"/>
              <a:t>Вес шпалы: 50-75 кг.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/>
              <a:t>Железобетонные шпалы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 Железобетонные шпалы после выемки из формы."/>
          <p:cNvPicPr>
            <a:picLocks noChangeAspect="1" noChangeArrowheads="1"/>
          </p:cNvPicPr>
          <p:nvPr/>
        </p:nvPicPr>
        <p:blipFill>
          <a:blip r:embed="rId2" cstate="print">
            <a:lum bright="3000"/>
          </a:blip>
          <a:srcRect/>
          <a:stretch>
            <a:fillRect/>
          </a:stretch>
        </p:blipFill>
        <p:spPr bwMode="auto">
          <a:xfrm>
            <a:off x="539552" y="1124744"/>
            <a:ext cx="7344816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Железобетонные шпалы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3608" y="836712"/>
            <a:ext cx="6768752" cy="585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9087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Классификация ЖБ шпал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2276872"/>
            <a:ext cx="7355160" cy="24768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Ш1 – шпалы для скреплений КБ;</a:t>
            </a:r>
          </a:p>
          <a:p>
            <a:r>
              <a:rPr lang="ru-RU" sz="3200" dirty="0" smtClean="0"/>
              <a:t>Ш2 – шпалы для скреплений «Фоссло», «ПОНДРОЛ»;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Характеристика ЖБ шпал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7776864" cy="28083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Материал шпал: бетон М 500, арматура периодического профиля диаметром 3мм.</a:t>
            </a:r>
          </a:p>
          <a:p>
            <a:r>
              <a:rPr lang="ru-RU" sz="3200" dirty="0" smtClean="0"/>
              <a:t>Длина шпал: 2,7 м.</a:t>
            </a:r>
          </a:p>
          <a:p>
            <a:r>
              <a:rPr lang="ru-RU" sz="3200" dirty="0" smtClean="0"/>
              <a:t>Вес шпалы: 250-350 кг.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005064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Эпюра шпал – количество шпал на 1 км.</a:t>
            </a:r>
          </a:p>
          <a:p>
            <a:r>
              <a:rPr lang="ru-RU" sz="3200" dirty="0" smtClean="0"/>
              <a:t>- на прямых участках 1840 шт</a:t>
            </a:r>
            <a:r>
              <a:rPr lang="en-US" sz="3200" dirty="0" smtClean="0"/>
              <a:t>/</a:t>
            </a:r>
            <a:r>
              <a:rPr lang="ru-RU" sz="3200" dirty="0" smtClean="0"/>
              <a:t>км</a:t>
            </a:r>
          </a:p>
          <a:p>
            <a:r>
              <a:rPr lang="ru-RU" sz="3200" dirty="0" smtClean="0"/>
              <a:t>- на кривых 2000 шт</a:t>
            </a:r>
            <a:r>
              <a:rPr lang="en-US" sz="3200" dirty="0" smtClean="0"/>
              <a:t>/</a:t>
            </a:r>
            <a:r>
              <a:rPr lang="ru-RU" sz="3200" dirty="0" smtClean="0"/>
              <a:t>км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Технология изготовления ж.б шпал следующая: в специальную форму помещаются струны арматуры, которым придаётся натяжение (обычно 180 атм.), форма заполняется бетоном и уплотняется вибрацией. Затем форма разбирается, отправляется в пропарочную камеру, где бетон затвердевает, после чего напряжение со струн передают на бетон и форма переворачивается (кантуется)</a:t>
            </a:r>
            <a:endParaRPr lang="ru-RU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Стальные шпалы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 Стальные шпа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56084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Балластный слой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Открытый урок\Презентация 201\Баластный сл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792088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Стальные шпалы из гнутого стального профиля, являются относительно лёгкими по весу. Такие шпалы иногда используются для временных подъездных путей, ветках промышленных предприятий. Их преимущество в том, что они не подвержены гниению и атакам насекомых, хорошо сохраняют </a:t>
            </a:r>
            <a:r>
              <a:rPr lang="ru-RU" sz="2800" b="1" u="sng" dirty="0" smtClean="0">
                <a:hlinkClick r:id="rId2" tooltip="Ширина колеи"/>
              </a:rPr>
              <a:t>ширину колеи</a:t>
            </a:r>
            <a:r>
              <a:rPr lang="ru-RU" sz="2800" dirty="0" smtClean="0"/>
              <a:t>, </a:t>
            </a:r>
            <a:endParaRPr lang="ru-RU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Пластиковые шпалы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000" dirty="0" smtClean="0"/>
              <a:t>На дорогах Японии с 1990 годов стали укладывать пластиковые шпалы.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рельсов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7997" r="51700" b="3311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Рельсы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Бесстыковой путь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ткрытый урок\Презентация 201\Безстыковой пу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Проверка конспектов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Объём конспектов;</a:t>
            </a:r>
          </a:p>
          <a:p>
            <a:r>
              <a:rPr lang="ru-RU" sz="4000" dirty="0" smtClean="0"/>
              <a:t>Качество записей в конспекте;</a:t>
            </a:r>
          </a:p>
          <a:p>
            <a:r>
              <a:rPr lang="ru-RU" sz="4000" dirty="0" smtClean="0"/>
              <a:t>Наличие чертежей, схем, рисунков;</a:t>
            </a:r>
          </a:p>
          <a:p>
            <a:r>
              <a:rPr lang="ru-RU" sz="4000" dirty="0" smtClean="0"/>
              <a:t>Качество чертежей, схем, рисунков.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chemeClr val="tx1"/>
                </a:solidFill>
              </a:rPr>
              <a:t>Опрос по вопросам</a:t>
            </a:r>
            <a:endParaRPr lang="ru-RU" sz="3200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36904" cy="5400600"/>
          </a:xfrm>
        </p:spPr>
        <p:txBody>
          <a:bodyPr>
            <a:normAutofit lnSpcReduction="10000"/>
          </a:bodyPr>
          <a:lstStyle/>
          <a:p>
            <a:endParaRPr lang="ru-RU" sz="2600" dirty="0" smtClean="0"/>
          </a:p>
          <a:p>
            <a:r>
              <a:rPr lang="ru-RU" sz="3200" dirty="0" smtClean="0"/>
              <a:t>Перечислите типы верхнего строения пути;</a:t>
            </a:r>
          </a:p>
          <a:p>
            <a:r>
              <a:rPr lang="ru-RU" sz="3200" dirty="0" smtClean="0"/>
              <a:t>Перечислите основные элементы ВСП;</a:t>
            </a:r>
          </a:p>
          <a:p>
            <a:r>
              <a:rPr lang="ru-RU" sz="3200" dirty="0" smtClean="0"/>
              <a:t>Основные материалы, используемые в качестве баласта?</a:t>
            </a:r>
          </a:p>
          <a:p>
            <a:r>
              <a:rPr lang="ru-RU" sz="3200" dirty="0" smtClean="0"/>
              <a:t>Перечислите типы рельсов;</a:t>
            </a:r>
          </a:p>
          <a:p>
            <a:r>
              <a:rPr lang="ru-RU" sz="3200" dirty="0" smtClean="0"/>
              <a:t>Основные элементы рельса?</a:t>
            </a:r>
          </a:p>
          <a:p>
            <a:r>
              <a:rPr lang="ru-RU" sz="3200" dirty="0" smtClean="0"/>
              <a:t>Длина рельсов?</a:t>
            </a:r>
          </a:p>
          <a:p>
            <a:r>
              <a:rPr lang="ru-RU" sz="3200" dirty="0" smtClean="0"/>
              <a:t>Длина  рельсовых плетей?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768</TotalTime>
  <Words>867</Words>
  <Application>Microsoft Office PowerPoint</Application>
  <PresentationFormat>Экран (4:3)</PresentationFormat>
  <Paragraphs>174</Paragraphs>
  <Slides>41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Эркер</vt:lpstr>
      <vt:lpstr>Слайд</vt:lpstr>
      <vt:lpstr>Тема: «Рельсовые   скрепления. Шпалы». </vt:lpstr>
      <vt:lpstr>Образовательная цель урока:</vt:lpstr>
      <vt:lpstr>Типизация верхнего строения пути</vt:lpstr>
      <vt:lpstr>Балластный слой</vt:lpstr>
      <vt:lpstr>Типы рельсов</vt:lpstr>
      <vt:lpstr>Рельсы</vt:lpstr>
      <vt:lpstr>Бесстыковой путь</vt:lpstr>
      <vt:lpstr>Проверка конспектов</vt:lpstr>
      <vt:lpstr>Опрос по вопросам</vt:lpstr>
      <vt:lpstr>Рельсовые скрепления </vt:lpstr>
      <vt:lpstr>Назначение стыковых скреплений</vt:lpstr>
      <vt:lpstr>Обычный (токопроводящий) стык</vt:lpstr>
      <vt:lpstr>Назначение рельсовых соединителей</vt:lpstr>
      <vt:lpstr>Изолирующие стыки</vt:lpstr>
      <vt:lpstr>Изолирующие стыки</vt:lpstr>
      <vt:lpstr>Изолирующий стык</vt:lpstr>
      <vt:lpstr>Промежуточные скрепления</vt:lpstr>
      <vt:lpstr>Назначение скреплений:</vt:lpstr>
      <vt:lpstr>Костыльное, Д0</vt:lpstr>
      <vt:lpstr>Шурупно-болтовое, КД.</vt:lpstr>
      <vt:lpstr>Шурупно-болтовое, КД.</vt:lpstr>
      <vt:lpstr>Скрепления для железобетонных шпал</vt:lpstr>
      <vt:lpstr>Раздельное скрепление КБ</vt:lpstr>
      <vt:lpstr>Фоссло (VOSSLOH)</vt:lpstr>
      <vt:lpstr>Фоссло (VOSSLOH)</vt:lpstr>
      <vt:lpstr>Слайд 26</vt:lpstr>
      <vt:lpstr>Нераздельное  скрепление «Пандрол»</vt:lpstr>
      <vt:lpstr>Скрепление ПАНДРОЛ</vt:lpstr>
      <vt:lpstr>Подрельсовое основание – шпалы, брусья</vt:lpstr>
      <vt:lpstr>Слайд 30</vt:lpstr>
      <vt:lpstr>Виды деревянных шпал</vt:lpstr>
      <vt:lpstr>Слайд 32</vt:lpstr>
      <vt:lpstr>Характеристика деревянных шпал</vt:lpstr>
      <vt:lpstr>Железобетонные шпалы</vt:lpstr>
      <vt:lpstr>Железобетонные шпалы</vt:lpstr>
      <vt:lpstr>Классификация ЖБ шпал</vt:lpstr>
      <vt:lpstr>Характеристика ЖБ шпал</vt:lpstr>
      <vt:lpstr>Слайд 38</vt:lpstr>
      <vt:lpstr>Стальные шпалы</vt:lpstr>
      <vt:lpstr>Слайд 40</vt:lpstr>
      <vt:lpstr> Пластиковые шпалы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«Рельсовые   скрепления. Шпалы». </dc:title>
  <dc:creator>Computer</dc:creator>
  <cp:lastModifiedBy>RePack by SPecialiST</cp:lastModifiedBy>
  <cp:revision>26</cp:revision>
  <dcterms:created xsi:type="dcterms:W3CDTF">2016-11-16T09:41:07Z</dcterms:created>
  <dcterms:modified xsi:type="dcterms:W3CDTF">2017-01-17T09:56:07Z</dcterms:modified>
</cp:coreProperties>
</file>