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72" r:id="rId2"/>
    <p:sldId id="273" r:id="rId3"/>
    <p:sldId id="316" r:id="rId4"/>
    <p:sldId id="331" r:id="rId5"/>
    <p:sldId id="300" r:id="rId6"/>
    <p:sldId id="276" r:id="rId7"/>
    <p:sldId id="286" r:id="rId8"/>
    <p:sldId id="318" r:id="rId9"/>
    <p:sldId id="285" r:id="rId10"/>
    <p:sldId id="320" r:id="rId11"/>
    <p:sldId id="321" r:id="rId12"/>
    <p:sldId id="277" r:id="rId13"/>
    <p:sldId id="274" r:id="rId14"/>
    <p:sldId id="278" r:id="rId15"/>
    <p:sldId id="279" r:id="rId16"/>
    <p:sldId id="280" r:id="rId17"/>
    <p:sldId id="281" r:id="rId18"/>
    <p:sldId id="283" r:id="rId19"/>
    <p:sldId id="290" r:id="rId20"/>
    <p:sldId id="258" r:id="rId21"/>
    <p:sldId id="301" r:id="rId22"/>
    <p:sldId id="260" r:id="rId23"/>
    <p:sldId id="266" r:id="rId24"/>
    <p:sldId id="268" r:id="rId25"/>
    <p:sldId id="265" r:id="rId26"/>
    <p:sldId id="264" r:id="rId27"/>
    <p:sldId id="267" r:id="rId28"/>
    <p:sldId id="299" r:id="rId29"/>
    <p:sldId id="257" r:id="rId30"/>
    <p:sldId id="263" r:id="rId31"/>
    <p:sldId id="271" r:id="rId32"/>
    <p:sldId id="261" r:id="rId33"/>
    <p:sldId id="309" r:id="rId34"/>
    <p:sldId id="312" r:id="rId35"/>
    <p:sldId id="314" r:id="rId36"/>
    <p:sldId id="315" r:id="rId37"/>
    <p:sldId id="313" r:id="rId38"/>
    <p:sldId id="311" r:id="rId39"/>
    <p:sldId id="284" r:id="rId40"/>
    <p:sldId id="282" r:id="rId41"/>
    <p:sldId id="291" r:id="rId42"/>
    <p:sldId id="296" r:id="rId43"/>
    <p:sldId id="275" r:id="rId44"/>
    <p:sldId id="293" r:id="rId45"/>
    <p:sldId id="325" r:id="rId46"/>
    <p:sldId id="297" r:id="rId47"/>
    <p:sldId id="287" r:id="rId48"/>
    <p:sldId id="298" r:id="rId49"/>
    <p:sldId id="302" r:id="rId50"/>
    <p:sldId id="303" r:id="rId51"/>
    <p:sldId id="304" r:id="rId52"/>
    <p:sldId id="327" r:id="rId53"/>
    <p:sldId id="330" r:id="rId54"/>
    <p:sldId id="332" r:id="rId5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4" autoAdjust="0"/>
    <p:restoredTop sz="94660"/>
  </p:normalViewPr>
  <p:slideViewPr>
    <p:cSldViewPr>
      <p:cViewPr>
        <p:scale>
          <a:sx n="74" d="100"/>
          <a:sy n="74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18"/>
    </p:cViewPr>
  </p:sorterViewPr>
  <p:notesViewPr>
    <p:cSldViewPr>
      <p:cViewPr varScale="1">
        <p:scale>
          <a:sx n="59" d="100"/>
          <a:sy n="59" d="100"/>
        </p:scale>
        <p:origin x="-274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61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728545-B0DB-436D-BCAD-013EC0CBFB4E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86711A-6A96-4AB9-AECA-4966D21FD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17C11C-113F-4101-A836-3104C4C568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15EA-7E9D-4DC2-A49F-30BE058B660F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8404-C121-4FB4-8721-3B75F97AB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4070E-2AD0-40DB-8891-72F224D92184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E483-386F-4EE3-922D-723E78615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1E107-4EFE-4E54-88AA-0377E396FEE3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8798F-C164-4A06-B75E-AD26AF904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6CF24-E07E-4E68-AA15-4051F4D320AE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758C7-4A9B-4D90-A8F1-8CE8543B3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3C098-2B74-4C98-B1FE-C9E2F1A1453C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DC21F-FCFC-453D-B038-988569F35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AEB66-D70A-4DC0-82B7-36475635D6D2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37759-7256-4FF5-AD87-4370E5AA8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6CA8-E27D-4547-AF5B-EFAAFBD79744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4E65D-8CF4-4A81-BB0D-C7D830ECF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0C688-D3D0-4FB5-BEB7-B3461775FDFE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925DC-ADD8-4B76-AD37-EFFD99BEB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9C8D4-ADAB-40AA-BB3C-95B5623E67C4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A1E11-37FA-4DEA-8A40-9F712124E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F702-5852-4F2E-8366-00BFED1BE827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75466-F179-432F-A973-BEA2FC8DB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65377-BADF-4F9C-8CCD-C5EE6F0A1F1C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5B3F6-2E13-4DC0-A9C7-12D7A670B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B8BCD1-880D-4E96-944F-03832719BB02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7E24DD-A151-4874-B9D4-0888624E5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349500"/>
            <a:ext cx="8229600" cy="1139825"/>
          </a:xfrm>
        </p:spPr>
        <p:txBody>
          <a:bodyPr/>
          <a:lstStyle/>
          <a:p>
            <a:pPr eaLnBrk="1" hangingPunct="1"/>
            <a:r>
              <a:rPr lang="kk-KZ" sz="7200" smtClean="0">
                <a:solidFill>
                  <a:srgbClr val="FF0000"/>
                </a:solidFill>
              </a:rPr>
              <a:t>Шоқан Шыңғысұлы</a:t>
            </a:r>
            <a:r>
              <a:rPr lang="en-US" sz="7200" smtClean="0">
                <a:solidFill>
                  <a:srgbClr val="FF0000"/>
                </a:solidFill>
              </a:rPr>
              <a:t> </a:t>
            </a:r>
            <a:r>
              <a:rPr lang="kk-KZ" sz="7200" smtClean="0">
                <a:solidFill>
                  <a:srgbClr val="FF0000"/>
                </a:solidFill>
              </a:rPr>
              <a:t>Уәлиханов</a:t>
            </a:r>
            <a:br>
              <a:rPr lang="kk-KZ" sz="7200" smtClean="0">
                <a:solidFill>
                  <a:srgbClr val="FF0000"/>
                </a:solidFill>
              </a:rPr>
            </a:br>
            <a:r>
              <a:rPr lang="kk-KZ" sz="7200" smtClean="0">
                <a:solidFill>
                  <a:srgbClr val="FF0000"/>
                </a:solidFill>
              </a:rPr>
              <a:t>(1835- 1865)</a:t>
            </a:r>
            <a:endParaRPr lang="ru-RU" sz="72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692150"/>
            <a:ext cx="4608512" cy="5184775"/>
          </a:xfrm>
        </p:spPr>
        <p:txBody>
          <a:bodyPr/>
          <a:lstStyle/>
          <a:p>
            <a:pPr indent="261938"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6600"/>
                </a:solidFill>
                <a:latin typeface="Palatino Linotype" pitchFamily="18" charset="0"/>
              </a:rPr>
              <a:t>Уәлиханов Шоқан Шыңғысұлы – қазақтың ұлы ғалымы, ориенталист, тарихшы, фольклоршы, этнограф, географ, ағарту-шы, демократ. </a:t>
            </a:r>
          </a:p>
          <a:p>
            <a:pPr indent="261938"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6600"/>
                </a:solidFill>
                <a:latin typeface="Palatino Linotype" pitchFamily="18" charset="0"/>
              </a:rPr>
              <a:t>Шын аты-Мұхаммедхана-фия, әжесі Зейнеп Шорман-қызының    бала күнінде «Шоқаным» деп еркелетіп айтуымен, «Шоқан» аталып кеткен. </a:t>
            </a:r>
          </a:p>
          <a:p>
            <a:pPr indent="261938"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6600"/>
                </a:solidFill>
                <a:latin typeface="Palatino Linotype" pitchFamily="18" charset="0"/>
              </a:rPr>
              <a:t>Туған жері-қазіргі Қостанай облысындағы Құсмұрын көлінің жағасы. </a:t>
            </a:r>
            <a:endParaRPr lang="ru-RU" sz="2400" smtClean="0">
              <a:solidFill>
                <a:srgbClr val="006600"/>
              </a:solidFill>
              <a:latin typeface="Palatino Linotype" pitchFamily="18" charset="0"/>
            </a:endParaRPr>
          </a:p>
        </p:txBody>
      </p:sp>
      <p:pic>
        <p:nvPicPr>
          <p:cNvPr id="9220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08050"/>
            <a:ext cx="35274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6870700" cy="973137"/>
          </a:xfrm>
        </p:spPr>
        <p:txBody>
          <a:bodyPr/>
          <a:lstStyle/>
          <a:p>
            <a:pPr eaLnBrk="1" hangingPunct="1"/>
            <a:r>
              <a:rPr lang="kk-KZ" sz="3600" b="1" smtClean="0">
                <a:solidFill>
                  <a:srgbClr val="FF3300"/>
                </a:solidFill>
                <a:latin typeface="Boyarsky KZ"/>
              </a:rPr>
              <a:t>Текті тұқымның төресі</a:t>
            </a:r>
            <a:endParaRPr lang="ru-RU" sz="3600" b="1" smtClean="0">
              <a:solidFill>
                <a:srgbClr val="FF3300"/>
              </a:solidFill>
              <a:latin typeface="Boyarsky KZ"/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23850" y="3933825"/>
            <a:ext cx="4103688" cy="2016125"/>
          </a:xfrm>
        </p:spPr>
        <p:txBody>
          <a:bodyPr rtlCol="0">
            <a:normAutofit lnSpcReduction="10000"/>
          </a:bodyPr>
          <a:lstStyle/>
          <a:p>
            <a:pPr marL="0" indent="174625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kk-KZ" sz="1800" b="1">
                <a:solidFill>
                  <a:srgbClr val="6600CC"/>
                </a:solidFill>
                <a:latin typeface="Palatino Linotype" pitchFamily="18" charset="0"/>
              </a:rPr>
              <a:t>Шоқанның ата-бабалары атақ-ты сұлтандар әулетіне жатады. Арғы бабасы  Абылай хан  айбын-ды қазақ билеушісі, атасы Уәли   қазақтың соңғы ханы еді. Әкесі Шыңғыс     Омбы әскери училищесін бітірген.</a:t>
            </a:r>
            <a:r>
              <a:rPr lang="kk-KZ" sz="2000">
                <a:latin typeface="Palatino Linotype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000">
              <a:latin typeface="Palatino Linotype" pitchFamily="18" charset="0"/>
            </a:endParaRPr>
          </a:p>
        </p:txBody>
      </p:sp>
      <p:sp>
        <p:nvSpPr>
          <p:cNvPr id="3789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572000" y="1341438"/>
            <a:ext cx="4176713" cy="2374900"/>
          </a:xfrm>
        </p:spPr>
        <p:txBody>
          <a:bodyPr rtlCol="0">
            <a:normAutofit lnSpcReduction="10000"/>
          </a:bodyPr>
          <a:lstStyle/>
          <a:p>
            <a:pPr marL="0" indent="174625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kk-KZ" sz="2000">
                <a:solidFill>
                  <a:srgbClr val="6600CC"/>
                </a:solidFill>
                <a:latin typeface="Palatino Linotype" pitchFamily="18" charset="0"/>
              </a:rPr>
              <a:t>Шоқанның анасы жағынан туыс нағашыларылары да осал емес-Баянауыл өлкесіндегі Атақты Шормановтар әулеті болатын.</a:t>
            </a:r>
          </a:p>
          <a:p>
            <a:pPr marL="0" indent="174625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kk-KZ" sz="2000">
                <a:solidFill>
                  <a:srgbClr val="6600CC"/>
                </a:solidFill>
                <a:latin typeface="Palatino Linotype" pitchFamily="18" charset="0"/>
              </a:rPr>
              <a:t>Мұса Шорманов орыс армия-сының полковнигі, белгілі қазақ биі.</a:t>
            </a:r>
            <a:endParaRPr lang="ru-RU" sz="2000">
              <a:solidFill>
                <a:srgbClr val="6600CC"/>
              </a:solidFill>
              <a:latin typeface="Palatino Linotype" pitchFamily="18" charset="0"/>
            </a:endParaRPr>
          </a:p>
        </p:txBody>
      </p:sp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38877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933825"/>
            <a:ext cx="38163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/>
      <p:bldP spid="378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900" name="Diagram 2"/>
          <p:cNvGraphicFramePr>
            <a:graphicFrameLocks/>
          </p:cNvGraphicFramePr>
          <p:nvPr/>
        </p:nvGraphicFramePr>
        <p:xfrm>
          <a:off x="611188" y="260350"/>
          <a:ext cx="7777162" cy="583247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089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7" name="Picture 7" descr="ббб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3887788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28" name="Picture 8" descr="бб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04813"/>
            <a:ext cx="3744912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9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9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9" name="Picture 5" descr="786px-Kh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571500"/>
            <a:ext cx="74866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2" name="Picture 4" descr="Кадетский корпус Омс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428750"/>
            <a:ext cx="6913562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19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>
                <a:solidFill>
                  <a:srgbClr val="969696"/>
                </a:solidFill>
              </a:rPr>
              <a:t>Омбы кадет корпусы</a:t>
            </a:r>
            <a:endParaRPr lang="ru-RU" smtClean="0">
              <a:solidFill>
                <a:srgbClr val="9696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20" name="Picture 4" descr="кадет корпу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53276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021" name="Picture 5" descr="OmKadetKor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789363"/>
            <a:ext cx="39131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4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14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2" name="Picture 4" descr="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952500"/>
            <a:ext cx="77041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971550" y="6092825"/>
            <a:ext cx="69135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>
                <a:latin typeface="Calibri" pitchFamily="34" charset="0"/>
              </a:rPr>
              <a:t>ХІХ ғасырдағы Петербург</a:t>
            </a:r>
            <a:endParaRPr lang="ru-RU" sz="28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2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Rgolibra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33375"/>
            <a:ext cx="7920037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189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5445125"/>
            <a:ext cx="8229600" cy="1139825"/>
          </a:xfrm>
        </p:spPr>
        <p:txBody>
          <a:bodyPr/>
          <a:lstStyle/>
          <a:p>
            <a:pPr eaLnBrk="1" hangingPunct="1"/>
            <a:r>
              <a:rPr lang="kk-KZ" sz="2400" smtClean="0"/>
              <a:t>Орыс географиялық қоғамының кітапханасы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амятник Шокану в Омс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714375"/>
            <a:ext cx="6600825" cy="51133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</p:pic>
      <p:sp>
        <p:nvSpPr>
          <p:cNvPr id="5" name="Прямоугольник 4"/>
          <p:cNvSpPr/>
          <p:nvPr/>
        </p:nvSpPr>
        <p:spPr>
          <a:xfrm>
            <a:off x="2428875" y="6000750"/>
            <a:ext cx="4773613" cy="4365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8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Омбы қаласындағы ескетркіш</a:t>
            </a: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9" name="Rectangle 7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8000" dirty="0" smtClean="0">
                <a:solidFill>
                  <a:srgbClr val="FF3300"/>
                </a:solidFill>
              </a:rPr>
              <a:t> </a:t>
            </a:r>
            <a:r>
              <a:rPr lang="kk-KZ" sz="5300" i="1" dirty="0" smtClean="0">
                <a:solidFill>
                  <a:srgbClr val="FF3300"/>
                </a:solidFill>
              </a:rPr>
              <a:t>Мәңгі өшпес жарық </a:t>
            </a:r>
            <a:r>
              <a:rPr lang="kk-KZ" sz="5300" i="1" dirty="0">
                <a:solidFill>
                  <a:srgbClr val="FF3300"/>
                </a:solidFill>
              </a:rPr>
              <a:t>жұлдыз</a:t>
            </a:r>
            <a:endParaRPr lang="ru-RU" sz="5300" i="1" dirty="0">
              <a:solidFill>
                <a:srgbClr val="FF3300"/>
              </a:solidFill>
            </a:endParaRPr>
          </a:p>
        </p:txBody>
      </p:sp>
      <p:pic>
        <p:nvPicPr>
          <p:cNvPr id="228361" name="Picture 9" descr="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773238"/>
            <a:ext cx="3457575" cy="4608512"/>
          </a:xfrm>
        </p:spPr>
      </p:pic>
      <p:pic>
        <p:nvPicPr>
          <p:cNvPr id="4" name="Picture 9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785938"/>
            <a:ext cx="34575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785938"/>
            <a:ext cx="34575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8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ana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620713"/>
            <a:ext cx="3311525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620713"/>
            <a:ext cx="3382962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31775"/>
            <a:ext cx="8407400" cy="1017588"/>
          </a:xfrm>
        </p:spPr>
      </p:pic>
      <p:pic>
        <p:nvPicPr>
          <p:cNvPr id="4" name="Picture 4" descr="Козы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2938" y="1214438"/>
            <a:ext cx="7786687" cy="52800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5" descr="Путь в Кашгар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60350"/>
            <a:ext cx="5761038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Тип казахс куп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33115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5" descr="автопотр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068638"/>
            <a:ext cx="4679950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22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765175"/>
            <a:ext cx="6624638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Лагерь около Или в Запад Кита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4286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6" descr="Каменная мече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141663"/>
            <a:ext cx="3810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ису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92150"/>
            <a:ext cx="35274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4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65175"/>
            <a:ext cx="424815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Кашгар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381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5" descr="Жейра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3213100"/>
            <a:ext cx="2381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6" descr="Портрет Потан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1773238"/>
            <a:ext cx="2519362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письмо Достаевскому 18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196975"/>
            <a:ext cx="4176713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b="1" smtClean="0">
                <a:solidFill>
                  <a:srgbClr val="FF0000"/>
                </a:solidFill>
              </a:rPr>
              <a:t>Еңбектері</a:t>
            </a:r>
            <a:endParaRPr lang="ru-RU" b="1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36295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“Қазақ халық поэзиясының түрлері жөнінде”</a:t>
            </a:r>
          </a:p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“Алтышаһар немесе Қашқария туралы”</a:t>
            </a:r>
          </a:p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“Қазақ шежіресі”</a:t>
            </a:r>
          </a:p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“Сот реформасы жайында хат”</a:t>
            </a:r>
          </a:p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“Қырғыздар туралы жазбалар”</a:t>
            </a:r>
          </a:p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“Іле өлкесінің географиялық очерктері”</a:t>
            </a:r>
          </a:p>
          <a:p>
            <a:pPr eaLnBrk="1" hangingPunct="1">
              <a:lnSpc>
                <a:spcPct val="90000"/>
              </a:lnSpc>
            </a:pPr>
            <a:r>
              <a:rPr lang="kk-KZ" smtClean="0">
                <a:solidFill>
                  <a:schemeClr val="bg1"/>
                </a:solidFill>
              </a:rPr>
              <a:t>“Ұлы жүз туралы”</a:t>
            </a:r>
            <a:endParaRPr lang="ru-RU" smtClean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987"/>
          </a:xfrm>
        </p:spPr>
        <p:txBody>
          <a:bodyPr/>
          <a:lstStyle/>
          <a:p>
            <a:pPr eaLnBrk="1" hangingPunct="1"/>
            <a:r>
              <a:rPr lang="kk-KZ" sz="6600" smtClean="0"/>
              <a:t/>
            </a:r>
            <a:br>
              <a:rPr lang="kk-KZ" sz="6600" smtClean="0"/>
            </a:br>
            <a:r>
              <a:rPr lang="kk-KZ" sz="6600" smtClean="0"/>
              <a:t> </a:t>
            </a:r>
            <a:r>
              <a:rPr lang="kk-KZ" sz="9600" b="1" smtClean="0">
                <a:solidFill>
                  <a:schemeClr val="accent2"/>
                </a:solidFill>
                <a:latin typeface="Times New Roman" pitchFamily="18" charset="0"/>
              </a:rPr>
              <a:t>“</a:t>
            </a:r>
            <a:r>
              <a:rPr lang="kk-KZ" sz="6600" b="1" i="1" smtClean="0">
                <a:solidFill>
                  <a:schemeClr val="accent2"/>
                </a:solidFill>
                <a:latin typeface="Times New Roman" pitchFamily="18" charset="0"/>
              </a:rPr>
              <a:t>Мәңгі өшпес жарық жұлдыз”</a:t>
            </a:r>
            <a:r>
              <a:rPr lang="kk-KZ" sz="9600" b="1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br>
              <a:rPr lang="kk-KZ" sz="9600" b="1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kk-KZ" sz="9600" b="1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kk-KZ" sz="3600" smtClean="0"/>
              <a:t>пресс- коференция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1865 Произв Шокана на Анг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549275"/>
            <a:ext cx="45370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Кашгар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33375"/>
            <a:ext cx="4176712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hv-2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33375"/>
            <a:ext cx="5256213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ЖҰЛДЫЗДАР</a:t>
            </a: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Жетіқарақшы</a:t>
            </a:r>
            <a:endParaRPr lang="ru-RU" smtClean="0"/>
          </a:p>
        </p:txBody>
      </p:sp>
      <p:pic>
        <p:nvPicPr>
          <p:cNvPr id="50178" name="Содержимое 3" descr="3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8215312" cy="5214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Шолпан</a:t>
            </a:r>
            <a:endParaRPr lang="ru-RU" smtClean="0"/>
          </a:p>
        </p:txBody>
      </p:sp>
      <p:pic>
        <p:nvPicPr>
          <p:cNvPr id="51202" name="Содержимое 3" descr="3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28750"/>
            <a:ext cx="9144000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Құс жолы</a:t>
            </a:r>
            <a:endParaRPr lang="ru-RU" smtClean="0"/>
          </a:p>
        </p:txBody>
      </p:sp>
      <p:pic>
        <p:nvPicPr>
          <p:cNvPr id="52226" name="Содержимое 3" descr="37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28750"/>
            <a:ext cx="9144000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Үркер</a:t>
            </a:r>
            <a:endParaRPr lang="ru-RU" smtClean="0"/>
          </a:p>
        </p:txBody>
      </p:sp>
      <p:pic>
        <p:nvPicPr>
          <p:cNvPr id="53250" name="Содержимое 3" descr="3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28750"/>
            <a:ext cx="9144000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Темірқазық</a:t>
            </a:r>
            <a:endParaRPr lang="ru-RU" smtClean="0"/>
          </a:p>
        </p:txBody>
      </p:sp>
      <p:pic>
        <p:nvPicPr>
          <p:cNvPr id="54274" name="Содержимое 3" descr="3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28750"/>
            <a:ext cx="9144000" cy="54292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5" name="Picture 5" descr="0_7db4_fcae62d5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9275"/>
            <a:ext cx="43211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4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23850" y="5734050"/>
            <a:ext cx="4319588" cy="936625"/>
          </a:xfrm>
        </p:spPr>
        <p:txBody>
          <a:bodyPr/>
          <a:lstStyle/>
          <a:p>
            <a:pPr eaLnBrk="1" hangingPunct="1"/>
            <a:r>
              <a:rPr lang="kk-KZ" sz="2400" b="1" smtClean="0">
                <a:solidFill>
                  <a:srgbClr val="969696"/>
                </a:solidFill>
              </a:rPr>
              <a:t>П.П. Семенов-Тяншанский</a:t>
            </a:r>
            <a:endParaRPr lang="ru-RU" sz="2400" b="1" smtClean="0">
              <a:solidFill>
                <a:srgbClr val="969696"/>
              </a:solidFill>
            </a:endParaRPr>
          </a:p>
        </p:txBody>
      </p:sp>
      <p:sp>
        <p:nvSpPr>
          <p:cNvPr id="21504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4643438" y="5949950"/>
            <a:ext cx="4248150" cy="6477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400">
                <a:solidFill>
                  <a:srgbClr val="96969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М.Достоевский</a:t>
            </a:r>
            <a:endParaRPr lang="ru-RU" sz="2400">
              <a:solidFill>
                <a:srgbClr val="96969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15050" name="Picture 10" descr="1199739402_dostoe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549275"/>
            <a:ext cx="40227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8" grpId="0"/>
      <p:bldP spid="2150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b="1" i="1" dirty="0" smtClean="0">
                <a:latin typeface="Baltica KK EK" pitchFamily="34" charset="0"/>
              </a:rPr>
              <a:t>Сабақтың мақсаттары:</a:t>
            </a:r>
            <a:r>
              <a:rPr lang="ru-RU" b="1" i="1" dirty="0" smtClean="0">
                <a:latin typeface="Baltica KK EK" pitchFamily="34" charset="0"/>
              </a:rPr>
              <a:t/>
            </a:r>
            <a:br>
              <a:rPr lang="ru-RU" b="1" i="1" dirty="0" smtClean="0">
                <a:latin typeface="Baltica KK EK" pitchFamily="34" charset="0"/>
              </a:rPr>
            </a:br>
            <a:endParaRPr lang="ru-RU" b="1" i="1" dirty="0">
              <a:latin typeface="Baltica KK EK" pitchFamily="34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000" smtClean="0"/>
          </a:p>
          <a:p>
            <a:pPr eaLnBrk="1" hangingPunct="1">
              <a:lnSpc>
                <a:spcPct val="80000"/>
              </a:lnSpc>
            </a:pPr>
            <a:r>
              <a:rPr lang="kk-KZ" sz="4000" i="1" smtClean="0">
                <a:latin typeface="Baltica KK EK"/>
              </a:rPr>
              <a:t>А) Ғалымның өмірі мен шығармашылығы  туралы алған білімдерін көрсетеді.</a:t>
            </a:r>
            <a:endParaRPr lang="ru-RU" sz="4000" i="1" smtClean="0">
              <a:latin typeface="Baltica KK EK"/>
            </a:endParaRPr>
          </a:p>
          <a:p>
            <a:pPr eaLnBrk="1" hangingPunct="1">
              <a:lnSpc>
                <a:spcPct val="80000"/>
              </a:lnSpc>
            </a:pPr>
            <a:r>
              <a:rPr lang="kk-KZ" sz="4000" i="1" smtClean="0">
                <a:latin typeface="Baltica KK EK"/>
              </a:rPr>
              <a:t>Ә)Тақырыпқа байланысты нақты сұрақтар қоя біледі және дұрыс жауап береді.</a:t>
            </a:r>
            <a:endParaRPr lang="ru-RU" sz="4000" i="1" smtClean="0">
              <a:latin typeface="Baltica KK EK"/>
            </a:endParaRPr>
          </a:p>
          <a:p>
            <a:pPr eaLnBrk="1" hangingPunct="1">
              <a:lnSpc>
                <a:spcPct val="80000"/>
              </a:lnSpc>
            </a:pPr>
            <a:r>
              <a:rPr lang="kk-KZ" sz="4000" i="1" smtClean="0">
                <a:latin typeface="Baltica KK EK"/>
              </a:rPr>
              <a:t>Б) Шоқан туралы өз көзқарастарың, ойларың білдіреді</a:t>
            </a:r>
            <a:endParaRPr lang="ru-RU" sz="4000" i="1" smtClean="0">
              <a:latin typeface="Baltica KK EK"/>
            </a:endParaRPr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6" name="Picture 4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00063"/>
            <a:ext cx="4857750" cy="583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Rectangle 5"/>
          <p:cNvSpPr>
            <a:spLocks noGrp="1" noChangeArrowheads="1"/>
          </p:cNvSpPr>
          <p:nvPr>
            <p:ph type="title"/>
          </p:nvPr>
        </p:nvSpPr>
        <p:spPr>
          <a:xfrm>
            <a:off x="5292725" y="2420938"/>
            <a:ext cx="3178175" cy="990600"/>
          </a:xfrm>
        </p:spPr>
        <p:txBody>
          <a:bodyPr/>
          <a:lstStyle/>
          <a:p>
            <a:pPr eaLnBrk="1" hangingPunct="1"/>
            <a:r>
              <a:rPr lang="kk-KZ" b="1" smtClean="0">
                <a:solidFill>
                  <a:srgbClr val="969696"/>
                </a:solidFill>
              </a:rPr>
              <a:t>Г. Потанин</a:t>
            </a:r>
            <a:endParaRPr lang="ru-RU" b="1" smtClean="0">
              <a:solidFill>
                <a:srgbClr val="9696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7346" name="Содержимое 3" descr="kovalevski_ep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8143875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v-5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357188"/>
            <a:ext cx="4175125" cy="5532437"/>
          </a:xfrm>
        </p:spPr>
      </p:pic>
      <p:sp>
        <p:nvSpPr>
          <p:cNvPr id="58370" name="Прямоугольник 2"/>
          <p:cNvSpPr>
            <a:spLocks noChangeArrowheads="1"/>
          </p:cNvSpPr>
          <p:nvPr/>
        </p:nvSpPr>
        <p:spPr bwMode="auto">
          <a:xfrm>
            <a:off x="5715000" y="1143000"/>
            <a:ext cx="3214688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>
                <a:solidFill>
                  <a:srgbClr val="6600FF"/>
                </a:solidFill>
                <a:latin typeface="Palatino Linotype" pitchFamily="18" charset="0"/>
              </a:rPr>
              <a:t>Шоқан Шыңғысұлы мен Федор Михайлович Достоевскийдің достығы екеуінің Омбыда, Семей мен Петербургте бірге болған кездерінде бір үзілмейді, кейінгі алты жыл ішінде (1856-1862) бұл достық хат арқылы нығая т</a:t>
            </a:r>
            <a:r>
              <a:rPr lang="kk-KZ" sz="2400">
                <a:solidFill>
                  <a:srgbClr val="6600FF"/>
                </a:solidFill>
                <a:latin typeface="Palatino Linotype" pitchFamily="18" charset="0"/>
              </a:rPr>
              <a:t>ү</a:t>
            </a:r>
            <a:r>
              <a:rPr lang="ru-RU" sz="2400">
                <a:solidFill>
                  <a:srgbClr val="6600FF"/>
                </a:solidFill>
                <a:latin typeface="Palatino Linotype" pitchFamily="18" charset="0"/>
              </a:rPr>
              <a:t>скен.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6" name="Picture 4" descr="chv-1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374491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7" name="Picture 5" descr="imag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76250"/>
            <a:ext cx="38163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0418" name="Содержимое 3" descr="128482173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8143875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4437063"/>
            <a:ext cx="7696200" cy="19431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4D4D4D"/>
                </a:solidFill>
              </a:rPr>
              <a:t>	</a:t>
            </a:r>
            <a:r>
              <a:rPr lang="ru-RU" sz="2400" smtClean="0">
                <a:solidFill>
                  <a:srgbClr val="6600FF"/>
                </a:solidFill>
                <a:latin typeface="Palatino Linotype" pitchFamily="18" charset="0"/>
              </a:rPr>
              <a:t>Шоқан Шыңғысұлы мен Федор Михайлович Достоевскийдің достығы екеуінің Омбыда, Семей мен Петербургте бірге болған кездерінде бір үзілмейді, кейінгі алты жыл ішінде (1856-1862) бұл достық хат арқылы нығая т</a:t>
            </a:r>
            <a:r>
              <a:rPr lang="kk-KZ" sz="2400" smtClean="0">
                <a:solidFill>
                  <a:srgbClr val="6600FF"/>
                </a:solidFill>
                <a:latin typeface="Palatino Linotype" pitchFamily="18" charset="0"/>
              </a:rPr>
              <a:t>ү</a:t>
            </a:r>
            <a:r>
              <a:rPr lang="ru-RU" sz="2400" smtClean="0">
                <a:solidFill>
                  <a:srgbClr val="6600FF"/>
                </a:solidFill>
                <a:latin typeface="Palatino Linotype" pitchFamily="18" charset="0"/>
              </a:rPr>
              <a:t>скен. </a:t>
            </a:r>
          </a:p>
        </p:txBody>
      </p:sp>
      <p:pic>
        <p:nvPicPr>
          <p:cNvPr id="52228" name="Picture 4" descr="Valikhan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33375"/>
            <a:ext cx="3527425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235 (3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1125538"/>
            <a:ext cx="4016375" cy="54117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Шоқан туралы </a:t>
            </a:r>
            <a:endParaRPr lang="ru-RU" smtClean="0"/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</a:t>
            </a:r>
            <a:r>
              <a:rPr lang="kk-KZ" smtClean="0"/>
              <a:t>. Мұқанов.      Шоқан Уәлиханов</a:t>
            </a:r>
          </a:p>
          <a:p>
            <a:pPr eaLnBrk="1" hangingPunct="1"/>
            <a:r>
              <a:rPr lang="kk-KZ" smtClean="0"/>
              <a:t>С. Мұқанов.      Аққан жұлдыз</a:t>
            </a:r>
          </a:p>
          <a:p>
            <a:pPr eaLnBrk="1" hangingPunct="1"/>
            <a:r>
              <a:rPr lang="kk-KZ" smtClean="0"/>
              <a:t>С. Беғалин.       Шоқан Уәлиханов</a:t>
            </a:r>
          </a:p>
          <a:p>
            <a:pPr eaLnBrk="1" hangingPunct="1"/>
            <a:r>
              <a:rPr lang="kk-KZ" smtClean="0"/>
              <a:t>М. Әуезов.          Ф.М.Достоевский мен             Ш. Уәлиханов</a:t>
            </a:r>
          </a:p>
          <a:p>
            <a:pPr eaLnBrk="1" hangingPunct="1"/>
            <a:r>
              <a:rPr lang="kk-KZ" smtClean="0"/>
              <a:t>Ә. Марғұлан.      Шоқан Уәлихановтың таңдаулы шығармалары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27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27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27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27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27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3" grpId="0"/>
      <p:bldP spid="227334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266700"/>
            <a:ext cx="8229600" cy="7254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Ф.М.Достоевский </a:t>
            </a:r>
            <a:r>
              <a:rPr lang="ru-RU" dirty="0" err="1" smtClean="0"/>
              <a:t>атында</a:t>
            </a:r>
            <a:r>
              <a:rPr lang="kk-KZ" dirty="0" smtClean="0"/>
              <a:t>ғы мұражайы</a:t>
            </a:r>
            <a:endParaRPr lang="ru-RU" dirty="0"/>
          </a:p>
        </p:txBody>
      </p:sp>
      <p:pic>
        <p:nvPicPr>
          <p:cNvPr id="4" name="Picture 7" descr="i-15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214438"/>
            <a:ext cx="7572375" cy="52514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4" descr="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052513"/>
            <a:ext cx="43211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-14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357188"/>
            <a:ext cx="8191500" cy="614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4" descr="улица Шока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190625"/>
            <a:ext cx="7632700" cy="504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4" descr="i-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12875"/>
            <a:ext cx="76200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486650" cy="647700"/>
          </a:xfrm>
        </p:spPr>
        <p:txBody>
          <a:bodyPr/>
          <a:lstStyle/>
          <a:p>
            <a:pPr eaLnBrk="1" hangingPunct="1"/>
            <a:r>
              <a:rPr lang="kk-KZ" sz="3200" smtClean="0">
                <a:solidFill>
                  <a:schemeClr val="folHlink"/>
                </a:solidFill>
                <a:latin typeface="Boyarsky KZ"/>
              </a:rPr>
              <a:t>Іші – алтын, сырты - күміс</a:t>
            </a:r>
            <a:endParaRPr lang="ru-RU" sz="3200" smtClean="0">
              <a:solidFill>
                <a:schemeClr val="folHlink"/>
              </a:solidFill>
              <a:latin typeface="Boyarsky KZ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76700"/>
            <a:ext cx="8445500" cy="23764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kk-KZ" sz="2000" b="1" i="1" smtClean="0">
                <a:solidFill>
                  <a:srgbClr val="003300"/>
                </a:solidFill>
                <a:latin typeface="Palatino Linotype" pitchFamily="18" charset="0"/>
              </a:rPr>
              <a:t>      </a:t>
            </a:r>
            <a:r>
              <a:rPr lang="kk-KZ" sz="2000" smtClean="0">
                <a:solidFill>
                  <a:srgbClr val="003300"/>
                </a:solidFill>
                <a:latin typeface="Palatino Linotype" pitchFamily="18" charset="0"/>
              </a:rPr>
              <a:t>Шоқан бейнесі көркемөнер, әдебиет, мәдениетімізде жандануда. С.Мұқанов, С.Бегалин көркем шығарма арнаса, Ә.Марғұлан шоқан-тануды бір арнаға топтастырды.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kk-KZ" sz="2000" smtClean="0">
                <a:solidFill>
                  <a:srgbClr val="003300"/>
                </a:solidFill>
                <a:latin typeface="Palatino Linotype" pitchFamily="18" charset="0"/>
              </a:rPr>
              <a:t>     Оның кіндік қаны тамған Көкшетау топырағы бүгінгі таңда Шоқан есімін ұлықтауда. Ұлы есімдердің ұлылығы жаңарып, жұлдызы жарқырай бермек. Ұлы, данышпан ойшылдың әр сөзі – алтын. Алтынды саф күйінде сақтау – біздің міндетіміз.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kk-KZ" sz="2000" smtClean="0">
                <a:solidFill>
                  <a:srgbClr val="003300"/>
                </a:solidFill>
                <a:latin typeface="Arial(K)"/>
              </a:rPr>
              <a:t>	</a:t>
            </a:r>
            <a:endParaRPr lang="ru-RU" sz="2000" smtClean="0">
              <a:solidFill>
                <a:srgbClr val="003300"/>
              </a:solidFill>
              <a:latin typeface="Arial(K)"/>
            </a:endParaRPr>
          </a:p>
        </p:txBody>
      </p:sp>
      <p:pic>
        <p:nvPicPr>
          <p:cNvPr id="50180" name="Picture 4" descr="12354615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981075"/>
            <a:ext cx="45370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6870700" cy="574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3600" b="1">
                <a:solidFill>
                  <a:schemeClr val="folHlink"/>
                </a:solidFill>
                <a:latin typeface="Jikharev KZ" pitchFamily="34" charset="0"/>
              </a:rPr>
              <a:t>Аққан жұлдыздай жарқ еткен</a:t>
            </a:r>
            <a:endParaRPr lang="ru-RU" sz="3600" b="1">
              <a:solidFill>
                <a:schemeClr val="folHlink"/>
              </a:solidFill>
              <a:latin typeface="Jikharev KZ" pitchFamily="34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196975"/>
            <a:ext cx="4464050" cy="41036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663300"/>
                </a:solidFill>
              </a:rPr>
              <a:t>     </a:t>
            </a:r>
            <a:r>
              <a:rPr lang="ru-RU" sz="2000" smtClean="0">
                <a:solidFill>
                  <a:srgbClr val="336699"/>
                </a:solidFill>
                <a:latin typeface="Bookman Old Style" pitchFamily="18" charset="0"/>
              </a:rPr>
              <a:t>Тән ауруы мен жан ауруына шипа таба алмаған Шоқан 1865 жылы Алтынемелде, Көшкен-тоғай деген жердегі Тезек төренің ауылында қайтыс болады.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336699"/>
                </a:solidFill>
                <a:latin typeface="Bookman Old Style" pitchFamily="18" charset="0"/>
              </a:rPr>
              <a:t>    Шоқанның маңдайына «жарқ етіп сөнген аққан жұлдыздай» қысқа ғана ғұмыр сүру жазылды.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336699"/>
                </a:solidFill>
                <a:latin typeface="Bookman Old Style" pitchFamily="18" charset="0"/>
              </a:rPr>
              <a:t>    Бірақ ол аз ғана ғұмырында адам қабілетінің ғажайып мүмкіндіктерін,  ұлтжандылық-тың үлгісін, алғырлықтың өнегесін нақтылы іс-әрекетімен дәлелдеп үлгерді.</a:t>
            </a:r>
          </a:p>
        </p:txBody>
      </p:sp>
      <p:pic>
        <p:nvPicPr>
          <p:cNvPr id="43012" name="Picture 4" descr="maz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38877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45" name="Group 89"/>
          <p:cNvGraphicFramePr>
            <a:graphicFrameLocks noGrp="1"/>
          </p:cNvGraphicFramePr>
          <p:nvPr/>
        </p:nvGraphicFramePr>
        <p:xfrm>
          <a:off x="571500" y="333375"/>
          <a:ext cx="8143875" cy="5878513"/>
        </p:xfrm>
        <a:graphic>
          <a:graphicData uri="http://schemas.openxmlformats.org/drawingml/2006/table">
            <a:tbl>
              <a:tblPr/>
              <a:tblGrid>
                <a:gridCol w="1500188"/>
                <a:gridCol w="1731962"/>
                <a:gridCol w="1830388"/>
                <a:gridCol w="1217612"/>
                <a:gridCol w="1720850"/>
                <a:gridCol w="142875"/>
              </a:tblGrid>
              <a:tr h="814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Оқушының аты-- тегі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KK EK"/>
                          <a:cs typeface="Times New Roman" pitchFamily="18" charset="0"/>
                        </a:rPr>
                        <a:t>Нақты сұрақ қою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KK EK"/>
                          <a:cs typeface="Times New Roman" pitchFamily="18" charset="0"/>
                        </a:rPr>
                        <a:t>Дұрыс жауап беру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KK EK"/>
                          <a:cs typeface="Times New Roman" pitchFamily="18" charset="0"/>
                        </a:rPr>
                        <a:t>Өз ойын білдіру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 KK EK"/>
                          <a:cs typeface="Times New Roman" pitchFamily="18" charset="0"/>
                        </a:rPr>
                        <a:t>Қорытынды баға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0734" name="Rectangle 1"/>
          <p:cNvSpPr>
            <a:spLocks noChangeArrowheads="1"/>
          </p:cNvSpPr>
          <p:nvPr/>
        </p:nvSpPr>
        <p:spPr bwMode="auto">
          <a:xfrm>
            <a:off x="0" y="-312738"/>
            <a:ext cx="7786688" cy="88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1600" b="1">
              <a:solidFill>
                <a:srgbClr val="000000"/>
              </a:solidFill>
              <a:latin typeface="Times New Roman KK EK"/>
              <a:cs typeface="Times New Roman" pitchFamily="18" charset="0"/>
            </a:endParaRPr>
          </a:p>
          <a:p>
            <a:pPr algn="ctr"/>
            <a:r>
              <a:rPr lang="en-US" b="1">
                <a:solidFill>
                  <a:srgbClr val="000000"/>
                </a:solidFill>
                <a:latin typeface="Times New Roman KK EK"/>
                <a:cs typeface="Times New Roman" pitchFamily="18" charset="0"/>
              </a:rPr>
              <a:t>                                    </a:t>
            </a:r>
            <a:r>
              <a:rPr lang="kk-KZ" b="1">
                <a:solidFill>
                  <a:srgbClr val="000000"/>
                </a:solidFill>
                <a:latin typeface="Times New Roman KK EK"/>
                <a:cs typeface="Times New Roman" pitchFamily="18" charset="0"/>
              </a:rPr>
              <a:t>Оқушылырды бағалау</a:t>
            </a:r>
            <a:endParaRPr lang="ru-RU" sz="800"/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620713"/>
            <a:ext cx="36734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2268538" y="6165850"/>
            <a:ext cx="51831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kk-KZ" b="1">
                <a:latin typeface="Calibri" pitchFamily="34" charset="0"/>
              </a:rPr>
              <a:t>Шота – Аман Уәлиханов</a:t>
            </a:r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3" name="Picture 5" descr="Shoka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57188"/>
            <a:ext cx="75723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6"/>
          <p:cNvSpPr>
            <a:spLocks noGrp="1" noChangeArrowheads="1"/>
          </p:cNvSpPr>
          <p:nvPr>
            <p:ph type="ctrTitle"/>
          </p:nvPr>
        </p:nvSpPr>
        <p:spPr>
          <a:xfrm flipH="1">
            <a:off x="8820150" y="5734050"/>
            <a:ext cx="109538" cy="863600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661025"/>
            <a:ext cx="7893050" cy="8382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3600" dirty="0" smtClean="0"/>
              <a:t>             Көкшетау қаласындағы ескерткіш</a:t>
            </a:r>
            <a:endParaRPr lang="ru-RU" sz="36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70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Алтынемелдегі мұражайы</a:t>
            </a:r>
            <a:r>
              <a:rPr lang="ru-RU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4800" dirty="0"/>
          </a:p>
        </p:txBody>
      </p:sp>
      <p:pic>
        <p:nvPicPr>
          <p:cNvPr id="3" name="Picture 5" descr="zda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643063"/>
            <a:ext cx="6643688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8" name="Picture 4" descr="image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8318500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57188" y="4643438"/>
            <a:ext cx="8607425" cy="1428750"/>
          </a:xfrm>
        </p:spPr>
        <p:txBody>
          <a:bodyPr/>
          <a:lstStyle/>
          <a:p>
            <a:pPr eaLnBrk="1" hangingPunct="1"/>
            <a:r>
              <a:rPr lang="kk-KZ" sz="2600" smtClean="0"/>
              <a:t>Сырымбеттегі мұражайы</a:t>
            </a: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16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2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7|0.7|0.5|0.6|0.7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403</Words>
  <PresentationFormat>Экран (4:3)</PresentationFormat>
  <Paragraphs>70</Paragraphs>
  <Slides>54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65" baseType="lpstr">
      <vt:lpstr>Arial</vt:lpstr>
      <vt:lpstr>Calibri</vt:lpstr>
      <vt:lpstr>Times New Roman</vt:lpstr>
      <vt:lpstr>Baltica KK EK</vt:lpstr>
      <vt:lpstr>Palatino Linotype</vt:lpstr>
      <vt:lpstr>Boyarsky KZ</vt:lpstr>
      <vt:lpstr>Arial(K)</vt:lpstr>
      <vt:lpstr>Jikharev KZ</vt:lpstr>
      <vt:lpstr>Bookman Old Style</vt:lpstr>
      <vt:lpstr>Times New Roman KK EK</vt:lpstr>
      <vt:lpstr>Тема Office</vt:lpstr>
      <vt:lpstr>Шоқан Шыңғысұлы Уәлиханов (1835- 1865)</vt:lpstr>
      <vt:lpstr> Мәңгі өшпес жарық жұлдыз</vt:lpstr>
      <vt:lpstr>  “Мәңгі өшпес жарық жұлдыз”   пресс- коференция</vt:lpstr>
      <vt:lpstr>Сабақтың мақсаттары: </vt:lpstr>
      <vt:lpstr>Слайд 5</vt:lpstr>
      <vt:lpstr>Слайд 6</vt:lpstr>
      <vt:lpstr>Слайд 7</vt:lpstr>
      <vt:lpstr>Алтынемелдегі мұражайы </vt:lpstr>
      <vt:lpstr>Сырымбеттегі мұражайы</vt:lpstr>
      <vt:lpstr>Слайд 10</vt:lpstr>
      <vt:lpstr>Текті тұқымның төресі</vt:lpstr>
      <vt:lpstr>Слайд 12</vt:lpstr>
      <vt:lpstr>Слайд 13</vt:lpstr>
      <vt:lpstr>Слайд 14</vt:lpstr>
      <vt:lpstr>Омбы кадет корпусы</vt:lpstr>
      <vt:lpstr>Слайд 16</vt:lpstr>
      <vt:lpstr>Слайд 17</vt:lpstr>
      <vt:lpstr>Орыс географиялық қоғамының кітапханасы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Еңбектері</vt:lpstr>
      <vt:lpstr>Слайд 30</vt:lpstr>
      <vt:lpstr>Слайд 31</vt:lpstr>
      <vt:lpstr>Слайд 32</vt:lpstr>
      <vt:lpstr>ЖҰЛДЫЗДАР</vt:lpstr>
      <vt:lpstr>Жетіқарақшы</vt:lpstr>
      <vt:lpstr>Шолпан</vt:lpstr>
      <vt:lpstr>Құс жолы</vt:lpstr>
      <vt:lpstr>Үркер</vt:lpstr>
      <vt:lpstr>Темірқазық</vt:lpstr>
      <vt:lpstr>П.П. Семенов-Тяншанский</vt:lpstr>
      <vt:lpstr>Г. Потанин</vt:lpstr>
      <vt:lpstr>Слайд 41</vt:lpstr>
      <vt:lpstr>Слайд 42</vt:lpstr>
      <vt:lpstr>Слайд 43</vt:lpstr>
      <vt:lpstr>Слайд 44</vt:lpstr>
      <vt:lpstr>Слайд 45</vt:lpstr>
      <vt:lpstr>Слайд 46</vt:lpstr>
      <vt:lpstr>Шоқан туралы </vt:lpstr>
      <vt:lpstr>Ф.М.Достоевский атындағы мұражайы</vt:lpstr>
      <vt:lpstr>Слайд 49</vt:lpstr>
      <vt:lpstr>Слайд 50</vt:lpstr>
      <vt:lpstr>Слайд 51</vt:lpstr>
      <vt:lpstr>Іші – алтын, сырты - күміс</vt:lpstr>
      <vt:lpstr>Аққан жұлдыздай жарқ еткен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777</cp:lastModifiedBy>
  <cp:revision>34</cp:revision>
  <dcterms:modified xsi:type="dcterms:W3CDTF">2017-01-08T13:13:53Z</dcterms:modified>
</cp:coreProperties>
</file>