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p3" ContentType="audio/unknown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315" r:id="rId3"/>
    <p:sldId id="281" r:id="rId4"/>
    <p:sldId id="283" r:id="rId5"/>
    <p:sldId id="290" r:id="rId6"/>
    <p:sldId id="284" r:id="rId7"/>
    <p:sldId id="292" r:id="rId8"/>
    <p:sldId id="293" r:id="rId9"/>
    <p:sldId id="306" r:id="rId10"/>
    <p:sldId id="307" r:id="rId11"/>
    <p:sldId id="294" r:id="rId12"/>
    <p:sldId id="308" r:id="rId13"/>
    <p:sldId id="309" r:id="rId14"/>
    <p:sldId id="295" r:id="rId15"/>
    <p:sldId id="310" r:id="rId16"/>
    <p:sldId id="311" r:id="rId17"/>
    <p:sldId id="296" r:id="rId18"/>
    <p:sldId id="312" r:id="rId19"/>
    <p:sldId id="313" r:id="rId20"/>
    <p:sldId id="291" r:id="rId21"/>
    <p:sldId id="278" r:id="rId22"/>
    <p:sldId id="267" r:id="rId23"/>
    <p:sldId id="270" r:id="rId24"/>
    <p:sldId id="271" r:id="rId25"/>
    <p:sldId id="314" r:id="rId26"/>
    <p:sldId id="258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3AF050"/>
    <a:srgbClr val="5326A4"/>
    <a:srgbClr val="F313E3"/>
    <a:srgbClr val="0099FF"/>
    <a:srgbClr val="3BAD69"/>
    <a:srgbClr val="FE4F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15" autoAdjust="0"/>
    <p:restoredTop sz="94660"/>
  </p:normalViewPr>
  <p:slideViewPr>
    <p:cSldViewPr>
      <p:cViewPr>
        <p:scale>
          <a:sx n="80" d="100"/>
          <a:sy n="80" d="100"/>
        </p:scale>
        <p:origin x="-1200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4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48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5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5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2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2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4" Type="http://schemas.openxmlformats.org/officeDocument/2006/relationships/image" Target="../media/image73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6" Type="http://schemas.openxmlformats.org/officeDocument/2006/relationships/image" Target="../media/image79.wmf"/><Relationship Id="rId5" Type="http://schemas.openxmlformats.org/officeDocument/2006/relationships/image" Target="../media/image78.wmf"/><Relationship Id="rId4" Type="http://schemas.openxmlformats.org/officeDocument/2006/relationships/image" Target="../media/image77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10" Type="http://schemas.openxmlformats.org/officeDocument/2006/relationships/image" Target="../media/image14.wmf"/><Relationship Id="rId4" Type="http://schemas.openxmlformats.org/officeDocument/2006/relationships/image" Target="../media/image8.wmf"/><Relationship Id="rId9" Type="http://schemas.openxmlformats.org/officeDocument/2006/relationships/image" Target="../media/image13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3" Type="http://schemas.openxmlformats.org/officeDocument/2006/relationships/image" Target="../media/image82.wmf"/><Relationship Id="rId7" Type="http://schemas.openxmlformats.org/officeDocument/2006/relationships/image" Target="../media/image86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Relationship Id="rId6" Type="http://schemas.openxmlformats.org/officeDocument/2006/relationships/image" Target="../media/image85.wmf"/><Relationship Id="rId5" Type="http://schemas.openxmlformats.org/officeDocument/2006/relationships/image" Target="../media/image84.wmf"/><Relationship Id="rId4" Type="http://schemas.openxmlformats.org/officeDocument/2006/relationships/image" Target="../media/image83.wmf"/><Relationship Id="rId9" Type="http://schemas.openxmlformats.org/officeDocument/2006/relationships/image" Target="../media/image88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7" Type="http://schemas.openxmlformats.org/officeDocument/2006/relationships/image" Target="../media/image95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Relationship Id="rId6" Type="http://schemas.openxmlformats.org/officeDocument/2006/relationships/image" Target="../media/image94.wmf"/><Relationship Id="rId5" Type="http://schemas.openxmlformats.org/officeDocument/2006/relationships/image" Target="../media/image93.wmf"/><Relationship Id="rId4" Type="http://schemas.openxmlformats.org/officeDocument/2006/relationships/image" Target="../media/image92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10" Type="http://schemas.openxmlformats.org/officeDocument/2006/relationships/image" Target="../media/image34.wmf"/><Relationship Id="rId4" Type="http://schemas.openxmlformats.org/officeDocument/2006/relationships/image" Target="../media/image28.wmf"/><Relationship Id="rId9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5D405-3B28-4CCF-87F1-3E1EBE15AC4F}" type="datetimeFigureOut">
              <a:rPr lang="ru-RU"/>
              <a:pPr>
                <a:defRPr/>
              </a:pPr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3B5D9-97D8-4639-9859-F92FC42620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80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0686C-EB36-40B2-95F2-5F3CB84A01A2}" type="datetimeFigureOut">
              <a:rPr lang="ru-RU"/>
              <a:pPr>
                <a:defRPr/>
              </a:pPr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8B20C-8F85-4FCE-BD41-AD3D607CB5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57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D209B-DC1F-4FA9-903A-8132B7393AF1}" type="datetimeFigureOut">
              <a:rPr lang="ru-RU"/>
              <a:pPr>
                <a:defRPr/>
              </a:pPr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AC939-A826-4A62-BDE0-682D205FA7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91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64940-6328-4C15-90AD-CDAA8834CBF9}" type="datetimeFigureOut">
              <a:rPr lang="ru-RU"/>
              <a:pPr>
                <a:defRPr/>
              </a:pPr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4FA46-4ACC-4B49-8C24-FBA0E4AD07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85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0EDD0-664D-44AE-89B6-390FC8CFF95B}" type="datetimeFigureOut">
              <a:rPr lang="ru-RU"/>
              <a:pPr>
                <a:defRPr/>
              </a:pPr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CF03A-DA79-4689-B9D8-B82E8B6DB0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71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8773F-1CAD-4E0A-86D1-316391AA12DD}" type="datetimeFigureOut">
              <a:rPr lang="ru-RU"/>
              <a:pPr>
                <a:defRPr/>
              </a:pPr>
              <a:t>11.01.2017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44AA9-122C-48EC-A3EF-C1D0C66F56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88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F2928-F217-48AF-BEEB-D7EC1D40FE79}" type="datetimeFigureOut">
              <a:rPr lang="ru-RU"/>
              <a:pPr>
                <a:defRPr/>
              </a:pPr>
              <a:t>11.01.2017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4A7C5-0582-447E-BBB4-EBC9CF3028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03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B93B4-115B-454F-9EB9-0537BB1BA7D6}" type="datetimeFigureOut">
              <a:rPr lang="ru-RU"/>
              <a:pPr>
                <a:defRPr/>
              </a:pPr>
              <a:t>11.01.2017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3A56B-23D6-42FF-8F2E-4CA72D8F3A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88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90D1A-BC82-430A-BA4B-706D2C1AE9B2}" type="datetimeFigureOut">
              <a:rPr lang="ru-RU"/>
              <a:pPr>
                <a:defRPr/>
              </a:pPr>
              <a:t>11.01.2017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73D26-5BF7-42EA-BA00-F26B8A9C1C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38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986F8-D3F6-4E6C-A53D-9E4233D73292}" type="datetimeFigureOut">
              <a:rPr lang="ru-RU"/>
              <a:pPr>
                <a:defRPr/>
              </a:pPr>
              <a:t>11.01.2017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31404-A1F7-4B80-B3E2-669635D49B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67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603B4-33B1-4C68-8BBD-CE9AB05E2F0B}" type="datetimeFigureOut">
              <a:rPr lang="ru-RU"/>
              <a:pPr>
                <a:defRPr/>
              </a:pPr>
              <a:t>11.01.2017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BC0EA-66EE-464E-B4A3-D8628CD0A1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26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229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06FF13-0459-4766-9FA2-3DCFE3707F9D}" type="datetimeFigureOut">
              <a:rPr lang="ru-RU"/>
              <a:pPr>
                <a:defRPr/>
              </a:pPr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997DCC-CE27-4654-8414-D5A55BCED7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image" Target="../media/image15.png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47.wmf"/><Relationship Id="rId5" Type="http://schemas.openxmlformats.org/officeDocument/2006/relationships/image" Target="../media/image24.png"/><Relationship Id="rId10" Type="http://schemas.openxmlformats.org/officeDocument/2006/relationships/oleObject" Target="../embeddings/oleObject43.bin"/><Relationship Id="rId4" Type="http://schemas.openxmlformats.org/officeDocument/2006/relationships/slide" Target="slide7.xml"/><Relationship Id="rId9" Type="http://schemas.openxmlformats.org/officeDocument/2006/relationships/image" Target="../media/image46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image" Target="../media/image15.png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4.bin"/><Relationship Id="rId11" Type="http://schemas.openxmlformats.org/officeDocument/2006/relationships/image" Target="../media/image50.wmf"/><Relationship Id="rId5" Type="http://schemas.openxmlformats.org/officeDocument/2006/relationships/image" Target="../media/image24.png"/><Relationship Id="rId10" Type="http://schemas.openxmlformats.org/officeDocument/2006/relationships/oleObject" Target="../embeddings/oleObject46.bin"/><Relationship Id="rId4" Type="http://schemas.openxmlformats.org/officeDocument/2006/relationships/slide" Target="slide7.xml"/><Relationship Id="rId9" Type="http://schemas.openxmlformats.org/officeDocument/2006/relationships/image" Target="../media/image49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3" Type="http://schemas.openxmlformats.org/officeDocument/2006/relationships/image" Target="../media/image15.png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52.wmf"/><Relationship Id="rId5" Type="http://schemas.openxmlformats.org/officeDocument/2006/relationships/image" Target="../media/image24.png"/><Relationship Id="rId10" Type="http://schemas.openxmlformats.org/officeDocument/2006/relationships/oleObject" Target="../embeddings/oleObject49.bin"/><Relationship Id="rId4" Type="http://schemas.openxmlformats.org/officeDocument/2006/relationships/slide" Target="slide7.xml"/><Relationship Id="rId9" Type="http://schemas.openxmlformats.org/officeDocument/2006/relationships/image" Target="../media/image51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3" Type="http://schemas.openxmlformats.org/officeDocument/2006/relationships/image" Target="../media/image15.png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0.bin"/><Relationship Id="rId11" Type="http://schemas.openxmlformats.org/officeDocument/2006/relationships/image" Target="../media/image54.wmf"/><Relationship Id="rId5" Type="http://schemas.openxmlformats.org/officeDocument/2006/relationships/image" Target="../media/image24.png"/><Relationship Id="rId10" Type="http://schemas.openxmlformats.org/officeDocument/2006/relationships/oleObject" Target="../embeddings/oleObject52.bin"/><Relationship Id="rId4" Type="http://schemas.openxmlformats.org/officeDocument/2006/relationships/slide" Target="slide7.xml"/><Relationship Id="rId9" Type="http://schemas.openxmlformats.org/officeDocument/2006/relationships/image" Target="../media/image53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3" Type="http://schemas.openxmlformats.org/officeDocument/2006/relationships/image" Target="../media/image15.png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53.bin"/><Relationship Id="rId11" Type="http://schemas.openxmlformats.org/officeDocument/2006/relationships/image" Target="../media/image57.wmf"/><Relationship Id="rId5" Type="http://schemas.openxmlformats.org/officeDocument/2006/relationships/image" Target="../media/image24.png"/><Relationship Id="rId10" Type="http://schemas.openxmlformats.org/officeDocument/2006/relationships/oleObject" Target="../embeddings/oleObject55.bin"/><Relationship Id="rId4" Type="http://schemas.openxmlformats.org/officeDocument/2006/relationships/slide" Target="slide7.xml"/><Relationship Id="rId9" Type="http://schemas.openxmlformats.org/officeDocument/2006/relationships/image" Target="../media/image56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3" Type="http://schemas.openxmlformats.org/officeDocument/2006/relationships/image" Target="../media/image15.png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6.bin"/><Relationship Id="rId11" Type="http://schemas.openxmlformats.org/officeDocument/2006/relationships/image" Target="../media/image59.wmf"/><Relationship Id="rId5" Type="http://schemas.openxmlformats.org/officeDocument/2006/relationships/image" Target="../media/image24.png"/><Relationship Id="rId10" Type="http://schemas.openxmlformats.org/officeDocument/2006/relationships/oleObject" Target="../embeddings/oleObject58.bin"/><Relationship Id="rId4" Type="http://schemas.openxmlformats.org/officeDocument/2006/relationships/slide" Target="slide7.xml"/><Relationship Id="rId9" Type="http://schemas.openxmlformats.org/officeDocument/2006/relationships/image" Target="../media/image58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3" Type="http://schemas.openxmlformats.org/officeDocument/2006/relationships/image" Target="../media/image15.png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59.bin"/><Relationship Id="rId11" Type="http://schemas.openxmlformats.org/officeDocument/2006/relationships/image" Target="../media/image61.wmf"/><Relationship Id="rId5" Type="http://schemas.openxmlformats.org/officeDocument/2006/relationships/image" Target="../media/image24.png"/><Relationship Id="rId10" Type="http://schemas.openxmlformats.org/officeDocument/2006/relationships/oleObject" Target="../embeddings/oleObject61.bin"/><Relationship Id="rId4" Type="http://schemas.openxmlformats.org/officeDocument/2006/relationships/slide" Target="slide7.xml"/><Relationship Id="rId9" Type="http://schemas.openxmlformats.org/officeDocument/2006/relationships/image" Target="../media/image60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3" Type="http://schemas.openxmlformats.org/officeDocument/2006/relationships/image" Target="../media/image15.png"/><Relationship Id="rId7" Type="http://schemas.openxmlformats.org/officeDocument/2006/relationships/image" Target="../media/image6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62.bin"/><Relationship Id="rId11" Type="http://schemas.openxmlformats.org/officeDocument/2006/relationships/image" Target="../media/image64.wmf"/><Relationship Id="rId5" Type="http://schemas.openxmlformats.org/officeDocument/2006/relationships/image" Target="../media/image24.png"/><Relationship Id="rId10" Type="http://schemas.openxmlformats.org/officeDocument/2006/relationships/oleObject" Target="../embeddings/oleObject64.bin"/><Relationship Id="rId4" Type="http://schemas.openxmlformats.org/officeDocument/2006/relationships/slide" Target="slide7.xml"/><Relationship Id="rId9" Type="http://schemas.openxmlformats.org/officeDocument/2006/relationships/image" Target="../media/image63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3" Type="http://schemas.openxmlformats.org/officeDocument/2006/relationships/image" Target="../media/image15.png"/><Relationship Id="rId7" Type="http://schemas.openxmlformats.org/officeDocument/2006/relationships/image" Target="../media/image6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65.bin"/><Relationship Id="rId11" Type="http://schemas.openxmlformats.org/officeDocument/2006/relationships/image" Target="../media/image66.wmf"/><Relationship Id="rId5" Type="http://schemas.openxmlformats.org/officeDocument/2006/relationships/image" Target="../media/image24.png"/><Relationship Id="rId10" Type="http://schemas.openxmlformats.org/officeDocument/2006/relationships/oleObject" Target="../embeddings/oleObject67.bin"/><Relationship Id="rId4" Type="http://schemas.openxmlformats.org/officeDocument/2006/relationships/slide" Target="slide7.xml"/><Relationship Id="rId9" Type="http://schemas.openxmlformats.org/officeDocument/2006/relationships/image" Target="../media/image65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3" Type="http://schemas.openxmlformats.org/officeDocument/2006/relationships/image" Target="../media/image15.png"/><Relationship Id="rId7" Type="http://schemas.openxmlformats.org/officeDocument/2006/relationships/image" Target="../media/image6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68.bin"/><Relationship Id="rId11" Type="http://schemas.openxmlformats.org/officeDocument/2006/relationships/image" Target="../media/image68.wmf"/><Relationship Id="rId5" Type="http://schemas.openxmlformats.org/officeDocument/2006/relationships/image" Target="../media/image24.png"/><Relationship Id="rId10" Type="http://schemas.openxmlformats.org/officeDocument/2006/relationships/oleObject" Target="../embeddings/oleObject70.bin"/><Relationship Id="rId4" Type="http://schemas.openxmlformats.org/officeDocument/2006/relationships/slide" Target="slide7.xml"/><Relationship Id="rId9" Type="http://schemas.openxmlformats.org/officeDocument/2006/relationships/image" Target="../media/image6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oleObject" Target="../embeddings/oleObject71.bin"/><Relationship Id="rId7" Type="http://schemas.openxmlformats.org/officeDocument/2006/relationships/oleObject" Target="../embeddings/oleObject7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72.bin"/><Relationship Id="rId10" Type="http://schemas.openxmlformats.org/officeDocument/2006/relationships/image" Target="../media/image73.wmf"/><Relationship Id="rId4" Type="http://schemas.openxmlformats.org/officeDocument/2006/relationships/image" Target="../media/image70.wmf"/><Relationship Id="rId9" Type="http://schemas.openxmlformats.org/officeDocument/2006/relationships/oleObject" Target="../embeddings/oleObject74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13" Type="http://schemas.openxmlformats.org/officeDocument/2006/relationships/oleObject" Target="../embeddings/oleObject80.bin"/><Relationship Id="rId3" Type="http://schemas.openxmlformats.org/officeDocument/2006/relationships/oleObject" Target="../embeddings/oleObject75.bin"/><Relationship Id="rId7" Type="http://schemas.openxmlformats.org/officeDocument/2006/relationships/oleObject" Target="../embeddings/oleObject77.bin"/><Relationship Id="rId12" Type="http://schemas.openxmlformats.org/officeDocument/2006/relationships/image" Target="../media/image7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75.wmf"/><Relationship Id="rId11" Type="http://schemas.openxmlformats.org/officeDocument/2006/relationships/oleObject" Target="../embeddings/oleObject79.bin"/><Relationship Id="rId5" Type="http://schemas.openxmlformats.org/officeDocument/2006/relationships/oleObject" Target="../embeddings/oleObject76.bin"/><Relationship Id="rId10" Type="http://schemas.openxmlformats.org/officeDocument/2006/relationships/image" Target="../media/image77.wmf"/><Relationship Id="rId4" Type="http://schemas.openxmlformats.org/officeDocument/2006/relationships/image" Target="../media/image74.wmf"/><Relationship Id="rId9" Type="http://schemas.openxmlformats.org/officeDocument/2006/relationships/oleObject" Target="../embeddings/oleObject78.bin"/><Relationship Id="rId14" Type="http://schemas.openxmlformats.org/officeDocument/2006/relationships/image" Target="../media/image79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13" Type="http://schemas.openxmlformats.org/officeDocument/2006/relationships/oleObject" Target="../embeddings/oleObject86.bin"/><Relationship Id="rId18" Type="http://schemas.openxmlformats.org/officeDocument/2006/relationships/image" Target="../media/image87.wmf"/><Relationship Id="rId3" Type="http://schemas.openxmlformats.org/officeDocument/2006/relationships/oleObject" Target="../embeddings/oleObject81.bin"/><Relationship Id="rId7" Type="http://schemas.openxmlformats.org/officeDocument/2006/relationships/oleObject" Target="../embeddings/oleObject83.bin"/><Relationship Id="rId12" Type="http://schemas.openxmlformats.org/officeDocument/2006/relationships/image" Target="../media/image84.wmf"/><Relationship Id="rId17" Type="http://schemas.openxmlformats.org/officeDocument/2006/relationships/oleObject" Target="../embeddings/oleObject8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6.wmf"/><Relationship Id="rId20" Type="http://schemas.openxmlformats.org/officeDocument/2006/relationships/image" Target="../media/image88.wmf"/><Relationship Id="rId1" Type="http://schemas.openxmlformats.org/officeDocument/2006/relationships/vmlDrawing" Target="../drawings/vmlDrawing20.vml"/><Relationship Id="rId6" Type="http://schemas.openxmlformats.org/officeDocument/2006/relationships/image" Target="../media/image81.wmf"/><Relationship Id="rId11" Type="http://schemas.openxmlformats.org/officeDocument/2006/relationships/oleObject" Target="../embeddings/oleObject85.bin"/><Relationship Id="rId5" Type="http://schemas.openxmlformats.org/officeDocument/2006/relationships/oleObject" Target="../embeddings/oleObject82.bin"/><Relationship Id="rId15" Type="http://schemas.openxmlformats.org/officeDocument/2006/relationships/oleObject" Target="../embeddings/oleObject87.bin"/><Relationship Id="rId10" Type="http://schemas.openxmlformats.org/officeDocument/2006/relationships/image" Target="../media/image83.wmf"/><Relationship Id="rId19" Type="http://schemas.openxmlformats.org/officeDocument/2006/relationships/oleObject" Target="../embeddings/oleObject89.bin"/><Relationship Id="rId4" Type="http://schemas.openxmlformats.org/officeDocument/2006/relationships/image" Target="../media/image80.wmf"/><Relationship Id="rId9" Type="http://schemas.openxmlformats.org/officeDocument/2006/relationships/oleObject" Target="../embeddings/oleObject84.bin"/><Relationship Id="rId14" Type="http://schemas.openxmlformats.org/officeDocument/2006/relationships/image" Target="../media/image85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13" Type="http://schemas.openxmlformats.org/officeDocument/2006/relationships/oleObject" Target="../embeddings/oleObject95.bin"/><Relationship Id="rId3" Type="http://schemas.openxmlformats.org/officeDocument/2006/relationships/oleObject" Target="../embeddings/oleObject90.bin"/><Relationship Id="rId7" Type="http://schemas.openxmlformats.org/officeDocument/2006/relationships/oleObject" Target="../embeddings/oleObject92.bin"/><Relationship Id="rId12" Type="http://schemas.openxmlformats.org/officeDocument/2006/relationships/image" Target="../media/image93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5.wmf"/><Relationship Id="rId1" Type="http://schemas.openxmlformats.org/officeDocument/2006/relationships/vmlDrawing" Target="../drawings/vmlDrawing21.vml"/><Relationship Id="rId6" Type="http://schemas.openxmlformats.org/officeDocument/2006/relationships/image" Target="../media/image90.wmf"/><Relationship Id="rId11" Type="http://schemas.openxmlformats.org/officeDocument/2006/relationships/oleObject" Target="../embeddings/oleObject94.bin"/><Relationship Id="rId5" Type="http://schemas.openxmlformats.org/officeDocument/2006/relationships/oleObject" Target="../embeddings/oleObject91.bin"/><Relationship Id="rId15" Type="http://schemas.openxmlformats.org/officeDocument/2006/relationships/oleObject" Target="../embeddings/oleObject96.bin"/><Relationship Id="rId10" Type="http://schemas.openxmlformats.org/officeDocument/2006/relationships/image" Target="../media/image92.wmf"/><Relationship Id="rId4" Type="http://schemas.openxmlformats.org/officeDocument/2006/relationships/image" Target="../media/image89.wmf"/><Relationship Id="rId9" Type="http://schemas.openxmlformats.org/officeDocument/2006/relationships/oleObject" Target="../embeddings/oleObject93.bin"/><Relationship Id="rId14" Type="http://schemas.openxmlformats.org/officeDocument/2006/relationships/image" Target="../media/image94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or-gr2005.narod.ru/grafik/sod/gr-3.html" TargetMode="External"/><Relationship Id="rId2" Type="http://schemas.openxmlformats.org/officeDocument/2006/relationships/hyperlink" Target="http://egemaximum.ru/pokazatelnaya-funktsiy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pt4web.ru/algebra/proizvodnaja-pokazatelnojj-funkcii.html" TargetMode="External"/><Relationship Id="rId5" Type="http://schemas.openxmlformats.org/officeDocument/2006/relationships/hyperlink" Target="http://900igr.net/prezentatsii" TargetMode="External"/><Relationship Id="rId4" Type="http://schemas.openxmlformats.org/officeDocument/2006/relationships/hyperlink" Target="http://ru.wikipedia.org/wiki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9.wmf"/><Relationship Id="rId18" Type="http://schemas.openxmlformats.org/officeDocument/2006/relationships/oleObject" Target="../embeddings/oleObject10.bin"/><Relationship Id="rId3" Type="http://schemas.openxmlformats.org/officeDocument/2006/relationships/image" Target="../media/image15.png"/><Relationship Id="rId21" Type="http://schemas.openxmlformats.org/officeDocument/2006/relationships/image" Target="../media/image13.wmf"/><Relationship Id="rId7" Type="http://schemas.openxmlformats.org/officeDocument/2006/relationships/image" Target="../media/image6.wmf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.bin"/><Relationship Id="rId20" Type="http://schemas.openxmlformats.org/officeDocument/2006/relationships/oleObject" Target="../embeddings/oleObject11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5" Type="http://schemas.openxmlformats.org/officeDocument/2006/relationships/image" Target="../media/image10.wmf"/><Relationship Id="rId23" Type="http://schemas.openxmlformats.org/officeDocument/2006/relationships/image" Target="../media/image14.wmf"/><Relationship Id="rId10" Type="http://schemas.openxmlformats.org/officeDocument/2006/relationships/oleObject" Target="../embeddings/oleObject6.bin"/><Relationship Id="rId19" Type="http://schemas.openxmlformats.org/officeDocument/2006/relationships/image" Target="../media/image12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7.wmf"/><Relationship Id="rId14" Type="http://schemas.openxmlformats.org/officeDocument/2006/relationships/oleObject" Target="../embeddings/oleObject8.bin"/><Relationship Id="rId22" Type="http://schemas.openxmlformats.org/officeDocument/2006/relationships/oleObject" Target="../embeddings/oleObject12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20.wmf"/><Relationship Id="rId18" Type="http://schemas.openxmlformats.org/officeDocument/2006/relationships/oleObject" Target="../embeddings/oleObject20.bin"/><Relationship Id="rId3" Type="http://schemas.openxmlformats.org/officeDocument/2006/relationships/image" Target="../media/image15.png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17.bin"/><Relationship Id="rId1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9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19.wmf"/><Relationship Id="rId5" Type="http://schemas.openxmlformats.org/officeDocument/2006/relationships/image" Target="../media/image16.wmf"/><Relationship Id="rId15" Type="http://schemas.openxmlformats.org/officeDocument/2006/relationships/image" Target="../media/image21.wmf"/><Relationship Id="rId10" Type="http://schemas.openxmlformats.org/officeDocument/2006/relationships/oleObject" Target="../embeddings/oleObject16.bin"/><Relationship Id="rId19" Type="http://schemas.openxmlformats.org/officeDocument/2006/relationships/image" Target="../media/image23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8.wmf"/><Relationship Id="rId14" Type="http://schemas.openxmlformats.org/officeDocument/2006/relationships/oleObject" Target="../embeddings/oleObject18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26.bin"/><Relationship Id="rId18" Type="http://schemas.openxmlformats.org/officeDocument/2006/relationships/image" Target="../media/image32.wmf"/><Relationship Id="rId3" Type="http://schemas.openxmlformats.org/officeDocument/2006/relationships/oleObject" Target="../embeddings/oleObject21.bin"/><Relationship Id="rId21" Type="http://schemas.openxmlformats.org/officeDocument/2006/relationships/oleObject" Target="../embeddings/oleObject30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29.wmf"/><Relationship Id="rId1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1.wmf"/><Relationship Id="rId20" Type="http://schemas.openxmlformats.org/officeDocument/2006/relationships/image" Target="../media/image33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5" Type="http://schemas.openxmlformats.org/officeDocument/2006/relationships/oleObject" Target="../embeddings/oleObject27.bin"/><Relationship Id="rId10" Type="http://schemas.openxmlformats.org/officeDocument/2006/relationships/image" Target="../media/image28.wmf"/><Relationship Id="rId19" Type="http://schemas.openxmlformats.org/officeDocument/2006/relationships/oleObject" Target="../embeddings/oleObject29.bin"/><Relationship Id="rId4" Type="http://schemas.openxmlformats.org/officeDocument/2006/relationships/image" Target="../media/image25.wmf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30.wmf"/><Relationship Id="rId22" Type="http://schemas.openxmlformats.org/officeDocument/2006/relationships/image" Target="../media/image34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6.xml"/><Relationship Id="rId18" Type="http://schemas.openxmlformats.org/officeDocument/2006/relationships/image" Target="../media/image35.wmf"/><Relationship Id="rId26" Type="http://schemas.openxmlformats.org/officeDocument/2006/relationships/image" Target="../media/image39.png"/><Relationship Id="rId3" Type="http://schemas.openxmlformats.org/officeDocument/2006/relationships/image" Target="../media/image15.png"/><Relationship Id="rId21" Type="http://schemas.openxmlformats.org/officeDocument/2006/relationships/oleObject" Target="../embeddings/oleObject33.bin"/><Relationship Id="rId7" Type="http://schemas.openxmlformats.org/officeDocument/2006/relationships/slide" Target="slide10.xml"/><Relationship Id="rId12" Type="http://schemas.openxmlformats.org/officeDocument/2006/relationships/slide" Target="slide15.xml"/><Relationship Id="rId17" Type="http://schemas.openxmlformats.org/officeDocument/2006/relationships/oleObject" Target="../embeddings/oleObject31.bin"/><Relationship Id="rId25" Type="http://schemas.openxmlformats.org/officeDocument/2006/relationships/slide" Target="slide20.xml"/><Relationship Id="rId2" Type="http://schemas.openxmlformats.org/officeDocument/2006/relationships/slideLayout" Target="../slideLayouts/slideLayout6.xml"/><Relationship Id="rId16" Type="http://schemas.openxmlformats.org/officeDocument/2006/relationships/slide" Target="slide19.xml"/><Relationship Id="rId20" Type="http://schemas.openxmlformats.org/officeDocument/2006/relationships/image" Target="../media/image36.wmf"/><Relationship Id="rId1" Type="http://schemas.openxmlformats.org/officeDocument/2006/relationships/vmlDrawing" Target="../drawings/vmlDrawing5.vml"/><Relationship Id="rId6" Type="http://schemas.openxmlformats.org/officeDocument/2006/relationships/slide" Target="slide9.xml"/><Relationship Id="rId11" Type="http://schemas.openxmlformats.org/officeDocument/2006/relationships/slide" Target="slide14.xml"/><Relationship Id="rId24" Type="http://schemas.openxmlformats.org/officeDocument/2006/relationships/image" Target="../media/image38.wmf"/><Relationship Id="rId5" Type="http://schemas.openxmlformats.org/officeDocument/2006/relationships/audio" Target="../media/audio1.wav"/><Relationship Id="rId15" Type="http://schemas.openxmlformats.org/officeDocument/2006/relationships/slide" Target="slide18.xml"/><Relationship Id="rId23" Type="http://schemas.openxmlformats.org/officeDocument/2006/relationships/oleObject" Target="../embeddings/oleObject34.bin"/><Relationship Id="rId10" Type="http://schemas.openxmlformats.org/officeDocument/2006/relationships/slide" Target="slide13.xml"/><Relationship Id="rId19" Type="http://schemas.openxmlformats.org/officeDocument/2006/relationships/oleObject" Target="../embeddings/oleObject32.bin"/><Relationship Id="rId4" Type="http://schemas.openxmlformats.org/officeDocument/2006/relationships/slide" Target="slide8.xml"/><Relationship Id="rId9" Type="http://schemas.openxmlformats.org/officeDocument/2006/relationships/slide" Target="slide12.xml"/><Relationship Id="rId14" Type="http://schemas.openxmlformats.org/officeDocument/2006/relationships/slide" Target="slide17.xml"/><Relationship Id="rId22" Type="http://schemas.openxmlformats.org/officeDocument/2006/relationships/image" Target="../media/image37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image" Target="../media/image15.png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42.wmf"/><Relationship Id="rId5" Type="http://schemas.openxmlformats.org/officeDocument/2006/relationships/image" Target="../media/image24.png"/><Relationship Id="rId10" Type="http://schemas.openxmlformats.org/officeDocument/2006/relationships/oleObject" Target="../embeddings/oleObject37.bin"/><Relationship Id="rId4" Type="http://schemas.openxmlformats.org/officeDocument/2006/relationships/slide" Target="slide7.xml"/><Relationship Id="rId9" Type="http://schemas.openxmlformats.org/officeDocument/2006/relationships/image" Target="../media/image41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image" Target="../media/image15.png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45.wmf"/><Relationship Id="rId5" Type="http://schemas.openxmlformats.org/officeDocument/2006/relationships/image" Target="../media/image24.png"/><Relationship Id="rId10" Type="http://schemas.openxmlformats.org/officeDocument/2006/relationships/oleObject" Target="../embeddings/oleObject40.bin"/><Relationship Id="rId4" Type="http://schemas.openxmlformats.org/officeDocument/2006/relationships/slide" Target="slide7.xml"/><Relationship Id="rId9" Type="http://schemas.openxmlformats.org/officeDocument/2006/relationships/image" Target="../media/image4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Группа 4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Рисунок 6" descr="Рисунок13.png"/>
            <p:cNvPicPr>
              <a:picLocks noChangeAspect="1"/>
            </p:cNvPicPr>
            <p:nvPr/>
          </p:nvPicPr>
          <p:blipFill>
            <a:blip r:embed="rId2" cstate="print"/>
            <a:srcRect l="2308" b="1704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effectLst/>
          </p:spPr>
        </p:pic>
        <p:pic>
          <p:nvPicPr>
            <p:cNvPr id="47" name="Рисунок 46" descr="Рисунок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29322" y="1928802"/>
              <a:ext cx="2952000" cy="4769094"/>
            </a:xfrm>
            <a:prstGeom prst="rect">
              <a:avLst/>
            </a:prstGeom>
          </p:spPr>
        </p:pic>
      </p:grp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744485" y="1916832"/>
            <a:ext cx="5544000" cy="194421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Көрсеткіштік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логарифмдік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функцияларды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дифференциалдау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763687" y="4149080"/>
            <a:ext cx="5544000" cy="851556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kk-KZ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Алгебра. 11 </a:t>
            </a:r>
            <a:r>
              <a:rPr lang="kk-KZ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сынып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63687" y="332656"/>
            <a:ext cx="709924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2400" b="1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«Спортта дарынды балаларға арналған мамандандырылған мектеп-интернаты» ММ</a:t>
            </a:r>
            <a:endParaRPr lang="ru-RU" sz="2400" b="1" cap="none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47664" y="5661248"/>
            <a:ext cx="446449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2000" b="1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Математика пәнінің мұғалімі А.Т.Сункарбекова</a:t>
            </a:r>
            <a:endParaRPr lang="ru-RU" sz="2000" b="1" cap="none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182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Группа 85"/>
          <p:cNvGrpSpPr/>
          <p:nvPr/>
        </p:nvGrpSpPr>
        <p:grpSpPr>
          <a:xfrm>
            <a:off x="0" y="0"/>
            <a:ext cx="9144000" cy="6858794"/>
            <a:chOff x="0" y="0"/>
            <a:chExt cx="9144000" cy="6858794"/>
          </a:xfrm>
        </p:grpSpPr>
        <p:grpSp>
          <p:nvGrpSpPr>
            <p:cNvPr id="83" name="Группа 82"/>
            <p:cNvGrpSpPr/>
            <p:nvPr/>
          </p:nvGrpSpPr>
          <p:grpSpPr>
            <a:xfrm>
              <a:off x="0" y="0"/>
              <a:ext cx="9144000" cy="6858794"/>
              <a:chOff x="0" y="0"/>
              <a:chExt cx="9144000" cy="6858794"/>
            </a:xfrm>
          </p:grpSpPr>
          <p:grpSp>
            <p:nvGrpSpPr>
              <p:cNvPr id="81" name="Группа 80"/>
              <p:cNvGrpSpPr/>
              <p:nvPr/>
            </p:nvGrpSpPr>
            <p:grpSpPr>
              <a:xfrm>
                <a:off x="0" y="0"/>
                <a:ext cx="9144000" cy="6858794"/>
                <a:chOff x="0" y="0"/>
                <a:chExt cx="9144000" cy="6858794"/>
              </a:xfrm>
            </p:grpSpPr>
            <p:cxnSp>
              <p:nvCxnSpPr>
                <p:cNvPr id="73" name="Прямая соединительная линия 72"/>
                <p:cNvCxnSpPr/>
                <p:nvPr/>
              </p:nvCxnSpPr>
              <p:spPr>
                <a:xfrm>
                  <a:off x="0" y="628652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Прямая соединительная линия 70"/>
                <p:cNvCxnSpPr/>
                <p:nvPr/>
              </p:nvCxnSpPr>
              <p:spPr>
                <a:xfrm>
                  <a:off x="0" y="557214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Прямая соединительная линия 68"/>
                <p:cNvCxnSpPr/>
                <p:nvPr/>
              </p:nvCxnSpPr>
              <p:spPr>
                <a:xfrm>
                  <a:off x="0" y="485776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Прямая соединительная линия 65"/>
                <p:cNvCxnSpPr/>
                <p:nvPr/>
              </p:nvCxnSpPr>
              <p:spPr>
                <a:xfrm>
                  <a:off x="0" y="414338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Прямая соединительная линия 63"/>
                <p:cNvCxnSpPr/>
                <p:nvPr/>
              </p:nvCxnSpPr>
              <p:spPr>
                <a:xfrm rot="10800000" flipH="1">
                  <a:off x="0" y="342900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Прямая соединительная линия 61"/>
                <p:cNvCxnSpPr/>
                <p:nvPr/>
              </p:nvCxnSpPr>
              <p:spPr>
                <a:xfrm>
                  <a:off x="0" y="271462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Прямая соединительная линия 59"/>
                <p:cNvCxnSpPr/>
                <p:nvPr/>
              </p:nvCxnSpPr>
              <p:spPr>
                <a:xfrm>
                  <a:off x="0" y="1928802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Прямая соединительная линия 75"/>
                <p:cNvCxnSpPr/>
                <p:nvPr/>
              </p:nvCxnSpPr>
              <p:spPr>
                <a:xfrm>
                  <a:off x="0" y="128586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Прямая соединительная линия 77"/>
                <p:cNvCxnSpPr/>
                <p:nvPr/>
              </p:nvCxnSpPr>
              <p:spPr>
                <a:xfrm>
                  <a:off x="0" y="57148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Прямая соединительная линия 53"/>
                <p:cNvCxnSpPr/>
                <p:nvPr/>
              </p:nvCxnSpPr>
              <p:spPr>
                <a:xfrm rot="5400000">
                  <a:off x="471490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Прямая соединительная линия 51"/>
                <p:cNvCxnSpPr/>
                <p:nvPr/>
              </p:nvCxnSpPr>
              <p:spPr>
                <a:xfrm rot="5400000">
                  <a:off x="400052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Прямая соединительная линия 49"/>
                <p:cNvCxnSpPr/>
                <p:nvPr/>
              </p:nvCxnSpPr>
              <p:spPr>
                <a:xfrm rot="5400000">
                  <a:off x="328614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Прямая соединительная линия 47"/>
                <p:cNvCxnSpPr/>
                <p:nvPr/>
              </p:nvCxnSpPr>
              <p:spPr>
                <a:xfrm rot="5400000">
                  <a:off x="257176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Прямая соединительная линия 45"/>
                <p:cNvCxnSpPr/>
                <p:nvPr/>
              </p:nvCxnSpPr>
              <p:spPr>
                <a:xfrm rot="5400000">
                  <a:off x="185738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Прямая соединительная линия 27"/>
                <p:cNvCxnSpPr/>
                <p:nvPr/>
              </p:nvCxnSpPr>
              <p:spPr>
                <a:xfrm rot="16200000" flipH="1">
                  <a:off x="114300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Прямая соединительная линия 23"/>
                <p:cNvCxnSpPr/>
                <p:nvPr/>
              </p:nvCxnSpPr>
              <p:spPr>
                <a:xfrm rot="5400000">
                  <a:off x="42862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Прямая соединительная линия 21"/>
                <p:cNvCxnSpPr/>
                <p:nvPr/>
              </p:nvCxnSpPr>
              <p:spPr>
                <a:xfrm rot="5400000">
                  <a:off x="-28576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Прямая соединительная линия 9"/>
                <p:cNvCxnSpPr/>
                <p:nvPr/>
              </p:nvCxnSpPr>
              <p:spPr>
                <a:xfrm rot="5400000">
                  <a:off x="-2501132" y="3429000"/>
                  <a:ext cx="6858794" cy="794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Прямая соединительная линия 11"/>
                <p:cNvCxnSpPr/>
                <p:nvPr/>
              </p:nvCxnSpPr>
              <p:spPr>
                <a:xfrm rot="5400000">
                  <a:off x="-171452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Прямая соединительная линия 16"/>
                <p:cNvCxnSpPr/>
                <p:nvPr/>
              </p:nvCxnSpPr>
              <p:spPr>
                <a:xfrm rot="5400000">
                  <a:off x="-100014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2" name="Рамка 81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3885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84" name="Рисунок 83" descr="geom_nabor.png"/>
            <p:cNvPicPr>
              <a:picLocks noChangeAspect="1"/>
            </p:cNvPicPr>
            <p:nvPr/>
          </p:nvPicPr>
          <p:blipFill>
            <a:blip r:embed="rId3" cstate="print"/>
            <a:srcRect l="7088" b="6666"/>
            <a:stretch>
              <a:fillRect/>
            </a:stretch>
          </p:blipFill>
          <p:spPr>
            <a:xfrm>
              <a:off x="0" y="4705131"/>
              <a:ext cx="2015169" cy="215286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0482" name="Picture 2" descr="http://consultpm.com/wp-content/uploads/2014/12/%D0%93%D1%80%D1%83%D0%BF%D0%BF%D0%BE%D0%B2%D0%B0%D1%8F-%D0%BE%D1%82%D0%B2%D0%B5%D1%82%D1%81%D1%82%D0%B2%D0%B5%D0%BD%D0%BD%D0%BE%D1%81%D1%82%D1%8C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6672"/>
            <a:ext cx="1650195" cy="137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2623109"/>
              </p:ext>
            </p:extLst>
          </p:nvPr>
        </p:nvGraphicFramePr>
        <p:xfrm>
          <a:off x="467545" y="377747"/>
          <a:ext cx="1451278" cy="1035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2" name="Формула" r:id="rId6" imgW="317160" imgH="228600" progId="Equation.3">
                  <p:embed/>
                </p:oleObj>
              </mc:Choice>
              <mc:Fallback>
                <p:oleObj name="Формула" r:id="rId6" imgW="317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5" y="377747"/>
                        <a:ext cx="1451278" cy="10350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7161" y="476672"/>
            <a:ext cx="3241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- 30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ұпай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502754" y="1930390"/>
            <a:ext cx="81369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kk-KZ" altLang="ru-RU" sz="3600" b="1" i="1" dirty="0" smtClean="0">
                <a:latin typeface="Times New Roman" pitchFamily="18" charset="0"/>
                <a:cs typeface="Times New Roman" pitchFamily="18" charset="0"/>
              </a:rPr>
              <a:t>Функцияның туындысын табыңдар:</a:t>
            </a:r>
            <a:endParaRPr lang="ru-RU" alt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4700937"/>
              </p:ext>
            </p:extLst>
          </p:nvPr>
        </p:nvGraphicFramePr>
        <p:xfrm>
          <a:off x="2267744" y="2586682"/>
          <a:ext cx="4046615" cy="168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3" name="Формула" r:id="rId8" imgW="609480" imgH="253800" progId="Equation.3">
                  <p:embed/>
                </p:oleObj>
              </mc:Choice>
              <mc:Fallback>
                <p:oleObj name="Формула" r:id="rId8" imgW="609480" imgH="253800" progId="Equation.3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2586682"/>
                        <a:ext cx="4046615" cy="1687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8873972"/>
              </p:ext>
            </p:extLst>
          </p:nvPr>
        </p:nvGraphicFramePr>
        <p:xfrm>
          <a:off x="2429655" y="4509120"/>
          <a:ext cx="5729696" cy="1488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4" name="Формула" r:id="rId10" imgW="977760" imgH="253800" progId="Equation.3">
                  <p:embed/>
                </p:oleObj>
              </mc:Choice>
              <mc:Fallback>
                <p:oleObj name="Формула" r:id="rId10" imgW="977760" imgH="253800" progId="Equation.3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9655" y="4509120"/>
                        <a:ext cx="5729696" cy="14884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069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Группа 85"/>
          <p:cNvGrpSpPr/>
          <p:nvPr/>
        </p:nvGrpSpPr>
        <p:grpSpPr>
          <a:xfrm>
            <a:off x="0" y="0"/>
            <a:ext cx="9144000" cy="6858794"/>
            <a:chOff x="0" y="0"/>
            <a:chExt cx="9144000" cy="6858794"/>
          </a:xfrm>
        </p:grpSpPr>
        <p:grpSp>
          <p:nvGrpSpPr>
            <p:cNvPr id="83" name="Группа 82"/>
            <p:cNvGrpSpPr/>
            <p:nvPr/>
          </p:nvGrpSpPr>
          <p:grpSpPr>
            <a:xfrm>
              <a:off x="0" y="0"/>
              <a:ext cx="9144000" cy="6858794"/>
              <a:chOff x="0" y="0"/>
              <a:chExt cx="9144000" cy="6858794"/>
            </a:xfrm>
          </p:grpSpPr>
          <p:grpSp>
            <p:nvGrpSpPr>
              <p:cNvPr id="81" name="Группа 80"/>
              <p:cNvGrpSpPr/>
              <p:nvPr/>
            </p:nvGrpSpPr>
            <p:grpSpPr>
              <a:xfrm>
                <a:off x="0" y="0"/>
                <a:ext cx="9144000" cy="6858794"/>
                <a:chOff x="0" y="0"/>
                <a:chExt cx="9144000" cy="6858794"/>
              </a:xfrm>
            </p:grpSpPr>
            <p:cxnSp>
              <p:nvCxnSpPr>
                <p:cNvPr id="73" name="Прямая соединительная линия 72"/>
                <p:cNvCxnSpPr/>
                <p:nvPr/>
              </p:nvCxnSpPr>
              <p:spPr>
                <a:xfrm>
                  <a:off x="0" y="628652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Прямая соединительная линия 70"/>
                <p:cNvCxnSpPr/>
                <p:nvPr/>
              </p:nvCxnSpPr>
              <p:spPr>
                <a:xfrm>
                  <a:off x="0" y="557214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Прямая соединительная линия 68"/>
                <p:cNvCxnSpPr/>
                <p:nvPr/>
              </p:nvCxnSpPr>
              <p:spPr>
                <a:xfrm>
                  <a:off x="0" y="485776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Прямая соединительная линия 65"/>
                <p:cNvCxnSpPr/>
                <p:nvPr/>
              </p:nvCxnSpPr>
              <p:spPr>
                <a:xfrm>
                  <a:off x="0" y="414338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Прямая соединительная линия 63"/>
                <p:cNvCxnSpPr/>
                <p:nvPr/>
              </p:nvCxnSpPr>
              <p:spPr>
                <a:xfrm rot="10800000" flipH="1">
                  <a:off x="0" y="342900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Прямая соединительная линия 61"/>
                <p:cNvCxnSpPr/>
                <p:nvPr/>
              </p:nvCxnSpPr>
              <p:spPr>
                <a:xfrm>
                  <a:off x="0" y="271462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Прямая соединительная линия 59"/>
                <p:cNvCxnSpPr/>
                <p:nvPr/>
              </p:nvCxnSpPr>
              <p:spPr>
                <a:xfrm>
                  <a:off x="0" y="1928802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Прямая соединительная линия 75"/>
                <p:cNvCxnSpPr/>
                <p:nvPr/>
              </p:nvCxnSpPr>
              <p:spPr>
                <a:xfrm>
                  <a:off x="0" y="128586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Прямая соединительная линия 77"/>
                <p:cNvCxnSpPr/>
                <p:nvPr/>
              </p:nvCxnSpPr>
              <p:spPr>
                <a:xfrm>
                  <a:off x="0" y="57148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Прямая соединительная линия 53"/>
                <p:cNvCxnSpPr/>
                <p:nvPr/>
              </p:nvCxnSpPr>
              <p:spPr>
                <a:xfrm rot="5400000">
                  <a:off x="471490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Прямая соединительная линия 51"/>
                <p:cNvCxnSpPr/>
                <p:nvPr/>
              </p:nvCxnSpPr>
              <p:spPr>
                <a:xfrm rot="5400000">
                  <a:off x="400052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Прямая соединительная линия 49"/>
                <p:cNvCxnSpPr/>
                <p:nvPr/>
              </p:nvCxnSpPr>
              <p:spPr>
                <a:xfrm rot="5400000">
                  <a:off x="328614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Прямая соединительная линия 47"/>
                <p:cNvCxnSpPr/>
                <p:nvPr/>
              </p:nvCxnSpPr>
              <p:spPr>
                <a:xfrm rot="5400000">
                  <a:off x="257176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Прямая соединительная линия 45"/>
                <p:cNvCxnSpPr/>
                <p:nvPr/>
              </p:nvCxnSpPr>
              <p:spPr>
                <a:xfrm rot="5400000">
                  <a:off x="185738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Прямая соединительная линия 27"/>
                <p:cNvCxnSpPr/>
                <p:nvPr/>
              </p:nvCxnSpPr>
              <p:spPr>
                <a:xfrm rot="16200000" flipH="1">
                  <a:off x="114300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Прямая соединительная линия 23"/>
                <p:cNvCxnSpPr/>
                <p:nvPr/>
              </p:nvCxnSpPr>
              <p:spPr>
                <a:xfrm rot="5400000">
                  <a:off x="42862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Прямая соединительная линия 21"/>
                <p:cNvCxnSpPr/>
                <p:nvPr/>
              </p:nvCxnSpPr>
              <p:spPr>
                <a:xfrm rot="5400000">
                  <a:off x="-28576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Прямая соединительная линия 9"/>
                <p:cNvCxnSpPr/>
                <p:nvPr/>
              </p:nvCxnSpPr>
              <p:spPr>
                <a:xfrm rot="5400000">
                  <a:off x="-2501132" y="3429000"/>
                  <a:ext cx="6858794" cy="794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Прямая соединительная линия 11"/>
                <p:cNvCxnSpPr/>
                <p:nvPr/>
              </p:nvCxnSpPr>
              <p:spPr>
                <a:xfrm rot="5400000">
                  <a:off x="-171452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Прямая соединительная линия 16"/>
                <p:cNvCxnSpPr/>
                <p:nvPr/>
              </p:nvCxnSpPr>
              <p:spPr>
                <a:xfrm rot="5400000">
                  <a:off x="-100014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2" name="Рамка 81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3885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84" name="Рисунок 83" descr="geom_nabor.png"/>
            <p:cNvPicPr>
              <a:picLocks noChangeAspect="1"/>
            </p:cNvPicPr>
            <p:nvPr/>
          </p:nvPicPr>
          <p:blipFill>
            <a:blip r:embed="rId3" cstate="print"/>
            <a:srcRect l="7088" b="6666"/>
            <a:stretch>
              <a:fillRect/>
            </a:stretch>
          </p:blipFill>
          <p:spPr>
            <a:xfrm>
              <a:off x="0" y="4705131"/>
              <a:ext cx="2015169" cy="215286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0482" name="Picture 2" descr="http://consultpm.com/wp-content/uploads/2014/12/%D0%93%D1%80%D1%83%D0%BF%D0%BF%D0%BE%D0%B2%D0%B0%D1%8F-%D0%BE%D1%82%D0%B2%D0%B5%D1%82%D1%81%D1%82%D0%B2%D0%B5%D0%BD%D0%BD%D0%BE%D1%81%D1%82%D1%8C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6672"/>
            <a:ext cx="1650195" cy="137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1624911"/>
              </p:ext>
            </p:extLst>
          </p:nvPr>
        </p:nvGraphicFramePr>
        <p:xfrm>
          <a:off x="539745" y="404664"/>
          <a:ext cx="2602701" cy="1130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06" name="Формула" r:id="rId6" imgW="520560" imgH="228600" progId="Equation.3">
                  <p:embed/>
                </p:oleObj>
              </mc:Choice>
              <mc:Fallback>
                <p:oleObj name="Формула" r:id="rId6" imgW="520560" imgH="228600" progId="Equation.3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45" y="404664"/>
                        <a:ext cx="2602701" cy="11300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2950409" y="466515"/>
            <a:ext cx="3241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- 10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ұпай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502754" y="1930390"/>
            <a:ext cx="81369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kk-KZ" altLang="ru-RU" sz="3600" b="1" i="1" dirty="0" smtClean="0">
                <a:latin typeface="Times New Roman" pitchFamily="18" charset="0"/>
                <a:cs typeface="Times New Roman" pitchFamily="18" charset="0"/>
              </a:rPr>
              <a:t>Функцияның туындысын табыңдар:</a:t>
            </a:r>
            <a:endParaRPr lang="ru-RU" alt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4900227"/>
              </p:ext>
            </p:extLst>
          </p:nvPr>
        </p:nvGraphicFramePr>
        <p:xfrm>
          <a:off x="1185863" y="2714625"/>
          <a:ext cx="6411912" cy="149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07" name="Формула" r:id="rId8" imgW="927000" imgH="215640" progId="Equation.3">
                  <p:embed/>
                </p:oleObj>
              </mc:Choice>
              <mc:Fallback>
                <p:oleObj name="Формула" r:id="rId8" imgW="927000" imgH="215640" progId="Equation.3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5863" y="2714625"/>
                        <a:ext cx="6411912" cy="1493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2987601"/>
              </p:ext>
            </p:extLst>
          </p:nvPr>
        </p:nvGraphicFramePr>
        <p:xfrm>
          <a:off x="2362200" y="4144963"/>
          <a:ext cx="4694238" cy="214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08" name="Формула" r:id="rId10" imgW="863280" imgH="393480" progId="Equation.3">
                  <p:embed/>
                </p:oleObj>
              </mc:Choice>
              <mc:Fallback>
                <p:oleObj name="Формула" r:id="rId10" imgW="863280" imgH="393480" progId="Equation.3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144963"/>
                        <a:ext cx="4694238" cy="214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736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Группа 85"/>
          <p:cNvGrpSpPr/>
          <p:nvPr/>
        </p:nvGrpSpPr>
        <p:grpSpPr>
          <a:xfrm>
            <a:off x="0" y="0"/>
            <a:ext cx="9144000" cy="6858794"/>
            <a:chOff x="0" y="0"/>
            <a:chExt cx="9144000" cy="6858794"/>
          </a:xfrm>
        </p:grpSpPr>
        <p:grpSp>
          <p:nvGrpSpPr>
            <p:cNvPr id="83" name="Группа 82"/>
            <p:cNvGrpSpPr/>
            <p:nvPr/>
          </p:nvGrpSpPr>
          <p:grpSpPr>
            <a:xfrm>
              <a:off x="0" y="0"/>
              <a:ext cx="9144000" cy="6858794"/>
              <a:chOff x="0" y="0"/>
              <a:chExt cx="9144000" cy="6858794"/>
            </a:xfrm>
          </p:grpSpPr>
          <p:grpSp>
            <p:nvGrpSpPr>
              <p:cNvPr id="81" name="Группа 80"/>
              <p:cNvGrpSpPr/>
              <p:nvPr/>
            </p:nvGrpSpPr>
            <p:grpSpPr>
              <a:xfrm>
                <a:off x="0" y="0"/>
                <a:ext cx="9144000" cy="6858794"/>
                <a:chOff x="0" y="0"/>
                <a:chExt cx="9144000" cy="6858794"/>
              </a:xfrm>
            </p:grpSpPr>
            <p:cxnSp>
              <p:nvCxnSpPr>
                <p:cNvPr id="73" name="Прямая соединительная линия 72"/>
                <p:cNvCxnSpPr/>
                <p:nvPr/>
              </p:nvCxnSpPr>
              <p:spPr>
                <a:xfrm>
                  <a:off x="0" y="628652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Прямая соединительная линия 70"/>
                <p:cNvCxnSpPr/>
                <p:nvPr/>
              </p:nvCxnSpPr>
              <p:spPr>
                <a:xfrm>
                  <a:off x="0" y="557214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Прямая соединительная линия 68"/>
                <p:cNvCxnSpPr/>
                <p:nvPr/>
              </p:nvCxnSpPr>
              <p:spPr>
                <a:xfrm>
                  <a:off x="0" y="485776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Прямая соединительная линия 65"/>
                <p:cNvCxnSpPr/>
                <p:nvPr/>
              </p:nvCxnSpPr>
              <p:spPr>
                <a:xfrm>
                  <a:off x="0" y="414338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Прямая соединительная линия 63"/>
                <p:cNvCxnSpPr/>
                <p:nvPr/>
              </p:nvCxnSpPr>
              <p:spPr>
                <a:xfrm rot="10800000" flipH="1">
                  <a:off x="0" y="342900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Прямая соединительная линия 61"/>
                <p:cNvCxnSpPr/>
                <p:nvPr/>
              </p:nvCxnSpPr>
              <p:spPr>
                <a:xfrm>
                  <a:off x="0" y="271462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Прямая соединительная линия 59"/>
                <p:cNvCxnSpPr/>
                <p:nvPr/>
              </p:nvCxnSpPr>
              <p:spPr>
                <a:xfrm>
                  <a:off x="0" y="1928802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Прямая соединительная линия 75"/>
                <p:cNvCxnSpPr/>
                <p:nvPr/>
              </p:nvCxnSpPr>
              <p:spPr>
                <a:xfrm>
                  <a:off x="0" y="128586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Прямая соединительная линия 77"/>
                <p:cNvCxnSpPr/>
                <p:nvPr/>
              </p:nvCxnSpPr>
              <p:spPr>
                <a:xfrm>
                  <a:off x="0" y="57148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Прямая соединительная линия 53"/>
                <p:cNvCxnSpPr/>
                <p:nvPr/>
              </p:nvCxnSpPr>
              <p:spPr>
                <a:xfrm rot="5400000">
                  <a:off x="471490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Прямая соединительная линия 51"/>
                <p:cNvCxnSpPr/>
                <p:nvPr/>
              </p:nvCxnSpPr>
              <p:spPr>
                <a:xfrm rot="5400000">
                  <a:off x="400052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Прямая соединительная линия 49"/>
                <p:cNvCxnSpPr/>
                <p:nvPr/>
              </p:nvCxnSpPr>
              <p:spPr>
                <a:xfrm rot="5400000">
                  <a:off x="328614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Прямая соединительная линия 47"/>
                <p:cNvCxnSpPr/>
                <p:nvPr/>
              </p:nvCxnSpPr>
              <p:spPr>
                <a:xfrm rot="5400000">
                  <a:off x="257176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Прямая соединительная линия 45"/>
                <p:cNvCxnSpPr/>
                <p:nvPr/>
              </p:nvCxnSpPr>
              <p:spPr>
                <a:xfrm rot="5400000">
                  <a:off x="185738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Прямая соединительная линия 27"/>
                <p:cNvCxnSpPr/>
                <p:nvPr/>
              </p:nvCxnSpPr>
              <p:spPr>
                <a:xfrm rot="16200000" flipH="1">
                  <a:off x="114300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Прямая соединительная линия 23"/>
                <p:cNvCxnSpPr/>
                <p:nvPr/>
              </p:nvCxnSpPr>
              <p:spPr>
                <a:xfrm rot="5400000">
                  <a:off x="42862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Прямая соединительная линия 21"/>
                <p:cNvCxnSpPr/>
                <p:nvPr/>
              </p:nvCxnSpPr>
              <p:spPr>
                <a:xfrm rot="5400000">
                  <a:off x="-28576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Прямая соединительная линия 9"/>
                <p:cNvCxnSpPr/>
                <p:nvPr/>
              </p:nvCxnSpPr>
              <p:spPr>
                <a:xfrm rot="5400000">
                  <a:off x="-2501132" y="3429000"/>
                  <a:ext cx="6858794" cy="794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Прямая соединительная линия 11"/>
                <p:cNvCxnSpPr/>
                <p:nvPr/>
              </p:nvCxnSpPr>
              <p:spPr>
                <a:xfrm rot="5400000">
                  <a:off x="-171452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Прямая соединительная линия 16"/>
                <p:cNvCxnSpPr/>
                <p:nvPr/>
              </p:nvCxnSpPr>
              <p:spPr>
                <a:xfrm rot="5400000">
                  <a:off x="-100014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2" name="Рамка 81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3885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84" name="Рисунок 83" descr="geom_nabor.png"/>
            <p:cNvPicPr>
              <a:picLocks noChangeAspect="1"/>
            </p:cNvPicPr>
            <p:nvPr/>
          </p:nvPicPr>
          <p:blipFill>
            <a:blip r:embed="rId3" cstate="print"/>
            <a:srcRect l="7088" b="6666"/>
            <a:stretch>
              <a:fillRect/>
            </a:stretch>
          </p:blipFill>
          <p:spPr>
            <a:xfrm>
              <a:off x="0" y="4705131"/>
              <a:ext cx="2015169" cy="215286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0482" name="Picture 2" descr="http://consultpm.com/wp-content/uploads/2014/12/%D0%93%D1%80%D1%83%D0%BF%D0%BF%D0%BE%D0%B2%D0%B0%D1%8F-%D0%BE%D1%82%D0%B2%D0%B5%D1%82%D1%81%D1%82%D0%B2%D0%B5%D0%BD%D0%BD%D0%BE%D1%81%D1%82%D1%8C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6672"/>
            <a:ext cx="1650195" cy="137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1146489"/>
              </p:ext>
            </p:extLst>
          </p:nvPr>
        </p:nvGraphicFramePr>
        <p:xfrm>
          <a:off x="539745" y="404664"/>
          <a:ext cx="2602701" cy="1130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03" name="Формула" r:id="rId6" imgW="520560" imgH="228600" progId="Equation.3">
                  <p:embed/>
                </p:oleObj>
              </mc:Choice>
              <mc:Fallback>
                <p:oleObj name="Формула" r:id="rId6" imgW="520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45" y="404664"/>
                        <a:ext cx="2602701" cy="11300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2950409" y="466515"/>
            <a:ext cx="3241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- 20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ұпай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502754" y="1930390"/>
            <a:ext cx="81369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kk-KZ" altLang="ru-RU" sz="3600" b="1" i="1" dirty="0" smtClean="0">
                <a:latin typeface="Times New Roman" pitchFamily="18" charset="0"/>
                <a:cs typeface="Times New Roman" pitchFamily="18" charset="0"/>
              </a:rPr>
              <a:t>Функцияның туындысын табыңдар:</a:t>
            </a:r>
            <a:endParaRPr lang="ru-RU" alt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5961295"/>
              </p:ext>
            </p:extLst>
          </p:nvPr>
        </p:nvGraphicFramePr>
        <p:xfrm>
          <a:off x="2270777" y="2593544"/>
          <a:ext cx="4410967" cy="1551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04" name="Формула" r:id="rId8" imgW="685800" imgH="241200" progId="Equation.3">
                  <p:embed/>
                </p:oleObj>
              </mc:Choice>
              <mc:Fallback>
                <p:oleObj name="Формула" r:id="rId8" imgW="685800" imgH="241200" progId="Equation.3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777" y="2593544"/>
                        <a:ext cx="4410967" cy="15514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231782"/>
              </p:ext>
            </p:extLst>
          </p:nvPr>
        </p:nvGraphicFramePr>
        <p:xfrm>
          <a:off x="2950409" y="4221088"/>
          <a:ext cx="3524706" cy="21438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05" name="Формула" r:id="rId10" imgW="647640" imgH="393480" progId="Equation.3">
                  <p:embed/>
                </p:oleObj>
              </mc:Choice>
              <mc:Fallback>
                <p:oleObj name="Формула" r:id="rId10" imgW="647640" imgH="393480" progId="Equation.3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0409" y="4221088"/>
                        <a:ext cx="3524706" cy="21438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743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Группа 85"/>
          <p:cNvGrpSpPr/>
          <p:nvPr/>
        </p:nvGrpSpPr>
        <p:grpSpPr>
          <a:xfrm>
            <a:off x="0" y="0"/>
            <a:ext cx="9144000" cy="6858794"/>
            <a:chOff x="0" y="0"/>
            <a:chExt cx="9144000" cy="6858794"/>
          </a:xfrm>
        </p:grpSpPr>
        <p:grpSp>
          <p:nvGrpSpPr>
            <p:cNvPr id="83" name="Группа 82"/>
            <p:cNvGrpSpPr/>
            <p:nvPr/>
          </p:nvGrpSpPr>
          <p:grpSpPr>
            <a:xfrm>
              <a:off x="0" y="0"/>
              <a:ext cx="9144000" cy="6858794"/>
              <a:chOff x="0" y="0"/>
              <a:chExt cx="9144000" cy="6858794"/>
            </a:xfrm>
          </p:grpSpPr>
          <p:grpSp>
            <p:nvGrpSpPr>
              <p:cNvPr id="81" name="Группа 80"/>
              <p:cNvGrpSpPr/>
              <p:nvPr/>
            </p:nvGrpSpPr>
            <p:grpSpPr>
              <a:xfrm>
                <a:off x="0" y="0"/>
                <a:ext cx="9144000" cy="6858794"/>
                <a:chOff x="0" y="0"/>
                <a:chExt cx="9144000" cy="6858794"/>
              </a:xfrm>
            </p:grpSpPr>
            <p:cxnSp>
              <p:nvCxnSpPr>
                <p:cNvPr id="73" name="Прямая соединительная линия 72"/>
                <p:cNvCxnSpPr/>
                <p:nvPr/>
              </p:nvCxnSpPr>
              <p:spPr>
                <a:xfrm>
                  <a:off x="0" y="628652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Прямая соединительная линия 70"/>
                <p:cNvCxnSpPr/>
                <p:nvPr/>
              </p:nvCxnSpPr>
              <p:spPr>
                <a:xfrm>
                  <a:off x="0" y="557214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Прямая соединительная линия 68"/>
                <p:cNvCxnSpPr/>
                <p:nvPr/>
              </p:nvCxnSpPr>
              <p:spPr>
                <a:xfrm>
                  <a:off x="0" y="485776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Прямая соединительная линия 65"/>
                <p:cNvCxnSpPr/>
                <p:nvPr/>
              </p:nvCxnSpPr>
              <p:spPr>
                <a:xfrm>
                  <a:off x="0" y="414338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Прямая соединительная линия 63"/>
                <p:cNvCxnSpPr/>
                <p:nvPr/>
              </p:nvCxnSpPr>
              <p:spPr>
                <a:xfrm rot="10800000" flipH="1">
                  <a:off x="0" y="342900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Прямая соединительная линия 61"/>
                <p:cNvCxnSpPr/>
                <p:nvPr/>
              </p:nvCxnSpPr>
              <p:spPr>
                <a:xfrm>
                  <a:off x="0" y="271462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Прямая соединительная линия 59"/>
                <p:cNvCxnSpPr/>
                <p:nvPr/>
              </p:nvCxnSpPr>
              <p:spPr>
                <a:xfrm>
                  <a:off x="0" y="1928802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Прямая соединительная линия 75"/>
                <p:cNvCxnSpPr/>
                <p:nvPr/>
              </p:nvCxnSpPr>
              <p:spPr>
                <a:xfrm>
                  <a:off x="0" y="128586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Прямая соединительная линия 77"/>
                <p:cNvCxnSpPr/>
                <p:nvPr/>
              </p:nvCxnSpPr>
              <p:spPr>
                <a:xfrm>
                  <a:off x="0" y="57148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Прямая соединительная линия 53"/>
                <p:cNvCxnSpPr/>
                <p:nvPr/>
              </p:nvCxnSpPr>
              <p:spPr>
                <a:xfrm rot="5400000">
                  <a:off x="471490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Прямая соединительная линия 51"/>
                <p:cNvCxnSpPr/>
                <p:nvPr/>
              </p:nvCxnSpPr>
              <p:spPr>
                <a:xfrm rot="5400000">
                  <a:off x="400052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Прямая соединительная линия 49"/>
                <p:cNvCxnSpPr/>
                <p:nvPr/>
              </p:nvCxnSpPr>
              <p:spPr>
                <a:xfrm rot="5400000">
                  <a:off x="328614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Прямая соединительная линия 47"/>
                <p:cNvCxnSpPr/>
                <p:nvPr/>
              </p:nvCxnSpPr>
              <p:spPr>
                <a:xfrm rot="5400000">
                  <a:off x="257176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Прямая соединительная линия 45"/>
                <p:cNvCxnSpPr/>
                <p:nvPr/>
              </p:nvCxnSpPr>
              <p:spPr>
                <a:xfrm rot="5400000">
                  <a:off x="185738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Прямая соединительная линия 27"/>
                <p:cNvCxnSpPr/>
                <p:nvPr/>
              </p:nvCxnSpPr>
              <p:spPr>
                <a:xfrm rot="16200000" flipH="1">
                  <a:off x="114300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Прямая соединительная линия 23"/>
                <p:cNvCxnSpPr/>
                <p:nvPr/>
              </p:nvCxnSpPr>
              <p:spPr>
                <a:xfrm rot="5400000">
                  <a:off x="42862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Прямая соединительная линия 21"/>
                <p:cNvCxnSpPr/>
                <p:nvPr/>
              </p:nvCxnSpPr>
              <p:spPr>
                <a:xfrm rot="5400000">
                  <a:off x="-28576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Прямая соединительная линия 9"/>
                <p:cNvCxnSpPr/>
                <p:nvPr/>
              </p:nvCxnSpPr>
              <p:spPr>
                <a:xfrm rot="5400000">
                  <a:off x="-2501132" y="3429000"/>
                  <a:ext cx="6858794" cy="794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Прямая соединительная линия 11"/>
                <p:cNvCxnSpPr/>
                <p:nvPr/>
              </p:nvCxnSpPr>
              <p:spPr>
                <a:xfrm rot="5400000">
                  <a:off x="-171452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Прямая соединительная линия 16"/>
                <p:cNvCxnSpPr/>
                <p:nvPr/>
              </p:nvCxnSpPr>
              <p:spPr>
                <a:xfrm rot="5400000">
                  <a:off x="-100014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2" name="Рамка 81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3885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84" name="Рисунок 83" descr="geom_nabor.png"/>
            <p:cNvPicPr>
              <a:picLocks noChangeAspect="1"/>
            </p:cNvPicPr>
            <p:nvPr/>
          </p:nvPicPr>
          <p:blipFill>
            <a:blip r:embed="rId3" cstate="print"/>
            <a:srcRect l="7088" b="6666"/>
            <a:stretch>
              <a:fillRect/>
            </a:stretch>
          </p:blipFill>
          <p:spPr>
            <a:xfrm>
              <a:off x="0" y="4705131"/>
              <a:ext cx="2015169" cy="215286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0482" name="Picture 2" descr="http://consultpm.com/wp-content/uploads/2014/12/%D0%93%D1%80%D1%83%D0%BF%D0%BF%D0%BE%D0%B2%D0%B0%D1%8F-%D0%BE%D1%82%D0%B2%D0%B5%D1%82%D1%81%D1%82%D0%B2%D0%B5%D0%BD%D0%BD%D0%BE%D1%81%D1%82%D1%8C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6672"/>
            <a:ext cx="1650195" cy="137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1146489"/>
              </p:ext>
            </p:extLst>
          </p:nvPr>
        </p:nvGraphicFramePr>
        <p:xfrm>
          <a:off x="539745" y="404664"/>
          <a:ext cx="2602701" cy="1130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27" name="Формула" r:id="rId6" imgW="520560" imgH="228600" progId="Equation.3">
                  <p:embed/>
                </p:oleObj>
              </mc:Choice>
              <mc:Fallback>
                <p:oleObj name="Формула" r:id="rId6" imgW="520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45" y="404664"/>
                        <a:ext cx="2602701" cy="11300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2950409" y="466515"/>
            <a:ext cx="3241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- 30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ұпай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502754" y="1930390"/>
            <a:ext cx="81369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kk-KZ" altLang="ru-RU" sz="3600" b="1" i="1" dirty="0" smtClean="0">
                <a:latin typeface="Times New Roman" pitchFamily="18" charset="0"/>
                <a:cs typeface="Times New Roman" pitchFamily="18" charset="0"/>
              </a:rPr>
              <a:t>Функцияның туындысын табыңдар:</a:t>
            </a:r>
            <a:endParaRPr lang="ru-RU" alt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3827755"/>
              </p:ext>
            </p:extLst>
          </p:nvPr>
        </p:nvGraphicFramePr>
        <p:xfrm>
          <a:off x="1375809" y="2677614"/>
          <a:ext cx="6390792" cy="164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28" name="Формула" r:id="rId8" imgW="888840" imgH="228600" progId="Equation.3">
                  <p:embed/>
                </p:oleObj>
              </mc:Choice>
              <mc:Fallback>
                <p:oleObj name="Формула" r:id="rId8" imgW="888840" imgH="228600" progId="Equation.3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5809" y="2677614"/>
                        <a:ext cx="6390792" cy="164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0530098"/>
              </p:ext>
            </p:extLst>
          </p:nvPr>
        </p:nvGraphicFramePr>
        <p:xfrm>
          <a:off x="2015169" y="4293096"/>
          <a:ext cx="6486567" cy="2186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29" name="Формула" r:id="rId10" imgW="1168200" imgH="393480" progId="Equation.3">
                  <p:embed/>
                </p:oleObj>
              </mc:Choice>
              <mc:Fallback>
                <p:oleObj name="Формула" r:id="rId10" imgW="1168200" imgH="393480" progId="Equation.3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5169" y="4293096"/>
                        <a:ext cx="6486567" cy="21860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743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Группа 85"/>
          <p:cNvGrpSpPr/>
          <p:nvPr/>
        </p:nvGrpSpPr>
        <p:grpSpPr>
          <a:xfrm>
            <a:off x="0" y="0"/>
            <a:ext cx="9144000" cy="6858794"/>
            <a:chOff x="0" y="0"/>
            <a:chExt cx="9144000" cy="6858794"/>
          </a:xfrm>
        </p:grpSpPr>
        <p:grpSp>
          <p:nvGrpSpPr>
            <p:cNvPr id="83" name="Группа 82"/>
            <p:cNvGrpSpPr/>
            <p:nvPr/>
          </p:nvGrpSpPr>
          <p:grpSpPr>
            <a:xfrm>
              <a:off x="0" y="0"/>
              <a:ext cx="9144000" cy="6858794"/>
              <a:chOff x="0" y="0"/>
              <a:chExt cx="9144000" cy="6858794"/>
            </a:xfrm>
          </p:grpSpPr>
          <p:grpSp>
            <p:nvGrpSpPr>
              <p:cNvPr id="81" name="Группа 80"/>
              <p:cNvGrpSpPr/>
              <p:nvPr/>
            </p:nvGrpSpPr>
            <p:grpSpPr>
              <a:xfrm>
                <a:off x="0" y="0"/>
                <a:ext cx="9144000" cy="6858794"/>
                <a:chOff x="0" y="0"/>
                <a:chExt cx="9144000" cy="6858794"/>
              </a:xfrm>
            </p:grpSpPr>
            <p:cxnSp>
              <p:nvCxnSpPr>
                <p:cNvPr id="73" name="Прямая соединительная линия 72"/>
                <p:cNvCxnSpPr/>
                <p:nvPr/>
              </p:nvCxnSpPr>
              <p:spPr>
                <a:xfrm>
                  <a:off x="0" y="628652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Прямая соединительная линия 70"/>
                <p:cNvCxnSpPr/>
                <p:nvPr/>
              </p:nvCxnSpPr>
              <p:spPr>
                <a:xfrm>
                  <a:off x="0" y="557214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Прямая соединительная линия 68"/>
                <p:cNvCxnSpPr/>
                <p:nvPr/>
              </p:nvCxnSpPr>
              <p:spPr>
                <a:xfrm>
                  <a:off x="0" y="485776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Прямая соединительная линия 65"/>
                <p:cNvCxnSpPr/>
                <p:nvPr/>
              </p:nvCxnSpPr>
              <p:spPr>
                <a:xfrm>
                  <a:off x="0" y="414338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Прямая соединительная линия 63"/>
                <p:cNvCxnSpPr/>
                <p:nvPr/>
              </p:nvCxnSpPr>
              <p:spPr>
                <a:xfrm rot="10800000" flipH="1">
                  <a:off x="0" y="342900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Прямая соединительная линия 61"/>
                <p:cNvCxnSpPr/>
                <p:nvPr/>
              </p:nvCxnSpPr>
              <p:spPr>
                <a:xfrm>
                  <a:off x="0" y="271462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Прямая соединительная линия 59"/>
                <p:cNvCxnSpPr/>
                <p:nvPr/>
              </p:nvCxnSpPr>
              <p:spPr>
                <a:xfrm>
                  <a:off x="0" y="1928802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Прямая соединительная линия 75"/>
                <p:cNvCxnSpPr/>
                <p:nvPr/>
              </p:nvCxnSpPr>
              <p:spPr>
                <a:xfrm>
                  <a:off x="0" y="128586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Прямая соединительная линия 77"/>
                <p:cNvCxnSpPr/>
                <p:nvPr/>
              </p:nvCxnSpPr>
              <p:spPr>
                <a:xfrm>
                  <a:off x="0" y="57148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Прямая соединительная линия 53"/>
                <p:cNvCxnSpPr/>
                <p:nvPr/>
              </p:nvCxnSpPr>
              <p:spPr>
                <a:xfrm rot="5400000">
                  <a:off x="471490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Прямая соединительная линия 51"/>
                <p:cNvCxnSpPr/>
                <p:nvPr/>
              </p:nvCxnSpPr>
              <p:spPr>
                <a:xfrm rot="5400000">
                  <a:off x="400052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Прямая соединительная линия 49"/>
                <p:cNvCxnSpPr/>
                <p:nvPr/>
              </p:nvCxnSpPr>
              <p:spPr>
                <a:xfrm rot="5400000">
                  <a:off x="328614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Прямая соединительная линия 47"/>
                <p:cNvCxnSpPr/>
                <p:nvPr/>
              </p:nvCxnSpPr>
              <p:spPr>
                <a:xfrm rot="5400000">
                  <a:off x="257176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Прямая соединительная линия 45"/>
                <p:cNvCxnSpPr/>
                <p:nvPr/>
              </p:nvCxnSpPr>
              <p:spPr>
                <a:xfrm rot="5400000">
                  <a:off x="185738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Прямая соединительная линия 27"/>
                <p:cNvCxnSpPr/>
                <p:nvPr/>
              </p:nvCxnSpPr>
              <p:spPr>
                <a:xfrm rot="16200000" flipH="1">
                  <a:off x="114300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Прямая соединительная линия 23"/>
                <p:cNvCxnSpPr/>
                <p:nvPr/>
              </p:nvCxnSpPr>
              <p:spPr>
                <a:xfrm rot="5400000">
                  <a:off x="42862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Прямая соединительная линия 21"/>
                <p:cNvCxnSpPr/>
                <p:nvPr/>
              </p:nvCxnSpPr>
              <p:spPr>
                <a:xfrm rot="5400000">
                  <a:off x="-28576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Прямая соединительная линия 9"/>
                <p:cNvCxnSpPr/>
                <p:nvPr/>
              </p:nvCxnSpPr>
              <p:spPr>
                <a:xfrm rot="5400000">
                  <a:off x="-2501132" y="3429000"/>
                  <a:ext cx="6858794" cy="794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Прямая соединительная линия 11"/>
                <p:cNvCxnSpPr/>
                <p:nvPr/>
              </p:nvCxnSpPr>
              <p:spPr>
                <a:xfrm rot="5400000">
                  <a:off x="-171452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Прямая соединительная линия 16"/>
                <p:cNvCxnSpPr/>
                <p:nvPr/>
              </p:nvCxnSpPr>
              <p:spPr>
                <a:xfrm rot="5400000">
                  <a:off x="-100014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2" name="Рамка 81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3885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84" name="Рисунок 83" descr="geom_nabor.png"/>
            <p:cNvPicPr>
              <a:picLocks noChangeAspect="1"/>
            </p:cNvPicPr>
            <p:nvPr/>
          </p:nvPicPr>
          <p:blipFill>
            <a:blip r:embed="rId3" cstate="print"/>
            <a:srcRect l="7088" b="6666"/>
            <a:stretch>
              <a:fillRect/>
            </a:stretch>
          </p:blipFill>
          <p:spPr>
            <a:xfrm>
              <a:off x="0" y="4705131"/>
              <a:ext cx="2015169" cy="215286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0482" name="Picture 2" descr="http://consultpm.com/wp-content/uploads/2014/12/%D0%93%D1%80%D1%83%D0%BF%D0%BF%D0%BE%D0%B2%D0%B0%D1%8F-%D0%BE%D1%82%D0%B2%D0%B5%D1%82%D1%81%D1%82%D0%B2%D0%B5%D0%BD%D0%BD%D0%BE%D1%81%D1%82%D1%8C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6672"/>
            <a:ext cx="1650195" cy="137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0638529"/>
              </p:ext>
            </p:extLst>
          </p:nvPr>
        </p:nvGraphicFramePr>
        <p:xfrm>
          <a:off x="502433" y="476672"/>
          <a:ext cx="2053343" cy="1013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30" name="Формула" r:id="rId6" imgW="406080" imgH="203040" progId="Equation.3">
                  <p:embed/>
                </p:oleObj>
              </mc:Choice>
              <mc:Fallback>
                <p:oleObj name="Формула" r:id="rId6" imgW="406080" imgH="203040" progId="Equation.3">
                  <p:embed/>
                  <p:pic>
                    <p:nvPicPr>
                      <p:cNvPr id="0" name="Объект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433" y="476672"/>
                        <a:ext cx="2053343" cy="10137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2428066" y="457218"/>
            <a:ext cx="3241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- 10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ұпай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502754" y="1930390"/>
            <a:ext cx="81369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kk-KZ" altLang="ru-RU" sz="3600" b="1" i="1" dirty="0" smtClean="0">
                <a:latin typeface="Times New Roman" pitchFamily="18" charset="0"/>
                <a:cs typeface="Times New Roman" pitchFamily="18" charset="0"/>
              </a:rPr>
              <a:t>Функцияның туындысын табыңдар:</a:t>
            </a:r>
            <a:endParaRPr lang="ru-RU" alt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6925075"/>
              </p:ext>
            </p:extLst>
          </p:nvPr>
        </p:nvGraphicFramePr>
        <p:xfrm>
          <a:off x="1695451" y="2840303"/>
          <a:ext cx="5468838" cy="1387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31" name="Формула" r:id="rId8" imgW="799920" imgH="203040" progId="Equation.3">
                  <p:embed/>
                </p:oleObj>
              </mc:Choice>
              <mc:Fallback>
                <p:oleObj name="Формула" r:id="rId8" imgW="799920" imgH="203040" progId="Equation.3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5451" y="2840303"/>
                        <a:ext cx="5468838" cy="13872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8169452"/>
              </p:ext>
            </p:extLst>
          </p:nvPr>
        </p:nvGraphicFramePr>
        <p:xfrm>
          <a:off x="3142446" y="4144968"/>
          <a:ext cx="3163006" cy="2334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32" name="Формула" r:id="rId10" imgW="533160" imgH="393480" progId="Equation.3">
                  <p:embed/>
                </p:oleObj>
              </mc:Choice>
              <mc:Fallback>
                <p:oleObj name="Формула" r:id="rId10" imgW="533160" imgH="393480" progId="Equation.3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2446" y="4144968"/>
                        <a:ext cx="3163006" cy="23341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736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Группа 85"/>
          <p:cNvGrpSpPr/>
          <p:nvPr/>
        </p:nvGrpSpPr>
        <p:grpSpPr>
          <a:xfrm>
            <a:off x="0" y="0"/>
            <a:ext cx="9144000" cy="6858794"/>
            <a:chOff x="0" y="0"/>
            <a:chExt cx="9144000" cy="6858794"/>
          </a:xfrm>
        </p:grpSpPr>
        <p:grpSp>
          <p:nvGrpSpPr>
            <p:cNvPr id="83" name="Группа 82"/>
            <p:cNvGrpSpPr/>
            <p:nvPr/>
          </p:nvGrpSpPr>
          <p:grpSpPr>
            <a:xfrm>
              <a:off x="0" y="0"/>
              <a:ext cx="9144000" cy="6858794"/>
              <a:chOff x="0" y="0"/>
              <a:chExt cx="9144000" cy="6858794"/>
            </a:xfrm>
          </p:grpSpPr>
          <p:grpSp>
            <p:nvGrpSpPr>
              <p:cNvPr id="81" name="Группа 80"/>
              <p:cNvGrpSpPr/>
              <p:nvPr/>
            </p:nvGrpSpPr>
            <p:grpSpPr>
              <a:xfrm>
                <a:off x="0" y="0"/>
                <a:ext cx="9144000" cy="6858794"/>
                <a:chOff x="0" y="0"/>
                <a:chExt cx="9144000" cy="6858794"/>
              </a:xfrm>
            </p:grpSpPr>
            <p:cxnSp>
              <p:nvCxnSpPr>
                <p:cNvPr id="73" name="Прямая соединительная линия 72"/>
                <p:cNvCxnSpPr/>
                <p:nvPr/>
              </p:nvCxnSpPr>
              <p:spPr>
                <a:xfrm>
                  <a:off x="0" y="628652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Прямая соединительная линия 70"/>
                <p:cNvCxnSpPr/>
                <p:nvPr/>
              </p:nvCxnSpPr>
              <p:spPr>
                <a:xfrm>
                  <a:off x="0" y="557214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Прямая соединительная линия 68"/>
                <p:cNvCxnSpPr/>
                <p:nvPr/>
              </p:nvCxnSpPr>
              <p:spPr>
                <a:xfrm>
                  <a:off x="0" y="485776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Прямая соединительная линия 65"/>
                <p:cNvCxnSpPr/>
                <p:nvPr/>
              </p:nvCxnSpPr>
              <p:spPr>
                <a:xfrm>
                  <a:off x="0" y="414338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Прямая соединительная линия 63"/>
                <p:cNvCxnSpPr/>
                <p:nvPr/>
              </p:nvCxnSpPr>
              <p:spPr>
                <a:xfrm rot="10800000" flipH="1">
                  <a:off x="0" y="342900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Прямая соединительная линия 61"/>
                <p:cNvCxnSpPr/>
                <p:nvPr/>
              </p:nvCxnSpPr>
              <p:spPr>
                <a:xfrm>
                  <a:off x="0" y="271462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Прямая соединительная линия 59"/>
                <p:cNvCxnSpPr/>
                <p:nvPr/>
              </p:nvCxnSpPr>
              <p:spPr>
                <a:xfrm>
                  <a:off x="0" y="1928802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Прямая соединительная линия 75"/>
                <p:cNvCxnSpPr/>
                <p:nvPr/>
              </p:nvCxnSpPr>
              <p:spPr>
                <a:xfrm>
                  <a:off x="0" y="128586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Прямая соединительная линия 77"/>
                <p:cNvCxnSpPr/>
                <p:nvPr/>
              </p:nvCxnSpPr>
              <p:spPr>
                <a:xfrm>
                  <a:off x="0" y="57148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Прямая соединительная линия 53"/>
                <p:cNvCxnSpPr/>
                <p:nvPr/>
              </p:nvCxnSpPr>
              <p:spPr>
                <a:xfrm rot="5400000">
                  <a:off x="471490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Прямая соединительная линия 51"/>
                <p:cNvCxnSpPr/>
                <p:nvPr/>
              </p:nvCxnSpPr>
              <p:spPr>
                <a:xfrm rot="5400000">
                  <a:off x="400052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Прямая соединительная линия 49"/>
                <p:cNvCxnSpPr/>
                <p:nvPr/>
              </p:nvCxnSpPr>
              <p:spPr>
                <a:xfrm rot="5400000">
                  <a:off x="328614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Прямая соединительная линия 47"/>
                <p:cNvCxnSpPr/>
                <p:nvPr/>
              </p:nvCxnSpPr>
              <p:spPr>
                <a:xfrm rot="5400000">
                  <a:off x="257176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Прямая соединительная линия 45"/>
                <p:cNvCxnSpPr/>
                <p:nvPr/>
              </p:nvCxnSpPr>
              <p:spPr>
                <a:xfrm rot="5400000">
                  <a:off x="185738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Прямая соединительная линия 27"/>
                <p:cNvCxnSpPr/>
                <p:nvPr/>
              </p:nvCxnSpPr>
              <p:spPr>
                <a:xfrm rot="16200000" flipH="1">
                  <a:off x="114300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Прямая соединительная линия 23"/>
                <p:cNvCxnSpPr/>
                <p:nvPr/>
              </p:nvCxnSpPr>
              <p:spPr>
                <a:xfrm rot="5400000">
                  <a:off x="42862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Прямая соединительная линия 21"/>
                <p:cNvCxnSpPr/>
                <p:nvPr/>
              </p:nvCxnSpPr>
              <p:spPr>
                <a:xfrm rot="5400000">
                  <a:off x="-28576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Прямая соединительная линия 9"/>
                <p:cNvCxnSpPr/>
                <p:nvPr/>
              </p:nvCxnSpPr>
              <p:spPr>
                <a:xfrm rot="5400000">
                  <a:off x="-2501132" y="3429000"/>
                  <a:ext cx="6858794" cy="794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Прямая соединительная линия 11"/>
                <p:cNvCxnSpPr/>
                <p:nvPr/>
              </p:nvCxnSpPr>
              <p:spPr>
                <a:xfrm rot="5400000">
                  <a:off x="-171452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Прямая соединительная линия 16"/>
                <p:cNvCxnSpPr/>
                <p:nvPr/>
              </p:nvCxnSpPr>
              <p:spPr>
                <a:xfrm rot="5400000">
                  <a:off x="-100014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2" name="Рамка 81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3885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84" name="Рисунок 83" descr="geom_nabor.png"/>
            <p:cNvPicPr>
              <a:picLocks noChangeAspect="1"/>
            </p:cNvPicPr>
            <p:nvPr/>
          </p:nvPicPr>
          <p:blipFill>
            <a:blip r:embed="rId3" cstate="print"/>
            <a:srcRect l="7088" b="6666"/>
            <a:stretch>
              <a:fillRect/>
            </a:stretch>
          </p:blipFill>
          <p:spPr>
            <a:xfrm>
              <a:off x="0" y="4705131"/>
              <a:ext cx="2015169" cy="215286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0482" name="Picture 2" descr="http://consultpm.com/wp-content/uploads/2014/12/%D0%93%D1%80%D1%83%D0%BF%D0%BF%D0%BE%D0%B2%D0%B0%D1%8F-%D0%BE%D1%82%D0%B2%D0%B5%D1%82%D1%81%D1%82%D0%B2%D0%B5%D0%BD%D0%BD%D0%BE%D1%81%D1%82%D1%8C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6672"/>
            <a:ext cx="1650195" cy="137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3028045"/>
              </p:ext>
            </p:extLst>
          </p:nvPr>
        </p:nvGraphicFramePr>
        <p:xfrm>
          <a:off x="502433" y="476672"/>
          <a:ext cx="2053343" cy="1013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51" name="Формула" r:id="rId6" imgW="406080" imgH="203040" progId="Equation.3">
                  <p:embed/>
                </p:oleObj>
              </mc:Choice>
              <mc:Fallback>
                <p:oleObj name="Формула" r:id="rId6" imgW="4060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433" y="476672"/>
                        <a:ext cx="2053343" cy="10137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2428066" y="457218"/>
            <a:ext cx="3241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- 20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ұпай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502754" y="1930390"/>
            <a:ext cx="81369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kk-KZ" altLang="ru-RU" sz="3600" b="1" i="1" dirty="0" smtClean="0">
                <a:latin typeface="Times New Roman" pitchFamily="18" charset="0"/>
                <a:cs typeface="Times New Roman" pitchFamily="18" charset="0"/>
              </a:rPr>
              <a:t>Функцияның туындысын табыңдар:</a:t>
            </a:r>
            <a:endParaRPr lang="ru-RU" alt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1587186"/>
              </p:ext>
            </p:extLst>
          </p:nvPr>
        </p:nvGraphicFramePr>
        <p:xfrm>
          <a:off x="1626207" y="2780928"/>
          <a:ext cx="6363178" cy="1546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52" name="Формула" r:id="rId8" imgW="939600" imgH="228600" progId="Equation.3">
                  <p:embed/>
                </p:oleObj>
              </mc:Choice>
              <mc:Fallback>
                <p:oleObj name="Формула" r:id="rId8" imgW="939600" imgH="228600" progId="Equation.3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6207" y="2780928"/>
                        <a:ext cx="6363178" cy="15463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6216930"/>
              </p:ext>
            </p:extLst>
          </p:nvPr>
        </p:nvGraphicFramePr>
        <p:xfrm>
          <a:off x="2627784" y="4293096"/>
          <a:ext cx="4369918" cy="22239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53" name="Формула" r:id="rId10" imgW="774360" imgH="393480" progId="Equation.3">
                  <p:embed/>
                </p:oleObj>
              </mc:Choice>
              <mc:Fallback>
                <p:oleObj name="Формула" r:id="rId10" imgW="774360" imgH="393480" progId="Equation.3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4293096"/>
                        <a:ext cx="4369918" cy="22239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38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Группа 85"/>
          <p:cNvGrpSpPr/>
          <p:nvPr/>
        </p:nvGrpSpPr>
        <p:grpSpPr>
          <a:xfrm>
            <a:off x="0" y="0"/>
            <a:ext cx="9144000" cy="6858794"/>
            <a:chOff x="0" y="0"/>
            <a:chExt cx="9144000" cy="6858794"/>
          </a:xfrm>
        </p:grpSpPr>
        <p:grpSp>
          <p:nvGrpSpPr>
            <p:cNvPr id="83" name="Группа 82"/>
            <p:cNvGrpSpPr/>
            <p:nvPr/>
          </p:nvGrpSpPr>
          <p:grpSpPr>
            <a:xfrm>
              <a:off x="0" y="0"/>
              <a:ext cx="9144000" cy="6858794"/>
              <a:chOff x="0" y="0"/>
              <a:chExt cx="9144000" cy="6858794"/>
            </a:xfrm>
          </p:grpSpPr>
          <p:grpSp>
            <p:nvGrpSpPr>
              <p:cNvPr id="81" name="Группа 80"/>
              <p:cNvGrpSpPr/>
              <p:nvPr/>
            </p:nvGrpSpPr>
            <p:grpSpPr>
              <a:xfrm>
                <a:off x="0" y="0"/>
                <a:ext cx="9144000" cy="6858794"/>
                <a:chOff x="0" y="0"/>
                <a:chExt cx="9144000" cy="6858794"/>
              </a:xfrm>
            </p:grpSpPr>
            <p:cxnSp>
              <p:nvCxnSpPr>
                <p:cNvPr id="73" name="Прямая соединительная линия 72"/>
                <p:cNvCxnSpPr/>
                <p:nvPr/>
              </p:nvCxnSpPr>
              <p:spPr>
                <a:xfrm>
                  <a:off x="0" y="628652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Прямая соединительная линия 70"/>
                <p:cNvCxnSpPr/>
                <p:nvPr/>
              </p:nvCxnSpPr>
              <p:spPr>
                <a:xfrm>
                  <a:off x="0" y="557214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Прямая соединительная линия 68"/>
                <p:cNvCxnSpPr/>
                <p:nvPr/>
              </p:nvCxnSpPr>
              <p:spPr>
                <a:xfrm>
                  <a:off x="0" y="485776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Прямая соединительная линия 65"/>
                <p:cNvCxnSpPr/>
                <p:nvPr/>
              </p:nvCxnSpPr>
              <p:spPr>
                <a:xfrm>
                  <a:off x="0" y="414338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Прямая соединительная линия 63"/>
                <p:cNvCxnSpPr/>
                <p:nvPr/>
              </p:nvCxnSpPr>
              <p:spPr>
                <a:xfrm rot="10800000" flipH="1">
                  <a:off x="0" y="342900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Прямая соединительная линия 61"/>
                <p:cNvCxnSpPr/>
                <p:nvPr/>
              </p:nvCxnSpPr>
              <p:spPr>
                <a:xfrm>
                  <a:off x="0" y="271462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Прямая соединительная линия 59"/>
                <p:cNvCxnSpPr/>
                <p:nvPr/>
              </p:nvCxnSpPr>
              <p:spPr>
                <a:xfrm>
                  <a:off x="0" y="1928802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Прямая соединительная линия 75"/>
                <p:cNvCxnSpPr/>
                <p:nvPr/>
              </p:nvCxnSpPr>
              <p:spPr>
                <a:xfrm>
                  <a:off x="0" y="128586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Прямая соединительная линия 77"/>
                <p:cNvCxnSpPr/>
                <p:nvPr/>
              </p:nvCxnSpPr>
              <p:spPr>
                <a:xfrm>
                  <a:off x="0" y="57148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Прямая соединительная линия 53"/>
                <p:cNvCxnSpPr/>
                <p:nvPr/>
              </p:nvCxnSpPr>
              <p:spPr>
                <a:xfrm rot="5400000">
                  <a:off x="471490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Прямая соединительная линия 51"/>
                <p:cNvCxnSpPr/>
                <p:nvPr/>
              </p:nvCxnSpPr>
              <p:spPr>
                <a:xfrm rot="5400000">
                  <a:off x="400052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Прямая соединительная линия 49"/>
                <p:cNvCxnSpPr/>
                <p:nvPr/>
              </p:nvCxnSpPr>
              <p:spPr>
                <a:xfrm rot="5400000">
                  <a:off x="328614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Прямая соединительная линия 47"/>
                <p:cNvCxnSpPr/>
                <p:nvPr/>
              </p:nvCxnSpPr>
              <p:spPr>
                <a:xfrm rot="5400000">
                  <a:off x="257176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Прямая соединительная линия 45"/>
                <p:cNvCxnSpPr/>
                <p:nvPr/>
              </p:nvCxnSpPr>
              <p:spPr>
                <a:xfrm rot="5400000">
                  <a:off x="185738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Прямая соединительная линия 27"/>
                <p:cNvCxnSpPr/>
                <p:nvPr/>
              </p:nvCxnSpPr>
              <p:spPr>
                <a:xfrm rot="16200000" flipH="1">
                  <a:off x="114300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Прямая соединительная линия 23"/>
                <p:cNvCxnSpPr/>
                <p:nvPr/>
              </p:nvCxnSpPr>
              <p:spPr>
                <a:xfrm rot="5400000">
                  <a:off x="42862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Прямая соединительная линия 21"/>
                <p:cNvCxnSpPr/>
                <p:nvPr/>
              </p:nvCxnSpPr>
              <p:spPr>
                <a:xfrm rot="5400000">
                  <a:off x="-28576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Прямая соединительная линия 9"/>
                <p:cNvCxnSpPr/>
                <p:nvPr/>
              </p:nvCxnSpPr>
              <p:spPr>
                <a:xfrm rot="5400000">
                  <a:off x="-2501132" y="3429000"/>
                  <a:ext cx="6858794" cy="794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Прямая соединительная линия 11"/>
                <p:cNvCxnSpPr/>
                <p:nvPr/>
              </p:nvCxnSpPr>
              <p:spPr>
                <a:xfrm rot="5400000">
                  <a:off x="-171452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Прямая соединительная линия 16"/>
                <p:cNvCxnSpPr/>
                <p:nvPr/>
              </p:nvCxnSpPr>
              <p:spPr>
                <a:xfrm rot="5400000">
                  <a:off x="-100014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2" name="Рамка 81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3885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84" name="Рисунок 83" descr="geom_nabor.png"/>
            <p:cNvPicPr>
              <a:picLocks noChangeAspect="1"/>
            </p:cNvPicPr>
            <p:nvPr/>
          </p:nvPicPr>
          <p:blipFill>
            <a:blip r:embed="rId3" cstate="print"/>
            <a:srcRect l="7088" b="6666"/>
            <a:stretch>
              <a:fillRect/>
            </a:stretch>
          </p:blipFill>
          <p:spPr>
            <a:xfrm>
              <a:off x="0" y="4705131"/>
              <a:ext cx="2015169" cy="215286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0482" name="Picture 2" descr="http://consultpm.com/wp-content/uploads/2014/12/%D0%93%D1%80%D1%83%D0%BF%D0%BF%D0%BE%D0%B2%D0%B0%D1%8F-%D0%BE%D1%82%D0%B2%D0%B5%D1%82%D1%81%D1%82%D0%B2%D0%B5%D0%BD%D0%BD%D0%BE%D1%81%D1%82%D1%8C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6672"/>
            <a:ext cx="1650195" cy="137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3028045"/>
              </p:ext>
            </p:extLst>
          </p:nvPr>
        </p:nvGraphicFramePr>
        <p:xfrm>
          <a:off x="502433" y="476672"/>
          <a:ext cx="2053343" cy="1013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66" name="Формула" r:id="rId6" imgW="406080" imgH="203040" progId="Equation.3">
                  <p:embed/>
                </p:oleObj>
              </mc:Choice>
              <mc:Fallback>
                <p:oleObj name="Формула" r:id="rId6" imgW="4060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433" y="476672"/>
                        <a:ext cx="2053343" cy="10137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2428066" y="457218"/>
            <a:ext cx="3241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- 30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ұпай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502754" y="1930390"/>
            <a:ext cx="81369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kk-KZ" altLang="ru-RU" sz="3600" b="1" i="1" dirty="0" smtClean="0">
                <a:latin typeface="Times New Roman" pitchFamily="18" charset="0"/>
                <a:cs typeface="Times New Roman" pitchFamily="18" charset="0"/>
              </a:rPr>
              <a:t>Функцияның туындысын табыңдар:</a:t>
            </a:r>
            <a:endParaRPr lang="ru-RU" alt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992769"/>
              </p:ext>
            </p:extLst>
          </p:nvPr>
        </p:nvGraphicFramePr>
        <p:xfrm>
          <a:off x="1738313" y="2840038"/>
          <a:ext cx="5381625" cy="138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67" name="Формула" r:id="rId8" imgW="787320" imgH="203040" progId="Equation.3">
                  <p:embed/>
                </p:oleObj>
              </mc:Choice>
              <mc:Fallback>
                <p:oleObj name="Формула" r:id="rId8" imgW="787320" imgH="203040" progId="Equation.3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8313" y="2840038"/>
                        <a:ext cx="5381625" cy="1387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8528642"/>
              </p:ext>
            </p:extLst>
          </p:nvPr>
        </p:nvGraphicFramePr>
        <p:xfrm>
          <a:off x="3028950" y="4710113"/>
          <a:ext cx="3390900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68" name="Формула" r:id="rId10" imgW="571320" imgH="203040" progId="Equation.3">
                  <p:embed/>
                </p:oleObj>
              </mc:Choice>
              <mc:Fallback>
                <p:oleObj name="Формула" r:id="rId10" imgW="571320" imgH="203040" progId="Equation.3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8950" y="4710113"/>
                        <a:ext cx="3390900" cy="120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38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Группа 85"/>
          <p:cNvGrpSpPr/>
          <p:nvPr/>
        </p:nvGrpSpPr>
        <p:grpSpPr>
          <a:xfrm>
            <a:off x="0" y="0"/>
            <a:ext cx="9144000" cy="6858794"/>
            <a:chOff x="0" y="0"/>
            <a:chExt cx="9144000" cy="6858794"/>
          </a:xfrm>
        </p:grpSpPr>
        <p:grpSp>
          <p:nvGrpSpPr>
            <p:cNvPr id="83" name="Группа 82"/>
            <p:cNvGrpSpPr/>
            <p:nvPr/>
          </p:nvGrpSpPr>
          <p:grpSpPr>
            <a:xfrm>
              <a:off x="0" y="0"/>
              <a:ext cx="9144000" cy="6858794"/>
              <a:chOff x="0" y="0"/>
              <a:chExt cx="9144000" cy="6858794"/>
            </a:xfrm>
          </p:grpSpPr>
          <p:grpSp>
            <p:nvGrpSpPr>
              <p:cNvPr id="81" name="Группа 80"/>
              <p:cNvGrpSpPr/>
              <p:nvPr/>
            </p:nvGrpSpPr>
            <p:grpSpPr>
              <a:xfrm>
                <a:off x="0" y="0"/>
                <a:ext cx="9144000" cy="6858794"/>
                <a:chOff x="0" y="0"/>
                <a:chExt cx="9144000" cy="6858794"/>
              </a:xfrm>
            </p:grpSpPr>
            <p:cxnSp>
              <p:nvCxnSpPr>
                <p:cNvPr id="73" name="Прямая соединительная линия 72"/>
                <p:cNvCxnSpPr/>
                <p:nvPr/>
              </p:nvCxnSpPr>
              <p:spPr>
                <a:xfrm>
                  <a:off x="0" y="628652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Прямая соединительная линия 70"/>
                <p:cNvCxnSpPr/>
                <p:nvPr/>
              </p:nvCxnSpPr>
              <p:spPr>
                <a:xfrm>
                  <a:off x="0" y="557214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Прямая соединительная линия 68"/>
                <p:cNvCxnSpPr/>
                <p:nvPr/>
              </p:nvCxnSpPr>
              <p:spPr>
                <a:xfrm>
                  <a:off x="0" y="485776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Прямая соединительная линия 65"/>
                <p:cNvCxnSpPr/>
                <p:nvPr/>
              </p:nvCxnSpPr>
              <p:spPr>
                <a:xfrm>
                  <a:off x="0" y="414338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Прямая соединительная линия 63"/>
                <p:cNvCxnSpPr/>
                <p:nvPr/>
              </p:nvCxnSpPr>
              <p:spPr>
                <a:xfrm rot="10800000" flipH="1">
                  <a:off x="0" y="342900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Прямая соединительная линия 61"/>
                <p:cNvCxnSpPr/>
                <p:nvPr/>
              </p:nvCxnSpPr>
              <p:spPr>
                <a:xfrm>
                  <a:off x="0" y="271462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Прямая соединительная линия 59"/>
                <p:cNvCxnSpPr/>
                <p:nvPr/>
              </p:nvCxnSpPr>
              <p:spPr>
                <a:xfrm>
                  <a:off x="0" y="1928802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Прямая соединительная линия 75"/>
                <p:cNvCxnSpPr/>
                <p:nvPr/>
              </p:nvCxnSpPr>
              <p:spPr>
                <a:xfrm>
                  <a:off x="0" y="128586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Прямая соединительная линия 77"/>
                <p:cNvCxnSpPr/>
                <p:nvPr/>
              </p:nvCxnSpPr>
              <p:spPr>
                <a:xfrm>
                  <a:off x="0" y="57148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Прямая соединительная линия 53"/>
                <p:cNvCxnSpPr/>
                <p:nvPr/>
              </p:nvCxnSpPr>
              <p:spPr>
                <a:xfrm rot="5400000">
                  <a:off x="471490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Прямая соединительная линия 51"/>
                <p:cNvCxnSpPr/>
                <p:nvPr/>
              </p:nvCxnSpPr>
              <p:spPr>
                <a:xfrm rot="5400000">
                  <a:off x="400052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Прямая соединительная линия 49"/>
                <p:cNvCxnSpPr/>
                <p:nvPr/>
              </p:nvCxnSpPr>
              <p:spPr>
                <a:xfrm rot="5400000">
                  <a:off x="328614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Прямая соединительная линия 47"/>
                <p:cNvCxnSpPr/>
                <p:nvPr/>
              </p:nvCxnSpPr>
              <p:spPr>
                <a:xfrm rot="5400000">
                  <a:off x="257176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Прямая соединительная линия 45"/>
                <p:cNvCxnSpPr/>
                <p:nvPr/>
              </p:nvCxnSpPr>
              <p:spPr>
                <a:xfrm rot="5400000">
                  <a:off x="185738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Прямая соединительная линия 27"/>
                <p:cNvCxnSpPr/>
                <p:nvPr/>
              </p:nvCxnSpPr>
              <p:spPr>
                <a:xfrm rot="16200000" flipH="1">
                  <a:off x="114300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Прямая соединительная линия 23"/>
                <p:cNvCxnSpPr/>
                <p:nvPr/>
              </p:nvCxnSpPr>
              <p:spPr>
                <a:xfrm rot="5400000">
                  <a:off x="42862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Прямая соединительная линия 21"/>
                <p:cNvCxnSpPr/>
                <p:nvPr/>
              </p:nvCxnSpPr>
              <p:spPr>
                <a:xfrm rot="5400000">
                  <a:off x="-28576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Прямая соединительная линия 9"/>
                <p:cNvCxnSpPr/>
                <p:nvPr/>
              </p:nvCxnSpPr>
              <p:spPr>
                <a:xfrm rot="5400000">
                  <a:off x="-2501132" y="3429000"/>
                  <a:ext cx="6858794" cy="794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Прямая соединительная линия 11"/>
                <p:cNvCxnSpPr/>
                <p:nvPr/>
              </p:nvCxnSpPr>
              <p:spPr>
                <a:xfrm rot="5400000">
                  <a:off x="-171452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Прямая соединительная линия 16"/>
                <p:cNvCxnSpPr/>
                <p:nvPr/>
              </p:nvCxnSpPr>
              <p:spPr>
                <a:xfrm rot="5400000">
                  <a:off x="-100014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2" name="Рамка 81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3885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84" name="Рисунок 83" descr="geom_nabor.png"/>
            <p:cNvPicPr>
              <a:picLocks noChangeAspect="1"/>
            </p:cNvPicPr>
            <p:nvPr/>
          </p:nvPicPr>
          <p:blipFill>
            <a:blip r:embed="rId3" cstate="print"/>
            <a:srcRect l="7088" b="6666"/>
            <a:stretch>
              <a:fillRect/>
            </a:stretch>
          </p:blipFill>
          <p:spPr>
            <a:xfrm>
              <a:off x="0" y="4705131"/>
              <a:ext cx="2015169" cy="215286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0482" name="Picture 2" descr="http://consultpm.com/wp-content/uploads/2014/12/%D0%93%D1%80%D1%83%D0%BF%D0%BF%D0%BE%D0%B2%D0%B0%D1%8F-%D0%BE%D1%82%D0%B2%D0%B5%D1%82%D1%81%D1%82%D0%B2%D0%B5%D0%BD%D0%BD%D0%BE%D1%81%D1%82%D1%8C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6672"/>
            <a:ext cx="1650195" cy="137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7918724"/>
              </p:ext>
            </p:extLst>
          </p:nvPr>
        </p:nvGraphicFramePr>
        <p:xfrm>
          <a:off x="485159" y="332656"/>
          <a:ext cx="1743781" cy="1195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81" name="Формула" r:id="rId6" imgW="330120" imgH="228600" progId="Equation.3">
                  <p:embed/>
                </p:oleObj>
              </mc:Choice>
              <mc:Fallback>
                <p:oleObj name="Формула" r:id="rId6" imgW="330120" imgH="228600" progId="Equation.3">
                  <p:embed/>
                  <p:pic>
                    <p:nvPicPr>
                      <p:cNvPr id="0" name="Объект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159" y="332656"/>
                        <a:ext cx="1743781" cy="11956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2123728" y="457218"/>
            <a:ext cx="3241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- 10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ұпай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502754" y="1930390"/>
            <a:ext cx="81369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kk-KZ" altLang="ru-RU" sz="3600" b="1" i="1" dirty="0" smtClean="0">
                <a:latin typeface="Times New Roman" pitchFamily="18" charset="0"/>
                <a:cs typeface="Times New Roman" pitchFamily="18" charset="0"/>
              </a:rPr>
              <a:t>Функцияның туындысын табыңдар:</a:t>
            </a:r>
            <a:endParaRPr lang="ru-RU" alt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598273"/>
              </p:ext>
            </p:extLst>
          </p:nvPr>
        </p:nvGraphicFramePr>
        <p:xfrm>
          <a:off x="2438949" y="2780928"/>
          <a:ext cx="5052863" cy="160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82" name="Формула" r:id="rId8" imgW="711000" imgH="228600" progId="Equation.3">
                  <p:embed/>
                </p:oleObj>
              </mc:Choice>
              <mc:Fallback>
                <p:oleObj name="Формула" r:id="rId8" imgW="711000" imgH="228600" progId="Equation.3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949" y="2780928"/>
                        <a:ext cx="5052863" cy="1605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060657"/>
              </p:ext>
            </p:extLst>
          </p:nvPr>
        </p:nvGraphicFramePr>
        <p:xfrm>
          <a:off x="2433119" y="4705131"/>
          <a:ext cx="5765725" cy="1461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83" name="Формула" r:id="rId10" imgW="901440" imgH="228600" progId="Equation.3">
                  <p:embed/>
                </p:oleObj>
              </mc:Choice>
              <mc:Fallback>
                <p:oleObj name="Формула" r:id="rId10" imgW="901440" imgH="228600" progId="Equation.3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3119" y="4705131"/>
                        <a:ext cx="5765725" cy="14616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736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Группа 85"/>
          <p:cNvGrpSpPr/>
          <p:nvPr/>
        </p:nvGrpSpPr>
        <p:grpSpPr>
          <a:xfrm>
            <a:off x="0" y="0"/>
            <a:ext cx="9144000" cy="6858794"/>
            <a:chOff x="0" y="0"/>
            <a:chExt cx="9144000" cy="6858794"/>
          </a:xfrm>
        </p:grpSpPr>
        <p:grpSp>
          <p:nvGrpSpPr>
            <p:cNvPr id="83" name="Группа 82"/>
            <p:cNvGrpSpPr/>
            <p:nvPr/>
          </p:nvGrpSpPr>
          <p:grpSpPr>
            <a:xfrm>
              <a:off x="0" y="0"/>
              <a:ext cx="9144000" cy="6858794"/>
              <a:chOff x="0" y="0"/>
              <a:chExt cx="9144000" cy="6858794"/>
            </a:xfrm>
          </p:grpSpPr>
          <p:grpSp>
            <p:nvGrpSpPr>
              <p:cNvPr id="81" name="Группа 80"/>
              <p:cNvGrpSpPr/>
              <p:nvPr/>
            </p:nvGrpSpPr>
            <p:grpSpPr>
              <a:xfrm>
                <a:off x="0" y="0"/>
                <a:ext cx="9144000" cy="6858794"/>
                <a:chOff x="0" y="0"/>
                <a:chExt cx="9144000" cy="6858794"/>
              </a:xfrm>
            </p:grpSpPr>
            <p:cxnSp>
              <p:nvCxnSpPr>
                <p:cNvPr id="73" name="Прямая соединительная линия 72"/>
                <p:cNvCxnSpPr/>
                <p:nvPr/>
              </p:nvCxnSpPr>
              <p:spPr>
                <a:xfrm>
                  <a:off x="0" y="628652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Прямая соединительная линия 70"/>
                <p:cNvCxnSpPr/>
                <p:nvPr/>
              </p:nvCxnSpPr>
              <p:spPr>
                <a:xfrm>
                  <a:off x="0" y="557214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Прямая соединительная линия 68"/>
                <p:cNvCxnSpPr/>
                <p:nvPr/>
              </p:nvCxnSpPr>
              <p:spPr>
                <a:xfrm>
                  <a:off x="0" y="485776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Прямая соединительная линия 65"/>
                <p:cNvCxnSpPr/>
                <p:nvPr/>
              </p:nvCxnSpPr>
              <p:spPr>
                <a:xfrm>
                  <a:off x="0" y="414338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Прямая соединительная линия 63"/>
                <p:cNvCxnSpPr/>
                <p:nvPr/>
              </p:nvCxnSpPr>
              <p:spPr>
                <a:xfrm rot="10800000" flipH="1">
                  <a:off x="0" y="342900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Прямая соединительная линия 61"/>
                <p:cNvCxnSpPr/>
                <p:nvPr/>
              </p:nvCxnSpPr>
              <p:spPr>
                <a:xfrm>
                  <a:off x="0" y="271462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Прямая соединительная линия 59"/>
                <p:cNvCxnSpPr/>
                <p:nvPr/>
              </p:nvCxnSpPr>
              <p:spPr>
                <a:xfrm>
                  <a:off x="0" y="1928802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Прямая соединительная линия 75"/>
                <p:cNvCxnSpPr/>
                <p:nvPr/>
              </p:nvCxnSpPr>
              <p:spPr>
                <a:xfrm>
                  <a:off x="0" y="128586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Прямая соединительная линия 77"/>
                <p:cNvCxnSpPr/>
                <p:nvPr/>
              </p:nvCxnSpPr>
              <p:spPr>
                <a:xfrm>
                  <a:off x="0" y="57148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Прямая соединительная линия 53"/>
                <p:cNvCxnSpPr/>
                <p:nvPr/>
              </p:nvCxnSpPr>
              <p:spPr>
                <a:xfrm rot="5400000">
                  <a:off x="471490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Прямая соединительная линия 51"/>
                <p:cNvCxnSpPr/>
                <p:nvPr/>
              </p:nvCxnSpPr>
              <p:spPr>
                <a:xfrm rot="5400000">
                  <a:off x="400052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Прямая соединительная линия 49"/>
                <p:cNvCxnSpPr/>
                <p:nvPr/>
              </p:nvCxnSpPr>
              <p:spPr>
                <a:xfrm rot="5400000">
                  <a:off x="328614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Прямая соединительная линия 47"/>
                <p:cNvCxnSpPr/>
                <p:nvPr/>
              </p:nvCxnSpPr>
              <p:spPr>
                <a:xfrm rot="5400000">
                  <a:off x="257176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Прямая соединительная линия 45"/>
                <p:cNvCxnSpPr/>
                <p:nvPr/>
              </p:nvCxnSpPr>
              <p:spPr>
                <a:xfrm rot="5400000">
                  <a:off x="185738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Прямая соединительная линия 27"/>
                <p:cNvCxnSpPr/>
                <p:nvPr/>
              </p:nvCxnSpPr>
              <p:spPr>
                <a:xfrm rot="16200000" flipH="1">
                  <a:off x="114300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Прямая соединительная линия 23"/>
                <p:cNvCxnSpPr/>
                <p:nvPr/>
              </p:nvCxnSpPr>
              <p:spPr>
                <a:xfrm rot="5400000">
                  <a:off x="42862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Прямая соединительная линия 21"/>
                <p:cNvCxnSpPr/>
                <p:nvPr/>
              </p:nvCxnSpPr>
              <p:spPr>
                <a:xfrm rot="5400000">
                  <a:off x="-28576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Прямая соединительная линия 9"/>
                <p:cNvCxnSpPr/>
                <p:nvPr/>
              </p:nvCxnSpPr>
              <p:spPr>
                <a:xfrm rot="5400000">
                  <a:off x="-2501132" y="3429000"/>
                  <a:ext cx="6858794" cy="794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Прямая соединительная линия 11"/>
                <p:cNvCxnSpPr/>
                <p:nvPr/>
              </p:nvCxnSpPr>
              <p:spPr>
                <a:xfrm rot="5400000">
                  <a:off x="-171452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Прямая соединительная линия 16"/>
                <p:cNvCxnSpPr/>
                <p:nvPr/>
              </p:nvCxnSpPr>
              <p:spPr>
                <a:xfrm rot="5400000">
                  <a:off x="-100014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2" name="Рамка 81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3885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84" name="Рисунок 83" descr="geom_nabor.png"/>
            <p:cNvPicPr>
              <a:picLocks noChangeAspect="1"/>
            </p:cNvPicPr>
            <p:nvPr/>
          </p:nvPicPr>
          <p:blipFill>
            <a:blip r:embed="rId3" cstate="print"/>
            <a:srcRect l="7088" b="6666"/>
            <a:stretch>
              <a:fillRect/>
            </a:stretch>
          </p:blipFill>
          <p:spPr>
            <a:xfrm>
              <a:off x="0" y="4705131"/>
              <a:ext cx="2015169" cy="215286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0482" name="Picture 2" descr="http://consultpm.com/wp-content/uploads/2014/12/%D0%93%D1%80%D1%83%D0%BF%D0%BF%D0%BE%D0%B2%D0%B0%D1%8F-%D0%BE%D1%82%D0%B2%D0%B5%D1%82%D1%81%D1%82%D0%B2%D0%B5%D0%BD%D0%BD%D0%BE%D1%81%D1%82%D1%8C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6672"/>
            <a:ext cx="1650195" cy="137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4390798"/>
              </p:ext>
            </p:extLst>
          </p:nvPr>
        </p:nvGraphicFramePr>
        <p:xfrm>
          <a:off x="485159" y="332656"/>
          <a:ext cx="1743781" cy="1195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08" name="Формула" r:id="rId6" imgW="330120" imgH="228600" progId="Equation.3">
                  <p:embed/>
                </p:oleObj>
              </mc:Choice>
              <mc:Fallback>
                <p:oleObj name="Формула" r:id="rId6" imgW="330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159" y="332656"/>
                        <a:ext cx="1743781" cy="11956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2123728" y="457218"/>
            <a:ext cx="3241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- 20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ұпай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502754" y="1930390"/>
            <a:ext cx="81369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kk-KZ" altLang="ru-RU" sz="3600" b="1" i="1" dirty="0" smtClean="0">
                <a:latin typeface="Times New Roman" pitchFamily="18" charset="0"/>
                <a:cs typeface="Times New Roman" pitchFamily="18" charset="0"/>
              </a:rPr>
              <a:t>Функцияның туындысын табыңдар:</a:t>
            </a:r>
            <a:endParaRPr lang="ru-RU" alt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8929318"/>
              </p:ext>
            </p:extLst>
          </p:nvPr>
        </p:nvGraphicFramePr>
        <p:xfrm>
          <a:off x="2152249" y="2852936"/>
          <a:ext cx="5018087" cy="139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09" name="Формула" r:id="rId8" imgW="812520" imgH="228600" progId="Equation.3">
                  <p:embed/>
                </p:oleObj>
              </mc:Choice>
              <mc:Fallback>
                <p:oleObj name="Формула" r:id="rId8" imgW="812520" imgH="228600" progId="Equation.3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249" y="2852936"/>
                        <a:ext cx="5018087" cy="1395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9793551"/>
              </p:ext>
            </p:extLst>
          </p:nvPr>
        </p:nvGraphicFramePr>
        <p:xfrm>
          <a:off x="1810539" y="4479450"/>
          <a:ext cx="7003944" cy="1188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10" name="Формула" r:id="rId10" imgW="1346040" imgH="228600" progId="Equation.3">
                  <p:embed/>
                </p:oleObj>
              </mc:Choice>
              <mc:Fallback>
                <p:oleObj name="Формула" r:id="rId10" imgW="1346040" imgH="228600" progId="Equation.3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0539" y="4479450"/>
                        <a:ext cx="7003944" cy="11886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720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Группа 85"/>
          <p:cNvGrpSpPr/>
          <p:nvPr/>
        </p:nvGrpSpPr>
        <p:grpSpPr>
          <a:xfrm>
            <a:off x="0" y="0"/>
            <a:ext cx="9144000" cy="6858794"/>
            <a:chOff x="0" y="0"/>
            <a:chExt cx="9144000" cy="6858794"/>
          </a:xfrm>
        </p:grpSpPr>
        <p:grpSp>
          <p:nvGrpSpPr>
            <p:cNvPr id="83" name="Группа 82"/>
            <p:cNvGrpSpPr/>
            <p:nvPr/>
          </p:nvGrpSpPr>
          <p:grpSpPr>
            <a:xfrm>
              <a:off x="0" y="0"/>
              <a:ext cx="9144000" cy="6858794"/>
              <a:chOff x="0" y="0"/>
              <a:chExt cx="9144000" cy="6858794"/>
            </a:xfrm>
          </p:grpSpPr>
          <p:grpSp>
            <p:nvGrpSpPr>
              <p:cNvPr id="81" name="Группа 80"/>
              <p:cNvGrpSpPr/>
              <p:nvPr/>
            </p:nvGrpSpPr>
            <p:grpSpPr>
              <a:xfrm>
                <a:off x="0" y="0"/>
                <a:ext cx="9144000" cy="6858794"/>
                <a:chOff x="0" y="0"/>
                <a:chExt cx="9144000" cy="6858794"/>
              </a:xfrm>
            </p:grpSpPr>
            <p:cxnSp>
              <p:nvCxnSpPr>
                <p:cNvPr id="73" name="Прямая соединительная линия 72"/>
                <p:cNvCxnSpPr/>
                <p:nvPr/>
              </p:nvCxnSpPr>
              <p:spPr>
                <a:xfrm>
                  <a:off x="0" y="628652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Прямая соединительная линия 70"/>
                <p:cNvCxnSpPr/>
                <p:nvPr/>
              </p:nvCxnSpPr>
              <p:spPr>
                <a:xfrm>
                  <a:off x="0" y="557214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Прямая соединительная линия 68"/>
                <p:cNvCxnSpPr/>
                <p:nvPr/>
              </p:nvCxnSpPr>
              <p:spPr>
                <a:xfrm>
                  <a:off x="0" y="485776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Прямая соединительная линия 65"/>
                <p:cNvCxnSpPr/>
                <p:nvPr/>
              </p:nvCxnSpPr>
              <p:spPr>
                <a:xfrm>
                  <a:off x="0" y="414338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Прямая соединительная линия 63"/>
                <p:cNvCxnSpPr/>
                <p:nvPr/>
              </p:nvCxnSpPr>
              <p:spPr>
                <a:xfrm rot="10800000" flipH="1">
                  <a:off x="0" y="342900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Прямая соединительная линия 61"/>
                <p:cNvCxnSpPr/>
                <p:nvPr/>
              </p:nvCxnSpPr>
              <p:spPr>
                <a:xfrm>
                  <a:off x="0" y="271462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Прямая соединительная линия 59"/>
                <p:cNvCxnSpPr/>
                <p:nvPr/>
              </p:nvCxnSpPr>
              <p:spPr>
                <a:xfrm>
                  <a:off x="0" y="1928802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Прямая соединительная линия 75"/>
                <p:cNvCxnSpPr/>
                <p:nvPr/>
              </p:nvCxnSpPr>
              <p:spPr>
                <a:xfrm>
                  <a:off x="0" y="128586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Прямая соединительная линия 77"/>
                <p:cNvCxnSpPr/>
                <p:nvPr/>
              </p:nvCxnSpPr>
              <p:spPr>
                <a:xfrm>
                  <a:off x="0" y="57148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Прямая соединительная линия 53"/>
                <p:cNvCxnSpPr/>
                <p:nvPr/>
              </p:nvCxnSpPr>
              <p:spPr>
                <a:xfrm rot="5400000">
                  <a:off x="471490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Прямая соединительная линия 51"/>
                <p:cNvCxnSpPr/>
                <p:nvPr/>
              </p:nvCxnSpPr>
              <p:spPr>
                <a:xfrm rot="5400000">
                  <a:off x="400052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Прямая соединительная линия 49"/>
                <p:cNvCxnSpPr/>
                <p:nvPr/>
              </p:nvCxnSpPr>
              <p:spPr>
                <a:xfrm rot="5400000">
                  <a:off x="328614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Прямая соединительная линия 47"/>
                <p:cNvCxnSpPr/>
                <p:nvPr/>
              </p:nvCxnSpPr>
              <p:spPr>
                <a:xfrm rot="5400000">
                  <a:off x="257176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Прямая соединительная линия 45"/>
                <p:cNvCxnSpPr/>
                <p:nvPr/>
              </p:nvCxnSpPr>
              <p:spPr>
                <a:xfrm rot="5400000">
                  <a:off x="185738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Прямая соединительная линия 27"/>
                <p:cNvCxnSpPr/>
                <p:nvPr/>
              </p:nvCxnSpPr>
              <p:spPr>
                <a:xfrm rot="16200000" flipH="1">
                  <a:off x="114300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Прямая соединительная линия 23"/>
                <p:cNvCxnSpPr/>
                <p:nvPr/>
              </p:nvCxnSpPr>
              <p:spPr>
                <a:xfrm rot="5400000">
                  <a:off x="42862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Прямая соединительная линия 21"/>
                <p:cNvCxnSpPr/>
                <p:nvPr/>
              </p:nvCxnSpPr>
              <p:spPr>
                <a:xfrm rot="5400000">
                  <a:off x="-28576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Прямая соединительная линия 9"/>
                <p:cNvCxnSpPr/>
                <p:nvPr/>
              </p:nvCxnSpPr>
              <p:spPr>
                <a:xfrm rot="5400000">
                  <a:off x="-2501132" y="3429000"/>
                  <a:ext cx="6858794" cy="794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Прямая соединительная линия 11"/>
                <p:cNvCxnSpPr/>
                <p:nvPr/>
              </p:nvCxnSpPr>
              <p:spPr>
                <a:xfrm rot="5400000">
                  <a:off x="-171452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Прямая соединительная линия 16"/>
                <p:cNvCxnSpPr/>
                <p:nvPr/>
              </p:nvCxnSpPr>
              <p:spPr>
                <a:xfrm rot="5400000">
                  <a:off x="-100014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2" name="Рамка 81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3885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84" name="Рисунок 83" descr="geom_nabor.png"/>
            <p:cNvPicPr>
              <a:picLocks noChangeAspect="1"/>
            </p:cNvPicPr>
            <p:nvPr/>
          </p:nvPicPr>
          <p:blipFill>
            <a:blip r:embed="rId3" cstate="print"/>
            <a:srcRect l="7088" b="6666"/>
            <a:stretch>
              <a:fillRect/>
            </a:stretch>
          </p:blipFill>
          <p:spPr>
            <a:xfrm>
              <a:off x="0" y="4705131"/>
              <a:ext cx="2015169" cy="215286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0482" name="Picture 2" descr="http://consultpm.com/wp-content/uploads/2014/12/%D0%93%D1%80%D1%83%D0%BF%D0%BF%D0%BE%D0%B2%D0%B0%D1%8F-%D0%BE%D1%82%D0%B2%D0%B5%D1%82%D1%81%D1%82%D0%B2%D0%B5%D0%BD%D0%BD%D0%BE%D1%81%D1%82%D1%8C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6672"/>
            <a:ext cx="1650195" cy="137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4390798"/>
              </p:ext>
            </p:extLst>
          </p:nvPr>
        </p:nvGraphicFramePr>
        <p:xfrm>
          <a:off x="485159" y="332656"/>
          <a:ext cx="1743781" cy="1195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41" name="Формула" r:id="rId6" imgW="330120" imgH="228600" progId="Equation.3">
                  <p:embed/>
                </p:oleObj>
              </mc:Choice>
              <mc:Fallback>
                <p:oleObj name="Формула" r:id="rId6" imgW="330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159" y="332656"/>
                        <a:ext cx="1743781" cy="11956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2123728" y="457218"/>
            <a:ext cx="3241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- 30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ұпай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502754" y="1930390"/>
            <a:ext cx="81369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kk-KZ" altLang="ru-RU" sz="3600" b="1" i="1" dirty="0" smtClean="0">
                <a:latin typeface="Times New Roman" pitchFamily="18" charset="0"/>
                <a:cs typeface="Times New Roman" pitchFamily="18" charset="0"/>
              </a:rPr>
              <a:t>Функцияның туындысын табыңдар:</a:t>
            </a:r>
            <a:endParaRPr lang="ru-RU" alt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3356222"/>
              </p:ext>
            </p:extLst>
          </p:nvPr>
        </p:nvGraphicFramePr>
        <p:xfrm>
          <a:off x="2429655" y="2420888"/>
          <a:ext cx="4860819" cy="2016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42" name="Формула" r:id="rId8" imgW="787320" imgH="330120" progId="Equation.3">
                  <p:embed/>
                </p:oleObj>
              </mc:Choice>
              <mc:Fallback>
                <p:oleObj name="Формула" r:id="rId8" imgW="787320" imgH="330120" progId="Equation.3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9655" y="2420888"/>
                        <a:ext cx="4860819" cy="20162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5160914"/>
              </p:ext>
            </p:extLst>
          </p:nvPr>
        </p:nvGraphicFramePr>
        <p:xfrm>
          <a:off x="2058744" y="4469450"/>
          <a:ext cx="6551558" cy="1785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43" name="Формула" r:id="rId10" imgW="1536480" imgH="419040" progId="Equation.3">
                  <p:embed/>
                </p:oleObj>
              </mc:Choice>
              <mc:Fallback>
                <p:oleObj name="Формула" r:id="rId10" imgW="1536480" imgH="419040" progId="Equation.3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8744" y="4469450"/>
                        <a:ext cx="6551558" cy="17855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720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Группа 82"/>
          <p:cNvGrpSpPr/>
          <p:nvPr/>
        </p:nvGrpSpPr>
        <p:grpSpPr>
          <a:xfrm>
            <a:off x="0" y="0"/>
            <a:ext cx="9144000" cy="6858794"/>
            <a:chOff x="0" y="0"/>
            <a:chExt cx="9144000" cy="6858794"/>
          </a:xfrm>
        </p:grpSpPr>
        <p:grpSp>
          <p:nvGrpSpPr>
            <p:cNvPr id="81" name="Группа 80"/>
            <p:cNvGrpSpPr/>
            <p:nvPr/>
          </p:nvGrpSpPr>
          <p:grpSpPr>
            <a:xfrm>
              <a:off x="0" y="0"/>
              <a:ext cx="9144000" cy="6858794"/>
              <a:chOff x="0" y="0"/>
              <a:chExt cx="9144000" cy="6858794"/>
            </a:xfrm>
          </p:grpSpPr>
          <p:cxnSp>
            <p:nvCxnSpPr>
              <p:cNvPr id="73" name="Прямая соединительная линия 72"/>
              <p:cNvCxnSpPr/>
              <p:nvPr/>
            </p:nvCxnSpPr>
            <p:spPr>
              <a:xfrm>
                <a:off x="0" y="628652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Прямая соединительная линия 70"/>
              <p:cNvCxnSpPr/>
              <p:nvPr/>
            </p:nvCxnSpPr>
            <p:spPr>
              <a:xfrm>
                <a:off x="0" y="557214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Прямая соединительная линия 68"/>
              <p:cNvCxnSpPr/>
              <p:nvPr/>
            </p:nvCxnSpPr>
            <p:spPr>
              <a:xfrm>
                <a:off x="0" y="485776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Прямая соединительная линия 65"/>
              <p:cNvCxnSpPr/>
              <p:nvPr/>
            </p:nvCxnSpPr>
            <p:spPr>
              <a:xfrm>
                <a:off x="0" y="414338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Прямая соединительная линия 63"/>
              <p:cNvCxnSpPr/>
              <p:nvPr/>
            </p:nvCxnSpPr>
            <p:spPr>
              <a:xfrm rot="10800000" flipH="1">
                <a:off x="0" y="342900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Прямая соединительная линия 61"/>
              <p:cNvCxnSpPr/>
              <p:nvPr/>
            </p:nvCxnSpPr>
            <p:spPr>
              <a:xfrm>
                <a:off x="0" y="271462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Прямая соединительная линия 59"/>
              <p:cNvCxnSpPr/>
              <p:nvPr/>
            </p:nvCxnSpPr>
            <p:spPr>
              <a:xfrm>
                <a:off x="0" y="1928802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Прямая соединительная линия 75"/>
              <p:cNvCxnSpPr/>
              <p:nvPr/>
            </p:nvCxnSpPr>
            <p:spPr>
              <a:xfrm>
                <a:off x="0" y="128586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Прямая соединительная линия 77"/>
              <p:cNvCxnSpPr/>
              <p:nvPr/>
            </p:nvCxnSpPr>
            <p:spPr>
              <a:xfrm>
                <a:off x="0" y="57148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Прямая соединительная линия 53"/>
              <p:cNvCxnSpPr/>
              <p:nvPr/>
            </p:nvCxnSpPr>
            <p:spPr>
              <a:xfrm rot="5400000">
                <a:off x="471490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/>
              <p:cNvCxnSpPr/>
              <p:nvPr/>
            </p:nvCxnSpPr>
            <p:spPr>
              <a:xfrm rot="5400000">
                <a:off x="400052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Прямая соединительная линия 49"/>
              <p:cNvCxnSpPr/>
              <p:nvPr/>
            </p:nvCxnSpPr>
            <p:spPr>
              <a:xfrm rot="5400000">
                <a:off x="328614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единительная линия 47"/>
              <p:cNvCxnSpPr/>
              <p:nvPr/>
            </p:nvCxnSpPr>
            <p:spPr>
              <a:xfrm rot="5400000">
                <a:off x="257176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45"/>
              <p:cNvCxnSpPr/>
              <p:nvPr/>
            </p:nvCxnSpPr>
            <p:spPr>
              <a:xfrm rot="5400000">
                <a:off x="185738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>
              <a:xfrm rot="16200000" flipH="1">
                <a:off x="114300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rot="5400000">
                <a:off x="42862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 rot="5400000">
                <a:off x="-28576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 rot="5400000">
                <a:off x="-2501132" y="3429000"/>
                <a:ext cx="6858794" cy="794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 rot="5400000">
                <a:off x="-171452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 rot="5400000">
                <a:off x="-100014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2" name="Рамка 81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3885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endParaRPr lang="ru-RU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31" name="TextBox 3"/>
          <p:cNvSpPr txBox="1">
            <a:spLocks noChangeArrowheads="1"/>
          </p:cNvSpPr>
          <p:nvPr/>
        </p:nvSpPr>
        <p:spPr bwMode="auto">
          <a:xfrm>
            <a:off x="302641" y="389567"/>
            <a:ext cx="86423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kk-KZ" alt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Үй жұмысын тексеру</a:t>
            </a:r>
            <a:endParaRPr lang="ru-RU" altLang="ru-RU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0" y="1514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1857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0" y="2686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124744"/>
            <a:ext cx="8208911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№263 </a:t>
            </a:r>
            <a:r>
              <a:rPr lang="ru-RU" sz="4400" dirty="0" err="1" smtClean="0"/>
              <a:t>Функцияны</a:t>
            </a:r>
            <a:r>
              <a:rPr lang="kk-KZ" sz="4400" dirty="0" smtClean="0"/>
              <a:t>ң өсу және кему аралықтарын табыңдар:</a:t>
            </a:r>
            <a:endParaRPr lang="ru-RU" sz="4400" dirty="0" smtClean="0"/>
          </a:p>
          <a:p>
            <a:r>
              <a:rPr lang="kk-KZ" sz="4400" dirty="0" smtClean="0"/>
              <a:t>1</a:t>
            </a:r>
            <a:r>
              <a:rPr lang="en-US" sz="4400" dirty="0" smtClean="0"/>
              <a:t>)</a:t>
            </a:r>
            <a:endParaRPr lang="ru-RU" sz="4400" dirty="0" smtClean="0"/>
          </a:p>
          <a:p>
            <a:r>
              <a:rPr lang="kk-KZ" sz="4400" dirty="0" smtClean="0">
                <a:solidFill>
                  <a:srgbClr val="FF0000"/>
                </a:solidFill>
              </a:rPr>
              <a:t>Жауабы: (-</a:t>
            </a:r>
            <a:r>
              <a:rPr lang="kk-KZ" sz="4400" dirty="0" smtClean="0">
                <a:solidFill>
                  <a:srgbClr val="FF0000"/>
                </a:solidFill>
                <a:sym typeface="Symbol"/>
              </a:rPr>
              <a:t>;1</a:t>
            </a:r>
            <a:r>
              <a:rPr lang="kk-KZ" sz="4400" dirty="0" smtClean="0">
                <a:solidFill>
                  <a:srgbClr val="FF0000"/>
                </a:solidFill>
              </a:rPr>
              <a:t>) – кемиді</a:t>
            </a:r>
          </a:p>
          <a:p>
            <a:r>
              <a:rPr lang="kk-KZ" sz="4400" dirty="0">
                <a:solidFill>
                  <a:srgbClr val="FF0000"/>
                </a:solidFill>
              </a:rPr>
              <a:t>	</a:t>
            </a:r>
            <a:r>
              <a:rPr lang="kk-KZ" sz="4400" dirty="0" smtClean="0">
                <a:solidFill>
                  <a:srgbClr val="FF0000"/>
                </a:solidFill>
              </a:rPr>
              <a:t>		(1;+</a:t>
            </a:r>
            <a:r>
              <a:rPr lang="kk-KZ" sz="4400" dirty="0" smtClean="0">
                <a:solidFill>
                  <a:srgbClr val="FF0000"/>
                </a:solidFill>
                <a:sym typeface="Symbol"/>
              </a:rPr>
              <a:t></a:t>
            </a:r>
            <a:r>
              <a:rPr lang="kk-KZ" sz="4400" dirty="0" smtClean="0">
                <a:solidFill>
                  <a:srgbClr val="FF0000"/>
                </a:solidFill>
              </a:rPr>
              <a:t>) – өседі </a:t>
            </a:r>
          </a:p>
          <a:p>
            <a:r>
              <a:rPr lang="kk-KZ" sz="4400" dirty="0" smtClean="0"/>
              <a:t>2 </a:t>
            </a:r>
            <a:r>
              <a:rPr lang="en-US" sz="4400" dirty="0" smtClean="0"/>
              <a:t>)</a:t>
            </a:r>
            <a:endParaRPr lang="kk-KZ" sz="4400" dirty="0" smtClean="0"/>
          </a:p>
          <a:p>
            <a:r>
              <a:rPr lang="kk-KZ" sz="4400" dirty="0" smtClean="0">
                <a:solidFill>
                  <a:srgbClr val="FF0000"/>
                </a:solidFill>
              </a:rPr>
              <a:t>Жауабы</a:t>
            </a:r>
            <a:r>
              <a:rPr lang="kk-KZ" sz="4400" dirty="0">
                <a:solidFill>
                  <a:srgbClr val="FF0000"/>
                </a:solidFill>
              </a:rPr>
              <a:t>: (-</a:t>
            </a:r>
            <a:r>
              <a:rPr lang="kk-KZ" sz="4400" dirty="0">
                <a:solidFill>
                  <a:srgbClr val="FF0000"/>
                </a:solidFill>
                <a:sym typeface="Symbol"/>
              </a:rPr>
              <a:t>;1</a:t>
            </a:r>
            <a:r>
              <a:rPr lang="kk-KZ" sz="4400" dirty="0">
                <a:solidFill>
                  <a:srgbClr val="FF0000"/>
                </a:solidFill>
              </a:rPr>
              <a:t>) – кемиді</a:t>
            </a:r>
          </a:p>
          <a:p>
            <a:r>
              <a:rPr lang="kk-KZ" sz="4400" dirty="0">
                <a:solidFill>
                  <a:srgbClr val="FF0000"/>
                </a:solidFill>
              </a:rPr>
              <a:t>			(1;+</a:t>
            </a:r>
            <a:r>
              <a:rPr lang="kk-KZ" sz="4400" dirty="0">
                <a:solidFill>
                  <a:srgbClr val="FF0000"/>
                </a:solidFill>
                <a:sym typeface="Symbol"/>
              </a:rPr>
              <a:t></a:t>
            </a:r>
            <a:r>
              <a:rPr lang="kk-KZ" sz="4400" dirty="0">
                <a:solidFill>
                  <a:srgbClr val="FF0000"/>
                </a:solidFill>
              </a:rPr>
              <a:t>) – өседі </a:t>
            </a:r>
          </a:p>
          <a:p>
            <a:endParaRPr lang="ru-RU" sz="4400" dirty="0"/>
          </a:p>
          <a:p>
            <a:endParaRPr lang="ru-RU" sz="4400" dirty="0" smtClean="0"/>
          </a:p>
          <a:p>
            <a:r>
              <a:rPr lang="ru-RU" sz="4400" dirty="0" smtClean="0"/>
              <a:t>2)</a:t>
            </a:r>
            <a:endParaRPr lang="ru-RU" sz="4400" dirty="0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0810544"/>
              </p:ext>
            </p:extLst>
          </p:nvPr>
        </p:nvGraphicFramePr>
        <p:xfrm>
          <a:off x="947656" y="2348880"/>
          <a:ext cx="3711615" cy="931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3" name="Формула" r:id="rId3" imgW="901440" imgH="228600" progId="Equation.3">
                  <p:embed/>
                </p:oleObj>
              </mc:Choice>
              <mc:Fallback>
                <p:oleObj name="Формула" r:id="rId3" imgW="901440" imgH="228600" progId="Equation.3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656" y="2348880"/>
                        <a:ext cx="3711615" cy="9318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Объект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2305941"/>
              </p:ext>
            </p:extLst>
          </p:nvPr>
        </p:nvGraphicFramePr>
        <p:xfrm>
          <a:off x="1187624" y="4391829"/>
          <a:ext cx="3189287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4" name="Формула" r:id="rId5" imgW="774360" imgH="228600" progId="Equation.3">
                  <p:embed/>
                </p:oleObj>
              </mc:Choice>
              <mc:Fallback>
                <p:oleObj name="Формула" r:id="rId5" imgW="774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4391829"/>
                        <a:ext cx="3189287" cy="931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075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Группа 82"/>
          <p:cNvGrpSpPr/>
          <p:nvPr/>
        </p:nvGrpSpPr>
        <p:grpSpPr>
          <a:xfrm>
            <a:off x="0" y="0"/>
            <a:ext cx="9144000" cy="6858794"/>
            <a:chOff x="0" y="0"/>
            <a:chExt cx="9144000" cy="6858794"/>
          </a:xfrm>
        </p:grpSpPr>
        <p:grpSp>
          <p:nvGrpSpPr>
            <p:cNvPr id="81" name="Группа 80"/>
            <p:cNvGrpSpPr/>
            <p:nvPr/>
          </p:nvGrpSpPr>
          <p:grpSpPr>
            <a:xfrm>
              <a:off x="0" y="0"/>
              <a:ext cx="9144000" cy="6858794"/>
              <a:chOff x="0" y="0"/>
              <a:chExt cx="9144000" cy="6858794"/>
            </a:xfrm>
          </p:grpSpPr>
          <p:cxnSp>
            <p:nvCxnSpPr>
              <p:cNvPr id="73" name="Прямая соединительная линия 72"/>
              <p:cNvCxnSpPr/>
              <p:nvPr/>
            </p:nvCxnSpPr>
            <p:spPr>
              <a:xfrm>
                <a:off x="0" y="628652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Прямая соединительная линия 70"/>
              <p:cNvCxnSpPr/>
              <p:nvPr/>
            </p:nvCxnSpPr>
            <p:spPr>
              <a:xfrm>
                <a:off x="0" y="557214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Прямая соединительная линия 68"/>
              <p:cNvCxnSpPr/>
              <p:nvPr/>
            </p:nvCxnSpPr>
            <p:spPr>
              <a:xfrm>
                <a:off x="0" y="485776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Прямая соединительная линия 65"/>
              <p:cNvCxnSpPr/>
              <p:nvPr/>
            </p:nvCxnSpPr>
            <p:spPr>
              <a:xfrm>
                <a:off x="0" y="414338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Прямая соединительная линия 63"/>
              <p:cNvCxnSpPr/>
              <p:nvPr/>
            </p:nvCxnSpPr>
            <p:spPr>
              <a:xfrm rot="10800000" flipH="1">
                <a:off x="0" y="342900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Прямая соединительная линия 61"/>
              <p:cNvCxnSpPr/>
              <p:nvPr/>
            </p:nvCxnSpPr>
            <p:spPr>
              <a:xfrm>
                <a:off x="0" y="271462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Прямая соединительная линия 59"/>
              <p:cNvCxnSpPr/>
              <p:nvPr/>
            </p:nvCxnSpPr>
            <p:spPr>
              <a:xfrm>
                <a:off x="0" y="1928802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Прямая соединительная линия 75"/>
              <p:cNvCxnSpPr/>
              <p:nvPr/>
            </p:nvCxnSpPr>
            <p:spPr>
              <a:xfrm>
                <a:off x="0" y="128586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Прямая соединительная линия 77"/>
              <p:cNvCxnSpPr/>
              <p:nvPr/>
            </p:nvCxnSpPr>
            <p:spPr>
              <a:xfrm>
                <a:off x="0" y="57148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Прямая соединительная линия 53"/>
              <p:cNvCxnSpPr/>
              <p:nvPr/>
            </p:nvCxnSpPr>
            <p:spPr>
              <a:xfrm rot="5400000">
                <a:off x="471490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/>
              <p:cNvCxnSpPr/>
              <p:nvPr/>
            </p:nvCxnSpPr>
            <p:spPr>
              <a:xfrm rot="5400000">
                <a:off x="400052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Прямая соединительная линия 49"/>
              <p:cNvCxnSpPr/>
              <p:nvPr/>
            </p:nvCxnSpPr>
            <p:spPr>
              <a:xfrm rot="5400000">
                <a:off x="328614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единительная линия 47"/>
              <p:cNvCxnSpPr/>
              <p:nvPr/>
            </p:nvCxnSpPr>
            <p:spPr>
              <a:xfrm rot="5400000">
                <a:off x="257176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45"/>
              <p:cNvCxnSpPr/>
              <p:nvPr/>
            </p:nvCxnSpPr>
            <p:spPr>
              <a:xfrm rot="5400000">
                <a:off x="185738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>
              <a:xfrm rot="16200000" flipH="1">
                <a:off x="114300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rot="5400000">
                <a:off x="42862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 rot="5400000">
                <a:off x="-28576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 rot="5400000">
                <a:off x="-2501132" y="3429000"/>
                <a:ext cx="6858794" cy="794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 rot="5400000">
                <a:off x="-171452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 rot="5400000">
                <a:off x="-100014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2" name="Рамка 81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3885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1" name="Заголовок 5"/>
          <p:cNvSpPr txBox="1">
            <a:spLocks/>
          </p:cNvSpPr>
          <p:nvPr/>
        </p:nvSpPr>
        <p:spPr bwMode="auto">
          <a:xfrm>
            <a:off x="1198277" y="476672"/>
            <a:ext cx="7096180" cy="684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3-раунд: </a:t>
            </a:r>
            <a:r>
              <a:rPr lang="ru-RU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ойлан</a:t>
            </a:r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тап!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70912" y="1484784"/>
            <a:ext cx="6677551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Функцияны</a:t>
            </a:r>
            <a:r>
              <a:rPr lang="kk-KZ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ң нүктедегі </a:t>
            </a:r>
            <a:r>
              <a:rPr lang="kk-KZ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туындысы</a:t>
            </a:r>
            <a:endParaRPr lang="en-US" sz="36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Функция </a:t>
            </a:r>
            <a:r>
              <a:rPr lang="ru-RU" sz="3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графигіне</a:t>
            </a: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ж</a:t>
            </a:r>
            <a:r>
              <a:rPr lang="kk-KZ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үргізілген ж</a:t>
            </a:r>
            <a:r>
              <a:rPr lang="ru-RU" sz="3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анаманың</a:t>
            </a: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теңдеуі</a:t>
            </a: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Функцияның</a:t>
            </a: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экстремум </a:t>
            </a:r>
            <a:r>
              <a:rPr lang="ru-RU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нүктелерін</a:t>
            </a: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анықтаңдар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5" descr="http://upload.wikimedia.org/wikipedia/commons/thumb/0/0f/Tangent_to_a_curve.svg/400px-Tangent_to_a_curv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99" y="2937358"/>
            <a:ext cx="1534881" cy="107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Прямоугольник 35"/>
          <p:cNvSpPr/>
          <p:nvPr/>
        </p:nvSpPr>
        <p:spPr>
          <a:xfrm rot="969670">
            <a:off x="622066" y="4578814"/>
            <a:ext cx="1722557" cy="765985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kk-KZ" sz="4400" b="1" kern="120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ial"/>
                <a:ea typeface="Times New Roman"/>
              </a:rPr>
              <a:t>у</a:t>
            </a:r>
            <a:r>
              <a:rPr lang="en-US" sz="4400" b="1" kern="1200" baseline="-2500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ial"/>
                <a:ea typeface="Times New Roman"/>
              </a:rPr>
              <a:t>max</a:t>
            </a:r>
            <a:endParaRPr lang="ru-RU" sz="1050" dirty="0">
              <a:solidFill>
                <a:schemeClr val="accent6">
                  <a:lumMod val="75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37" name="Прямоугольник 36"/>
          <p:cNvSpPr/>
          <p:nvPr/>
        </p:nvSpPr>
        <p:spPr>
          <a:xfrm rot="20771298">
            <a:off x="351361" y="5182587"/>
            <a:ext cx="1516675" cy="938043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kk-KZ" sz="4400" b="1" kern="1200" dirty="0">
                <a:ln w="9525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Arial"/>
                <a:ea typeface="Times New Roman"/>
              </a:rPr>
              <a:t>у</a:t>
            </a:r>
            <a:r>
              <a:rPr lang="en-US" sz="4400" b="1" kern="1200" baseline="-25000" dirty="0" smtClean="0">
                <a:ln w="9525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Arial"/>
                <a:ea typeface="Times New Roman"/>
              </a:rPr>
              <a:t>min</a:t>
            </a:r>
            <a:endParaRPr lang="ru-RU" sz="1050" dirty="0">
              <a:solidFill>
                <a:srgbClr val="00B05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32" name="Прямоугольник 31"/>
          <p:cNvSpPr/>
          <p:nvPr/>
        </p:nvSpPr>
        <p:spPr>
          <a:xfrm rot="20415742">
            <a:off x="407929" y="1413739"/>
            <a:ext cx="1535430" cy="1135380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base">
              <a:spcAft>
                <a:spcPts val="0"/>
              </a:spcAft>
            </a:pPr>
            <a:r>
              <a:rPr lang="en-US" sz="4000" b="1" kern="1200" dirty="0">
                <a:solidFill>
                  <a:srgbClr val="6600CC"/>
                </a:solidFill>
                <a:effectLst>
                  <a:outerShdw blurRad="88011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/>
                <a:ea typeface="Times New Roman"/>
              </a:rPr>
              <a:t>f </a:t>
            </a:r>
            <a:r>
              <a:rPr lang="ru-RU" sz="4000" b="1" kern="1200" baseline="30000" dirty="0">
                <a:solidFill>
                  <a:srgbClr val="6600CC"/>
                </a:solidFill>
                <a:effectLst>
                  <a:outerShdw blurRad="88011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/>
                <a:ea typeface="Times New Roman"/>
              </a:rPr>
              <a:t>/</a:t>
            </a:r>
            <a:r>
              <a:rPr lang="en-US" sz="4000" b="1" kern="1200" dirty="0">
                <a:solidFill>
                  <a:srgbClr val="6600CC"/>
                </a:solidFill>
                <a:effectLst>
                  <a:outerShdw blurRad="88011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/>
                <a:ea typeface="Times New Roman"/>
              </a:rPr>
              <a:t>(x</a:t>
            </a:r>
            <a:r>
              <a:rPr lang="kk-KZ" sz="4000" b="1" kern="1200" baseline="-25000" dirty="0">
                <a:solidFill>
                  <a:srgbClr val="6600CC"/>
                </a:solidFill>
                <a:effectLst>
                  <a:outerShdw blurRad="88011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/>
                <a:ea typeface="Times New Roman"/>
              </a:rPr>
              <a:t>0</a:t>
            </a:r>
            <a:r>
              <a:rPr lang="en-US" sz="4000" b="1" kern="1200" dirty="0">
                <a:solidFill>
                  <a:srgbClr val="6600CC"/>
                </a:solidFill>
                <a:effectLst>
                  <a:outerShdw blurRad="88011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/>
                <a:ea typeface="Times New Roman"/>
              </a:rPr>
              <a:t>)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6930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0"/>
            <a:ext cx="9144000" cy="6858794"/>
            <a:chOff x="0" y="0"/>
            <a:chExt cx="9144000" cy="6858794"/>
          </a:xfrm>
        </p:grpSpPr>
        <p:grpSp>
          <p:nvGrpSpPr>
            <p:cNvPr id="11" name="Группа 80"/>
            <p:cNvGrpSpPr/>
            <p:nvPr/>
          </p:nvGrpSpPr>
          <p:grpSpPr>
            <a:xfrm>
              <a:off x="0" y="0"/>
              <a:ext cx="9144000" cy="6858794"/>
              <a:chOff x="0" y="0"/>
              <a:chExt cx="9144000" cy="6858794"/>
            </a:xfrm>
          </p:grpSpPr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0" y="628652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0" y="557214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0" y="485776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0" y="414338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 rot="10800000" flipH="1">
                <a:off x="0" y="342900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0" y="271462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>
                <a:off x="0" y="1928802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/>
              <p:nvPr/>
            </p:nvCxnSpPr>
            <p:spPr>
              <a:xfrm>
                <a:off x="0" y="128586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/>
              <p:cNvCxnSpPr/>
              <p:nvPr/>
            </p:nvCxnSpPr>
            <p:spPr>
              <a:xfrm>
                <a:off x="0" y="57148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 rot="5400000">
                <a:off x="471490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 rot="5400000">
                <a:off x="400052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rot="5400000">
                <a:off x="328614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 rot="5400000">
                <a:off x="257176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>
              <a:xfrm rot="5400000">
                <a:off x="185738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>
              <a:xfrm rot="16200000" flipH="1">
                <a:off x="114300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>
              <a:xfrm rot="5400000">
                <a:off x="42862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>
              <a:xfrm rot="5400000">
                <a:off x="-28576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>
              <a:xfrm rot="5400000">
                <a:off x="-2501132" y="3429000"/>
                <a:ext cx="6858794" cy="794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/>
              <p:cNvCxnSpPr/>
              <p:nvPr/>
            </p:nvCxnSpPr>
            <p:spPr>
              <a:xfrm rot="5400000">
                <a:off x="-171452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/>
              <p:cNvCxnSpPr/>
              <p:nvPr/>
            </p:nvCxnSpPr>
            <p:spPr>
              <a:xfrm rot="5400000">
                <a:off x="-100014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Рамка 11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3885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8198" name="TextBox 1"/>
          <p:cNvSpPr txBox="1">
            <a:spLocks noChangeArrowheads="1"/>
          </p:cNvSpPr>
          <p:nvPr/>
        </p:nvSpPr>
        <p:spPr bwMode="auto">
          <a:xfrm>
            <a:off x="426692" y="1787332"/>
            <a:ext cx="824976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функциясы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берілген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,f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'(-1)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нүктесіндегі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туындыны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табыңыз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0593221"/>
              </p:ext>
            </p:extLst>
          </p:nvPr>
        </p:nvGraphicFramePr>
        <p:xfrm>
          <a:off x="511948" y="1772816"/>
          <a:ext cx="2403475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8" name="Equation" r:id="rId3" imgW="901440" imgH="253800" progId="Equation.DSMT4">
                  <p:embed/>
                </p:oleObj>
              </mc:Choice>
              <mc:Fallback>
                <p:oleObj name="Equation" r:id="rId3" imgW="901440" imgH="253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948" y="1772816"/>
                        <a:ext cx="2403475" cy="677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0" name="TextBox 4"/>
          <p:cNvSpPr txBox="1">
            <a:spLocks noChangeArrowheads="1"/>
          </p:cNvSpPr>
          <p:nvPr/>
        </p:nvSpPr>
        <p:spPr bwMode="auto">
          <a:xfrm>
            <a:off x="437147" y="2919929"/>
            <a:ext cx="18002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 b="1" dirty="0" err="1" smtClean="0">
                <a:latin typeface="Times New Roman" pitchFamily="18" charset="0"/>
                <a:cs typeface="Times New Roman" pitchFamily="18" charset="0"/>
              </a:rPr>
              <a:t>Шешімі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alt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b="1" dirty="0"/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3670300" y="19431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9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0300" y="1943100"/>
                        <a:ext cx="914400" cy="19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066052"/>
              </p:ext>
            </p:extLst>
          </p:nvPr>
        </p:nvGraphicFramePr>
        <p:xfrm>
          <a:off x="503444" y="3270085"/>
          <a:ext cx="7848600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0" name="Equation" r:id="rId7" imgW="2349360" imgH="393480" progId="Equation.DSMT4">
                  <p:embed/>
                </p:oleObj>
              </mc:Choice>
              <mc:Fallback>
                <p:oleObj name="Equation" r:id="rId7" imgW="2349360" imgH="3934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444" y="3270085"/>
                        <a:ext cx="7848600" cy="1314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0468972"/>
              </p:ext>
            </p:extLst>
          </p:nvPr>
        </p:nvGraphicFramePr>
        <p:xfrm>
          <a:off x="1907704" y="4581128"/>
          <a:ext cx="4433888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1" name="Equation" r:id="rId9" imgW="1612800" imgH="419040" progId="Equation.DSMT4">
                  <p:embed/>
                </p:oleObj>
              </mc:Choice>
              <mc:Fallback>
                <p:oleObj name="Equation" r:id="rId9" imgW="1612800" imgH="419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4581128"/>
                        <a:ext cx="4433888" cy="1152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580831" y="5590077"/>
            <a:ext cx="3095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Жауабы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1,5</a:t>
            </a:r>
          </a:p>
        </p:txBody>
      </p:sp>
      <p:sp>
        <p:nvSpPr>
          <p:cNvPr id="33" name="Заголовок 5"/>
          <p:cNvSpPr txBox="1">
            <a:spLocks/>
          </p:cNvSpPr>
          <p:nvPr/>
        </p:nvSpPr>
        <p:spPr bwMode="auto">
          <a:xfrm>
            <a:off x="272401" y="629160"/>
            <a:ext cx="8558346" cy="85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1-тапсырма</a:t>
            </a:r>
            <a:r>
              <a:rPr lang="ru-RU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Функцияны</a:t>
            </a:r>
            <a:r>
              <a:rPr lang="kk-KZ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ң нүктедегі туындысы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0"/>
            <a:ext cx="9144000" cy="6858794"/>
            <a:chOff x="0" y="0"/>
            <a:chExt cx="9144000" cy="6858794"/>
          </a:xfrm>
        </p:grpSpPr>
        <p:grpSp>
          <p:nvGrpSpPr>
            <p:cNvPr id="11" name="Группа 80"/>
            <p:cNvGrpSpPr/>
            <p:nvPr/>
          </p:nvGrpSpPr>
          <p:grpSpPr>
            <a:xfrm>
              <a:off x="0" y="0"/>
              <a:ext cx="9144000" cy="6858794"/>
              <a:chOff x="0" y="0"/>
              <a:chExt cx="9144000" cy="6858794"/>
            </a:xfrm>
          </p:grpSpPr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0" y="628652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0" y="557214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0" y="485776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0" y="414338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 rot="10800000" flipH="1">
                <a:off x="0" y="342900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/>
              <p:nvPr/>
            </p:nvCxnSpPr>
            <p:spPr>
              <a:xfrm>
                <a:off x="0" y="271462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/>
              <p:cNvCxnSpPr/>
              <p:nvPr/>
            </p:nvCxnSpPr>
            <p:spPr>
              <a:xfrm>
                <a:off x="0" y="1928802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>
                <a:off x="0" y="128586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>
                <a:off x="0" y="57148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rot="5400000">
                <a:off x="471490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 rot="5400000">
                <a:off x="400052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>
              <a:xfrm rot="5400000">
                <a:off x="328614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>
              <a:xfrm rot="5400000">
                <a:off x="257176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>
              <a:xfrm rot="5400000">
                <a:off x="185738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>
              <a:xfrm rot="16200000" flipH="1">
                <a:off x="114300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>
              <a:xfrm rot="5400000">
                <a:off x="42862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/>
              <p:cNvCxnSpPr/>
              <p:nvPr/>
            </p:nvCxnSpPr>
            <p:spPr>
              <a:xfrm rot="5400000">
                <a:off x="-28576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/>
              <p:cNvCxnSpPr/>
              <p:nvPr/>
            </p:nvCxnSpPr>
            <p:spPr>
              <a:xfrm rot="5400000">
                <a:off x="-2501132" y="3429000"/>
                <a:ext cx="6858794" cy="794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/>
              <p:cNvCxnSpPr/>
              <p:nvPr/>
            </p:nvCxnSpPr>
            <p:spPr>
              <a:xfrm rot="5400000">
                <a:off x="-171452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/>
              <p:cNvCxnSpPr/>
              <p:nvPr/>
            </p:nvCxnSpPr>
            <p:spPr>
              <a:xfrm rot="5400000">
                <a:off x="-100014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Рамка 11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3885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5" name="Заголовок 5"/>
          <p:cNvSpPr txBox="1">
            <a:spLocks/>
          </p:cNvSpPr>
          <p:nvPr/>
        </p:nvSpPr>
        <p:spPr bwMode="auto">
          <a:xfrm>
            <a:off x="334134" y="512676"/>
            <a:ext cx="8558346" cy="684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-тапсырма</a:t>
            </a:r>
            <a:r>
              <a:rPr lang="ru-RU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Функция </a:t>
            </a:r>
            <a:r>
              <a:rPr lang="ru-RU" sz="32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графигіне</a:t>
            </a: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ж</a:t>
            </a:r>
            <a:r>
              <a:rPr lang="kk-KZ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үргізілген ж</a:t>
            </a:r>
            <a:r>
              <a:rPr lang="ru-RU" sz="32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анаманың</a:t>
            </a: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теңдеуі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539552" y="1391781"/>
            <a:ext cx="813690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kk-KZ" altLang="ru-RU" sz="3200" i="1" dirty="0" smtClean="0">
                <a:latin typeface="Times New Roman" pitchFamily="18" charset="0"/>
                <a:cs typeface="Times New Roman" pitchFamily="18" charset="0"/>
              </a:rPr>
              <a:t>               функция графигіне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ru-RU" sz="3200" b="1" i="1" dirty="0" smtClean="0">
                <a:latin typeface="Times New Roman" pitchFamily="18" charset="0"/>
                <a:cs typeface="Times New Roman" pitchFamily="18" charset="0"/>
              </a:rPr>
              <a:t>=1</a:t>
            </a:r>
            <a:r>
              <a:rPr lang="kk-KZ" altLang="ru-RU" sz="3200" i="1" dirty="0" smtClean="0">
                <a:latin typeface="Times New Roman" pitchFamily="18" charset="0"/>
                <a:cs typeface="Times New Roman" pitchFamily="18" charset="0"/>
              </a:rPr>
              <a:t> нүктесінде жүргізілген жанаманың теңеуін жазыңдар</a:t>
            </a:r>
            <a:r>
              <a:rPr lang="en-US" altLang="ru-RU" sz="32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627460" y="2545740"/>
            <a:ext cx="18068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2800" b="1" i="1" dirty="0" err="1" smtClean="0">
                <a:latin typeface="Times New Roman" pitchFamily="18" charset="0"/>
                <a:cs typeface="Times New Roman" pitchFamily="18" charset="0"/>
              </a:rPr>
              <a:t>Шешімі</a:t>
            </a:r>
            <a:r>
              <a:rPr lang="en-US" altLang="ru-RU" sz="28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alt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9881240"/>
              </p:ext>
            </p:extLst>
          </p:nvPr>
        </p:nvGraphicFramePr>
        <p:xfrm>
          <a:off x="2555777" y="2531812"/>
          <a:ext cx="4392487" cy="681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06" name="Equation" r:id="rId3" imgW="1600200" imgH="228600" progId="Equation.DSMT4">
                  <p:embed/>
                </p:oleObj>
              </mc:Choice>
              <mc:Fallback>
                <p:oleObj name="Equation" r:id="rId3" imgW="1600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7" y="2531812"/>
                        <a:ext cx="4392487" cy="68116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46121" y="3138201"/>
            <a:ext cx="551212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k-KZ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ru-RU" sz="4000" i="1" dirty="0" smtClean="0">
                <a:latin typeface="Times New Roman" pitchFamily="18" charset="0"/>
                <a:cs typeface="Times New Roman" pitchFamily="18" charset="0"/>
              </a:rPr>
              <a:t>y=</a:t>
            </a:r>
            <a:r>
              <a:rPr lang="en-US" altLang="ru-RU" sz="4000" i="1" dirty="0" err="1" smtClean="0">
                <a:latin typeface="Times New Roman" pitchFamily="18" charset="0"/>
                <a:cs typeface="Times New Roman" pitchFamily="18" charset="0"/>
              </a:rPr>
              <a:t>e+e</a:t>
            </a:r>
            <a:r>
              <a:rPr lang="en-US" altLang="ru-RU" sz="4000" i="1" dirty="0" smtClean="0">
                <a:latin typeface="Times New Roman" pitchFamily="18" charset="0"/>
                <a:cs typeface="Times New Roman" pitchFamily="18" charset="0"/>
              </a:rPr>
              <a:t>(x-1</a:t>
            </a:r>
            <a:r>
              <a:rPr lang="en-US" altLang="ru-RU" sz="4000" i="1" dirty="0">
                <a:latin typeface="Times New Roman" pitchFamily="18" charset="0"/>
                <a:cs typeface="Times New Roman" pitchFamily="18" charset="0"/>
              </a:rPr>
              <a:t>);   </a:t>
            </a:r>
            <a:r>
              <a:rPr lang="en-US" altLang="ru-RU" sz="4000" i="1" dirty="0" smtClean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altLang="ru-RU" sz="4000" i="1" dirty="0">
                <a:latin typeface="Times New Roman" pitchFamily="18" charset="0"/>
                <a:cs typeface="Times New Roman" pitchFamily="18" charset="0"/>
              </a:rPr>
              <a:t>= ex</a:t>
            </a:r>
            <a:endParaRPr lang="ru-RU" altLang="ru-RU" sz="40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2982969"/>
              </p:ext>
            </p:extLst>
          </p:nvPr>
        </p:nvGraphicFramePr>
        <p:xfrm>
          <a:off x="656398" y="3059663"/>
          <a:ext cx="1240442" cy="736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07" name="Формула" r:id="rId5" imgW="380880" imgH="228600" progId="Equation.3">
                  <p:embed/>
                </p:oleObj>
              </mc:Choice>
              <mc:Fallback>
                <p:oleObj name="Формула" r:id="rId5" imgW="380880" imgH="228600" progId="Equation.3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398" y="3059663"/>
                        <a:ext cx="1240442" cy="7361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Объект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5126170"/>
              </p:ext>
            </p:extLst>
          </p:nvPr>
        </p:nvGraphicFramePr>
        <p:xfrm>
          <a:off x="664746" y="3776668"/>
          <a:ext cx="3348038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08" name="Формула" r:id="rId7" imgW="1028520" imgH="228600" progId="Equation.3">
                  <p:embed/>
                </p:oleObj>
              </mc:Choice>
              <mc:Fallback>
                <p:oleObj name="Формула" r:id="rId7" imgW="10285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746" y="3776668"/>
                        <a:ext cx="3348038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Объект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0771439"/>
              </p:ext>
            </p:extLst>
          </p:nvPr>
        </p:nvGraphicFramePr>
        <p:xfrm>
          <a:off x="3635896" y="4570394"/>
          <a:ext cx="3554413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09" name="Формула" r:id="rId9" imgW="1091880" imgH="228600" progId="Equation.3">
                  <p:embed/>
                </p:oleObj>
              </mc:Choice>
              <mc:Fallback>
                <p:oleObj name="Формула" r:id="rId9" imgW="1091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4570394"/>
                        <a:ext cx="3554413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Объект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2963107"/>
              </p:ext>
            </p:extLst>
          </p:nvPr>
        </p:nvGraphicFramePr>
        <p:xfrm>
          <a:off x="659586" y="4570394"/>
          <a:ext cx="21082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10" name="Формула" r:id="rId11" imgW="647640" imgH="228600" progId="Equation.3">
                  <p:embed/>
                </p:oleObj>
              </mc:Choice>
              <mc:Fallback>
                <p:oleObj name="Формула" r:id="rId11" imgW="647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586" y="4570394"/>
                        <a:ext cx="21082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 Box 17"/>
          <p:cNvSpPr txBox="1">
            <a:spLocks noChangeArrowheads="1"/>
          </p:cNvSpPr>
          <p:nvPr/>
        </p:nvSpPr>
        <p:spPr bwMode="auto">
          <a:xfrm>
            <a:off x="6191126" y="5580529"/>
            <a:ext cx="27733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Жауабы</a:t>
            </a:r>
            <a:r>
              <a:rPr lang="ru-RU" alt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у</a:t>
            </a:r>
            <a:r>
              <a:rPr lang="en-US" alt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=ex</a:t>
            </a:r>
            <a:endParaRPr lang="ru-RU" alt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5792611"/>
              </p:ext>
            </p:extLst>
          </p:nvPr>
        </p:nvGraphicFramePr>
        <p:xfrm>
          <a:off x="318791" y="1326399"/>
          <a:ext cx="1870075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11" name="Формула" r:id="rId13" imgW="609480" imgH="228600" progId="Equation.3">
                  <p:embed/>
                </p:oleObj>
              </mc:Choice>
              <mc:Fallback>
                <p:oleObj name="Формула" r:id="rId13" imgW="609480" imgH="228600" progId="Equation.3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791" y="1326399"/>
                        <a:ext cx="1870075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0" y="-27384"/>
            <a:ext cx="9144000" cy="6858794"/>
            <a:chOff x="0" y="0"/>
            <a:chExt cx="9144000" cy="6858794"/>
          </a:xfrm>
        </p:grpSpPr>
        <p:grpSp>
          <p:nvGrpSpPr>
            <p:cNvPr id="18" name="Группа 80"/>
            <p:cNvGrpSpPr/>
            <p:nvPr/>
          </p:nvGrpSpPr>
          <p:grpSpPr>
            <a:xfrm>
              <a:off x="0" y="0"/>
              <a:ext cx="9144000" cy="6858794"/>
              <a:chOff x="0" y="0"/>
              <a:chExt cx="9144000" cy="6858794"/>
            </a:xfrm>
          </p:grpSpPr>
          <p:cxnSp>
            <p:nvCxnSpPr>
              <p:cNvPr id="21" name="Прямая соединительная линия 20"/>
              <p:cNvCxnSpPr/>
              <p:nvPr/>
            </p:nvCxnSpPr>
            <p:spPr>
              <a:xfrm>
                <a:off x="0" y="628652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>
                <a:off x="0" y="557214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>
                <a:off x="0" y="485776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>
                <a:off x="0" y="414338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 rot="10800000" flipH="1">
                <a:off x="0" y="342900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>
              <a:xfrm>
                <a:off x="0" y="271462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>
              <a:xfrm>
                <a:off x="0" y="1928802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>
              <a:xfrm>
                <a:off x="0" y="128586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>
              <a:xfrm>
                <a:off x="0" y="57148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>
              <a:xfrm rot="5400000">
                <a:off x="471490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/>
              <p:cNvCxnSpPr/>
              <p:nvPr/>
            </p:nvCxnSpPr>
            <p:spPr>
              <a:xfrm rot="5400000">
                <a:off x="400052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/>
              <p:cNvCxnSpPr/>
              <p:nvPr/>
            </p:nvCxnSpPr>
            <p:spPr>
              <a:xfrm rot="5400000">
                <a:off x="328614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/>
              <p:cNvCxnSpPr/>
              <p:nvPr/>
            </p:nvCxnSpPr>
            <p:spPr>
              <a:xfrm rot="5400000">
                <a:off x="257176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/>
              <p:cNvCxnSpPr/>
              <p:nvPr/>
            </p:nvCxnSpPr>
            <p:spPr>
              <a:xfrm rot="5400000">
                <a:off x="185738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>
              <a:xfrm rot="16200000" flipH="1">
                <a:off x="114300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/>
              <p:cNvCxnSpPr/>
              <p:nvPr/>
            </p:nvCxnSpPr>
            <p:spPr>
              <a:xfrm rot="5400000">
                <a:off x="42862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единительная линия 36"/>
              <p:cNvCxnSpPr/>
              <p:nvPr/>
            </p:nvCxnSpPr>
            <p:spPr>
              <a:xfrm rot="5400000">
                <a:off x="-28576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Прямая соединительная линия 37"/>
              <p:cNvCxnSpPr/>
              <p:nvPr/>
            </p:nvCxnSpPr>
            <p:spPr>
              <a:xfrm rot="5400000">
                <a:off x="-2501132" y="3429000"/>
                <a:ext cx="6858794" cy="794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Прямая соединительная линия 38"/>
              <p:cNvCxnSpPr/>
              <p:nvPr/>
            </p:nvCxnSpPr>
            <p:spPr>
              <a:xfrm rot="5400000">
                <a:off x="-171452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Прямая соединительная линия 39"/>
              <p:cNvCxnSpPr/>
              <p:nvPr/>
            </p:nvCxnSpPr>
            <p:spPr>
              <a:xfrm rot="5400000">
                <a:off x="-100014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Рамка 18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3885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512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5988285"/>
              </p:ext>
            </p:extLst>
          </p:nvPr>
        </p:nvGraphicFramePr>
        <p:xfrm>
          <a:off x="528065" y="1268760"/>
          <a:ext cx="2243735" cy="8185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9" name="Формула" r:id="rId3" imgW="571320" imgH="228600" progId="Equation.3">
                  <p:embed/>
                </p:oleObj>
              </mc:Choice>
              <mc:Fallback>
                <p:oleObj name="Формула" r:id="rId3" imgW="57132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065" y="1268760"/>
                        <a:ext cx="2243735" cy="81854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5554443"/>
              </p:ext>
            </p:extLst>
          </p:nvPr>
        </p:nvGraphicFramePr>
        <p:xfrm>
          <a:off x="4073334" y="2082522"/>
          <a:ext cx="2657475" cy="1634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0" name="Equation" r:id="rId5" imgW="736560" imgH="482400" progId="Equation.DSMT4">
                  <p:embed/>
                </p:oleObj>
              </mc:Choice>
              <mc:Fallback>
                <p:oleObj name="Equation" r:id="rId5" imgW="736560" imgH="4824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3334" y="2082522"/>
                        <a:ext cx="2657475" cy="163451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0" name="Text Box 9"/>
          <p:cNvSpPr txBox="1">
            <a:spLocks noChangeArrowheads="1"/>
          </p:cNvSpPr>
          <p:nvPr/>
        </p:nvSpPr>
        <p:spPr bwMode="auto">
          <a:xfrm>
            <a:off x="2916238" y="1916113"/>
            <a:ext cx="19431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ru-RU" altLang="ru-RU"/>
          </a:p>
        </p:txBody>
      </p:sp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755650" y="1989138"/>
          <a:ext cx="3025775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1" name="Equation" r:id="rId7" imgW="838080" imgH="228600" progId="Equation.DSMT4">
                  <p:embed/>
                </p:oleObj>
              </mc:Choice>
              <mc:Fallback>
                <p:oleObj name="Equation" r:id="rId7" imgW="83808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989138"/>
                        <a:ext cx="3025775" cy="776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4325266"/>
              </p:ext>
            </p:extLst>
          </p:nvPr>
        </p:nvGraphicFramePr>
        <p:xfrm>
          <a:off x="3779912" y="1863434"/>
          <a:ext cx="4152738" cy="1565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2" name="Equation" r:id="rId9" imgW="1206360" imgH="533160" progId="Equation.DSMT4">
                  <p:embed/>
                </p:oleObj>
              </mc:Choice>
              <mc:Fallback>
                <p:oleObj name="Equation" r:id="rId9" imgW="1206360" imgH="5331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1863434"/>
                        <a:ext cx="4152738" cy="156556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6470689"/>
              </p:ext>
            </p:extLst>
          </p:nvPr>
        </p:nvGraphicFramePr>
        <p:xfrm>
          <a:off x="663560" y="2104742"/>
          <a:ext cx="3529012" cy="146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3" name="Equation" r:id="rId11" imgW="977760" imgH="431640" progId="Equation.DSMT4">
                  <p:embed/>
                </p:oleObj>
              </mc:Choice>
              <mc:Fallback>
                <p:oleObj name="Equation" r:id="rId11" imgW="977760" imgH="4316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60" y="2104742"/>
                        <a:ext cx="3529012" cy="14684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5945441"/>
              </p:ext>
            </p:extLst>
          </p:nvPr>
        </p:nvGraphicFramePr>
        <p:xfrm>
          <a:off x="467544" y="3773096"/>
          <a:ext cx="15573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4" name="Equation" r:id="rId13" imgW="431640" imgH="203040" progId="Equation.DSMT4">
                  <p:embed/>
                </p:oleObj>
              </mc:Choice>
              <mc:Fallback>
                <p:oleObj name="Equation" r:id="rId13" imgW="431640" imgH="2030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3773096"/>
                        <a:ext cx="1557338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8812323"/>
              </p:ext>
            </p:extLst>
          </p:nvPr>
        </p:nvGraphicFramePr>
        <p:xfrm>
          <a:off x="2641706" y="2832840"/>
          <a:ext cx="3611550" cy="174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5" name="Equation" r:id="rId15" imgW="939600" imgH="482400" progId="Equation.DSMT4">
                  <p:embed/>
                </p:oleObj>
              </mc:Choice>
              <mc:Fallback>
                <p:oleObj name="Equation" r:id="rId15" imgW="939600" imgH="4824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1706" y="2832840"/>
                        <a:ext cx="3611550" cy="17482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369431" y="5589588"/>
            <a:ext cx="41630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3600" b="1" i="1" dirty="0">
                <a:latin typeface="Times New Roman" pitchFamily="18" charset="0"/>
                <a:cs typeface="Times New Roman" pitchFamily="18" charset="0"/>
              </a:rPr>
              <a:t>х=0   </a:t>
            </a:r>
            <a:r>
              <a:rPr lang="ru-RU" altLang="ru-RU" sz="3600" b="1" i="1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altLang="ru-RU" sz="36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3600" b="1" i="1" dirty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altLang="ru-RU" sz="3600" b="1" i="1" dirty="0" smtClean="0">
                <a:latin typeface="Times New Roman" pitchFamily="18" charset="0"/>
                <a:cs typeface="Times New Roman" pitchFamily="18" charset="0"/>
              </a:rPr>
              <a:t>=-2</a:t>
            </a:r>
            <a:endParaRPr lang="ru-RU" alt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Заголовок 5"/>
          <p:cNvSpPr txBox="1">
            <a:spLocks/>
          </p:cNvSpPr>
          <p:nvPr/>
        </p:nvSpPr>
        <p:spPr bwMode="auto">
          <a:xfrm>
            <a:off x="334134" y="512676"/>
            <a:ext cx="8558346" cy="684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-тапсырма: </a:t>
            </a:r>
            <a:r>
              <a:rPr lang="ru-RU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Функцияның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экстремум нүктесін анықтаңдар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7130664"/>
              </p:ext>
            </p:extLst>
          </p:nvPr>
        </p:nvGraphicFramePr>
        <p:xfrm>
          <a:off x="959271" y="4545994"/>
          <a:ext cx="166687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6" name="Формула" r:id="rId17" imgW="507960" imgH="228600" progId="Equation.3">
                  <p:embed/>
                </p:oleObj>
              </mc:Choice>
              <mc:Fallback>
                <p:oleObj name="Формула" r:id="rId17" imgW="507960" imgH="228600" progId="Equation.3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9271" y="4545994"/>
                        <a:ext cx="1666875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2641706" y="4581128"/>
            <a:ext cx="15841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3600" b="1" i="1" dirty="0" err="1" smtClean="0">
                <a:latin typeface="Times New Roman" pitchFamily="18" charset="0"/>
                <a:cs typeface="Times New Roman" pitchFamily="18" charset="0"/>
              </a:rPr>
              <a:t>немесе</a:t>
            </a:r>
            <a:endParaRPr lang="ru-RU" alt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3" name="Объект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5482271"/>
              </p:ext>
            </p:extLst>
          </p:nvPr>
        </p:nvGraphicFramePr>
        <p:xfrm>
          <a:off x="4534822" y="4581128"/>
          <a:ext cx="1916113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7" name="Формула" r:id="rId19" imgW="583920" imgH="203040" progId="Equation.3">
                  <p:embed/>
                </p:oleObj>
              </mc:Choice>
              <mc:Fallback>
                <p:oleObj name="Формула" r:id="rId19" imgW="5839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4822" y="4581128"/>
                        <a:ext cx="1916113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па 25"/>
          <p:cNvGrpSpPr/>
          <p:nvPr/>
        </p:nvGrpSpPr>
        <p:grpSpPr>
          <a:xfrm>
            <a:off x="0" y="0"/>
            <a:ext cx="9144000" cy="6858794"/>
            <a:chOff x="0" y="0"/>
            <a:chExt cx="9144000" cy="6858794"/>
          </a:xfrm>
        </p:grpSpPr>
        <p:grpSp>
          <p:nvGrpSpPr>
            <p:cNvPr id="27" name="Группа 80"/>
            <p:cNvGrpSpPr/>
            <p:nvPr/>
          </p:nvGrpSpPr>
          <p:grpSpPr>
            <a:xfrm>
              <a:off x="0" y="0"/>
              <a:ext cx="9144000" cy="6858794"/>
              <a:chOff x="0" y="0"/>
              <a:chExt cx="9144000" cy="6858794"/>
            </a:xfrm>
          </p:grpSpPr>
          <p:cxnSp>
            <p:nvCxnSpPr>
              <p:cNvPr id="29" name="Прямая соединительная линия 28"/>
              <p:cNvCxnSpPr/>
              <p:nvPr/>
            </p:nvCxnSpPr>
            <p:spPr>
              <a:xfrm>
                <a:off x="0" y="628652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>
              <a:xfrm>
                <a:off x="0" y="557214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/>
              <p:cNvCxnSpPr/>
              <p:nvPr/>
            </p:nvCxnSpPr>
            <p:spPr>
              <a:xfrm>
                <a:off x="0" y="485776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/>
              <p:cNvCxnSpPr/>
              <p:nvPr/>
            </p:nvCxnSpPr>
            <p:spPr>
              <a:xfrm>
                <a:off x="0" y="414338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/>
              <p:cNvCxnSpPr/>
              <p:nvPr/>
            </p:nvCxnSpPr>
            <p:spPr>
              <a:xfrm rot="10800000" flipH="1">
                <a:off x="0" y="342900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/>
              <p:cNvCxnSpPr/>
              <p:nvPr/>
            </p:nvCxnSpPr>
            <p:spPr>
              <a:xfrm>
                <a:off x="0" y="271462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>
              <a:xfrm>
                <a:off x="0" y="1928802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/>
              <p:cNvCxnSpPr/>
              <p:nvPr/>
            </p:nvCxnSpPr>
            <p:spPr>
              <a:xfrm>
                <a:off x="0" y="128586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единительная линия 36"/>
              <p:cNvCxnSpPr/>
              <p:nvPr/>
            </p:nvCxnSpPr>
            <p:spPr>
              <a:xfrm>
                <a:off x="0" y="57148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Прямая соединительная линия 37"/>
              <p:cNvCxnSpPr/>
              <p:nvPr/>
            </p:nvCxnSpPr>
            <p:spPr>
              <a:xfrm rot="5400000">
                <a:off x="471490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Прямая соединительная линия 38"/>
              <p:cNvCxnSpPr/>
              <p:nvPr/>
            </p:nvCxnSpPr>
            <p:spPr>
              <a:xfrm rot="5400000">
                <a:off x="400052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Прямая соединительная линия 39"/>
              <p:cNvCxnSpPr/>
              <p:nvPr/>
            </p:nvCxnSpPr>
            <p:spPr>
              <a:xfrm rot="5400000">
                <a:off x="328614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Прямая соединительная линия 40"/>
              <p:cNvCxnSpPr/>
              <p:nvPr/>
            </p:nvCxnSpPr>
            <p:spPr>
              <a:xfrm rot="5400000">
                <a:off x="257176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единительная линия 41"/>
              <p:cNvCxnSpPr/>
              <p:nvPr/>
            </p:nvCxnSpPr>
            <p:spPr>
              <a:xfrm rot="5400000">
                <a:off x="185738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/>
              <p:cNvCxnSpPr/>
              <p:nvPr/>
            </p:nvCxnSpPr>
            <p:spPr>
              <a:xfrm rot="16200000" flipH="1">
                <a:off x="114300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единительная линия 43"/>
              <p:cNvCxnSpPr/>
              <p:nvPr/>
            </p:nvCxnSpPr>
            <p:spPr>
              <a:xfrm rot="5400000">
                <a:off x="42862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/>
              <p:cNvCxnSpPr/>
              <p:nvPr/>
            </p:nvCxnSpPr>
            <p:spPr>
              <a:xfrm rot="5400000">
                <a:off x="-28576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45"/>
              <p:cNvCxnSpPr/>
              <p:nvPr/>
            </p:nvCxnSpPr>
            <p:spPr>
              <a:xfrm rot="5400000">
                <a:off x="-2501132" y="3429000"/>
                <a:ext cx="6858794" cy="794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Прямая соединительная линия 46"/>
              <p:cNvCxnSpPr/>
              <p:nvPr/>
            </p:nvCxnSpPr>
            <p:spPr>
              <a:xfrm rot="5400000">
                <a:off x="-171452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единительная линия 47"/>
              <p:cNvCxnSpPr/>
              <p:nvPr/>
            </p:nvCxnSpPr>
            <p:spPr>
              <a:xfrm rot="5400000">
                <a:off x="-100014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Рамка 27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3885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468313" y="606982"/>
            <a:ext cx="863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30" name="Line 6"/>
          <p:cNvSpPr>
            <a:spLocks noChangeShapeType="1"/>
          </p:cNvSpPr>
          <p:nvPr/>
        </p:nvSpPr>
        <p:spPr bwMode="auto">
          <a:xfrm flipV="1">
            <a:off x="827088" y="1844675"/>
            <a:ext cx="5113337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31" name="Line 7"/>
          <p:cNvSpPr>
            <a:spLocks noChangeShapeType="1"/>
          </p:cNvSpPr>
          <p:nvPr/>
        </p:nvSpPr>
        <p:spPr bwMode="auto">
          <a:xfrm>
            <a:off x="3924300" y="170021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32" name="Line 8"/>
          <p:cNvSpPr>
            <a:spLocks noChangeShapeType="1"/>
          </p:cNvSpPr>
          <p:nvPr/>
        </p:nvSpPr>
        <p:spPr bwMode="auto">
          <a:xfrm>
            <a:off x="2195513" y="170021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1979613" y="1989138"/>
            <a:ext cx="647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sz="2400"/>
              <a:t>-2</a:t>
            </a:r>
            <a:endParaRPr lang="ru-RU" altLang="ru-RU" sz="2400"/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6011863" y="1628775"/>
            <a:ext cx="647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sz="2400" i="1">
                <a:latin typeface="Times New Roman" pitchFamily="18" charset="0"/>
                <a:cs typeface="Times New Roman" pitchFamily="18" charset="0"/>
              </a:rPr>
              <a:t>x</a:t>
            </a:r>
            <a:endParaRPr lang="ru-RU" altLang="ru-RU" sz="24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3708400" y="1989138"/>
            <a:ext cx="5762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sz="2400"/>
              <a:t>0</a:t>
            </a:r>
            <a:endParaRPr lang="ru-RU" altLang="ru-RU" sz="2400"/>
          </a:p>
        </p:txBody>
      </p:sp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1042988" y="1268413"/>
            <a:ext cx="647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sz="2400" dirty="0"/>
              <a:t>+</a:t>
            </a:r>
            <a:endParaRPr lang="ru-RU" altLang="ru-RU" sz="2400" dirty="0"/>
          </a:p>
        </p:txBody>
      </p:sp>
      <p:sp>
        <p:nvSpPr>
          <p:cNvPr id="52237" name="Text Box 13"/>
          <p:cNvSpPr txBox="1">
            <a:spLocks noChangeArrowheads="1"/>
          </p:cNvSpPr>
          <p:nvPr/>
        </p:nvSpPr>
        <p:spPr bwMode="auto">
          <a:xfrm>
            <a:off x="4572000" y="1268413"/>
            <a:ext cx="647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sz="2400"/>
              <a:t>+</a:t>
            </a:r>
            <a:endParaRPr lang="ru-RU" altLang="ru-RU" sz="2400"/>
          </a:p>
        </p:txBody>
      </p:sp>
      <p:sp>
        <p:nvSpPr>
          <p:cNvPr id="52238" name="Text Box 14"/>
          <p:cNvSpPr txBox="1">
            <a:spLocks noChangeArrowheads="1"/>
          </p:cNvSpPr>
          <p:nvPr/>
        </p:nvSpPr>
        <p:spPr bwMode="auto">
          <a:xfrm>
            <a:off x="2771775" y="1125538"/>
            <a:ext cx="6477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sz="4400" dirty="0"/>
              <a:t>-</a:t>
            </a:r>
            <a:endParaRPr lang="ru-RU" altLang="ru-RU" sz="4400" dirty="0"/>
          </a:p>
        </p:txBody>
      </p:sp>
      <p:sp>
        <p:nvSpPr>
          <p:cNvPr id="52239" name="Line 15"/>
          <p:cNvSpPr>
            <a:spLocks noChangeShapeType="1"/>
          </p:cNvSpPr>
          <p:nvPr/>
        </p:nvSpPr>
        <p:spPr bwMode="auto">
          <a:xfrm flipV="1">
            <a:off x="1116013" y="2133600"/>
            <a:ext cx="719137" cy="503238"/>
          </a:xfrm>
          <a:prstGeom prst="line">
            <a:avLst/>
          </a:prstGeom>
          <a:ln>
            <a:solidFill>
              <a:srgbClr val="FF0000"/>
            </a:solidFill>
            <a:headEnd/>
            <a:tailEnd type="triangl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52240" name="Line 16"/>
          <p:cNvSpPr>
            <a:spLocks noChangeShapeType="1"/>
          </p:cNvSpPr>
          <p:nvPr/>
        </p:nvSpPr>
        <p:spPr bwMode="auto">
          <a:xfrm>
            <a:off x="2771775" y="2133600"/>
            <a:ext cx="647700" cy="503238"/>
          </a:xfrm>
          <a:prstGeom prst="line">
            <a:avLst/>
          </a:prstGeom>
          <a:ln>
            <a:solidFill>
              <a:srgbClr val="FF0000"/>
            </a:solidFill>
            <a:headEnd/>
            <a:tailEnd type="triangl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52241" name="Line 17"/>
          <p:cNvSpPr>
            <a:spLocks noChangeShapeType="1"/>
          </p:cNvSpPr>
          <p:nvPr/>
        </p:nvSpPr>
        <p:spPr bwMode="auto">
          <a:xfrm flipV="1">
            <a:off x="4354513" y="2090737"/>
            <a:ext cx="865187" cy="552861"/>
          </a:xfrm>
          <a:prstGeom prst="line">
            <a:avLst/>
          </a:prstGeom>
          <a:ln>
            <a:solidFill>
              <a:srgbClr val="FF0000"/>
            </a:solidFill>
            <a:headEnd/>
            <a:tailEnd type="triangl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52242" name="Text Box 18"/>
          <p:cNvSpPr txBox="1">
            <a:spLocks noChangeArrowheads="1"/>
          </p:cNvSpPr>
          <p:nvPr/>
        </p:nvSpPr>
        <p:spPr bwMode="auto">
          <a:xfrm>
            <a:off x="428626" y="3058318"/>
            <a:ext cx="86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43" name="Text Box 19"/>
          <p:cNvSpPr txBox="1">
            <a:spLocks noChangeArrowheads="1"/>
          </p:cNvSpPr>
          <p:nvPr/>
        </p:nvSpPr>
        <p:spPr bwMode="auto">
          <a:xfrm>
            <a:off x="900113" y="2997200"/>
            <a:ext cx="51847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 </a:t>
            </a:r>
            <a:r>
              <a:rPr lang="en-US" alt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alt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-2 – </a:t>
            </a:r>
            <a:r>
              <a:rPr lang="ru-RU" alt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максимум </a:t>
            </a:r>
            <a:r>
              <a:rPr lang="ru-RU" alt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нүктесі</a:t>
            </a:r>
            <a:endParaRPr lang="ru-RU" alt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44" name="Text Box 20"/>
          <p:cNvSpPr txBox="1">
            <a:spLocks noChangeArrowheads="1"/>
          </p:cNvSpPr>
          <p:nvPr/>
        </p:nvSpPr>
        <p:spPr bwMode="auto">
          <a:xfrm>
            <a:off x="827088" y="4508500"/>
            <a:ext cx="47529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 </a:t>
            </a:r>
            <a:r>
              <a:rPr lang="en-US" alt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alt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 – </a:t>
            </a:r>
            <a:r>
              <a:rPr lang="ru-RU" alt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минимум </a:t>
            </a:r>
            <a:r>
              <a:rPr lang="ru-RU" alt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нүктесі</a:t>
            </a:r>
            <a:endParaRPr lang="ru-RU" alt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2246" name="Object 22"/>
          <p:cNvGraphicFramePr>
            <a:graphicFrameLocks noChangeAspect="1"/>
          </p:cNvGraphicFramePr>
          <p:nvPr/>
        </p:nvGraphicFramePr>
        <p:xfrm>
          <a:off x="827088" y="5229225"/>
          <a:ext cx="3651250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10" name="Equation" r:id="rId3" imgW="1079280" imgH="241200" progId="Equation.DSMT4">
                  <p:embed/>
                </p:oleObj>
              </mc:Choice>
              <mc:Fallback>
                <p:oleObj name="Equation" r:id="rId3" imgW="1079280" imgH="2412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5229225"/>
                        <a:ext cx="3651250" cy="820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6"/>
          <p:cNvGraphicFramePr>
            <a:graphicFrameLocks noChangeAspect="1"/>
          </p:cNvGraphicFramePr>
          <p:nvPr/>
        </p:nvGraphicFramePr>
        <p:xfrm>
          <a:off x="5522913" y="908050"/>
          <a:ext cx="982662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11" name="Equation" r:id="rId5" imgW="406080" imgH="253800" progId="Equation.DSMT4">
                  <p:embed/>
                </p:oleObj>
              </mc:Choice>
              <mc:Fallback>
                <p:oleObj name="Equation" r:id="rId5" imgW="406080" imgH="253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2913" y="908050"/>
                        <a:ext cx="982662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7"/>
          <p:cNvGraphicFramePr>
            <a:graphicFrameLocks noChangeAspect="1"/>
          </p:cNvGraphicFramePr>
          <p:nvPr/>
        </p:nvGraphicFramePr>
        <p:xfrm>
          <a:off x="5724525" y="2133600"/>
          <a:ext cx="890588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12" name="Equation" r:id="rId7" imgW="368280" imgH="253800" progId="Equation.DSMT4">
                  <p:embed/>
                </p:oleObj>
              </mc:Choice>
              <mc:Fallback>
                <p:oleObj name="Equation" r:id="rId7" imgW="368280" imgH="253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2133600"/>
                        <a:ext cx="890588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4885755"/>
              </p:ext>
            </p:extLst>
          </p:nvPr>
        </p:nvGraphicFramePr>
        <p:xfrm>
          <a:off x="928663" y="-30905"/>
          <a:ext cx="2606675" cy="1181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13" name="Equation" r:id="rId9" imgW="1002960" imgH="482400" progId="Equation.DSMT4">
                  <p:embed/>
                </p:oleObj>
              </mc:Choice>
              <mc:Fallback>
                <p:oleObj name="Equation" r:id="rId9" imgW="1002960" imgH="4824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63" y="-30905"/>
                        <a:ext cx="2606675" cy="11811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5" name="TextBox 22"/>
          <p:cNvSpPr txBox="1">
            <a:spLocks noChangeArrowheads="1"/>
          </p:cNvSpPr>
          <p:nvPr/>
        </p:nvSpPr>
        <p:spPr bwMode="auto">
          <a:xfrm>
            <a:off x="3059832" y="5661248"/>
            <a:ext cx="158417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Жауабы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:  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1267108"/>
              </p:ext>
            </p:extLst>
          </p:nvPr>
        </p:nvGraphicFramePr>
        <p:xfrm>
          <a:off x="4643438" y="5910982"/>
          <a:ext cx="1457325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14" name="Equation" r:id="rId11" imgW="545760" imgH="228600" progId="Equation.DSMT4">
                  <p:embed/>
                </p:oleObj>
              </mc:Choice>
              <mc:Fallback>
                <p:oleObj name="Equation" r:id="rId11" imgW="54576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5910982"/>
                        <a:ext cx="1457325" cy="614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044071"/>
              </p:ext>
            </p:extLst>
          </p:nvPr>
        </p:nvGraphicFramePr>
        <p:xfrm>
          <a:off x="6443663" y="5517232"/>
          <a:ext cx="1989137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15" name="Equation" r:id="rId13" imgW="647640" imgH="393480" progId="Equation.DSMT4">
                  <p:embed/>
                </p:oleObj>
              </mc:Choice>
              <mc:Fallback>
                <p:oleObj name="Equation" r:id="rId13" imgW="647640" imgH="3934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5517232"/>
                        <a:ext cx="1989137" cy="1216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4797194"/>
              </p:ext>
            </p:extLst>
          </p:nvPr>
        </p:nvGraphicFramePr>
        <p:xfrm>
          <a:off x="627062" y="3429000"/>
          <a:ext cx="7943403" cy="1430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16" name="Формула" r:id="rId15" imgW="2184120" imgH="393480" progId="Equation.3">
                  <p:embed/>
                </p:oleObj>
              </mc:Choice>
              <mc:Fallback>
                <p:oleObj name="Формула" r:id="rId15" imgW="2184120" imgH="393480" progId="Equation.3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062" y="3429000"/>
                        <a:ext cx="7943403" cy="14303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5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2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2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2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/>
      <p:bldP spid="52230" grpId="0" animBg="1"/>
      <p:bldP spid="52231" grpId="0" animBg="1"/>
      <p:bldP spid="52232" grpId="0" animBg="1"/>
      <p:bldP spid="52233" grpId="0"/>
      <p:bldP spid="52234" grpId="0"/>
      <p:bldP spid="52235" grpId="0"/>
      <p:bldP spid="52236" grpId="0"/>
      <p:bldP spid="52237" grpId="0"/>
      <p:bldP spid="52238" grpId="0"/>
      <p:bldP spid="52239" grpId="0" animBg="1"/>
      <p:bldP spid="52240" grpId="0" animBg="1"/>
      <p:bldP spid="52241" grpId="0" animBg="1"/>
      <p:bldP spid="52242" grpId="0"/>
      <p:bldP spid="52243" grpId="0"/>
      <p:bldP spid="52244" grpId="0"/>
      <p:bldP spid="514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0"/>
            <a:ext cx="9144000" cy="6858794"/>
            <a:chOff x="0" y="0"/>
            <a:chExt cx="9144000" cy="6858794"/>
          </a:xfrm>
        </p:grpSpPr>
        <p:sp>
          <p:nvSpPr>
            <p:cNvPr id="8" name="Рамка 7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3885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7" name="Группа 80"/>
            <p:cNvGrpSpPr/>
            <p:nvPr/>
          </p:nvGrpSpPr>
          <p:grpSpPr>
            <a:xfrm>
              <a:off x="0" y="0"/>
              <a:ext cx="9144000" cy="6858794"/>
              <a:chOff x="0" y="0"/>
              <a:chExt cx="9144000" cy="6858794"/>
            </a:xfrm>
          </p:grpSpPr>
          <p:cxnSp>
            <p:nvCxnSpPr>
              <p:cNvPr id="9" name="Прямая соединительная линия 8"/>
              <p:cNvCxnSpPr/>
              <p:nvPr/>
            </p:nvCxnSpPr>
            <p:spPr>
              <a:xfrm>
                <a:off x="0" y="628652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>
                <a:off x="0" y="557214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0" y="485776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0" y="414338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 rot="10800000" flipH="1">
                <a:off x="0" y="342900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0" y="271462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0" y="1928802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0" y="128586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0" y="57148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 rot="5400000">
                <a:off x="471490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 rot="5400000">
                <a:off x="400052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/>
              <p:nvPr/>
            </p:nvCxnSpPr>
            <p:spPr>
              <a:xfrm rot="5400000">
                <a:off x="328614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/>
              <p:cNvCxnSpPr/>
              <p:nvPr/>
            </p:nvCxnSpPr>
            <p:spPr>
              <a:xfrm rot="5400000">
                <a:off x="257176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 rot="5400000">
                <a:off x="185738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 rot="16200000" flipH="1">
                <a:off x="114300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rot="5400000">
                <a:off x="42862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 rot="5400000">
                <a:off x="-28576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>
              <a:xfrm rot="5400000">
                <a:off x="-2501132" y="3429000"/>
                <a:ext cx="6858794" cy="794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>
              <a:xfrm rot="5400000">
                <a:off x="-171452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>
              <a:xfrm rot="5400000">
                <a:off x="-100014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9940" name="Picture 4" descr="File:3 olympic medal 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76470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27752" y="1021875"/>
            <a:ext cx="385554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Бағалау</a:t>
            </a:r>
            <a:r>
              <a:rPr lang="ru-RU" sz="66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66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9942" name="Picture 6" descr="Пьедесталы с вашим логотипом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072" y="2998560"/>
            <a:ext cx="4386064" cy="328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fanfar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20086" y="33174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90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0"/>
            <a:ext cx="9144000" cy="6858794"/>
            <a:chOff x="0" y="0"/>
            <a:chExt cx="9144000" cy="6858794"/>
          </a:xfrm>
        </p:grpSpPr>
        <p:grpSp>
          <p:nvGrpSpPr>
            <p:cNvPr id="5" name="Группа 80"/>
            <p:cNvGrpSpPr/>
            <p:nvPr/>
          </p:nvGrpSpPr>
          <p:grpSpPr>
            <a:xfrm>
              <a:off x="0" y="0"/>
              <a:ext cx="9144000" cy="6858794"/>
              <a:chOff x="0" y="0"/>
              <a:chExt cx="9144000" cy="6858794"/>
            </a:xfrm>
          </p:grpSpPr>
          <p:cxnSp>
            <p:nvCxnSpPr>
              <p:cNvPr id="7" name="Прямая соединительная линия 6"/>
              <p:cNvCxnSpPr/>
              <p:nvPr/>
            </p:nvCxnSpPr>
            <p:spPr>
              <a:xfrm>
                <a:off x="0" y="628652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Прямая соединительная линия 7"/>
              <p:cNvCxnSpPr/>
              <p:nvPr/>
            </p:nvCxnSpPr>
            <p:spPr>
              <a:xfrm>
                <a:off x="0" y="557214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/>
              <p:cNvCxnSpPr/>
              <p:nvPr/>
            </p:nvCxnSpPr>
            <p:spPr>
              <a:xfrm>
                <a:off x="0" y="485776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>
                <a:off x="0" y="414338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/>
              <p:cNvCxnSpPr/>
              <p:nvPr/>
            </p:nvCxnSpPr>
            <p:spPr>
              <a:xfrm rot="10800000" flipH="1">
                <a:off x="0" y="342900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0" y="271462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0" y="1928802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0" y="128586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0" y="57148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 rot="5400000">
                <a:off x="471490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 rot="5400000">
                <a:off x="400052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 rot="5400000">
                <a:off x="328614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 rot="5400000">
                <a:off x="257176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/>
              <p:nvPr/>
            </p:nvCxnSpPr>
            <p:spPr>
              <a:xfrm rot="5400000">
                <a:off x="185738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/>
              <p:cNvCxnSpPr/>
              <p:nvPr/>
            </p:nvCxnSpPr>
            <p:spPr>
              <a:xfrm rot="16200000" flipH="1">
                <a:off x="114300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 rot="5400000">
                <a:off x="42862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 rot="5400000">
                <a:off x="-28576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rot="5400000">
                <a:off x="-2501132" y="3429000"/>
                <a:ext cx="6858794" cy="794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 rot="5400000">
                <a:off x="-171452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>
              <a:xfrm rot="5400000">
                <a:off x="-100014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Рамка 5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3885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8229600" cy="1143000"/>
          </a:xfrm>
        </p:spPr>
        <p:txBody>
          <a:bodyPr/>
          <a:lstStyle/>
          <a:p>
            <a:r>
              <a:rPr lang="ru-RU" altLang="ru-RU" sz="4000" dirty="0" smtClean="0">
                <a:latin typeface="Times New Roman" pitchFamily="18" charset="0"/>
                <a:cs typeface="Times New Roman" pitchFamily="18" charset="0"/>
              </a:rPr>
              <a:t>Интернет-</a:t>
            </a:r>
            <a:r>
              <a:rPr lang="ru-RU" altLang="ru-RU" sz="4000" dirty="0" err="1" smtClean="0">
                <a:latin typeface="Times New Roman" pitchFamily="18" charset="0"/>
                <a:cs typeface="Times New Roman" pitchFamily="18" charset="0"/>
              </a:rPr>
              <a:t>ресурстар</a:t>
            </a:r>
            <a:r>
              <a:rPr lang="ru-RU" altLang="ru-RU" sz="4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456406" y="2332037"/>
            <a:ext cx="8229600" cy="3241691"/>
          </a:xfrm>
        </p:spPr>
        <p:txBody>
          <a:bodyPr/>
          <a:lstStyle/>
          <a:p>
            <a:r>
              <a:rPr lang="en-US" altLang="ru-RU" sz="2800" dirty="0" smtClean="0">
                <a:hlinkClick r:id="rId2"/>
              </a:rPr>
              <a:t>http://egemaximum.ru/pokazatelnaya-funktsiya/</a:t>
            </a:r>
            <a:endParaRPr lang="ru-RU" altLang="ru-RU" sz="2800" dirty="0" smtClean="0">
              <a:hlinkClick r:id="rId3"/>
            </a:endParaRPr>
          </a:p>
          <a:p>
            <a:r>
              <a:rPr lang="en-US" altLang="ru-RU" sz="2800" dirty="0" smtClean="0">
                <a:hlinkClick r:id="rId3"/>
              </a:rPr>
              <a:t>http://or-gr2005.narod.ru/grafik/sod/gr-3.html</a:t>
            </a:r>
            <a:endParaRPr lang="ru-RU" altLang="ru-RU" sz="2800" dirty="0" smtClean="0"/>
          </a:p>
          <a:p>
            <a:r>
              <a:rPr lang="en-US" altLang="ru-RU" sz="2800" dirty="0" smtClean="0">
                <a:hlinkClick r:id="rId4"/>
              </a:rPr>
              <a:t>http://ru.wikipedia.org/wiki/</a:t>
            </a:r>
            <a:endParaRPr lang="ru-RU" altLang="ru-RU" sz="2800" dirty="0" smtClean="0"/>
          </a:p>
          <a:p>
            <a:r>
              <a:rPr lang="en-US" altLang="ru-RU" sz="2800" dirty="0" smtClean="0">
                <a:hlinkClick r:id="rId5"/>
              </a:rPr>
              <a:t>http://900igr.net/prezentatsii</a:t>
            </a:r>
            <a:endParaRPr lang="ru-RU" altLang="ru-RU" sz="2800" dirty="0" smtClean="0"/>
          </a:p>
          <a:p>
            <a:r>
              <a:rPr lang="en-US" altLang="ru-RU" sz="2800" dirty="0" smtClean="0">
                <a:hlinkClick r:id="rId6"/>
              </a:rPr>
              <a:t>http://ppt4web.ru/algebra/proizvodnaja-pokazatelnojj-funkcii.html</a:t>
            </a:r>
            <a:endParaRPr lang="ru-RU" altLang="ru-RU" dirty="0" smtClean="0"/>
          </a:p>
          <a:p>
            <a:pPr>
              <a:buFont typeface="Arial" charset="0"/>
              <a:buNone/>
            </a:pPr>
            <a:endParaRPr lang="ru-RU" altLang="ru-RU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Группа 85"/>
          <p:cNvGrpSpPr/>
          <p:nvPr/>
        </p:nvGrpSpPr>
        <p:grpSpPr>
          <a:xfrm>
            <a:off x="0" y="0"/>
            <a:ext cx="9144000" cy="6858794"/>
            <a:chOff x="0" y="0"/>
            <a:chExt cx="9144000" cy="6858794"/>
          </a:xfrm>
        </p:grpSpPr>
        <p:grpSp>
          <p:nvGrpSpPr>
            <p:cNvPr id="83" name="Группа 82"/>
            <p:cNvGrpSpPr/>
            <p:nvPr/>
          </p:nvGrpSpPr>
          <p:grpSpPr>
            <a:xfrm>
              <a:off x="0" y="0"/>
              <a:ext cx="9144000" cy="6858794"/>
              <a:chOff x="0" y="0"/>
              <a:chExt cx="9144000" cy="6858794"/>
            </a:xfrm>
          </p:grpSpPr>
          <p:grpSp>
            <p:nvGrpSpPr>
              <p:cNvPr id="81" name="Группа 80"/>
              <p:cNvGrpSpPr/>
              <p:nvPr/>
            </p:nvGrpSpPr>
            <p:grpSpPr>
              <a:xfrm>
                <a:off x="0" y="0"/>
                <a:ext cx="9144000" cy="6858794"/>
                <a:chOff x="0" y="0"/>
                <a:chExt cx="9144000" cy="6858794"/>
              </a:xfrm>
            </p:grpSpPr>
            <p:cxnSp>
              <p:nvCxnSpPr>
                <p:cNvPr id="73" name="Прямая соединительная линия 72"/>
                <p:cNvCxnSpPr/>
                <p:nvPr/>
              </p:nvCxnSpPr>
              <p:spPr>
                <a:xfrm>
                  <a:off x="0" y="628652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Прямая соединительная линия 70"/>
                <p:cNvCxnSpPr/>
                <p:nvPr/>
              </p:nvCxnSpPr>
              <p:spPr>
                <a:xfrm>
                  <a:off x="0" y="557214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Прямая соединительная линия 68"/>
                <p:cNvCxnSpPr/>
                <p:nvPr/>
              </p:nvCxnSpPr>
              <p:spPr>
                <a:xfrm>
                  <a:off x="0" y="485776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Прямая соединительная линия 65"/>
                <p:cNvCxnSpPr/>
                <p:nvPr/>
              </p:nvCxnSpPr>
              <p:spPr>
                <a:xfrm>
                  <a:off x="0" y="414338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Прямая соединительная линия 63"/>
                <p:cNvCxnSpPr/>
                <p:nvPr/>
              </p:nvCxnSpPr>
              <p:spPr>
                <a:xfrm rot="10800000" flipH="1">
                  <a:off x="0" y="342900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Прямая соединительная линия 61"/>
                <p:cNvCxnSpPr/>
                <p:nvPr/>
              </p:nvCxnSpPr>
              <p:spPr>
                <a:xfrm>
                  <a:off x="0" y="271462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Прямая соединительная линия 59"/>
                <p:cNvCxnSpPr/>
                <p:nvPr/>
              </p:nvCxnSpPr>
              <p:spPr>
                <a:xfrm>
                  <a:off x="0" y="1928802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Прямая соединительная линия 75"/>
                <p:cNvCxnSpPr/>
                <p:nvPr/>
              </p:nvCxnSpPr>
              <p:spPr>
                <a:xfrm>
                  <a:off x="0" y="128586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Прямая соединительная линия 77"/>
                <p:cNvCxnSpPr/>
                <p:nvPr/>
              </p:nvCxnSpPr>
              <p:spPr>
                <a:xfrm>
                  <a:off x="0" y="57148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Прямая соединительная линия 53"/>
                <p:cNvCxnSpPr/>
                <p:nvPr/>
              </p:nvCxnSpPr>
              <p:spPr>
                <a:xfrm rot="5400000">
                  <a:off x="471490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Прямая соединительная линия 51"/>
                <p:cNvCxnSpPr/>
                <p:nvPr/>
              </p:nvCxnSpPr>
              <p:spPr>
                <a:xfrm rot="5400000">
                  <a:off x="400052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Прямая соединительная линия 49"/>
                <p:cNvCxnSpPr/>
                <p:nvPr/>
              </p:nvCxnSpPr>
              <p:spPr>
                <a:xfrm rot="5400000">
                  <a:off x="328614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Прямая соединительная линия 47"/>
                <p:cNvCxnSpPr/>
                <p:nvPr/>
              </p:nvCxnSpPr>
              <p:spPr>
                <a:xfrm rot="5400000">
                  <a:off x="257176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Прямая соединительная линия 45"/>
                <p:cNvCxnSpPr/>
                <p:nvPr/>
              </p:nvCxnSpPr>
              <p:spPr>
                <a:xfrm rot="5400000">
                  <a:off x="185738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Прямая соединительная линия 27"/>
                <p:cNvCxnSpPr/>
                <p:nvPr/>
              </p:nvCxnSpPr>
              <p:spPr>
                <a:xfrm rot="16200000" flipH="1">
                  <a:off x="114300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Прямая соединительная линия 23"/>
                <p:cNvCxnSpPr/>
                <p:nvPr/>
              </p:nvCxnSpPr>
              <p:spPr>
                <a:xfrm rot="5400000">
                  <a:off x="42862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Прямая соединительная линия 21"/>
                <p:cNvCxnSpPr/>
                <p:nvPr/>
              </p:nvCxnSpPr>
              <p:spPr>
                <a:xfrm rot="5400000">
                  <a:off x="-28576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Прямая соединительная линия 9"/>
                <p:cNvCxnSpPr/>
                <p:nvPr/>
              </p:nvCxnSpPr>
              <p:spPr>
                <a:xfrm rot="5400000">
                  <a:off x="-2501132" y="3429000"/>
                  <a:ext cx="6858794" cy="794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Прямая соединительная линия 11"/>
                <p:cNvCxnSpPr/>
                <p:nvPr/>
              </p:nvCxnSpPr>
              <p:spPr>
                <a:xfrm rot="5400000">
                  <a:off x="-171452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Прямая соединительная линия 16"/>
                <p:cNvCxnSpPr/>
                <p:nvPr/>
              </p:nvCxnSpPr>
              <p:spPr>
                <a:xfrm rot="5400000">
                  <a:off x="-100014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2" name="Рамка 81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3885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endParaRPr lang="ru-RU" b="1" spc="5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84" name="Рисунок 83" descr="geom_nabor.png"/>
            <p:cNvPicPr>
              <a:picLocks noChangeAspect="1"/>
            </p:cNvPicPr>
            <p:nvPr/>
          </p:nvPicPr>
          <p:blipFill>
            <a:blip r:embed="rId3" cstate="print"/>
            <a:srcRect l="7088" b="6666"/>
            <a:stretch>
              <a:fillRect/>
            </a:stretch>
          </p:blipFill>
          <p:spPr>
            <a:xfrm>
              <a:off x="0" y="4705131"/>
              <a:ext cx="2015169" cy="215286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1" name="TextBox 3"/>
          <p:cNvSpPr txBox="1">
            <a:spLocks noChangeArrowheads="1"/>
          </p:cNvSpPr>
          <p:nvPr/>
        </p:nvSpPr>
        <p:spPr bwMode="auto">
          <a:xfrm>
            <a:off x="269283" y="476672"/>
            <a:ext cx="86423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4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Дифференциалдау</a:t>
            </a:r>
            <a:r>
              <a:rPr lang="ru-RU" alt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4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ережелері</a:t>
            </a:r>
            <a:r>
              <a:rPr lang="ru-RU" alt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altLang="ru-RU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7720648"/>
              </p:ext>
            </p:extLst>
          </p:nvPr>
        </p:nvGraphicFramePr>
        <p:xfrm>
          <a:off x="2663825" y="1495425"/>
          <a:ext cx="180975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33" name="Формула" r:id="rId4" imgW="482400" imgH="203040" progId="Equation.3">
                  <p:embed/>
                </p:oleObj>
              </mc:Choice>
              <mc:Fallback>
                <p:oleObj name="Формула" r:id="rId4" imgW="482400" imgH="2030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3825" y="1495425"/>
                        <a:ext cx="1809750" cy="768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1168797"/>
              </p:ext>
            </p:extLst>
          </p:nvPr>
        </p:nvGraphicFramePr>
        <p:xfrm>
          <a:off x="2627784" y="2276475"/>
          <a:ext cx="221932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34" name="Формула" r:id="rId6" imgW="583920" imgH="203040" progId="Equation.3">
                  <p:embed/>
                </p:oleObj>
              </mc:Choice>
              <mc:Fallback>
                <p:oleObj name="Формула" r:id="rId6" imgW="583920" imgH="203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2276475"/>
                        <a:ext cx="2219325" cy="768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3984379"/>
              </p:ext>
            </p:extLst>
          </p:nvPr>
        </p:nvGraphicFramePr>
        <p:xfrm>
          <a:off x="2664966" y="3081338"/>
          <a:ext cx="205105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35" name="Формула" r:id="rId8" imgW="583920" imgH="203040" progId="Equation.3">
                  <p:embed/>
                </p:oleObj>
              </mc:Choice>
              <mc:Fallback>
                <p:oleObj name="Формула" r:id="rId8" imgW="583920" imgH="203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4966" y="3081338"/>
                        <a:ext cx="2051050" cy="708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1118845"/>
              </p:ext>
            </p:extLst>
          </p:nvPr>
        </p:nvGraphicFramePr>
        <p:xfrm>
          <a:off x="2686050" y="3997325"/>
          <a:ext cx="1885950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36" name="Формула" r:id="rId10" imgW="520560" imgH="203040" progId="Equation.3">
                  <p:embed/>
                </p:oleObj>
              </mc:Choice>
              <mc:Fallback>
                <p:oleObj name="Формула" r:id="rId10" imgW="520560" imgH="203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6050" y="3997325"/>
                        <a:ext cx="1885950" cy="727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4076756"/>
              </p:ext>
            </p:extLst>
          </p:nvPr>
        </p:nvGraphicFramePr>
        <p:xfrm>
          <a:off x="2699792" y="4695825"/>
          <a:ext cx="1619250" cy="175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37" name="Формула" r:id="rId12" imgW="457200" imgH="495000" progId="Equation.3">
                  <p:embed/>
                </p:oleObj>
              </mc:Choice>
              <mc:Fallback>
                <p:oleObj name="Формула" r:id="rId12" imgW="457200" imgH="495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4695825"/>
                        <a:ext cx="1619250" cy="17573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0" y="1514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1857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0" y="2686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0986985"/>
              </p:ext>
            </p:extLst>
          </p:nvPr>
        </p:nvGraphicFramePr>
        <p:xfrm>
          <a:off x="4501009" y="1508150"/>
          <a:ext cx="1287463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38" name="Формула" r:id="rId14" imgW="342720" imgH="177480" progId="Equation.3">
                  <p:embed/>
                </p:oleObj>
              </mc:Choice>
              <mc:Fallback>
                <p:oleObj name="Формула" r:id="rId14" imgW="342720" imgH="177480" progId="Equation.3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1009" y="1508150"/>
                        <a:ext cx="1287463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4654918"/>
              </p:ext>
            </p:extLst>
          </p:nvPr>
        </p:nvGraphicFramePr>
        <p:xfrm>
          <a:off x="4948783" y="2289200"/>
          <a:ext cx="1495425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39" name="Формула" r:id="rId16" imgW="393480" imgH="177480" progId="Equation.3">
                  <p:embed/>
                </p:oleObj>
              </mc:Choice>
              <mc:Fallback>
                <p:oleObj name="Формула" r:id="rId16" imgW="393480" imgH="177480" progId="Equation.3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8783" y="2289200"/>
                        <a:ext cx="1495425" cy="671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4866672"/>
              </p:ext>
            </p:extLst>
          </p:nvPr>
        </p:nvGraphicFramePr>
        <p:xfrm>
          <a:off x="4773464" y="3089300"/>
          <a:ext cx="1382712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40" name="Формула" r:id="rId18" imgW="393480" imgH="177480" progId="Equation.3">
                  <p:embed/>
                </p:oleObj>
              </mc:Choice>
              <mc:Fallback>
                <p:oleObj name="Формула" r:id="rId18" imgW="393480" imgH="177480" progId="Equation.3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3464" y="3089300"/>
                        <a:ext cx="1382712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9517866"/>
              </p:ext>
            </p:extLst>
          </p:nvPr>
        </p:nvGraphicFramePr>
        <p:xfrm>
          <a:off x="4584229" y="4006875"/>
          <a:ext cx="1931987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41" name="Формула" r:id="rId20" imgW="533160" imgH="177480" progId="Equation.3">
                  <p:embed/>
                </p:oleObj>
              </mc:Choice>
              <mc:Fallback>
                <p:oleObj name="Формула" r:id="rId20" imgW="533160" imgH="177480" progId="Equation.3">
                  <p:embed/>
                  <p:pic>
                    <p:nvPicPr>
                      <p:cNvPr id="0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4229" y="4006875"/>
                        <a:ext cx="1931987" cy="636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Объект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4371585"/>
              </p:ext>
            </p:extLst>
          </p:nvPr>
        </p:nvGraphicFramePr>
        <p:xfrm>
          <a:off x="4427984" y="4984328"/>
          <a:ext cx="1976438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42" name="Формула" r:id="rId22" imgW="558720" imgH="393480" progId="Equation.3">
                  <p:embed/>
                </p:oleObj>
              </mc:Choice>
              <mc:Fallback>
                <p:oleObj name="Формула" r:id="rId22" imgW="558720" imgH="393480" progId="Equation.3">
                  <p:embed/>
                  <p:pic>
                    <p:nvPicPr>
                      <p:cNvPr id="0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4984328"/>
                        <a:ext cx="1976438" cy="139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484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Группа 85"/>
          <p:cNvGrpSpPr/>
          <p:nvPr/>
        </p:nvGrpSpPr>
        <p:grpSpPr>
          <a:xfrm>
            <a:off x="0" y="0"/>
            <a:ext cx="9144000" cy="6858794"/>
            <a:chOff x="0" y="0"/>
            <a:chExt cx="9144000" cy="6858794"/>
          </a:xfrm>
        </p:grpSpPr>
        <p:grpSp>
          <p:nvGrpSpPr>
            <p:cNvPr id="83" name="Группа 82"/>
            <p:cNvGrpSpPr/>
            <p:nvPr/>
          </p:nvGrpSpPr>
          <p:grpSpPr>
            <a:xfrm>
              <a:off x="0" y="0"/>
              <a:ext cx="9144000" cy="6858794"/>
              <a:chOff x="0" y="0"/>
              <a:chExt cx="9144000" cy="6858794"/>
            </a:xfrm>
          </p:grpSpPr>
          <p:grpSp>
            <p:nvGrpSpPr>
              <p:cNvPr id="81" name="Группа 80"/>
              <p:cNvGrpSpPr/>
              <p:nvPr/>
            </p:nvGrpSpPr>
            <p:grpSpPr>
              <a:xfrm>
                <a:off x="0" y="0"/>
                <a:ext cx="9144000" cy="6858794"/>
                <a:chOff x="0" y="0"/>
                <a:chExt cx="9144000" cy="6858794"/>
              </a:xfrm>
            </p:grpSpPr>
            <p:cxnSp>
              <p:nvCxnSpPr>
                <p:cNvPr id="73" name="Прямая соединительная линия 72"/>
                <p:cNvCxnSpPr/>
                <p:nvPr/>
              </p:nvCxnSpPr>
              <p:spPr>
                <a:xfrm>
                  <a:off x="0" y="628652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Прямая соединительная линия 70"/>
                <p:cNvCxnSpPr/>
                <p:nvPr/>
              </p:nvCxnSpPr>
              <p:spPr>
                <a:xfrm>
                  <a:off x="0" y="557214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Прямая соединительная линия 68"/>
                <p:cNvCxnSpPr/>
                <p:nvPr/>
              </p:nvCxnSpPr>
              <p:spPr>
                <a:xfrm>
                  <a:off x="0" y="485776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Прямая соединительная линия 65"/>
                <p:cNvCxnSpPr/>
                <p:nvPr/>
              </p:nvCxnSpPr>
              <p:spPr>
                <a:xfrm>
                  <a:off x="0" y="414338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Прямая соединительная линия 63"/>
                <p:cNvCxnSpPr/>
                <p:nvPr/>
              </p:nvCxnSpPr>
              <p:spPr>
                <a:xfrm rot="10800000" flipH="1">
                  <a:off x="0" y="342900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Прямая соединительная линия 61"/>
                <p:cNvCxnSpPr/>
                <p:nvPr/>
              </p:nvCxnSpPr>
              <p:spPr>
                <a:xfrm>
                  <a:off x="0" y="271462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Прямая соединительная линия 59"/>
                <p:cNvCxnSpPr/>
                <p:nvPr/>
              </p:nvCxnSpPr>
              <p:spPr>
                <a:xfrm>
                  <a:off x="0" y="1928802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Прямая соединительная линия 75"/>
                <p:cNvCxnSpPr/>
                <p:nvPr/>
              </p:nvCxnSpPr>
              <p:spPr>
                <a:xfrm>
                  <a:off x="0" y="128586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Прямая соединительная линия 77"/>
                <p:cNvCxnSpPr/>
                <p:nvPr/>
              </p:nvCxnSpPr>
              <p:spPr>
                <a:xfrm>
                  <a:off x="0" y="57148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Прямая соединительная линия 53"/>
                <p:cNvCxnSpPr/>
                <p:nvPr/>
              </p:nvCxnSpPr>
              <p:spPr>
                <a:xfrm rot="5400000">
                  <a:off x="471490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Прямая соединительная линия 51"/>
                <p:cNvCxnSpPr/>
                <p:nvPr/>
              </p:nvCxnSpPr>
              <p:spPr>
                <a:xfrm rot="5400000">
                  <a:off x="400052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Прямая соединительная линия 49"/>
                <p:cNvCxnSpPr/>
                <p:nvPr/>
              </p:nvCxnSpPr>
              <p:spPr>
                <a:xfrm rot="5400000">
                  <a:off x="328614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Прямая соединительная линия 47"/>
                <p:cNvCxnSpPr/>
                <p:nvPr/>
              </p:nvCxnSpPr>
              <p:spPr>
                <a:xfrm rot="5400000">
                  <a:off x="257176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Прямая соединительная линия 45"/>
                <p:cNvCxnSpPr/>
                <p:nvPr/>
              </p:nvCxnSpPr>
              <p:spPr>
                <a:xfrm rot="5400000">
                  <a:off x="185738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Прямая соединительная линия 27"/>
                <p:cNvCxnSpPr/>
                <p:nvPr/>
              </p:nvCxnSpPr>
              <p:spPr>
                <a:xfrm rot="16200000" flipH="1">
                  <a:off x="114300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Прямая соединительная линия 23"/>
                <p:cNvCxnSpPr/>
                <p:nvPr/>
              </p:nvCxnSpPr>
              <p:spPr>
                <a:xfrm rot="5400000">
                  <a:off x="42862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Прямая соединительная линия 21"/>
                <p:cNvCxnSpPr/>
                <p:nvPr/>
              </p:nvCxnSpPr>
              <p:spPr>
                <a:xfrm rot="5400000">
                  <a:off x="-28576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Прямая соединительная линия 9"/>
                <p:cNvCxnSpPr/>
                <p:nvPr/>
              </p:nvCxnSpPr>
              <p:spPr>
                <a:xfrm rot="5400000">
                  <a:off x="-2501132" y="3429000"/>
                  <a:ext cx="6858794" cy="794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Прямая соединительная линия 11"/>
                <p:cNvCxnSpPr/>
                <p:nvPr/>
              </p:nvCxnSpPr>
              <p:spPr>
                <a:xfrm rot="5400000">
                  <a:off x="-171452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Прямая соединительная линия 16"/>
                <p:cNvCxnSpPr/>
                <p:nvPr/>
              </p:nvCxnSpPr>
              <p:spPr>
                <a:xfrm rot="5400000">
                  <a:off x="-100014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2" name="Рамка 81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3885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84" name="Рисунок 83" descr="geom_nabor.png"/>
            <p:cNvPicPr>
              <a:picLocks noChangeAspect="1"/>
            </p:cNvPicPr>
            <p:nvPr/>
          </p:nvPicPr>
          <p:blipFill>
            <a:blip r:embed="rId3" cstate="print"/>
            <a:srcRect l="7088" b="6666"/>
            <a:stretch>
              <a:fillRect/>
            </a:stretch>
          </p:blipFill>
          <p:spPr>
            <a:xfrm>
              <a:off x="0" y="4705131"/>
              <a:ext cx="2015169" cy="215286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0" name="Заголовок 5"/>
          <p:cNvSpPr txBox="1">
            <a:spLocks/>
          </p:cNvSpPr>
          <p:nvPr/>
        </p:nvSpPr>
        <p:spPr bwMode="auto">
          <a:xfrm>
            <a:off x="395536" y="476672"/>
            <a:ext cx="8424936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Көрсеткіштік</a:t>
            </a:r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логарифмдік</a:t>
            </a:r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функцияларының</a:t>
            </a:r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туындысын</a:t>
            </a:r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табу </a:t>
            </a:r>
            <a:r>
              <a:rPr lang="ru-RU" sz="3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формулалары</a:t>
            </a:r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9030703"/>
              </p:ext>
            </p:extLst>
          </p:nvPr>
        </p:nvGraphicFramePr>
        <p:xfrm>
          <a:off x="611560" y="1916832"/>
          <a:ext cx="2295766" cy="1135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93" name="Формула" r:id="rId4" imgW="457200" imgH="228600" progId="Equation.3">
                  <p:embed/>
                </p:oleObj>
              </mc:Choice>
              <mc:Fallback>
                <p:oleObj name="Формула" r:id="rId4" imgW="457200" imgH="228600" progId="Equation.3">
                  <p:embed/>
                  <p:pic>
                    <p:nvPicPr>
                      <p:cNvPr id="0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916832"/>
                        <a:ext cx="2295766" cy="11357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0926827"/>
              </p:ext>
            </p:extLst>
          </p:nvPr>
        </p:nvGraphicFramePr>
        <p:xfrm>
          <a:off x="2843808" y="1916832"/>
          <a:ext cx="1912773" cy="101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94" name="Формула" r:id="rId6" imgW="380880" imgH="203040" progId="Equation.3">
                  <p:embed/>
                </p:oleObj>
              </mc:Choice>
              <mc:Fallback>
                <p:oleObj name="Формула" r:id="rId6" imgW="380880" imgH="203040" progId="Equation.3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1916832"/>
                        <a:ext cx="1912773" cy="1010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711313"/>
              </p:ext>
            </p:extLst>
          </p:nvPr>
        </p:nvGraphicFramePr>
        <p:xfrm>
          <a:off x="611560" y="2852936"/>
          <a:ext cx="2231933" cy="1135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95" name="Формула" r:id="rId8" imgW="444240" imgH="228600" progId="Equation.3">
                  <p:embed/>
                </p:oleObj>
              </mc:Choice>
              <mc:Fallback>
                <p:oleObj name="Формула" r:id="rId8" imgW="444240" imgH="228600" progId="Equation.3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852936"/>
                        <a:ext cx="2231933" cy="11357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Объект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6832520"/>
              </p:ext>
            </p:extLst>
          </p:nvPr>
        </p:nvGraphicFramePr>
        <p:xfrm>
          <a:off x="2771800" y="2853705"/>
          <a:ext cx="829821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96" name="Формула" r:id="rId10" imgW="164880" imgH="203040" progId="Equation.3">
                  <p:embed/>
                </p:oleObj>
              </mc:Choice>
              <mc:Fallback>
                <p:oleObj name="Формула" r:id="rId10" imgW="1648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2853705"/>
                        <a:ext cx="829821" cy="1008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Объект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8728727"/>
              </p:ext>
            </p:extLst>
          </p:nvPr>
        </p:nvGraphicFramePr>
        <p:xfrm>
          <a:off x="4860032" y="3417416"/>
          <a:ext cx="765175" cy="195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97" name="Формула" r:id="rId12" imgW="152280" imgH="393480" progId="Equation.3">
                  <p:embed/>
                </p:oleObj>
              </mc:Choice>
              <mc:Fallback>
                <p:oleObj name="Формула" r:id="rId12" imgW="152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3417416"/>
                        <a:ext cx="765175" cy="195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Объект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9759234"/>
              </p:ext>
            </p:extLst>
          </p:nvPr>
        </p:nvGraphicFramePr>
        <p:xfrm>
          <a:off x="3692530" y="5141248"/>
          <a:ext cx="3186112" cy="113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98" name="Формула" r:id="rId14" imgW="634680" imgH="228600" progId="Equation.3">
                  <p:embed/>
                </p:oleObj>
              </mc:Choice>
              <mc:Fallback>
                <p:oleObj name="Формула" r:id="rId14" imgW="634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2530" y="5141248"/>
                        <a:ext cx="3186112" cy="1135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Объект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3583586"/>
              </p:ext>
            </p:extLst>
          </p:nvPr>
        </p:nvGraphicFramePr>
        <p:xfrm>
          <a:off x="2267744" y="3933106"/>
          <a:ext cx="2676525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99" name="Формула" r:id="rId16" imgW="533160" imgH="203040" progId="Equation.3">
                  <p:embed/>
                </p:oleObj>
              </mc:Choice>
              <mc:Fallback>
                <p:oleObj name="Формула" r:id="rId16" imgW="5331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3933106"/>
                        <a:ext cx="2676525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Объект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1520406"/>
              </p:ext>
            </p:extLst>
          </p:nvPr>
        </p:nvGraphicFramePr>
        <p:xfrm>
          <a:off x="6714346" y="4705131"/>
          <a:ext cx="1976438" cy="195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00" name="Формула" r:id="rId18" imgW="393480" imgH="393480" progId="Equation.3">
                  <p:embed/>
                </p:oleObj>
              </mc:Choice>
              <mc:Fallback>
                <p:oleObj name="Формула" r:id="rId18" imgW="393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4346" y="4705131"/>
                        <a:ext cx="1976438" cy="195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178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Группа 85"/>
          <p:cNvGrpSpPr/>
          <p:nvPr/>
        </p:nvGrpSpPr>
        <p:grpSpPr>
          <a:xfrm>
            <a:off x="0" y="0"/>
            <a:ext cx="9144000" cy="6858794"/>
            <a:chOff x="0" y="0"/>
            <a:chExt cx="9144000" cy="6858794"/>
          </a:xfrm>
        </p:grpSpPr>
        <p:grpSp>
          <p:nvGrpSpPr>
            <p:cNvPr id="83" name="Группа 82"/>
            <p:cNvGrpSpPr/>
            <p:nvPr/>
          </p:nvGrpSpPr>
          <p:grpSpPr>
            <a:xfrm>
              <a:off x="0" y="0"/>
              <a:ext cx="9144000" cy="6858794"/>
              <a:chOff x="0" y="0"/>
              <a:chExt cx="9144000" cy="6858794"/>
            </a:xfrm>
          </p:grpSpPr>
          <p:grpSp>
            <p:nvGrpSpPr>
              <p:cNvPr id="81" name="Группа 80"/>
              <p:cNvGrpSpPr/>
              <p:nvPr/>
            </p:nvGrpSpPr>
            <p:grpSpPr>
              <a:xfrm>
                <a:off x="0" y="0"/>
                <a:ext cx="9144000" cy="6858794"/>
                <a:chOff x="0" y="0"/>
                <a:chExt cx="9144000" cy="6858794"/>
              </a:xfrm>
            </p:grpSpPr>
            <p:cxnSp>
              <p:nvCxnSpPr>
                <p:cNvPr id="73" name="Прямая соединительная линия 72"/>
                <p:cNvCxnSpPr/>
                <p:nvPr/>
              </p:nvCxnSpPr>
              <p:spPr>
                <a:xfrm>
                  <a:off x="0" y="628652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Прямая соединительная линия 70"/>
                <p:cNvCxnSpPr/>
                <p:nvPr/>
              </p:nvCxnSpPr>
              <p:spPr>
                <a:xfrm>
                  <a:off x="0" y="557214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Прямая соединительная линия 68"/>
                <p:cNvCxnSpPr/>
                <p:nvPr/>
              </p:nvCxnSpPr>
              <p:spPr>
                <a:xfrm>
                  <a:off x="0" y="485776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Прямая соединительная линия 65"/>
                <p:cNvCxnSpPr/>
                <p:nvPr/>
              </p:nvCxnSpPr>
              <p:spPr>
                <a:xfrm>
                  <a:off x="0" y="414338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Прямая соединительная линия 63"/>
                <p:cNvCxnSpPr/>
                <p:nvPr/>
              </p:nvCxnSpPr>
              <p:spPr>
                <a:xfrm rot="10800000" flipH="1">
                  <a:off x="0" y="342900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Прямая соединительная линия 61"/>
                <p:cNvCxnSpPr/>
                <p:nvPr/>
              </p:nvCxnSpPr>
              <p:spPr>
                <a:xfrm>
                  <a:off x="0" y="271462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Прямая соединительная линия 59"/>
                <p:cNvCxnSpPr/>
                <p:nvPr/>
              </p:nvCxnSpPr>
              <p:spPr>
                <a:xfrm>
                  <a:off x="0" y="1928802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Прямая соединительная линия 75"/>
                <p:cNvCxnSpPr/>
                <p:nvPr/>
              </p:nvCxnSpPr>
              <p:spPr>
                <a:xfrm>
                  <a:off x="0" y="128586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Прямая соединительная линия 77"/>
                <p:cNvCxnSpPr/>
                <p:nvPr/>
              </p:nvCxnSpPr>
              <p:spPr>
                <a:xfrm>
                  <a:off x="0" y="57148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Прямая соединительная линия 53"/>
                <p:cNvCxnSpPr/>
                <p:nvPr/>
              </p:nvCxnSpPr>
              <p:spPr>
                <a:xfrm rot="5400000">
                  <a:off x="471490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Прямая соединительная линия 51"/>
                <p:cNvCxnSpPr/>
                <p:nvPr/>
              </p:nvCxnSpPr>
              <p:spPr>
                <a:xfrm rot="5400000">
                  <a:off x="400052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Прямая соединительная линия 49"/>
                <p:cNvCxnSpPr/>
                <p:nvPr/>
              </p:nvCxnSpPr>
              <p:spPr>
                <a:xfrm rot="5400000">
                  <a:off x="328614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Прямая соединительная линия 47"/>
                <p:cNvCxnSpPr/>
                <p:nvPr/>
              </p:nvCxnSpPr>
              <p:spPr>
                <a:xfrm rot="5400000">
                  <a:off x="257176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Прямая соединительная линия 45"/>
                <p:cNvCxnSpPr/>
                <p:nvPr/>
              </p:nvCxnSpPr>
              <p:spPr>
                <a:xfrm rot="5400000">
                  <a:off x="185738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Прямая соединительная линия 27"/>
                <p:cNvCxnSpPr/>
                <p:nvPr/>
              </p:nvCxnSpPr>
              <p:spPr>
                <a:xfrm rot="16200000" flipH="1">
                  <a:off x="114300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Прямая соединительная линия 23"/>
                <p:cNvCxnSpPr/>
                <p:nvPr/>
              </p:nvCxnSpPr>
              <p:spPr>
                <a:xfrm rot="5400000">
                  <a:off x="42862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Прямая соединительная линия 21"/>
                <p:cNvCxnSpPr/>
                <p:nvPr/>
              </p:nvCxnSpPr>
              <p:spPr>
                <a:xfrm rot="5400000">
                  <a:off x="-28576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Прямая соединительная линия 9"/>
                <p:cNvCxnSpPr/>
                <p:nvPr/>
              </p:nvCxnSpPr>
              <p:spPr>
                <a:xfrm rot="5400000">
                  <a:off x="-2501132" y="3429000"/>
                  <a:ext cx="6858794" cy="794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Прямая соединительная линия 11"/>
                <p:cNvCxnSpPr/>
                <p:nvPr/>
              </p:nvCxnSpPr>
              <p:spPr>
                <a:xfrm rot="5400000">
                  <a:off x="-171452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Прямая соединительная линия 16"/>
                <p:cNvCxnSpPr/>
                <p:nvPr/>
              </p:nvCxnSpPr>
              <p:spPr>
                <a:xfrm rot="5400000">
                  <a:off x="-100014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2" name="Рамка 81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3885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84" name="Рисунок 83" descr="geom_nabor.png"/>
            <p:cNvPicPr>
              <a:picLocks noChangeAspect="1"/>
            </p:cNvPicPr>
            <p:nvPr/>
          </p:nvPicPr>
          <p:blipFill>
            <a:blip r:embed="rId2" cstate="print"/>
            <a:srcRect l="7088" b="6666"/>
            <a:stretch>
              <a:fillRect/>
            </a:stretch>
          </p:blipFill>
          <p:spPr>
            <a:xfrm>
              <a:off x="0" y="4705131"/>
              <a:ext cx="2015169" cy="215286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0" name="Заголовок 5"/>
          <p:cNvSpPr txBox="1">
            <a:spLocks/>
          </p:cNvSpPr>
          <p:nvPr/>
        </p:nvSpPr>
        <p:spPr bwMode="auto">
          <a:xfrm>
            <a:off x="395536" y="476672"/>
            <a:ext cx="8424936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Топтық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82" name="Picture 2" descr="http://consultpm.com/wp-content/uploads/2014/12/%D0%93%D1%80%D1%83%D0%BF%D0%BF%D0%BE%D0%B2%D0%B0%D1%8F-%D0%BE%D1%82%D0%B2%D0%B5%D1%82%D1%81%D1%82%D0%B2%D0%B5%D0%BD%D0%BD%D0%BE%D1%81%D1%82%D1%8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955" y="2206892"/>
            <a:ext cx="4642098" cy="387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01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Группа 82"/>
          <p:cNvGrpSpPr/>
          <p:nvPr/>
        </p:nvGrpSpPr>
        <p:grpSpPr>
          <a:xfrm>
            <a:off x="0" y="0"/>
            <a:ext cx="9144000" cy="6858794"/>
            <a:chOff x="0" y="0"/>
            <a:chExt cx="9144000" cy="6858794"/>
          </a:xfrm>
        </p:grpSpPr>
        <p:grpSp>
          <p:nvGrpSpPr>
            <p:cNvPr id="81" name="Группа 80"/>
            <p:cNvGrpSpPr/>
            <p:nvPr/>
          </p:nvGrpSpPr>
          <p:grpSpPr>
            <a:xfrm>
              <a:off x="0" y="0"/>
              <a:ext cx="9144000" cy="6858794"/>
              <a:chOff x="0" y="0"/>
              <a:chExt cx="9144000" cy="6858794"/>
            </a:xfrm>
          </p:grpSpPr>
          <p:cxnSp>
            <p:nvCxnSpPr>
              <p:cNvPr id="73" name="Прямая соединительная линия 72"/>
              <p:cNvCxnSpPr/>
              <p:nvPr/>
            </p:nvCxnSpPr>
            <p:spPr>
              <a:xfrm>
                <a:off x="0" y="628652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Прямая соединительная линия 70"/>
              <p:cNvCxnSpPr/>
              <p:nvPr/>
            </p:nvCxnSpPr>
            <p:spPr>
              <a:xfrm>
                <a:off x="0" y="557214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Прямая соединительная линия 68"/>
              <p:cNvCxnSpPr/>
              <p:nvPr/>
            </p:nvCxnSpPr>
            <p:spPr>
              <a:xfrm>
                <a:off x="0" y="485776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Прямая соединительная линия 65"/>
              <p:cNvCxnSpPr/>
              <p:nvPr/>
            </p:nvCxnSpPr>
            <p:spPr>
              <a:xfrm>
                <a:off x="0" y="414338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Прямая соединительная линия 63"/>
              <p:cNvCxnSpPr/>
              <p:nvPr/>
            </p:nvCxnSpPr>
            <p:spPr>
              <a:xfrm rot="10800000" flipH="1">
                <a:off x="0" y="342900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Прямая соединительная линия 61"/>
              <p:cNvCxnSpPr/>
              <p:nvPr/>
            </p:nvCxnSpPr>
            <p:spPr>
              <a:xfrm>
                <a:off x="0" y="271462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Прямая соединительная линия 59"/>
              <p:cNvCxnSpPr/>
              <p:nvPr/>
            </p:nvCxnSpPr>
            <p:spPr>
              <a:xfrm>
                <a:off x="0" y="1928802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Прямая соединительная линия 75"/>
              <p:cNvCxnSpPr/>
              <p:nvPr/>
            </p:nvCxnSpPr>
            <p:spPr>
              <a:xfrm>
                <a:off x="0" y="128586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Прямая соединительная линия 77"/>
              <p:cNvCxnSpPr/>
              <p:nvPr/>
            </p:nvCxnSpPr>
            <p:spPr>
              <a:xfrm>
                <a:off x="0" y="57148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Прямая соединительная линия 53"/>
              <p:cNvCxnSpPr/>
              <p:nvPr/>
            </p:nvCxnSpPr>
            <p:spPr>
              <a:xfrm rot="5400000">
                <a:off x="471490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/>
              <p:cNvCxnSpPr/>
              <p:nvPr/>
            </p:nvCxnSpPr>
            <p:spPr>
              <a:xfrm rot="5400000">
                <a:off x="400052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Прямая соединительная линия 49"/>
              <p:cNvCxnSpPr/>
              <p:nvPr/>
            </p:nvCxnSpPr>
            <p:spPr>
              <a:xfrm rot="5400000">
                <a:off x="328614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единительная линия 47"/>
              <p:cNvCxnSpPr/>
              <p:nvPr/>
            </p:nvCxnSpPr>
            <p:spPr>
              <a:xfrm rot="5400000">
                <a:off x="257176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45"/>
              <p:cNvCxnSpPr/>
              <p:nvPr/>
            </p:nvCxnSpPr>
            <p:spPr>
              <a:xfrm rot="5400000">
                <a:off x="185738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>
              <a:xfrm rot="16200000" flipH="1">
                <a:off x="114300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rot="5400000">
                <a:off x="42862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 rot="5400000">
                <a:off x="-28576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 rot="5400000">
                <a:off x="-2501132" y="3429000"/>
                <a:ext cx="6858794" cy="794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 rot="5400000">
                <a:off x="-171452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 rot="5400000">
                <a:off x="-100014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2" name="Рамка 81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3885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0" name="Заголовок 5"/>
          <p:cNvSpPr txBox="1">
            <a:spLocks/>
          </p:cNvSpPr>
          <p:nvPr/>
        </p:nvSpPr>
        <p:spPr bwMode="auto">
          <a:xfrm>
            <a:off x="334134" y="260648"/>
            <a:ext cx="7096180" cy="684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1-раунд: </a:t>
            </a:r>
            <a:r>
              <a:rPr lang="ru-RU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Сәйкестендіру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7789525"/>
              </p:ext>
            </p:extLst>
          </p:nvPr>
        </p:nvGraphicFramePr>
        <p:xfrm>
          <a:off x="596900" y="944563"/>
          <a:ext cx="2232025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5" name="Формула" r:id="rId3" imgW="444240" imgH="228600" progId="Equation.3">
                  <p:embed/>
                </p:oleObj>
              </mc:Choice>
              <mc:Fallback>
                <p:oleObj name="Формула" r:id="rId3" imgW="444240" imgH="228600" progId="Equation.3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" y="944563"/>
                        <a:ext cx="2232025" cy="113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4808000"/>
              </p:ext>
            </p:extLst>
          </p:nvPr>
        </p:nvGraphicFramePr>
        <p:xfrm>
          <a:off x="5789627" y="4579935"/>
          <a:ext cx="1849438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6" name="Формула" r:id="rId5" imgW="368280" imgH="203040" progId="Equation.3">
                  <p:embed/>
                </p:oleObj>
              </mc:Choice>
              <mc:Fallback>
                <p:oleObj name="Формула" r:id="rId5" imgW="368280" imgH="203040" progId="Equation.3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9627" y="4579935"/>
                        <a:ext cx="1849438" cy="1011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5982869"/>
              </p:ext>
            </p:extLst>
          </p:nvPr>
        </p:nvGraphicFramePr>
        <p:xfrm>
          <a:off x="654833" y="4420277"/>
          <a:ext cx="2487613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7" name="Формула" r:id="rId7" imgW="495000" imgH="228600" progId="Equation.3">
                  <p:embed/>
                </p:oleObj>
              </mc:Choice>
              <mc:Fallback>
                <p:oleObj name="Формула" r:id="rId7" imgW="495000" imgH="228600" progId="Equation.3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833" y="4420277"/>
                        <a:ext cx="2487613" cy="113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0648301"/>
              </p:ext>
            </p:extLst>
          </p:nvPr>
        </p:nvGraphicFramePr>
        <p:xfrm>
          <a:off x="6029108" y="2060848"/>
          <a:ext cx="1470025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8" name="Формула" r:id="rId9" imgW="291960" imgH="203040" progId="Equation.3">
                  <p:embed/>
                </p:oleObj>
              </mc:Choice>
              <mc:Fallback>
                <p:oleObj name="Формула" r:id="rId9" imgW="291960" imgH="203040" progId="Equation.3">
                  <p:embed/>
                  <p:pic>
                    <p:nvPicPr>
                      <p:cNvPr id="0" name="Объект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9108" y="2060848"/>
                        <a:ext cx="1470025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1394348"/>
              </p:ext>
            </p:extLst>
          </p:nvPr>
        </p:nvGraphicFramePr>
        <p:xfrm>
          <a:off x="525463" y="3429000"/>
          <a:ext cx="2995612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9" name="Формула" r:id="rId11" imgW="596880" imgH="203040" progId="Equation.3">
                  <p:embed/>
                </p:oleObj>
              </mc:Choice>
              <mc:Fallback>
                <p:oleObj name="Формула" r:id="rId11" imgW="596880" imgH="203040" progId="Equation.3">
                  <p:embed/>
                  <p:pic>
                    <p:nvPicPr>
                      <p:cNvPr id="0" name="Объект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463" y="3429000"/>
                        <a:ext cx="2995612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7586698"/>
              </p:ext>
            </p:extLst>
          </p:nvPr>
        </p:nvGraphicFramePr>
        <p:xfrm>
          <a:off x="7434540" y="541757"/>
          <a:ext cx="765175" cy="195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0" name="Формула" r:id="rId13" imgW="152280" imgH="393480" progId="Equation.3">
                  <p:embed/>
                </p:oleObj>
              </mc:Choice>
              <mc:Fallback>
                <p:oleObj name="Формула" r:id="rId13" imgW="152280" imgH="393480" progId="Equation.3">
                  <p:embed/>
                  <p:pic>
                    <p:nvPicPr>
                      <p:cNvPr id="0" name="Объект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4540" y="541757"/>
                        <a:ext cx="765175" cy="195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0788569"/>
              </p:ext>
            </p:extLst>
          </p:nvPr>
        </p:nvGraphicFramePr>
        <p:xfrm>
          <a:off x="539552" y="5517232"/>
          <a:ext cx="3186113" cy="1135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1" name="Формула" r:id="rId15" imgW="634680" imgH="228600" progId="Equation.3">
                  <p:embed/>
                </p:oleObj>
              </mc:Choice>
              <mc:Fallback>
                <p:oleObj name="Формула" r:id="rId15" imgW="634680" imgH="228600" progId="Equation.3">
                  <p:embed/>
                  <p:pic>
                    <p:nvPicPr>
                      <p:cNvPr id="0" name="Объект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5517232"/>
                        <a:ext cx="3186113" cy="1135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0064228"/>
              </p:ext>
            </p:extLst>
          </p:nvPr>
        </p:nvGraphicFramePr>
        <p:xfrm>
          <a:off x="6948264" y="2780928"/>
          <a:ext cx="1912937" cy="195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2" name="Формула" r:id="rId17" imgW="380880" imgH="393480" progId="Equation.3">
                  <p:embed/>
                </p:oleObj>
              </mc:Choice>
              <mc:Fallback>
                <p:oleObj name="Формула" r:id="rId17" imgW="380880" imgH="393480" progId="Equation.3">
                  <p:embed/>
                  <p:pic>
                    <p:nvPicPr>
                      <p:cNvPr id="0" name="Объект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264" y="2780928"/>
                        <a:ext cx="1912937" cy="195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Объект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4910715"/>
              </p:ext>
            </p:extLst>
          </p:nvPr>
        </p:nvGraphicFramePr>
        <p:xfrm>
          <a:off x="611560" y="2146295"/>
          <a:ext cx="3187700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3" name="Формула" r:id="rId19" imgW="634680" imgH="228600" progId="Equation.3">
                  <p:embed/>
                </p:oleObj>
              </mc:Choice>
              <mc:Fallback>
                <p:oleObj name="Формула" r:id="rId19" imgW="634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146295"/>
                        <a:ext cx="3187700" cy="113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Объект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1195706"/>
              </p:ext>
            </p:extLst>
          </p:nvPr>
        </p:nvGraphicFramePr>
        <p:xfrm>
          <a:off x="6444208" y="5563554"/>
          <a:ext cx="2422525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4" name="Формула" r:id="rId21" imgW="482400" imgH="203040" progId="Equation.3">
                  <p:embed/>
                </p:oleObj>
              </mc:Choice>
              <mc:Fallback>
                <p:oleObj name="Формула" r:id="rId21" imgW="4824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4208" y="5563554"/>
                        <a:ext cx="2422525" cy="1011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Прямая со стрелкой 12"/>
          <p:cNvCxnSpPr/>
          <p:nvPr/>
        </p:nvCxnSpPr>
        <p:spPr>
          <a:xfrm>
            <a:off x="2873532" y="1534520"/>
            <a:ext cx="3282644" cy="31906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38" idx="3"/>
          </p:cNvCxnSpPr>
          <p:nvPr/>
        </p:nvCxnSpPr>
        <p:spPr>
          <a:xfrm>
            <a:off x="3799260" y="2714620"/>
            <a:ext cx="2356916" cy="33786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V="1">
            <a:off x="3526941" y="1285860"/>
            <a:ext cx="3709355" cy="25569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V="1">
            <a:off x="3145940" y="3032956"/>
            <a:ext cx="3154252" cy="20168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V="1">
            <a:off x="3710048" y="4041402"/>
            <a:ext cx="3154252" cy="20168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178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0" y="0"/>
            <a:ext cx="9144000" cy="6858794"/>
            <a:chOff x="0" y="0"/>
            <a:chExt cx="9144000" cy="6858794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0" y="0"/>
              <a:ext cx="9144000" cy="6858794"/>
              <a:chOff x="0" y="0"/>
              <a:chExt cx="9144000" cy="6858794"/>
            </a:xfrm>
          </p:grpSpPr>
          <p:grpSp>
            <p:nvGrpSpPr>
              <p:cNvPr id="20" name="Группа 19"/>
              <p:cNvGrpSpPr/>
              <p:nvPr/>
            </p:nvGrpSpPr>
            <p:grpSpPr>
              <a:xfrm>
                <a:off x="0" y="0"/>
                <a:ext cx="9144000" cy="6858794"/>
                <a:chOff x="0" y="0"/>
                <a:chExt cx="9144000" cy="6858794"/>
              </a:xfrm>
            </p:grpSpPr>
            <p:cxnSp>
              <p:nvCxnSpPr>
                <p:cNvPr id="22" name="Прямая соединительная линия 21"/>
                <p:cNvCxnSpPr/>
                <p:nvPr/>
              </p:nvCxnSpPr>
              <p:spPr>
                <a:xfrm>
                  <a:off x="0" y="628652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Прямая соединительная линия 22"/>
                <p:cNvCxnSpPr/>
                <p:nvPr/>
              </p:nvCxnSpPr>
              <p:spPr>
                <a:xfrm>
                  <a:off x="0" y="557214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Прямая соединительная линия 23"/>
                <p:cNvCxnSpPr/>
                <p:nvPr/>
              </p:nvCxnSpPr>
              <p:spPr>
                <a:xfrm>
                  <a:off x="0" y="485776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Прямая соединительная линия 24"/>
                <p:cNvCxnSpPr/>
                <p:nvPr/>
              </p:nvCxnSpPr>
              <p:spPr>
                <a:xfrm>
                  <a:off x="0" y="414338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Прямая соединительная линия 25"/>
                <p:cNvCxnSpPr/>
                <p:nvPr/>
              </p:nvCxnSpPr>
              <p:spPr>
                <a:xfrm rot="10800000" flipH="1">
                  <a:off x="0" y="342900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Прямая соединительная линия 26"/>
                <p:cNvCxnSpPr/>
                <p:nvPr/>
              </p:nvCxnSpPr>
              <p:spPr>
                <a:xfrm>
                  <a:off x="0" y="271462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Прямая соединительная линия 27"/>
                <p:cNvCxnSpPr/>
                <p:nvPr/>
              </p:nvCxnSpPr>
              <p:spPr>
                <a:xfrm>
                  <a:off x="0" y="1928802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Прямая соединительная линия 28"/>
                <p:cNvCxnSpPr/>
                <p:nvPr/>
              </p:nvCxnSpPr>
              <p:spPr>
                <a:xfrm>
                  <a:off x="0" y="128586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Прямая соединительная линия 29"/>
                <p:cNvCxnSpPr/>
                <p:nvPr/>
              </p:nvCxnSpPr>
              <p:spPr>
                <a:xfrm>
                  <a:off x="0" y="57148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Прямая соединительная линия 30"/>
                <p:cNvCxnSpPr/>
                <p:nvPr/>
              </p:nvCxnSpPr>
              <p:spPr>
                <a:xfrm rot="5400000">
                  <a:off x="471490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Прямая соединительная линия 31"/>
                <p:cNvCxnSpPr/>
                <p:nvPr/>
              </p:nvCxnSpPr>
              <p:spPr>
                <a:xfrm rot="5400000">
                  <a:off x="400052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Прямая соединительная линия 32"/>
                <p:cNvCxnSpPr/>
                <p:nvPr/>
              </p:nvCxnSpPr>
              <p:spPr>
                <a:xfrm rot="5400000">
                  <a:off x="328614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Прямая соединительная линия 33"/>
                <p:cNvCxnSpPr/>
                <p:nvPr/>
              </p:nvCxnSpPr>
              <p:spPr>
                <a:xfrm rot="5400000">
                  <a:off x="257176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Прямая соединительная линия 34"/>
                <p:cNvCxnSpPr/>
                <p:nvPr/>
              </p:nvCxnSpPr>
              <p:spPr>
                <a:xfrm rot="5400000">
                  <a:off x="185738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Прямая соединительная линия 35"/>
                <p:cNvCxnSpPr/>
                <p:nvPr/>
              </p:nvCxnSpPr>
              <p:spPr>
                <a:xfrm rot="16200000" flipH="1">
                  <a:off x="114300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Прямая соединительная линия 36"/>
                <p:cNvCxnSpPr/>
                <p:nvPr/>
              </p:nvCxnSpPr>
              <p:spPr>
                <a:xfrm rot="5400000">
                  <a:off x="42862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Прямая соединительная линия 37"/>
                <p:cNvCxnSpPr/>
                <p:nvPr/>
              </p:nvCxnSpPr>
              <p:spPr>
                <a:xfrm rot="5400000">
                  <a:off x="-28576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Прямая соединительная линия 38"/>
                <p:cNvCxnSpPr/>
                <p:nvPr/>
              </p:nvCxnSpPr>
              <p:spPr>
                <a:xfrm rot="5400000">
                  <a:off x="-2501132" y="3429000"/>
                  <a:ext cx="6858794" cy="794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Прямая соединительная линия 39"/>
                <p:cNvCxnSpPr/>
                <p:nvPr/>
              </p:nvCxnSpPr>
              <p:spPr>
                <a:xfrm rot="5400000">
                  <a:off x="-171452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Прямая соединительная линия 40"/>
                <p:cNvCxnSpPr/>
                <p:nvPr/>
              </p:nvCxnSpPr>
              <p:spPr>
                <a:xfrm rot="5400000">
                  <a:off x="-100014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" name="Рамка 20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3885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endParaRPr lang="ru-RU" b="1" spc="5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19" name="Рисунок 18" descr="geom_nabor.png"/>
            <p:cNvPicPr>
              <a:picLocks noChangeAspect="1"/>
            </p:cNvPicPr>
            <p:nvPr/>
          </p:nvPicPr>
          <p:blipFill>
            <a:blip r:embed="rId3" cstate="print"/>
            <a:srcRect l="7088" b="6666"/>
            <a:stretch>
              <a:fillRect/>
            </a:stretch>
          </p:blipFill>
          <p:spPr>
            <a:xfrm>
              <a:off x="0" y="4705131"/>
              <a:ext cx="2015169" cy="215286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073" name="AutoShape 25">
            <a:hlinkClick r:id="rId4" action="ppaction://hlinksldjump" highlightClick="1">
              <a:snd r:embed="rId5" name="chimes.wav"/>
            </a:hlinkClick>
          </p:cNvPr>
          <p:cNvSpPr>
            <a:spLocks noChangeArrowheads="1"/>
          </p:cNvSpPr>
          <p:nvPr/>
        </p:nvSpPr>
        <p:spPr bwMode="auto">
          <a:xfrm>
            <a:off x="4549878" y="1077124"/>
            <a:ext cx="1285875" cy="1214438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4400" b="1" dirty="0" smtClean="0"/>
              <a:t>10</a:t>
            </a:r>
            <a:endParaRPr lang="ru-RU" altLang="ru-RU" sz="4400" b="1" dirty="0"/>
          </a:p>
        </p:txBody>
      </p:sp>
      <p:sp>
        <p:nvSpPr>
          <p:cNvPr id="43" name="AutoShape 25">
            <a:hlinkClick r:id="rId6" action="ppaction://hlinksldjump" highlightClick="1">
              <a:snd r:embed="rId5" name="chimes.wav"/>
            </a:hlinkClick>
          </p:cNvPr>
          <p:cNvSpPr>
            <a:spLocks noChangeArrowheads="1"/>
          </p:cNvSpPr>
          <p:nvPr/>
        </p:nvSpPr>
        <p:spPr bwMode="auto">
          <a:xfrm>
            <a:off x="5914966" y="1090332"/>
            <a:ext cx="1285875" cy="1214438"/>
          </a:xfrm>
          <a:prstGeom prst="cube">
            <a:avLst>
              <a:gd name="adj" fmla="val 25000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4400" b="1" dirty="0" smtClean="0"/>
              <a:t>20</a:t>
            </a:r>
            <a:endParaRPr lang="ru-RU" altLang="ru-RU" sz="4400" b="1" dirty="0"/>
          </a:p>
        </p:txBody>
      </p:sp>
      <p:sp>
        <p:nvSpPr>
          <p:cNvPr id="44" name="AutoShape 25">
            <a:hlinkClick r:id="rId7" action="ppaction://hlinksldjump" highlightClick="1">
              <a:snd r:embed="rId5" name="chimes.wav"/>
            </a:hlinkClick>
          </p:cNvPr>
          <p:cNvSpPr>
            <a:spLocks noChangeArrowheads="1"/>
          </p:cNvSpPr>
          <p:nvPr/>
        </p:nvSpPr>
        <p:spPr bwMode="auto">
          <a:xfrm>
            <a:off x="7272849" y="1075536"/>
            <a:ext cx="1285875" cy="1214438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4400" b="1" dirty="0" smtClean="0"/>
              <a:t>30</a:t>
            </a:r>
            <a:endParaRPr lang="ru-RU" altLang="ru-RU" sz="4400" b="1" dirty="0"/>
          </a:p>
        </p:txBody>
      </p:sp>
      <p:sp>
        <p:nvSpPr>
          <p:cNvPr id="47" name="AutoShape 25">
            <a:hlinkClick r:id="rId8" action="ppaction://hlinksldjump" highlightClick="1">
              <a:snd r:embed="rId5" name="chimes.wav"/>
            </a:hlinkClick>
          </p:cNvPr>
          <p:cNvSpPr>
            <a:spLocks noChangeArrowheads="1"/>
          </p:cNvSpPr>
          <p:nvPr/>
        </p:nvSpPr>
        <p:spPr bwMode="auto">
          <a:xfrm>
            <a:off x="4499994" y="2434446"/>
            <a:ext cx="1285875" cy="1214438"/>
          </a:xfrm>
          <a:prstGeom prst="cube">
            <a:avLst>
              <a:gd name="adj" fmla="val 25000"/>
            </a:avLst>
          </a:prstGeom>
          <a:solidFill>
            <a:srgbClr val="3AF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4400" b="1" dirty="0" smtClean="0"/>
              <a:t>10</a:t>
            </a:r>
            <a:endParaRPr lang="ru-RU" altLang="ru-RU" sz="4400" b="1" dirty="0"/>
          </a:p>
        </p:txBody>
      </p:sp>
      <p:sp>
        <p:nvSpPr>
          <p:cNvPr id="48" name="AutoShape 25">
            <a:hlinkClick r:id="rId9" action="ppaction://hlinksldjump" highlightClick="1">
              <a:snd r:embed="rId5" name="chimes.wav"/>
            </a:hlinkClick>
          </p:cNvPr>
          <p:cNvSpPr>
            <a:spLocks noChangeArrowheads="1"/>
          </p:cNvSpPr>
          <p:nvPr/>
        </p:nvSpPr>
        <p:spPr bwMode="auto">
          <a:xfrm>
            <a:off x="5865082" y="2447654"/>
            <a:ext cx="1285875" cy="1214438"/>
          </a:xfrm>
          <a:prstGeom prst="cube">
            <a:avLst>
              <a:gd name="adj" fmla="val 25000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4400" b="1" dirty="0" smtClean="0"/>
              <a:t>20</a:t>
            </a:r>
            <a:endParaRPr lang="ru-RU" altLang="ru-RU" sz="4400" b="1" dirty="0"/>
          </a:p>
        </p:txBody>
      </p:sp>
      <p:sp>
        <p:nvSpPr>
          <p:cNvPr id="49" name="AutoShape 25">
            <a:hlinkClick r:id="rId10" action="ppaction://hlinksldjump" highlightClick="1">
              <a:snd r:embed="rId5" name="chimes.wav"/>
            </a:hlinkClick>
          </p:cNvPr>
          <p:cNvSpPr>
            <a:spLocks noChangeArrowheads="1"/>
          </p:cNvSpPr>
          <p:nvPr/>
        </p:nvSpPr>
        <p:spPr bwMode="auto">
          <a:xfrm>
            <a:off x="7222965" y="2432858"/>
            <a:ext cx="1285875" cy="1214438"/>
          </a:xfrm>
          <a:prstGeom prst="cube">
            <a:avLst>
              <a:gd name="adj" fmla="val 25000"/>
            </a:avLst>
          </a:prstGeom>
          <a:solidFill>
            <a:srgbClr val="F313E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4400" b="1" dirty="0" smtClean="0"/>
              <a:t>30</a:t>
            </a:r>
            <a:endParaRPr lang="ru-RU" altLang="ru-RU" sz="4400" b="1" dirty="0"/>
          </a:p>
        </p:txBody>
      </p:sp>
      <p:sp>
        <p:nvSpPr>
          <p:cNvPr id="52" name="AutoShape 25">
            <a:hlinkClick r:id="rId11" action="ppaction://hlinksldjump" highlightClick="1">
              <a:snd r:embed="rId5" name="chimes.wav"/>
            </a:hlinkClick>
          </p:cNvPr>
          <p:cNvSpPr>
            <a:spLocks noChangeArrowheads="1"/>
          </p:cNvSpPr>
          <p:nvPr/>
        </p:nvSpPr>
        <p:spPr bwMode="auto">
          <a:xfrm>
            <a:off x="4499993" y="3789040"/>
            <a:ext cx="1285875" cy="1214438"/>
          </a:xfrm>
          <a:prstGeom prst="cube">
            <a:avLst>
              <a:gd name="adj" fmla="val 25000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4400" b="1" dirty="0" smtClean="0"/>
              <a:t>10</a:t>
            </a:r>
            <a:endParaRPr lang="ru-RU" altLang="ru-RU" sz="4400" b="1" dirty="0"/>
          </a:p>
        </p:txBody>
      </p:sp>
      <p:sp>
        <p:nvSpPr>
          <p:cNvPr id="53" name="AutoShape 25">
            <a:hlinkClick r:id="rId12" action="ppaction://hlinksldjump" highlightClick="1">
              <a:snd r:embed="rId5" name="chimes.wav"/>
            </a:hlinkClick>
          </p:cNvPr>
          <p:cNvSpPr>
            <a:spLocks noChangeArrowheads="1"/>
          </p:cNvSpPr>
          <p:nvPr/>
        </p:nvSpPr>
        <p:spPr bwMode="auto">
          <a:xfrm>
            <a:off x="5865081" y="3802248"/>
            <a:ext cx="1285875" cy="1214438"/>
          </a:xfrm>
          <a:prstGeom prst="cube">
            <a:avLst>
              <a:gd name="adj" fmla="val 25000"/>
            </a:avLst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4400" b="1" dirty="0" smtClean="0"/>
              <a:t>20</a:t>
            </a:r>
            <a:endParaRPr lang="ru-RU" altLang="ru-RU" sz="4400" b="1" dirty="0"/>
          </a:p>
        </p:txBody>
      </p:sp>
      <p:sp>
        <p:nvSpPr>
          <p:cNvPr id="54" name="AutoShape 25">
            <a:hlinkClick r:id="rId13" action="ppaction://hlinksldjump" highlightClick="1">
              <a:snd r:embed="rId5" name="chimes.wav"/>
            </a:hlinkClick>
          </p:cNvPr>
          <p:cNvSpPr>
            <a:spLocks noChangeArrowheads="1"/>
          </p:cNvSpPr>
          <p:nvPr/>
        </p:nvSpPr>
        <p:spPr bwMode="auto">
          <a:xfrm>
            <a:off x="7222964" y="3787452"/>
            <a:ext cx="1285875" cy="1214438"/>
          </a:xfrm>
          <a:prstGeom prst="cube">
            <a:avLst>
              <a:gd name="adj" fmla="val 25000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4400" b="1" dirty="0" smtClean="0"/>
              <a:t>30</a:t>
            </a:r>
            <a:endParaRPr lang="ru-RU" altLang="ru-RU" sz="4400" b="1" dirty="0"/>
          </a:p>
        </p:txBody>
      </p:sp>
      <p:sp>
        <p:nvSpPr>
          <p:cNvPr id="57" name="AutoShape 25">
            <a:hlinkClick r:id="rId14" action="ppaction://hlinksldjump" highlightClick="1">
              <a:snd r:embed="rId5" name="chimes.wav"/>
            </a:hlinkClick>
          </p:cNvPr>
          <p:cNvSpPr>
            <a:spLocks noChangeArrowheads="1"/>
          </p:cNvSpPr>
          <p:nvPr/>
        </p:nvSpPr>
        <p:spPr bwMode="auto">
          <a:xfrm>
            <a:off x="4499992" y="5153682"/>
            <a:ext cx="1285875" cy="1214438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4400" b="1" dirty="0" smtClean="0"/>
              <a:t>10</a:t>
            </a:r>
            <a:endParaRPr lang="ru-RU" altLang="ru-RU" sz="4400" b="1" dirty="0"/>
          </a:p>
        </p:txBody>
      </p:sp>
      <p:sp>
        <p:nvSpPr>
          <p:cNvPr id="58" name="AutoShape 25">
            <a:hlinkClick r:id="rId15" action="ppaction://hlinksldjump" highlightClick="1">
              <a:snd r:embed="rId5" name="chimes.wav"/>
            </a:hlinkClick>
          </p:cNvPr>
          <p:cNvSpPr>
            <a:spLocks noChangeArrowheads="1"/>
          </p:cNvSpPr>
          <p:nvPr/>
        </p:nvSpPr>
        <p:spPr bwMode="auto">
          <a:xfrm>
            <a:off x="5865080" y="5166890"/>
            <a:ext cx="1285875" cy="1214438"/>
          </a:xfrm>
          <a:prstGeom prst="cube">
            <a:avLst>
              <a:gd name="adj" fmla="val 25000"/>
            </a:avLst>
          </a:prstGeom>
          <a:solidFill>
            <a:srgbClr val="5326A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4400" b="1" dirty="0" smtClean="0"/>
              <a:t>20</a:t>
            </a:r>
            <a:endParaRPr lang="ru-RU" altLang="ru-RU" sz="4400" b="1" dirty="0"/>
          </a:p>
        </p:txBody>
      </p:sp>
      <p:sp>
        <p:nvSpPr>
          <p:cNvPr id="59" name="AutoShape 25">
            <a:hlinkClick r:id="rId16" action="ppaction://hlinksldjump" highlightClick="1">
              <a:snd r:embed="rId5" name="chimes.wav"/>
            </a:hlinkClick>
          </p:cNvPr>
          <p:cNvSpPr>
            <a:spLocks noChangeArrowheads="1"/>
          </p:cNvSpPr>
          <p:nvPr/>
        </p:nvSpPr>
        <p:spPr bwMode="auto">
          <a:xfrm>
            <a:off x="7222963" y="5152094"/>
            <a:ext cx="1285875" cy="1214438"/>
          </a:xfrm>
          <a:prstGeom prst="cube">
            <a:avLst>
              <a:gd name="adj" fmla="val 25000"/>
            </a:avLst>
          </a:prstGeom>
          <a:solidFill>
            <a:srgbClr val="3AF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4400" b="1" dirty="0" smtClean="0"/>
              <a:t>30</a:t>
            </a:r>
            <a:endParaRPr lang="ru-RU" altLang="ru-RU" sz="4400" b="1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7766177"/>
              </p:ext>
            </p:extLst>
          </p:nvPr>
        </p:nvGraphicFramePr>
        <p:xfrm>
          <a:off x="1822501" y="1107349"/>
          <a:ext cx="2059723" cy="1468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41" name="Формула" r:id="rId17" imgW="317160" imgH="228600" progId="Equation.3">
                  <p:embed/>
                </p:oleObj>
              </mc:Choice>
              <mc:Fallback>
                <p:oleObj name="Формула" r:id="rId17" imgW="317160" imgH="228600" progId="Equation.3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2501" y="1107349"/>
                        <a:ext cx="2059723" cy="1468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Объект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0196767"/>
              </p:ext>
            </p:extLst>
          </p:nvPr>
        </p:nvGraphicFramePr>
        <p:xfrm>
          <a:off x="2073362" y="4898474"/>
          <a:ext cx="2141346" cy="1468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42" name="Формула" r:id="rId19" imgW="330120" imgH="228600" progId="Equation.3">
                  <p:embed/>
                </p:oleObj>
              </mc:Choice>
              <mc:Fallback>
                <p:oleObj name="Формула" r:id="rId19" imgW="330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3362" y="4898474"/>
                        <a:ext cx="2141346" cy="14680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Объект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2326133"/>
              </p:ext>
            </p:extLst>
          </p:nvPr>
        </p:nvGraphicFramePr>
        <p:xfrm>
          <a:off x="1619672" y="3743002"/>
          <a:ext cx="2639621" cy="130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43" name="Формула" r:id="rId21" imgW="406080" imgH="203040" progId="Equation.3">
                  <p:embed/>
                </p:oleObj>
              </mc:Choice>
              <mc:Fallback>
                <p:oleObj name="Формула" r:id="rId21" imgW="4060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3743002"/>
                        <a:ext cx="2639621" cy="1303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3940612"/>
              </p:ext>
            </p:extLst>
          </p:nvPr>
        </p:nvGraphicFramePr>
        <p:xfrm>
          <a:off x="1110902" y="2330072"/>
          <a:ext cx="3389092" cy="1472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44" name="Формула" r:id="rId23" imgW="520560" imgH="228600" progId="Equation.3">
                  <p:embed/>
                </p:oleObj>
              </mc:Choice>
              <mc:Fallback>
                <p:oleObj name="Формула" r:id="rId23" imgW="520560" imgH="228600" progId="Equation.3">
                  <p:embed/>
                  <p:pic>
                    <p:nvPicPr>
                      <p:cNvPr id="0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0902" y="2330072"/>
                        <a:ext cx="3389092" cy="14721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8" name="Picture 2" descr="http://consultpm.com/wp-content/uploads/2014/12/%D0%93%D1%80%D1%83%D0%BF%D0%BF%D0%BE%D0%B2%D0%B0%D1%8F-%D0%BE%D1%82%D0%B2%D0%B5%D1%82%D1%81%D1%82%D0%B2%D0%B5%D0%BD%D0%BD%D0%BE%D1%81%D1%82%D1%8C.png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04" y="404664"/>
            <a:ext cx="137979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Заголовок 5"/>
          <p:cNvSpPr txBox="1">
            <a:spLocks/>
          </p:cNvSpPr>
          <p:nvPr/>
        </p:nvSpPr>
        <p:spPr bwMode="auto">
          <a:xfrm>
            <a:off x="1436260" y="260648"/>
            <a:ext cx="7096180" cy="684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-раунд: 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kk-KZ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әйге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45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autoRev="1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autoRev="1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autoRev="1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autoRev="1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autoRev="1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autoRev="1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autoRev="1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autoRev="1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autoRev="1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autoRev="1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autoRev="1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autoRev="1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autoRev="1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autoRev="1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autoRev="1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autoRev="1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autoRev="1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autoRev="1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autoRev="1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9" dur="500" autoRev="1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0" dur="500" autoRev="1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500" autoRev="1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76" dur="500" autoRev="1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7" dur="500" autoRev="1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8" dur="500" autoRev="1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83" dur="500" autoRev="1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500" autoRev="1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5" dur="500" autoRev="1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2073" grpId="0" animBg="1"/>
      <p:bldP spid="43" grpId="0" animBg="1"/>
      <p:bldP spid="44" grpId="0" animBg="1"/>
      <p:bldP spid="47" grpId="0" animBg="1"/>
      <p:bldP spid="48" grpId="0" animBg="1"/>
      <p:bldP spid="49" grpId="0" animBg="1"/>
      <p:bldP spid="52" grpId="0" animBg="1"/>
      <p:bldP spid="53" grpId="0" animBg="1"/>
      <p:bldP spid="54" grpId="0" animBg="1"/>
      <p:bldP spid="57" grpId="0" animBg="1"/>
      <p:bldP spid="58" grpId="0" animBg="1"/>
      <p:bldP spid="5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Группа 85"/>
          <p:cNvGrpSpPr/>
          <p:nvPr/>
        </p:nvGrpSpPr>
        <p:grpSpPr>
          <a:xfrm>
            <a:off x="0" y="0"/>
            <a:ext cx="9144000" cy="6858794"/>
            <a:chOff x="0" y="0"/>
            <a:chExt cx="9144000" cy="6858794"/>
          </a:xfrm>
        </p:grpSpPr>
        <p:grpSp>
          <p:nvGrpSpPr>
            <p:cNvPr id="83" name="Группа 82"/>
            <p:cNvGrpSpPr/>
            <p:nvPr/>
          </p:nvGrpSpPr>
          <p:grpSpPr>
            <a:xfrm>
              <a:off x="0" y="0"/>
              <a:ext cx="9144000" cy="6858794"/>
              <a:chOff x="0" y="0"/>
              <a:chExt cx="9144000" cy="6858794"/>
            </a:xfrm>
          </p:grpSpPr>
          <p:grpSp>
            <p:nvGrpSpPr>
              <p:cNvPr id="81" name="Группа 80"/>
              <p:cNvGrpSpPr/>
              <p:nvPr/>
            </p:nvGrpSpPr>
            <p:grpSpPr>
              <a:xfrm>
                <a:off x="0" y="0"/>
                <a:ext cx="9144000" cy="6858794"/>
                <a:chOff x="0" y="0"/>
                <a:chExt cx="9144000" cy="6858794"/>
              </a:xfrm>
            </p:grpSpPr>
            <p:cxnSp>
              <p:nvCxnSpPr>
                <p:cNvPr id="73" name="Прямая соединительная линия 72"/>
                <p:cNvCxnSpPr/>
                <p:nvPr/>
              </p:nvCxnSpPr>
              <p:spPr>
                <a:xfrm>
                  <a:off x="0" y="628652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Прямая соединительная линия 70"/>
                <p:cNvCxnSpPr/>
                <p:nvPr/>
              </p:nvCxnSpPr>
              <p:spPr>
                <a:xfrm>
                  <a:off x="0" y="557214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Прямая соединительная линия 68"/>
                <p:cNvCxnSpPr/>
                <p:nvPr/>
              </p:nvCxnSpPr>
              <p:spPr>
                <a:xfrm>
                  <a:off x="0" y="485776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Прямая соединительная линия 65"/>
                <p:cNvCxnSpPr/>
                <p:nvPr/>
              </p:nvCxnSpPr>
              <p:spPr>
                <a:xfrm>
                  <a:off x="0" y="414338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Прямая соединительная линия 63"/>
                <p:cNvCxnSpPr/>
                <p:nvPr/>
              </p:nvCxnSpPr>
              <p:spPr>
                <a:xfrm rot="10800000" flipH="1">
                  <a:off x="0" y="342900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Прямая соединительная линия 61"/>
                <p:cNvCxnSpPr/>
                <p:nvPr/>
              </p:nvCxnSpPr>
              <p:spPr>
                <a:xfrm>
                  <a:off x="0" y="271462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Прямая соединительная линия 59"/>
                <p:cNvCxnSpPr/>
                <p:nvPr/>
              </p:nvCxnSpPr>
              <p:spPr>
                <a:xfrm>
                  <a:off x="0" y="1928802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Прямая соединительная линия 75"/>
                <p:cNvCxnSpPr/>
                <p:nvPr/>
              </p:nvCxnSpPr>
              <p:spPr>
                <a:xfrm>
                  <a:off x="0" y="128586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Прямая соединительная линия 77"/>
                <p:cNvCxnSpPr/>
                <p:nvPr/>
              </p:nvCxnSpPr>
              <p:spPr>
                <a:xfrm>
                  <a:off x="0" y="57148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Прямая соединительная линия 53"/>
                <p:cNvCxnSpPr/>
                <p:nvPr/>
              </p:nvCxnSpPr>
              <p:spPr>
                <a:xfrm rot="5400000">
                  <a:off x="471490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Прямая соединительная линия 51"/>
                <p:cNvCxnSpPr/>
                <p:nvPr/>
              </p:nvCxnSpPr>
              <p:spPr>
                <a:xfrm rot="5400000">
                  <a:off x="400052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Прямая соединительная линия 49"/>
                <p:cNvCxnSpPr/>
                <p:nvPr/>
              </p:nvCxnSpPr>
              <p:spPr>
                <a:xfrm rot="5400000">
                  <a:off x="328614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Прямая соединительная линия 47"/>
                <p:cNvCxnSpPr/>
                <p:nvPr/>
              </p:nvCxnSpPr>
              <p:spPr>
                <a:xfrm rot="5400000">
                  <a:off x="257176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Прямая соединительная линия 45"/>
                <p:cNvCxnSpPr/>
                <p:nvPr/>
              </p:nvCxnSpPr>
              <p:spPr>
                <a:xfrm rot="5400000">
                  <a:off x="185738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Прямая соединительная линия 27"/>
                <p:cNvCxnSpPr/>
                <p:nvPr/>
              </p:nvCxnSpPr>
              <p:spPr>
                <a:xfrm rot="16200000" flipH="1">
                  <a:off x="114300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Прямая соединительная линия 23"/>
                <p:cNvCxnSpPr/>
                <p:nvPr/>
              </p:nvCxnSpPr>
              <p:spPr>
                <a:xfrm rot="5400000">
                  <a:off x="42862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Прямая соединительная линия 21"/>
                <p:cNvCxnSpPr/>
                <p:nvPr/>
              </p:nvCxnSpPr>
              <p:spPr>
                <a:xfrm rot="5400000">
                  <a:off x="-28576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Прямая соединительная линия 9"/>
                <p:cNvCxnSpPr/>
                <p:nvPr/>
              </p:nvCxnSpPr>
              <p:spPr>
                <a:xfrm rot="5400000">
                  <a:off x="-2501132" y="3429000"/>
                  <a:ext cx="6858794" cy="794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Прямая соединительная линия 11"/>
                <p:cNvCxnSpPr/>
                <p:nvPr/>
              </p:nvCxnSpPr>
              <p:spPr>
                <a:xfrm rot="5400000">
                  <a:off x="-171452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Прямая соединительная линия 16"/>
                <p:cNvCxnSpPr/>
                <p:nvPr/>
              </p:nvCxnSpPr>
              <p:spPr>
                <a:xfrm rot="5400000">
                  <a:off x="-100014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2" name="Рамка 81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3885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84" name="Рисунок 83" descr="geom_nabor.png"/>
            <p:cNvPicPr>
              <a:picLocks noChangeAspect="1"/>
            </p:cNvPicPr>
            <p:nvPr/>
          </p:nvPicPr>
          <p:blipFill>
            <a:blip r:embed="rId3" cstate="print"/>
            <a:srcRect l="7088" b="6666"/>
            <a:stretch>
              <a:fillRect/>
            </a:stretch>
          </p:blipFill>
          <p:spPr>
            <a:xfrm>
              <a:off x="0" y="4705131"/>
              <a:ext cx="2015169" cy="215286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0482" name="Picture 2" descr="http://consultpm.com/wp-content/uploads/2014/12/%D0%93%D1%80%D1%83%D0%BF%D0%BF%D0%BE%D0%B2%D0%B0%D1%8F-%D0%BE%D1%82%D0%B2%D0%B5%D1%82%D1%81%D1%82%D0%B2%D0%B5%D0%BD%D0%BD%D0%BE%D1%81%D1%82%D1%8C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6672"/>
            <a:ext cx="1650195" cy="137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0321339"/>
              </p:ext>
            </p:extLst>
          </p:nvPr>
        </p:nvGraphicFramePr>
        <p:xfrm>
          <a:off x="467545" y="377747"/>
          <a:ext cx="1451278" cy="1035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84" name="Формула" r:id="rId6" imgW="317160" imgH="228600" progId="Equation.3">
                  <p:embed/>
                </p:oleObj>
              </mc:Choice>
              <mc:Fallback>
                <p:oleObj name="Формула" r:id="rId6" imgW="317160" imgH="228600" progId="Equation.3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5" y="377747"/>
                        <a:ext cx="1451278" cy="10350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7161" y="476672"/>
            <a:ext cx="3241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- 10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ұпай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502754" y="1930390"/>
            <a:ext cx="81369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kk-KZ" altLang="ru-RU" sz="3600" b="1" i="1" dirty="0" smtClean="0">
                <a:latin typeface="Times New Roman" pitchFamily="18" charset="0"/>
                <a:cs typeface="Times New Roman" pitchFamily="18" charset="0"/>
              </a:rPr>
              <a:t>Функцияның туындысын табыңдар:</a:t>
            </a:r>
            <a:endParaRPr lang="ru-RU" alt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0152771"/>
              </p:ext>
            </p:extLst>
          </p:nvPr>
        </p:nvGraphicFramePr>
        <p:xfrm>
          <a:off x="2217584" y="2924944"/>
          <a:ext cx="4710421" cy="1512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85" name="Формула" r:id="rId8" imgW="711000" imgH="228600" progId="Equation.3">
                  <p:embed/>
                </p:oleObj>
              </mc:Choice>
              <mc:Fallback>
                <p:oleObj name="Формула" r:id="rId8" imgW="711000" imgH="228600" progId="Equation.3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7584" y="2924944"/>
                        <a:ext cx="4710421" cy="15121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1428839"/>
              </p:ext>
            </p:extLst>
          </p:nvPr>
        </p:nvGraphicFramePr>
        <p:xfrm>
          <a:off x="2800837" y="4509120"/>
          <a:ext cx="3543916" cy="1596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86" name="Формула" r:id="rId10" imgW="507960" imgH="228600" progId="Equation.3">
                  <p:embed/>
                </p:oleObj>
              </mc:Choice>
              <mc:Fallback>
                <p:oleObj name="Формула" r:id="rId10" imgW="507960" imgH="228600" progId="Equation.3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0837" y="4509120"/>
                        <a:ext cx="3543916" cy="15964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694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Группа 85"/>
          <p:cNvGrpSpPr/>
          <p:nvPr/>
        </p:nvGrpSpPr>
        <p:grpSpPr>
          <a:xfrm>
            <a:off x="0" y="0"/>
            <a:ext cx="9144000" cy="6858794"/>
            <a:chOff x="0" y="0"/>
            <a:chExt cx="9144000" cy="6858794"/>
          </a:xfrm>
        </p:grpSpPr>
        <p:grpSp>
          <p:nvGrpSpPr>
            <p:cNvPr id="83" name="Группа 82"/>
            <p:cNvGrpSpPr/>
            <p:nvPr/>
          </p:nvGrpSpPr>
          <p:grpSpPr>
            <a:xfrm>
              <a:off x="0" y="0"/>
              <a:ext cx="9144000" cy="6858794"/>
              <a:chOff x="0" y="0"/>
              <a:chExt cx="9144000" cy="6858794"/>
            </a:xfrm>
          </p:grpSpPr>
          <p:grpSp>
            <p:nvGrpSpPr>
              <p:cNvPr id="81" name="Группа 80"/>
              <p:cNvGrpSpPr/>
              <p:nvPr/>
            </p:nvGrpSpPr>
            <p:grpSpPr>
              <a:xfrm>
                <a:off x="0" y="0"/>
                <a:ext cx="9144000" cy="6858794"/>
                <a:chOff x="0" y="0"/>
                <a:chExt cx="9144000" cy="6858794"/>
              </a:xfrm>
            </p:grpSpPr>
            <p:cxnSp>
              <p:nvCxnSpPr>
                <p:cNvPr id="73" name="Прямая соединительная линия 72"/>
                <p:cNvCxnSpPr/>
                <p:nvPr/>
              </p:nvCxnSpPr>
              <p:spPr>
                <a:xfrm>
                  <a:off x="0" y="628652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Прямая соединительная линия 70"/>
                <p:cNvCxnSpPr/>
                <p:nvPr/>
              </p:nvCxnSpPr>
              <p:spPr>
                <a:xfrm>
                  <a:off x="0" y="557214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Прямая соединительная линия 68"/>
                <p:cNvCxnSpPr/>
                <p:nvPr/>
              </p:nvCxnSpPr>
              <p:spPr>
                <a:xfrm>
                  <a:off x="0" y="485776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Прямая соединительная линия 65"/>
                <p:cNvCxnSpPr/>
                <p:nvPr/>
              </p:nvCxnSpPr>
              <p:spPr>
                <a:xfrm>
                  <a:off x="0" y="414338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Прямая соединительная линия 63"/>
                <p:cNvCxnSpPr/>
                <p:nvPr/>
              </p:nvCxnSpPr>
              <p:spPr>
                <a:xfrm rot="10800000" flipH="1">
                  <a:off x="0" y="342900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Прямая соединительная линия 61"/>
                <p:cNvCxnSpPr/>
                <p:nvPr/>
              </p:nvCxnSpPr>
              <p:spPr>
                <a:xfrm>
                  <a:off x="0" y="271462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Прямая соединительная линия 59"/>
                <p:cNvCxnSpPr/>
                <p:nvPr/>
              </p:nvCxnSpPr>
              <p:spPr>
                <a:xfrm>
                  <a:off x="0" y="1928802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Прямая соединительная линия 75"/>
                <p:cNvCxnSpPr/>
                <p:nvPr/>
              </p:nvCxnSpPr>
              <p:spPr>
                <a:xfrm>
                  <a:off x="0" y="128586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Прямая соединительная линия 77"/>
                <p:cNvCxnSpPr/>
                <p:nvPr/>
              </p:nvCxnSpPr>
              <p:spPr>
                <a:xfrm>
                  <a:off x="0" y="57148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Прямая соединительная линия 53"/>
                <p:cNvCxnSpPr/>
                <p:nvPr/>
              </p:nvCxnSpPr>
              <p:spPr>
                <a:xfrm rot="5400000">
                  <a:off x="471490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Прямая соединительная линия 51"/>
                <p:cNvCxnSpPr/>
                <p:nvPr/>
              </p:nvCxnSpPr>
              <p:spPr>
                <a:xfrm rot="5400000">
                  <a:off x="400052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Прямая соединительная линия 49"/>
                <p:cNvCxnSpPr/>
                <p:nvPr/>
              </p:nvCxnSpPr>
              <p:spPr>
                <a:xfrm rot="5400000">
                  <a:off x="328614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Прямая соединительная линия 47"/>
                <p:cNvCxnSpPr/>
                <p:nvPr/>
              </p:nvCxnSpPr>
              <p:spPr>
                <a:xfrm rot="5400000">
                  <a:off x="257176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Прямая соединительная линия 45"/>
                <p:cNvCxnSpPr/>
                <p:nvPr/>
              </p:nvCxnSpPr>
              <p:spPr>
                <a:xfrm rot="5400000">
                  <a:off x="185738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Прямая соединительная линия 27"/>
                <p:cNvCxnSpPr/>
                <p:nvPr/>
              </p:nvCxnSpPr>
              <p:spPr>
                <a:xfrm rot="16200000" flipH="1">
                  <a:off x="114300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Прямая соединительная линия 23"/>
                <p:cNvCxnSpPr/>
                <p:nvPr/>
              </p:nvCxnSpPr>
              <p:spPr>
                <a:xfrm rot="5400000">
                  <a:off x="42862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Прямая соединительная линия 21"/>
                <p:cNvCxnSpPr/>
                <p:nvPr/>
              </p:nvCxnSpPr>
              <p:spPr>
                <a:xfrm rot="5400000">
                  <a:off x="-28576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Прямая соединительная линия 9"/>
                <p:cNvCxnSpPr/>
                <p:nvPr/>
              </p:nvCxnSpPr>
              <p:spPr>
                <a:xfrm rot="5400000">
                  <a:off x="-2501132" y="3429000"/>
                  <a:ext cx="6858794" cy="794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Прямая соединительная линия 11"/>
                <p:cNvCxnSpPr/>
                <p:nvPr/>
              </p:nvCxnSpPr>
              <p:spPr>
                <a:xfrm rot="5400000">
                  <a:off x="-171452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Прямая соединительная линия 16"/>
                <p:cNvCxnSpPr/>
                <p:nvPr/>
              </p:nvCxnSpPr>
              <p:spPr>
                <a:xfrm rot="5400000">
                  <a:off x="-100014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2" name="Рамка 81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3885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84" name="Рисунок 83" descr="geom_nabor.png"/>
            <p:cNvPicPr>
              <a:picLocks noChangeAspect="1"/>
            </p:cNvPicPr>
            <p:nvPr/>
          </p:nvPicPr>
          <p:blipFill>
            <a:blip r:embed="rId3" cstate="print"/>
            <a:srcRect l="7088" b="6666"/>
            <a:stretch>
              <a:fillRect/>
            </a:stretch>
          </p:blipFill>
          <p:spPr>
            <a:xfrm>
              <a:off x="0" y="4705131"/>
              <a:ext cx="2015169" cy="215286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0482" name="Picture 2" descr="http://consultpm.com/wp-content/uploads/2014/12/%D0%93%D1%80%D1%83%D0%BF%D0%BF%D0%BE%D0%B2%D0%B0%D1%8F-%D0%BE%D1%82%D0%B2%D0%B5%D1%82%D1%81%D1%82%D0%B2%D0%B5%D0%BD%D0%BD%D0%BE%D1%81%D1%82%D1%8C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6672"/>
            <a:ext cx="1650195" cy="137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2623109"/>
              </p:ext>
            </p:extLst>
          </p:nvPr>
        </p:nvGraphicFramePr>
        <p:xfrm>
          <a:off x="467545" y="377747"/>
          <a:ext cx="1451278" cy="1035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2" name="Формула" r:id="rId6" imgW="317160" imgH="228600" progId="Equation.3">
                  <p:embed/>
                </p:oleObj>
              </mc:Choice>
              <mc:Fallback>
                <p:oleObj name="Формула" r:id="rId6" imgW="317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5" y="377747"/>
                        <a:ext cx="1451278" cy="10350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7161" y="476672"/>
            <a:ext cx="3241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- 20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ұпай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502754" y="1930390"/>
            <a:ext cx="81369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kk-KZ" altLang="ru-RU" sz="3600" b="1" i="1" dirty="0" smtClean="0">
                <a:latin typeface="Times New Roman" pitchFamily="18" charset="0"/>
                <a:cs typeface="Times New Roman" pitchFamily="18" charset="0"/>
              </a:rPr>
              <a:t>Функцияның туындысын табыңдар:</a:t>
            </a:r>
            <a:endParaRPr lang="ru-RU" alt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3694466"/>
              </p:ext>
            </p:extLst>
          </p:nvPr>
        </p:nvGraphicFramePr>
        <p:xfrm>
          <a:off x="1671638" y="2924175"/>
          <a:ext cx="5803900" cy="151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3" name="Формула" r:id="rId8" imgW="876240" imgH="228600" progId="Equation.3">
                  <p:embed/>
                </p:oleObj>
              </mc:Choice>
              <mc:Fallback>
                <p:oleObj name="Формула" r:id="rId8" imgW="876240" imgH="228600" progId="Equation.3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1638" y="2924175"/>
                        <a:ext cx="5803900" cy="1512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5458969"/>
              </p:ext>
            </p:extLst>
          </p:nvPr>
        </p:nvGraphicFramePr>
        <p:xfrm>
          <a:off x="2106210" y="4665021"/>
          <a:ext cx="6533447" cy="1490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4" name="Формула" r:id="rId10" imgW="1002960" imgH="228600" progId="Equation.3">
                  <p:embed/>
                </p:oleObj>
              </mc:Choice>
              <mc:Fallback>
                <p:oleObj name="Формула" r:id="rId10" imgW="1002960" imgH="228600" progId="Equation.3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6210" y="4665021"/>
                        <a:ext cx="6533447" cy="14903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069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2924534</TotalTime>
  <Words>306</Words>
  <Application>Microsoft Office PowerPoint</Application>
  <PresentationFormat>Экран (4:3)</PresentationFormat>
  <Paragraphs>101</Paragraphs>
  <Slides>26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29" baseType="lpstr">
      <vt:lpstr>Тема Office</vt:lpstr>
      <vt:lpstr>Формула</vt:lpstr>
      <vt:lpstr>Equation</vt:lpstr>
      <vt:lpstr>Көрсеткіштік және логарифмдік функцияларды дифференциалдау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Интернет-ресурстар:</vt:lpstr>
    </vt:vector>
  </TitlesOfParts>
  <Company>Krokoz™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OLegion</dc:creator>
  <cp:lastModifiedBy>User</cp:lastModifiedBy>
  <cp:revision>109</cp:revision>
  <dcterms:created xsi:type="dcterms:W3CDTF">2014-01-08T13:20:29Z</dcterms:created>
  <dcterms:modified xsi:type="dcterms:W3CDTF">2017-01-11T06:26:12Z</dcterms:modified>
</cp:coreProperties>
</file>