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8CA4-8665-430E-B289-E86CAE1205FE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F3231-98B1-4374-8AB2-F4E46F550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185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8CA4-8665-430E-B289-E86CAE1205FE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F3231-98B1-4374-8AB2-F4E46F550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88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8CA4-8665-430E-B289-E86CAE1205FE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F3231-98B1-4374-8AB2-F4E46F550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895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8CA4-8665-430E-B289-E86CAE1205FE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F3231-98B1-4374-8AB2-F4E46F550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651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8CA4-8665-430E-B289-E86CAE1205FE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F3231-98B1-4374-8AB2-F4E46F550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83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8CA4-8665-430E-B289-E86CAE1205FE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F3231-98B1-4374-8AB2-F4E46F550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429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8CA4-8665-430E-B289-E86CAE1205FE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F3231-98B1-4374-8AB2-F4E46F550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27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8CA4-8665-430E-B289-E86CAE1205FE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F3231-98B1-4374-8AB2-F4E46F550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519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8CA4-8665-430E-B289-E86CAE1205FE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F3231-98B1-4374-8AB2-F4E46F550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570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8CA4-8665-430E-B289-E86CAE1205FE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F3231-98B1-4374-8AB2-F4E46F550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591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8CA4-8665-430E-B289-E86CAE1205FE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CF3231-98B1-4374-8AB2-F4E46F550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52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48CA4-8665-430E-B289-E86CAE1205FE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F3231-98B1-4374-8AB2-F4E46F550D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156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13060" y="764704"/>
            <a:ext cx="612719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Тест </a:t>
            </a:r>
            <a:r>
              <a:rPr lang="ru-RU" sz="8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жұмысы</a:t>
            </a:r>
            <a:endParaRPr lang="ru-RU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71401" y="2613392"/>
            <a:ext cx="295670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0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Тақырыбы</a:t>
            </a:r>
            <a:r>
              <a:rPr lang="ru-RU" sz="4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:</a:t>
            </a:r>
            <a:endParaRPr lang="ru-RU" sz="4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19656" y="3645024"/>
            <a:ext cx="570124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Рационал</a:t>
            </a:r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сандарға</a:t>
            </a:r>
            <a:endParaRPr lang="ru-RU" sz="4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амалдар</a:t>
            </a:r>
            <a:r>
              <a:rPr lang="ru-RU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4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қолдану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273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15616" y="620688"/>
                <a:ext cx="6912768" cy="972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4000" dirty="0" smtClean="0"/>
                  <a:t>1. Қосуды орында: </a:t>
                </a:r>
                <a14:m>
                  <m:oMath xmlns:m="http://schemas.openxmlformats.org/officeDocument/2006/math">
                    <m:r>
                      <a:rPr lang="kk-KZ" sz="4000" b="0" i="0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kk-KZ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kk-KZ" sz="40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kk-KZ" sz="40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kk-KZ" sz="4000" b="0" i="1" smtClean="0">
                        <a:latin typeface="Cambria Math"/>
                      </a:rPr>
                      <m:t>+(−</m:t>
                    </m:r>
                    <m:f>
                      <m:fPr>
                        <m:ctrlPr>
                          <a:rPr lang="kk-KZ" sz="4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kk-KZ" sz="40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kk-KZ" sz="40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kk-KZ" sz="4000" b="0" i="1" smtClean="0">
                        <a:latin typeface="Cambria Math"/>
                      </a:rPr>
                      <m:t>)</m:t>
                    </m:r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620688"/>
                <a:ext cx="6912768" cy="972510"/>
              </a:xfrm>
              <a:prstGeom prst="rect">
                <a:avLst/>
              </a:prstGeom>
              <a:blipFill rotWithShape="1">
                <a:blip r:embed="rId2"/>
                <a:stretch>
                  <a:fillRect l="-3086" b="-138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31085" y="1956003"/>
                <a:ext cx="1584176" cy="617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dirty="0" smtClean="0"/>
                  <a:t>А. </a:t>
                </a:r>
                <a14:m>
                  <m:oMath xmlns:m="http://schemas.openxmlformats.org/officeDocument/2006/math">
                    <m:r>
                      <a:rPr lang="kk-KZ" sz="2400" b="0" i="0" smtClean="0">
                        <a:latin typeface="Cambria Math"/>
                      </a:rPr>
                      <m:t>   −</m:t>
                    </m:r>
                    <m:f>
                      <m:fPr>
                        <m:ctrlPr>
                          <a:rPr lang="kk-K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kk-KZ" sz="2400" b="0" i="1" smtClean="0">
                            <a:latin typeface="Cambria Math"/>
                          </a:rPr>
                          <m:t>13</m:t>
                        </m:r>
                      </m:num>
                      <m:den>
                        <m:r>
                          <a:rPr lang="kk-KZ" sz="2400" b="0" i="1" smtClean="0">
                            <a:latin typeface="Cambria Math"/>
                          </a:rPr>
                          <m:t>28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1085" y="1956003"/>
                <a:ext cx="1584176" cy="617157"/>
              </a:xfrm>
              <a:prstGeom prst="rect">
                <a:avLst/>
              </a:prstGeom>
              <a:blipFill rotWithShape="1">
                <a:blip r:embed="rId3"/>
                <a:stretch>
                  <a:fillRect l="-6154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59632" y="2871666"/>
                <a:ext cx="1231210" cy="617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B. </a:t>
                </a:r>
                <a14:m>
                  <m:oMath xmlns:m="http://schemas.openxmlformats.org/officeDocument/2006/math">
                    <m:r>
                      <a:rPr lang="kk-KZ" sz="2400" b="0" i="0" smtClean="0">
                        <a:latin typeface="Cambria Math"/>
                      </a:rPr>
                      <m:t>−1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kk-KZ" sz="2400" b="0" i="1" smtClean="0">
                            <a:latin typeface="Cambria Math"/>
                          </a:rPr>
                          <m:t>13</m:t>
                        </m:r>
                      </m:num>
                      <m:den>
                        <m:r>
                          <a:rPr lang="kk-KZ" sz="2400" b="0" i="1" smtClean="0">
                            <a:latin typeface="Cambria Math"/>
                          </a:rPr>
                          <m:t>28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2871666"/>
                <a:ext cx="1231210" cy="617157"/>
              </a:xfrm>
              <a:prstGeom prst="rect">
                <a:avLst/>
              </a:prstGeom>
              <a:blipFill rotWithShape="1">
                <a:blip r:embed="rId4"/>
                <a:stretch>
                  <a:fillRect l="-7921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59632" y="3881638"/>
                <a:ext cx="1231210" cy="6146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C. </a:t>
                </a:r>
                <a:r>
                  <a:rPr lang="kk-KZ" sz="2400" dirty="0" smtClean="0"/>
                  <a:t> </a:t>
                </a:r>
                <a14:m>
                  <m:oMath xmlns:m="http://schemas.openxmlformats.org/officeDocument/2006/math">
                    <m:r>
                      <a:rPr lang="kk-KZ" sz="2400" b="0" i="0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kk-K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kk-KZ" sz="2400" b="0" i="1" smtClean="0">
                            <a:latin typeface="Cambria Math"/>
                          </a:rPr>
                          <m:t>13</m:t>
                        </m:r>
                      </m:num>
                      <m:den>
                        <m:r>
                          <a:rPr lang="kk-KZ" sz="2400" b="0" i="1" smtClean="0">
                            <a:latin typeface="Cambria Math"/>
                          </a:rPr>
                          <m:t>14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881638"/>
                <a:ext cx="1231210" cy="614655"/>
              </a:xfrm>
              <a:prstGeom prst="rect">
                <a:avLst/>
              </a:prstGeom>
              <a:blipFill rotWithShape="1">
                <a:blip r:embed="rId5"/>
                <a:stretch>
                  <a:fillRect l="-7921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66706" y="4887890"/>
                <a:ext cx="1224136" cy="6171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D. </a:t>
                </a:r>
                <a:r>
                  <a:rPr lang="kk-KZ" sz="2400" dirty="0" smtClean="0"/>
                  <a:t> </a:t>
                </a:r>
                <a14:m>
                  <m:oMath xmlns:m="http://schemas.openxmlformats.org/officeDocument/2006/math">
                    <m:r>
                      <a:rPr lang="kk-KZ" sz="2400" b="0" i="0" smtClean="0">
                        <a:latin typeface="Cambria Math"/>
                      </a:rPr>
                      <m:t>1</m:t>
                    </m:r>
                    <m:f>
                      <m:fPr>
                        <m:ctrlPr>
                          <a:rPr lang="kk-K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kk-KZ" sz="2400" b="0" i="1" smtClean="0">
                            <a:latin typeface="Cambria Math"/>
                          </a:rPr>
                          <m:t>13</m:t>
                        </m:r>
                      </m:num>
                      <m:den>
                        <m:r>
                          <a:rPr lang="kk-KZ" sz="2400" b="0" i="1" smtClean="0">
                            <a:latin typeface="Cambria Math"/>
                          </a:rPr>
                          <m:t>28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6706" y="4887890"/>
                <a:ext cx="1224136" cy="617157"/>
              </a:xfrm>
              <a:prstGeom prst="rect">
                <a:avLst/>
              </a:prstGeom>
              <a:blipFill rotWithShape="1">
                <a:blip r:embed="rId6"/>
                <a:stretch>
                  <a:fillRect l="-7960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715053"/>
            <a:ext cx="792163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5438" y="3766426"/>
            <a:ext cx="864096" cy="742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144" y="1758343"/>
            <a:ext cx="865187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785625"/>
            <a:ext cx="865187" cy="74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3640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39552" y="764704"/>
                <a:ext cx="8136904" cy="975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4000" dirty="0" smtClean="0"/>
                  <a:t>2. Азайтуды орында:   </a:t>
                </a:r>
                <a14:m>
                  <m:oMath xmlns:m="http://schemas.openxmlformats.org/officeDocument/2006/math">
                    <m:r>
                      <a:rPr lang="kk-KZ" sz="4000" b="0" i="0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kk-KZ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kk-KZ" sz="40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kk-KZ" sz="4000" b="0" i="1" smtClean="0">
                            <a:latin typeface="Cambria Math"/>
                          </a:rPr>
                          <m:t>18</m:t>
                        </m:r>
                      </m:den>
                    </m:f>
                    <m:r>
                      <a:rPr lang="kk-KZ" sz="4000" b="0" i="1" smtClean="0">
                        <a:latin typeface="Cambria Math"/>
                      </a:rPr>
                      <m:t>−(−</m:t>
                    </m:r>
                    <m:f>
                      <m:fPr>
                        <m:ctrlPr>
                          <a:rPr lang="kk-KZ" sz="4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kk-KZ" sz="40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kk-KZ" sz="4000" b="0" i="1" smtClean="0">
                            <a:latin typeface="Cambria Math"/>
                          </a:rPr>
                          <m:t>36</m:t>
                        </m:r>
                      </m:den>
                    </m:f>
                    <m:r>
                      <a:rPr lang="kk-KZ" sz="4000" b="0" i="1" smtClean="0">
                        <a:latin typeface="Cambria Math"/>
                      </a:rPr>
                      <m:t>)</m:t>
                    </m:r>
                  </m:oMath>
                </a14:m>
                <a:endParaRPr lang="ru-RU" sz="4000" dirty="0">
                  <a:effectLst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764704"/>
                <a:ext cx="8136904" cy="975780"/>
              </a:xfrm>
              <a:prstGeom prst="rect">
                <a:avLst/>
              </a:prstGeom>
              <a:blipFill rotWithShape="1">
                <a:blip r:embed="rId2"/>
                <a:stretch>
                  <a:fillRect l="-2699" b="-124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15616" y="2167042"/>
                <a:ext cx="1296144" cy="613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dirty="0" smtClean="0"/>
                  <a:t>А. </a:t>
                </a:r>
                <a:r>
                  <a:rPr lang="en-US" sz="2400" dirty="0" smtClean="0"/>
                  <a:t>   </a:t>
                </a:r>
                <a:r>
                  <a:rPr lang="kk-KZ" sz="2400" dirty="0" smtClean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kk-KZ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kk-KZ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2167042"/>
                <a:ext cx="1296144" cy="613886"/>
              </a:xfrm>
              <a:prstGeom prst="rect">
                <a:avLst/>
              </a:prstGeom>
              <a:blipFill rotWithShape="1">
                <a:blip r:embed="rId3"/>
                <a:stretch>
                  <a:fillRect l="-7042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15616" y="3100838"/>
                <a:ext cx="1296144" cy="616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dirty="0" smtClean="0"/>
                  <a:t>В. </a:t>
                </a:r>
                <a14:m>
                  <m:oMath xmlns:m="http://schemas.openxmlformats.org/officeDocument/2006/math">
                    <m:r>
                      <a:rPr lang="kk-KZ" sz="2400" b="0" i="0" smtClean="0">
                        <a:latin typeface="Cambria Math"/>
                      </a:rPr>
                      <m:t>  </m:t>
                    </m:r>
                    <m:r>
                      <a:rPr lang="en-US" sz="2400" b="0" i="0" smtClean="0">
                        <a:latin typeface="Cambria Math"/>
                      </a:rPr>
                      <m:t> </m:t>
                    </m:r>
                    <m:r>
                      <a:rPr lang="kk-KZ" sz="2400" b="0" i="0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kk-K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kk-KZ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kk-KZ" sz="2400" b="0" i="1" smtClean="0">
                            <a:latin typeface="Cambria Math"/>
                          </a:rPr>
                          <m:t>36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3100838"/>
                <a:ext cx="1296144" cy="616194"/>
              </a:xfrm>
              <a:prstGeom prst="rect">
                <a:avLst/>
              </a:prstGeom>
              <a:blipFill rotWithShape="1">
                <a:blip r:embed="rId4"/>
                <a:stretch>
                  <a:fillRect l="-7042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15616" y="4180958"/>
                <a:ext cx="1296144" cy="6161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dirty="0" smtClean="0"/>
                  <a:t>С. </a:t>
                </a:r>
                <a:r>
                  <a:rPr lang="en-US" sz="2400" dirty="0" smtClean="0"/>
                  <a:t>   </a:t>
                </a:r>
                <a:r>
                  <a:rPr lang="kk-KZ" sz="2400" dirty="0" smtClean="0"/>
                  <a:t> </a:t>
                </a:r>
                <a14:m>
                  <m:oMath xmlns:m="http://schemas.openxmlformats.org/officeDocument/2006/math">
                    <m:r>
                      <a:rPr lang="kk-KZ" sz="2400" b="0" i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kk-KZ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kk-KZ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kk-KZ" sz="2400" b="0" i="1" smtClean="0">
                            <a:latin typeface="Cambria Math"/>
                          </a:rPr>
                          <m:t>36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4180958"/>
                <a:ext cx="1296144" cy="616194"/>
              </a:xfrm>
              <a:prstGeom prst="rect">
                <a:avLst/>
              </a:prstGeom>
              <a:blipFill rotWithShape="1">
                <a:blip r:embed="rId5"/>
                <a:stretch>
                  <a:fillRect l="-7042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831" y="5283349"/>
            <a:ext cx="737939" cy="737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187624" y="5263386"/>
                <a:ext cx="1224136" cy="613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D.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  −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5263386"/>
                <a:ext cx="1224136" cy="613886"/>
              </a:xfrm>
              <a:prstGeom prst="rect">
                <a:avLst/>
              </a:prstGeom>
              <a:blipFill rotWithShape="1">
                <a:blip r:embed="rId7"/>
                <a:stretch>
                  <a:fillRect l="-7960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583" y="2031628"/>
            <a:ext cx="86518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086" y="3039740"/>
            <a:ext cx="86518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086" y="4119860"/>
            <a:ext cx="86518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208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23528" y="620688"/>
                <a:ext cx="7632848" cy="1022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dirty="0" smtClean="0"/>
                  <a:t>3. </a:t>
                </a:r>
                <a:r>
                  <a:rPr lang="kk-KZ" sz="4000" dirty="0" smtClean="0"/>
                  <a:t>Теңдеуді шеш: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kk-KZ" sz="4000" b="0" i="1" smtClean="0">
                            <a:latin typeface="Cambria Math"/>
                          </a:rPr>
                          <m:t>−18</m:t>
                        </m:r>
                      </m:num>
                      <m:den>
                        <m:r>
                          <a:rPr lang="kk-KZ" sz="4000" b="0" i="1" smtClean="0">
                            <a:latin typeface="Cambria Math"/>
                          </a:rPr>
                          <m:t>5х+6,6</m:t>
                        </m:r>
                      </m:den>
                    </m:f>
                    <m:r>
                      <a:rPr lang="en-US" sz="4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/>
                          </a:rPr>
                          <m:t>−3,5</m:t>
                        </m:r>
                      </m:num>
                      <m:den>
                        <m:r>
                          <a:rPr lang="en-US" sz="4000" b="0" i="1" smtClean="0">
                            <a:latin typeface="Cambria Math"/>
                          </a:rPr>
                          <m:t>4,2</m:t>
                        </m:r>
                      </m:den>
                    </m:f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620688"/>
                <a:ext cx="7632848" cy="1022075"/>
              </a:xfrm>
              <a:prstGeom prst="rect">
                <a:avLst/>
              </a:prstGeom>
              <a:blipFill rotWithShape="1">
                <a:blip r:embed="rId2"/>
                <a:stretch>
                  <a:fillRect b="-83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971600" y="2175247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/>
              <a:t>А.   3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3255367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/>
              <a:t>В.    -3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971600" y="4263479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/>
              <a:t>С.   10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971600" y="5199583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D.    -10</a:t>
            </a:r>
            <a:endParaRPr lang="ru-RU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335" y="5055964"/>
            <a:ext cx="86518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335" y="3975844"/>
            <a:ext cx="86518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774" y="2967732"/>
            <a:ext cx="86518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774" y="1970733"/>
            <a:ext cx="738187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386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836712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4. </a:t>
            </a:r>
            <a:r>
              <a:rPr lang="kk-KZ" sz="2400" dirty="0"/>
              <a:t>Координаталық түзуде А(-5) және В(3) нүктелері берілген. С, D және Е нүктелері АВ кесіндісін өзара тең АС, СD, DЕ және ЕВ кесінділеріне бөледі. С, D және Е нүктелерінің координаталарын табыңдар</a:t>
            </a:r>
            <a:endParaRPr lang="ru-RU" sz="2400" dirty="0" smtClean="0">
              <a:effectLst/>
            </a:endParaRPr>
          </a:p>
          <a:p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947516" y="2924944"/>
            <a:ext cx="2904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/>
              <a:t>А) С(1), </a:t>
            </a:r>
            <a:r>
              <a:rPr lang="en-US" sz="2400" dirty="0"/>
              <a:t>D</a:t>
            </a:r>
            <a:r>
              <a:rPr lang="ru-RU" sz="2400" dirty="0"/>
              <a:t>(-1), </a:t>
            </a:r>
            <a:r>
              <a:rPr lang="en-US" sz="2400" dirty="0"/>
              <a:t>E</a:t>
            </a:r>
            <a:r>
              <a:rPr lang="ru-RU" sz="2400" dirty="0"/>
              <a:t>(-3)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9592" y="3861048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/>
              <a:t> </a:t>
            </a:r>
            <a:r>
              <a:rPr lang="en-US" sz="2400" dirty="0"/>
              <a:t>B</a:t>
            </a:r>
            <a:r>
              <a:rPr lang="kk-KZ" sz="2400" dirty="0" smtClean="0"/>
              <a:t>) </a:t>
            </a:r>
            <a:r>
              <a:rPr lang="kk-KZ" sz="2400" dirty="0"/>
              <a:t>С(-4), </a:t>
            </a:r>
            <a:r>
              <a:rPr lang="en-US" sz="2400" dirty="0"/>
              <a:t>D</a:t>
            </a:r>
            <a:r>
              <a:rPr lang="ru-RU" sz="2400" dirty="0"/>
              <a:t>(</a:t>
            </a:r>
            <a:r>
              <a:rPr lang="kk-KZ" sz="2400" dirty="0"/>
              <a:t>0</a:t>
            </a:r>
            <a:r>
              <a:rPr lang="ru-RU" sz="2400" dirty="0"/>
              <a:t>), </a:t>
            </a:r>
            <a:r>
              <a:rPr lang="en-US" sz="2400" dirty="0"/>
              <a:t>E</a:t>
            </a:r>
            <a:r>
              <a:rPr lang="ru-RU" sz="2400" dirty="0"/>
              <a:t>(-3)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1600" y="4725144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r>
              <a:rPr lang="kk-KZ" sz="2400" dirty="0" smtClean="0"/>
              <a:t>) </a:t>
            </a:r>
            <a:r>
              <a:rPr lang="kk-KZ" sz="2400" dirty="0"/>
              <a:t>С(-3), D(-1), E(1) 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971600" y="5805264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r>
              <a:rPr lang="kk-KZ" sz="2400" dirty="0" smtClean="0"/>
              <a:t>) </a:t>
            </a:r>
            <a:r>
              <a:rPr lang="kk-KZ" sz="2400" dirty="0"/>
              <a:t>С(2), D(-1), E(-4) </a:t>
            </a:r>
            <a:endParaRPr lang="ru-RU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654" y="4419005"/>
            <a:ext cx="738187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292" y="2637309"/>
            <a:ext cx="86518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293" y="3571249"/>
            <a:ext cx="86518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517629"/>
            <a:ext cx="86518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283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232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Мадина</cp:lastModifiedBy>
  <cp:revision>9</cp:revision>
  <dcterms:created xsi:type="dcterms:W3CDTF">2013-04-25T05:35:03Z</dcterms:created>
  <dcterms:modified xsi:type="dcterms:W3CDTF">2013-04-25T12:50:24Z</dcterms:modified>
</cp:coreProperties>
</file>