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2" r:id="rId2"/>
    <p:sldId id="285" r:id="rId3"/>
    <p:sldId id="282" r:id="rId4"/>
    <p:sldId id="283" r:id="rId5"/>
    <p:sldId id="344" r:id="rId6"/>
    <p:sldId id="286" r:id="rId7"/>
    <p:sldId id="278" r:id="rId8"/>
    <p:sldId id="315" r:id="rId9"/>
    <p:sldId id="279" r:id="rId10"/>
    <p:sldId id="260" r:id="rId11"/>
    <p:sldId id="259" r:id="rId12"/>
    <p:sldId id="294" r:id="rId13"/>
    <p:sldId id="280" r:id="rId14"/>
    <p:sldId id="288" r:id="rId15"/>
    <p:sldId id="289" r:id="rId16"/>
    <p:sldId id="322" r:id="rId17"/>
    <p:sldId id="326" r:id="rId18"/>
    <p:sldId id="332" r:id="rId19"/>
    <p:sldId id="343" r:id="rId20"/>
    <p:sldId id="345" r:id="rId21"/>
    <p:sldId id="340" r:id="rId22"/>
    <p:sldId id="341" r:id="rId23"/>
    <p:sldId id="324" r:id="rId24"/>
    <p:sldId id="328" r:id="rId25"/>
    <p:sldId id="336" r:id="rId26"/>
    <p:sldId id="306" r:id="rId27"/>
    <p:sldId id="316" r:id="rId28"/>
    <p:sldId id="308" r:id="rId29"/>
    <p:sldId id="310" r:id="rId30"/>
    <p:sldId id="312" r:id="rId31"/>
    <p:sldId id="314" r:id="rId32"/>
    <p:sldId id="338" r:id="rId33"/>
    <p:sldId id="339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52" d="100"/>
          <a:sy n="52" d="100"/>
        </p:scale>
        <p:origin x="-1205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788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61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21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619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0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187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8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96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15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1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6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1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8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3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26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0%BB%D0%BE%D1%87%D0%BA%D0%BE%D0%B2,_%D0%92%D0%B0%D1%81%D0%B8%D0%BB%D0%B8%D0%B9_%D0%93%D0%B5%D0%BE%D1%80%D0%B3%D0%B8%D0%B5%D0%B2%D0%B8%D1%8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emorial_of_Heroes_Panfilovtsy_in_Moscow.jpg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964488" cy="5589240"/>
          </a:xfr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Отважные сыны отечества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»,</a:t>
            </a:r>
            <a:r>
              <a:rPr lang="ru-RU" sz="4800" dirty="0" smtClean="0">
                <a:solidFill>
                  <a:srgbClr val="92D050"/>
                </a:solidFill>
              </a:rPr>
              <a:t/>
            </a:r>
            <a:br>
              <a:rPr lang="ru-RU" sz="4800" dirty="0" smtClean="0">
                <a:solidFill>
                  <a:srgbClr val="92D050"/>
                </a:solidFill>
              </a:rPr>
            </a:br>
            <a:r>
              <a:rPr lang="ru-RU" sz="4800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посвященный 75-ю массового подвига воинов 316-й стрелковой дивизии под командованием  генерал-майора И.В.Панфилова в 1941г. под Москвой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9058" y="428604"/>
            <a:ext cx="47244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Панфилов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 Васильевич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декабря 1892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–18 ноября 1941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Выдающийся советский военачальник, генерал-майор, Герой Советского Союза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(1942г. посмертно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26626" name="Picture 2" descr="Ivan Panfi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588942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143380"/>
            <a:ext cx="8153400" cy="150019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И.В. Панфилов обладал настолько высоким авторитетом среди личного состава, что бойцы дивизии сами называли себя панфиловцами.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дивизию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панфиловской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Панфилов Иван Василь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Панфилов Иван Василь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files.pobeda.ru/images/191107_panfilov_2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200648" cy="400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428605"/>
            <a:ext cx="8072494" cy="26432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«Врагу Москвы не сдадим, - писал И.В.Панфилов жене Марии Ивановне, - уничтожаем гада тысячами, сотни его танков. Дивизия бьется хорошо...».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Только с 20-го по 27-е октября 316-й стрелковой дивизией было подбито и сожжено 80 танков, уничтожено более девяти тысяч солдат и офицеров врага.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496"/>
            <a:ext cx="3286148" cy="24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7943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428604"/>
            <a:ext cx="3814904" cy="49459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утром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ноября позиции панфиловцев подверглись бомбардировке с воздуха.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Еще не рассеялся дым от разрывов бомб, как на окопы бойцов двинулись цепи фашистских автоматчиков. Дружным огнем атака была отбита.</a:t>
            </a:r>
          </a:p>
          <a:p>
            <a:endParaRPr lang="ru-RU" dirty="0"/>
          </a:p>
        </p:txBody>
      </p:sp>
      <p:pic>
        <p:nvPicPr>
          <p:cNvPr id="7" name="Picture 2" descr="Картинка 2 из 17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762" y="470934"/>
            <a:ext cx="3891938" cy="49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1" y="142852"/>
            <a:ext cx="7796030" cy="1214446"/>
          </a:xfrm>
        </p:spPr>
        <p:txBody>
          <a:bodyPr/>
          <a:lstStyle/>
          <a:p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недолгого затишья, на взятие высоты немцы бросили 30 танков - по 2 на брата.</a:t>
            </a:r>
            <a:endParaRPr lang="ru-RU" sz="22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495477" y="1285860"/>
            <a:ext cx="3816535" cy="4088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тогда Василий Клочков  произнёс: «Ребята!  Велика Россия, а  отступать некуда – </a:t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позади Москва!  «Понятно, товарищ  политрук» - ответили     солдаты. – «Москва!»</a:t>
            </a:r>
            <a:endParaRPr lang="ru-RU" sz="2200" dirty="0"/>
          </a:p>
        </p:txBody>
      </p:sp>
      <p:pic>
        <p:nvPicPr>
          <p:cNvPr id="9" name="Picture 4" descr="5688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5719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500042"/>
            <a:ext cx="3816536" cy="4874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четырёх часов панфиловцы под шквальным огнем артиллерии и бомбёжками с воздуха сдерживали танки и пехоту врага. Они отразили несколько атак врага и уничтожили 18 танков из 50. Но большинство бойцов отряда погибли, остальные были тяжело ранены.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go3.imgsmail.ru/imgpreview?key=7a97538aaa75c0a5&amp;mb=imgdb_preview_158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376" y="428604"/>
            <a:ext cx="3692018" cy="492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571480"/>
            <a:ext cx="7915302" cy="4803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Из воспоминаний Григория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Мелентьевича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 Шемякина: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устоять, только выдержать, ведь позади – Москва, вся страна. Дрались как львы.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63139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5"/>
            <a:ext cx="8229600" cy="271464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316-я показала себя настолько боеспособным и успешным воинским соединением, что 17 ноября 1941 года обрела статус гвардии и стала 8-й гвардейской. Сложилось так, что на следующий день генерал Панфилов погиб, но дивизия получила право сохранить его имя в своем названии. Такой чести в Советской Армии удостоилась  всего лишь  ещё одна дивизия — 25 гвардейская, носящая имя Чапаева.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3000372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357826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Подвиг двадцати восьми героев панфиловцев стал одним из ярчайших символов битвы за Москву.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22-91.ru/upload/images/photo/54/b5/a99a5509477a94d2b2b932dc4c09135333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89"/>
            <a:ext cx="6357943" cy="5072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2574"/>
            <a:ext cx="9143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ПОЛНЫЙ СПИСОК ДЕЙСТВИТЕЛЬНЫХ УЧАСТНИКОВ ЛЕГЕНДАРНОГО БОЯ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02282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Ананьев Николай Яковлевич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Безродных Григорий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Михеевич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Белашев Николай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Никанорович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Бондаренко Яков Александрович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Васильев Илларион Романович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Добробабин Иван Евстафьевич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Пётр Данилович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Емцов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Пётр Кузьмич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Есебулатов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Есибулатов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Нурсутбай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(Нурсултан)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Калейников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Дмитрий Митрофанович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Клочков Василий Георгиевич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Кожубергенов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Даниил Александрович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Григорий Ефимович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357166"/>
            <a:ext cx="3814904" cy="5017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Важнейшим событием первого года Великой Отечественной войны стала историческая битва под Москвой. Гитлеровское командование делало особую ставку на захват столицы нашей Родины. На подступах к Москве были сосредоточены главные силы немецко-фашистской армии. </a:t>
            </a:r>
            <a:endParaRPr lang="ru-RU" dirty="0"/>
          </a:p>
        </p:txBody>
      </p:sp>
      <p:pic>
        <p:nvPicPr>
          <p:cNvPr id="7" name="Picture 3" descr="G:\БИТВА ПОД МОСКВОЙ\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3143272" cy="48358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28384" cy="582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Косаев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(Касаев)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Аликбай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Алмембай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Крючков Абрам Иванович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Максимов Николай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Гордеевич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Митин Гавриил Степанович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Митченко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Никита Андреевич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Москаленко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 Васильевич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Натаров Иван Моисеевич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Петренко Григорий Алексеевич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Сенгирбаев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Мусабек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Тимофеев Дмитрий Фомич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Трофимов Николай Игнатьевич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Шадрин Иван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Демидович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Шемякин Григорий Мелентьевич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Шепетков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 Алексеевич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Шопоков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Дуйшенкул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908720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 июля 1942 года всем 28 бойцам было присвоено звание Героя Советского Союза.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Клочков, Василий Георгиевич"/>
              </a:rPr>
              <a:t> 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 tooltip="Клочков, Василий Георгиевич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5" y="-2"/>
            <a:ext cx="2034975" cy="257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6745" y="2804686"/>
            <a:ext cx="383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Натаров Иван Моисеевич (1910-1941)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2592288" cy="241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2418131"/>
            <a:ext cx="51282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 Шадрин Иван </a:t>
            </a:r>
            <a:r>
              <a:rPr lang="ru-RU" dirty="0" err="1"/>
              <a:t>Демидович</a:t>
            </a:r>
            <a:r>
              <a:rPr lang="ru-RU" dirty="0"/>
              <a:t> (1913-1985)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9342"/>
            <a:ext cx="2233501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9156" y="3888006"/>
            <a:ext cx="48952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 Васильев Илларион Романович (1910-1969)</a:t>
            </a:r>
          </a:p>
        </p:txBody>
      </p:sp>
    </p:spTree>
    <p:extLst>
      <p:ext uri="{BB962C8B-B14F-4D97-AF65-F5344CB8AC3E}">
        <p14:creationId xmlns:p14="http://schemas.microsoft.com/office/powerpoint/2010/main" xmlns="" val="4231762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mur59.ru/sites/default/files/images/%D1%88%D0%B5%D0%BC%D1%8F%D0%BA%D0%B8%D0%BD%20-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090193"/>
            <a:ext cx="2843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Шемякин Григорий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Мелентьевич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(1906-1973)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4" name="Рисунок 3" descr="http://lemur59.ru/sites/default/files/images/%D0%B4%D0%BE%D0%B1%D1%80%D0%BE%D0%B1%D0%B0%D0%B1%D0%B8%D0%BD%20-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2448272" cy="322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7784" y="2081700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Добробабин Иван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Евстафьевич (?-1996)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lemur59.ru/sites/default/files/images/%D1%82%D0%B8%D0%BC%D0%BE%D1%84%D0%B5%D0%B5%D0%B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736304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64088" y="3230995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Тимофеев Дмитрий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Фомич (1907-1949)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38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500043"/>
            <a:ext cx="7858180" cy="164307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Тогда еще не знали, шестеро из них – Тимофеев, Васильев, Шемякин, Шадрин,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Кожубергенов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Добробабин  – живы.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Они были ранены или контужены.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анфиловцы закрыли живыми сердцами Москву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2143116"/>
            <a:ext cx="566860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0" y="357167"/>
            <a:ext cx="762955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При обороне  Москвы были и другие примеры мужества и героизма среди частей Красной армии, но именно подвиг героев-панфиловцев остался в истории и сыграл в годы войны исключительную Мобилизующую роль, о силе и мужестве героев ходили легенды.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claw.ru/a-man/3660-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00306"/>
            <a:ext cx="441781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43372" y="571481"/>
            <a:ext cx="4224130" cy="364333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 политрука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«Велика Россия, а отступать некуда. Позади Москва» можно было встретить почти в каждом музее войны.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Рисунок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1" y="142852"/>
            <a:ext cx="3629021" cy="523173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По-прежнему звучат в гимне Москвы строчки: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сердцах будут жить двадцать восемь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Самых храбрых твоих сынов»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3357549" cy="503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3571900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братской могиле установлен памятник с надписью: "Высота 251. Здесь 16 ноября 1941 года, защищая Москву, сражались 28 героев-панфиловцев. Славные сыны нашего народа преградили дорогу 50 фашистским танкам. От имени сердца, от имени жизни повторяем: "Вечная слава героям!"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294" y="428604"/>
            <a:ext cx="37971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5357826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Казахстане, на родине героев, им поставили монументы, а на месте боя воздвигли мемориал.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go4.imgsmail.ru/imgpreview?key=43ce590349f969c5&amp;mb=imgdb_preview_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6858047" cy="513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1" y="357167"/>
            <a:ext cx="7797662" cy="100013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 разъезда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расположен Мемориальный комплекс</a:t>
            </a:r>
          </a:p>
        </p:txBody>
      </p:sp>
      <p:pic>
        <p:nvPicPr>
          <p:cNvPr id="176132" name="Picture 4" descr="image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419600" cy="5029200"/>
          </a:xfrm>
          <a:prstGeom prst="rect">
            <a:avLst/>
          </a:prstGeom>
          <a:noFill/>
        </p:spPr>
      </p:pic>
      <p:pic>
        <p:nvPicPr>
          <p:cNvPr id="176133" name="Picture 5" descr="image_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343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57158" y="500042"/>
            <a:ext cx="3973728" cy="487454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сентября 1941 года фашистские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генералы отдали приказ о наступлении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Москву.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«Тайфун»-назвали фашисты план своего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наступления.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Тайфун-это сильный ветер,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стремительный  ураган.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495478" y="428604"/>
            <a:ext cx="3814904" cy="4945981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928670"/>
            <a:ext cx="3714776" cy="37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00768"/>
            <a:ext cx="7797662" cy="437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 Героям Панфиловцам  на одноимённой улице в </a:t>
            </a:r>
            <a:r>
              <a:rPr lang="ru-RU" sz="27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Москва"/>
              </a:rPr>
              <a:t>Москве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90050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pload.wikimedia.org/wikipedia/commons/thumb/5/5f/Memorial_of_Heroes_Panfilovtsy_in_Moscow.jpg/280px-Memorial_of_Heroes_Panfilovtsy_in_Moscow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7572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2 из 2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704414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564357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 «Вечный огонь» в парке имени 28 гвардейцев-панфиловцев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428605"/>
            <a:ext cx="7796030" cy="250032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под Москвой стала одним из решающих сражений и важнейшим событием первого года Великой Отечественной войны. Гитлер делал особую ставку на захват столицы СССР, но потерпел неудачу в попытке с ходу захватить ее.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428868"/>
            <a:ext cx="4357718" cy="29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14350" y="428605"/>
            <a:ext cx="7486674" cy="2214577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Бессмертный подвиг 28 героев-панфиловцев вошел в историю Великой Отечественной войны как замечательный пример героизма, стойкости, беззаветной любви советских людей к своей Родине.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Рисунок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250030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85853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Ураганом стремились ворваться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Москву фашисты, обойти её с севера, с юга.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Scan000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748463" cy="1837766"/>
          </a:xfrm>
        </p:spPr>
        <p:txBody>
          <a:bodyPr/>
          <a:lstStyle/>
          <a:p>
            <a:pPr algn="ctr"/>
            <a:r>
              <a:rPr lang="ru-RU" dirty="0" smtClean="0"/>
              <a:t>Битва под </a:t>
            </a:r>
            <a:r>
              <a:rPr lang="ru-RU" dirty="0" smtClean="0"/>
              <a:t>Москвой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30 сентября 1941 - 20 апреля 1942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08911" cy="4896544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оборонительный  период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(30 </a:t>
            </a:r>
            <a:r>
              <a:rPr lang="ru-RU" sz="3600" dirty="0" smtClean="0">
                <a:solidFill>
                  <a:srgbClr val="0070C0"/>
                </a:solidFill>
              </a:rPr>
              <a:t>сентября - 4 декабря 1941</a:t>
            </a:r>
            <a:r>
              <a:rPr lang="ru-RU" sz="36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наступательный период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300" dirty="0" smtClean="0">
                <a:solidFill>
                  <a:srgbClr val="7030A0"/>
                </a:solidFill>
              </a:rPr>
              <a:t>контрнаступления </a:t>
            </a:r>
            <a:r>
              <a:rPr lang="ru-RU" sz="3300" dirty="0" smtClean="0">
                <a:solidFill>
                  <a:srgbClr val="7030A0"/>
                </a:solidFill>
              </a:rPr>
              <a:t>советских войск</a:t>
            </a:r>
          </a:p>
          <a:p>
            <a:r>
              <a:rPr lang="ru-RU" sz="3300" dirty="0" smtClean="0">
                <a:solidFill>
                  <a:srgbClr val="7030A0"/>
                </a:solidFill>
              </a:rPr>
              <a:t>(</a:t>
            </a:r>
            <a:r>
              <a:rPr lang="ru-RU" sz="3300" dirty="0" smtClean="0">
                <a:solidFill>
                  <a:srgbClr val="7030A0"/>
                </a:solidFill>
              </a:rPr>
              <a:t>5 декабря 1941 - 7 января 1942</a:t>
            </a:r>
            <a:r>
              <a:rPr lang="ru-RU" sz="33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ru-RU" sz="3300" dirty="0" smtClean="0">
                <a:solidFill>
                  <a:srgbClr val="7030A0"/>
                </a:solidFill>
              </a:rPr>
              <a:t>общего наступления советских войск </a:t>
            </a:r>
            <a:endParaRPr lang="ru-RU" sz="3300" dirty="0" smtClean="0">
              <a:solidFill>
                <a:srgbClr val="7030A0"/>
              </a:solidFill>
            </a:endParaRPr>
          </a:p>
          <a:p>
            <a:r>
              <a:rPr lang="ru-RU" sz="3300" dirty="0" smtClean="0">
                <a:solidFill>
                  <a:srgbClr val="7030A0"/>
                </a:solidFill>
              </a:rPr>
              <a:t>(</a:t>
            </a:r>
            <a:r>
              <a:rPr lang="ru-RU" sz="3300" dirty="0" smtClean="0">
                <a:solidFill>
                  <a:srgbClr val="7030A0"/>
                </a:solidFill>
              </a:rPr>
              <a:t>7-10 января - 20 апреля 1942).</a:t>
            </a:r>
          </a:p>
          <a:p>
            <a:endParaRPr lang="ru-RU" sz="33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571480"/>
            <a:ext cx="4045166" cy="4803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16 ноября немецкие войска перешли в наступление, планируя разгромить советские части, окружить Москву и победоносно завершить кампанию 1941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3890410" cy="278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5"/>
            <a:ext cx="7811979" cy="1409162"/>
          </a:xfrm>
        </p:spPr>
        <p:txBody>
          <a:bodyPr/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рубежей обороны столицы проходил у железнодорожного разъезда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оказался на направлении главного удара гитлеровцев. Фашисты рассчитывали прорвать на этом участке нашу оборону, вырваться на Волоколамское шоссе и двинуться к Москве.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Картинка 18 из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05623"/>
            <a:ext cx="5500694" cy="317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14290"/>
            <a:ext cx="7796030" cy="21431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«Завтракать будем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волоколамске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а поужинаем в Москве», - рассчитывали немцы. Однако на этом шоссе стояла 316-я стрелковая дивизия, под командованием генерала И.В. Панфилова, против которого были сосредоточены более 350 танков противника.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631384" cy="33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85801"/>
            <a:ext cx="7883417" cy="302895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3929066"/>
            <a:ext cx="8167537" cy="1500198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16 ноября 1941 года группа истребителей танков 1075-го стрелкового полка 316-й стрелковой дивизии генерала И.В.Панфилова совершила свой бессмертный подвиг.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28 героев-панфиловцев,  в рядах которых сражались представители многих национальностей, приняли на себя удар 50 вражеских танков.</a:t>
            </a:r>
          </a:p>
          <a:p>
            <a:endParaRPr lang="ru-RU" dirty="0"/>
          </a:p>
        </p:txBody>
      </p:sp>
      <p:pic>
        <p:nvPicPr>
          <p:cNvPr id="5" name="Picture 4" descr="Картинка 32 из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959" y="285729"/>
            <a:ext cx="5937685" cy="357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694</TotalTime>
  <Words>1008</Words>
  <Application>Microsoft Office PowerPoint</Application>
  <PresentationFormat>Экран (4:3)</PresentationFormat>
  <Paragraphs>99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Главное мероприятие</vt:lpstr>
      <vt:lpstr>«Отважные сыны отечества»,  посвященный 75-ю массового подвига воинов 316-й стрелковой дивизии под командованием  генерал-майора И.В.Панфилова в 1941г. под Москвой</vt:lpstr>
      <vt:lpstr>Слайд 2</vt:lpstr>
      <vt:lpstr>Слайд 3</vt:lpstr>
      <vt:lpstr>Ураганом стремились ворваться в Москву фашисты, обойти её с севера, с юга.</vt:lpstr>
      <vt:lpstr>Битва под Москвой  30 сентября 1941 - 20 апреля 1942</vt:lpstr>
      <vt:lpstr>Слайд 6</vt:lpstr>
      <vt:lpstr>       Один из рубежей обороны столицы проходил у железнодорожного разъезда Дубосеково. Он оказался на направлении главного удара гитлеровцев. Фашисты рассчитывали прорвать на этом участке нашу оборону, вырваться на Волоколамское шоссе и двинуться к Москве.</vt:lpstr>
      <vt:lpstr>Слайд 8</vt:lpstr>
      <vt:lpstr> </vt:lpstr>
      <vt:lpstr>Слайд 10</vt:lpstr>
      <vt:lpstr>Слайд 11</vt:lpstr>
      <vt:lpstr>Слайд 12</vt:lpstr>
      <vt:lpstr>Слайд 13</vt:lpstr>
      <vt:lpstr>После недолгого затишья, на взятие высоты немцы бросили 30 танков - по 2 на брата.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У разъезда Дубосеково расположен Мемориальный комплекс</vt:lpstr>
      <vt:lpstr>Мемориал Героям Панфиловцам  на одноимённой улице в Москве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Ноутбук</cp:lastModifiedBy>
  <cp:revision>72</cp:revision>
  <dcterms:modified xsi:type="dcterms:W3CDTF">2016-11-16T13:37:29Z</dcterms:modified>
</cp:coreProperties>
</file>