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Default Extension="gif" ContentType="image/gif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62" r:id="rId3"/>
    <p:sldId id="263" r:id="rId4"/>
    <p:sldId id="264" r:id="rId5"/>
    <p:sldId id="265" r:id="rId6"/>
    <p:sldId id="266" r:id="rId7"/>
    <p:sldId id="278" r:id="rId8"/>
    <p:sldId id="267" r:id="rId9"/>
    <p:sldId id="268" r:id="rId10"/>
    <p:sldId id="269" r:id="rId11"/>
    <p:sldId id="270" r:id="rId12"/>
    <p:sldId id="277" r:id="rId13"/>
    <p:sldId id="271" r:id="rId14"/>
    <p:sldId id="272" r:id="rId15"/>
    <p:sldId id="279" r:id="rId16"/>
    <p:sldId id="273" r:id="rId17"/>
    <p:sldId id="275" r:id="rId18"/>
    <p:sldId id="276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182" y="-22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99EA5F-ED12-4562-BFE3-9E8AA612B0E0}" type="datetimeFigureOut">
              <a:rPr lang="ru-RU" smtClean="0"/>
              <a:pPr/>
              <a:t>31.05.2016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A4242B-AA6C-4558-B2A4-78FBF006668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A4242B-AA6C-4558-B2A4-78FBF0066683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4813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1113013-6046-4D91-BF7C-99D7393979F5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ru-RU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4813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1113013-6046-4D91-BF7C-99D7393979F5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ru-RU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4813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1113013-6046-4D91-BF7C-99D7393979F5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ru-RU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4813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1113013-6046-4D91-BF7C-99D7393979F5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ru-RU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4813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1113013-6046-4D91-BF7C-99D7393979F5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ru-RU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4813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1113013-6046-4D91-BF7C-99D7393979F5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ru-RU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4813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1113013-6046-4D91-BF7C-99D7393979F5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ru-RU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4813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1113013-6046-4D91-BF7C-99D7393979F5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ru-RU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4813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1113013-6046-4D91-BF7C-99D7393979F5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ru-RU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4813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1113013-6046-4D91-BF7C-99D7393979F5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</a:t>
            </a:fld>
            <a:endParaRPr lang="ru-RU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4813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1113013-6046-4D91-BF7C-99D7393979F5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13</a:t>
            </a:fld>
            <a:endParaRPr lang="ru-RU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4813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1113013-6046-4D91-BF7C-99D7393979F5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14</a:t>
            </a:fld>
            <a:endParaRPr lang="ru-RU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4813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1113013-6046-4D91-BF7C-99D7393979F5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15</a:t>
            </a:fld>
            <a:endParaRPr lang="ru-RU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4813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1113013-6046-4D91-BF7C-99D7393979F5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16</a:t>
            </a:fld>
            <a:endParaRPr lang="ru-RU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4813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1113013-6046-4D91-BF7C-99D7393979F5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17</a:t>
            </a:fld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/>
              <a:pPr/>
              <a:t>31.05.2016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/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/>
              <a:pPr/>
              <a:t>31.05.2016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/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/>
              <a:pPr/>
              <a:t>31.05.2016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/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/>
              <a:pPr/>
              <a:t>31.05.2016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/>
              <a:pPr/>
              <a:t>31.05.2016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/>
              <a:pPr/>
              <a:t>31.05.2016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/>
              <a:pPr/>
              <a:t>31.05.2016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/>
              <a:pPr/>
              <a:t>31.05.2016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/>
              <a:pPr/>
              <a:t>31.05.2016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/>
              <a:pPr/>
              <a:t>31.05.2016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/>
              <a:pPr/>
              <a:t>31.05.2016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/>
              <a:pPr/>
              <a:t>31.05.2016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/>
              <a:pPr/>
              <a:t>31.05.2016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/>
              <a:pPr/>
              <a:t>31.05.2016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/>
              <a:pPr/>
              <a:t>31.05.2016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5B7319-8752-43DC-9251-6FF6EC4E5500}" type="datetimeFigureOut">
              <a:rPr lang="ru-RU" smtClean="0"/>
              <a:pPr/>
              <a:t>31.05.2016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62" r:id="rId3"/>
    <p:sldLayoutId id="2147483663" r:id="rId4"/>
    <p:sldLayoutId id="2147483650" r:id="rId5"/>
    <p:sldLayoutId id="2147483661" r:id="rId6"/>
    <p:sldLayoutId id="2147483651" r:id="rId7"/>
    <p:sldLayoutId id="2147483652" r:id="rId8"/>
    <p:sldLayoutId id="2147483653" r:id="rId9"/>
    <p:sldLayoutId id="2147483654" r:id="rId10"/>
    <p:sldLayoutId id="2147483655" r:id="rId11"/>
    <p:sldLayoutId id="2147483656" r:id="rId12"/>
    <p:sldLayoutId id="2147483657" r:id="rId13"/>
    <p:sldLayoutId id="2147483658" r:id="rId14"/>
    <p:sldLayoutId id="2147483659" r:id="rId15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7" Type="http://schemas.openxmlformats.org/officeDocument/2006/relationships/image" Target="../media/image2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7" Type="http://schemas.openxmlformats.org/officeDocument/2006/relationships/image" Target="../media/image3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jpeg"/><Relationship Id="rId3" Type="http://schemas.openxmlformats.org/officeDocument/2006/relationships/image" Target="../media/image41.jpeg"/><Relationship Id="rId7" Type="http://schemas.openxmlformats.org/officeDocument/2006/relationships/image" Target="../media/image4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4294967295"/>
          </p:nvPr>
        </p:nvSpPr>
        <p:spPr>
          <a:xfrm rot="21397064">
            <a:off x="2069192" y="2851047"/>
            <a:ext cx="4834936" cy="1809809"/>
          </a:xfrm>
        </p:spPr>
        <p:txBody>
          <a:bodyPr>
            <a:noAutofit/>
          </a:bodyPr>
          <a:lstStyle/>
          <a:p>
            <a:pPr algn="ctr">
              <a:spcBef>
                <a:spcPts val="0"/>
              </a:spcBef>
              <a:buNone/>
            </a:pPr>
            <a:endParaRPr lang="ru-RU" sz="2400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0"/>
              </a:spcBef>
            </a:pPr>
            <a:endParaRPr lang="ru-RU" sz="2400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 rot="21400781">
            <a:off x="1876088" y="2873707"/>
            <a:ext cx="5003125" cy="135751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  <a:defRPr/>
            </a:pPr>
            <a:endParaRPr lang="ru-RU" sz="2000" b="1" dirty="0" smtClean="0"/>
          </a:p>
          <a:p>
            <a:pPr lvl="0" algn="ctr">
              <a:spcBef>
                <a:spcPct val="0"/>
              </a:spcBef>
              <a:defRPr/>
            </a:pPr>
            <a:r>
              <a:rPr lang="ru-RU" b="1" dirty="0" smtClean="0"/>
              <a:t>Со</a:t>
            </a:r>
            <a:r>
              <a:rPr lang="kk-KZ" b="1" dirty="0" smtClean="0"/>
              <a:t>лтүстік Қазақстан облысы</a:t>
            </a:r>
            <a:br>
              <a:rPr lang="kk-KZ" b="1" dirty="0" smtClean="0"/>
            </a:br>
            <a:r>
              <a:rPr lang="kk-KZ" b="1" dirty="0" smtClean="0"/>
              <a:t>Мамлют ауданы</a:t>
            </a:r>
            <a:br>
              <a:rPr lang="kk-KZ" b="1" dirty="0" smtClean="0"/>
            </a:br>
            <a:r>
              <a:rPr lang="kk-KZ" b="1" dirty="0" smtClean="0"/>
              <a:t>Краснознаменное орта мектебі</a:t>
            </a:r>
            <a:endParaRPr lang="ru-RU" dirty="0" smtClean="0"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4800" dirty="0" smtClean="0">
                <a:ea typeface="+mj-ea"/>
                <a:cs typeface="+mj-cs"/>
              </a:rPr>
              <a:t>Творческий отчёт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dirty="0" smtClean="0">
                <a:ea typeface="+mj-ea"/>
                <a:cs typeface="+mj-cs"/>
              </a:rPr>
              <a:t>учителя начальных классов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dirty="0" smtClean="0">
                <a:ea typeface="+mj-ea"/>
                <a:cs typeface="+mj-cs"/>
              </a:rPr>
              <a:t>Медведевой Марии Ильиничны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dirty="0" smtClean="0">
                <a:ea typeface="+mj-ea"/>
                <a:cs typeface="+mj-cs"/>
              </a:rPr>
              <a:t>2015-2016 учебный год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3600" dirty="0" smtClean="0"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48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j-ea"/>
              <a:cs typeface="+mj-cs"/>
            </a:endParaRPr>
          </a:p>
        </p:txBody>
      </p:sp>
      <p:pic>
        <p:nvPicPr>
          <p:cNvPr id="5" name="Picture 3" descr="C:\Users\user\Favorites\Downloads\oformi-foto.ru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77074">
            <a:off x="6865562" y="3918644"/>
            <a:ext cx="2007140" cy="1764054"/>
          </a:xfrm>
          <a:prstGeom prst="rect">
            <a:avLst/>
          </a:prstGeom>
          <a:noFill/>
        </p:spPr>
      </p:pic>
      <p:pic>
        <p:nvPicPr>
          <p:cNvPr id="6" name="Рисунок 5" descr="C:\Users\user\Desktop\SAM_1409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24299">
            <a:off x="6865247" y="3932082"/>
            <a:ext cx="2036580" cy="1740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800" dirty="0" smtClean="0">
                <a:solidFill>
                  <a:srgbClr val="C00000"/>
                </a:solidFill>
                <a:latin typeface="+mn-lt"/>
              </a:rPr>
              <a:t>Немного о себе</a:t>
            </a:r>
            <a:endParaRPr lang="ru-RU" sz="4800" dirty="0">
              <a:solidFill>
                <a:srgbClr val="C00000"/>
              </a:solidFill>
              <a:latin typeface="+mn-lt"/>
            </a:endParaRPr>
          </a:p>
        </p:txBody>
      </p:sp>
      <p:pic>
        <p:nvPicPr>
          <p:cNvPr id="3" name="Picture 3" descr="C:\Users\user\Favorites\Downloads\oformi-foto.ru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1412776"/>
            <a:ext cx="2736304" cy="3384376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4139952" y="1412776"/>
            <a:ext cx="4536504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  С 1995 года работаю учителем начальных классов в Краснознаменской средней школе</a:t>
            </a:r>
            <a:endParaRPr lang="ru-RU" sz="3600" dirty="0" smtClean="0"/>
          </a:p>
          <a:p>
            <a:r>
              <a:rPr lang="ru-RU" sz="3600" dirty="0" smtClean="0"/>
              <a:t>Образование: высшее</a:t>
            </a:r>
          </a:p>
          <a:p>
            <a:r>
              <a:rPr lang="ru-RU" sz="3600" dirty="0" smtClean="0"/>
              <a:t>Стаж работы: 20 лет</a:t>
            </a:r>
          </a:p>
          <a:p>
            <a:r>
              <a:rPr lang="ru-RU" sz="3600" dirty="0" smtClean="0"/>
              <a:t>Категория: первая  </a:t>
            </a:r>
            <a:endParaRPr lang="ru-RU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TextBox 2"/>
          <p:cNvSpPr txBox="1">
            <a:spLocks noChangeArrowheads="1"/>
          </p:cNvSpPr>
          <p:nvPr/>
        </p:nvSpPr>
        <p:spPr bwMode="auto">
          <a:xfrm>
            <a:off x="323528" y="1124745"/>
            <a:ext cx="8568952" cy="4031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ru-RU" sz="3200" dirty="0">
                <a:latin typeface="Times New Roman" pitchFamily="18" charset="0"/>
              </a:rPr>
              <a:t>В своей работе я всегда опираюсь на три понятия «НАДО</a:t>
            </a:r>
            <a:r>
              <a:rPr lang="ru-RU" sz="3200" dirty="0" smtClean="0">
                <a:latin typeface="Times New Roman" pitchFamily="18" charset="0"/>
              </a:rPr>
              <a:t>»,«ТРУДНО», «ИНТНРЕСНО»</a:t>
            </a:r>
            <a:endParaRPr lang="ru-RU" sz="3200" dirty="0">
              <a:latin typeface="Times New Roman" pitchFamily="18" charset="0"/>
            </a:endParaRPr>
          </a:p>
          <a:p>
            <a:pPr>
              <a:buFont typeface="Wingdings" pitchFamily="2" charset="2"/>
              <a:buChar char="§"/>
            </a:pPr>
            <a:r>
              <a:rPr lang="ru-RU" sz="3200" dirty="0">
                <a:latin typeface="Times New Roman" pitchFamily="18" charset="0"/>
              </a:rPr>
              <a:t>Источником моего вдохновения являются </a:t>
            </a:r>
          </a:p>
          <a:p>
            <a:pPr>
              <a:buFont typeface="Wingdings" pitchFamily="2" charset="2"/>
              <a:buChar char="v"/>
            </a:pPr>
            <a:r>
              <a:rPr lang="ru-RU" sz="3200" dirty="0">
                <a:latin typeface="Times New Roman" pitchFamily="18" charset="0"/>
              </a:rPr>
              <a:t>Дети, мое общение с ними</a:t>
            </a:r>
          </a:p>
          <a:p>
            <a:pPr>
              <a:buFont typeface="Wingdings" pitchFamily="2" charset="2"/>
              <a:buChar char="v"/>
            </a:pPr>
            <a:r>
              <a:rPr lang="ru-RU" sz="3200" dirty="0">
                <a:latin typeface="Times New Roman" pitchFamily="18" charset="0"/>
              </a:rPr>
              <a:t>Опыт и </a:t>
            </a:r>
            <a:r>
              <a:rPr lang="ru-RU" sz="3200" dirty="0" smtClean="0">
                <a:latin typeface="Times New Roman" pitchFamily="18" charset="0"/>
              </a:rPr>
              <a:t>энтузиазм </a:t>
            </a:r>
            <a:r>
              <a:rPr lang="ru-RU" sz="3200" dirty="0">
                <a:latin typeface="Times New Roman" pitchFamily="18" charset="0"/>
              </a:rPr>
              <a:t>коллег</a:t>
            </a:r>
          </a:p>
          <a:p>
            <a:pPr>
              <a:buFont typeface="Wingdings" pitchFamily="2" charset="2"/>
              <a:buChar char="v"/>
            </a:pPr>
            <a:r>
              <a:rPr lang="ru-RU" sz="3200" dirty="0">
                <a:latin typeface="Times New Roman" pitchFamily="18" charset="0"/>
              </a:rPr>
              <a:t>Общение с наукой, «рытьё в книгах» ученых, </a:t>
            </a:r>
            <a:r>
              <a:rPr lang="ru-RU" sz="3200" dirty="0" smtClean="0">
                <a:latin typeface="Times New Roman" pitchFamily="18" charset="0"/>
              </a:rPr>
              <a:t>интернет ресурсы</a:t>
            </a:r>
            <a:endParaRPr lang="ru-RU" sz="3200" dirty="0">
              <a:latin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endParaRPr lang="ru-RU" sz="3200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ru-RU" dirty="0" smtClean="0">
                <a:solidFill>
                  <a:schemeClr val="accent2"/>
                </a:solidFill>
              </a:rPr>
              <a:t>Педагогическое кредо</a:t>
            </a:r>
            <a:endParaRPr lang="ru-RU" dirty="0">
              <a:solidFill>
                <a:schemeClr val="accent2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accent2"/>
                </a:solidFill>
              </a:rPr>
              <a:t>2015-2016 учебный год</a:t>
            </a:r>
            <a:endParaRPr lang="ru-RU" dirty="0">
              <a:solidFill>
                <a:schemeClr val="accent2"/>
              </a:solidFill>
            </a:endParaRPr>
          </a:p>
        </p:txBody>
      </p:sp>
      <p:pic>
        <p:nvPicPr>
          <p:cNvPr id="5" name="Picture 2" descr="C:\Users\user\Pictures\img01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1052736"/>
            <a:ext cx="4392488" cy="345638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TextBox 5"/>
          <p:cNvSpPr txBox="1"/>
          <p:nvPr/>
        </p:nvSpPr>
        <p:spPr>
          <a:xfrm>
            <a:off x="4788024" y="1052736"/>
            <a:ext cx="417646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</a:t>
            </a:r>
            <a:r>
              <a:rPr lang="ru-RU" sz="2800" dirty="0" smtClean="0"/>
              <a:t>Нам каждый год встречать и провожать</a:t>
            </a:r>
          </a:p>
          <a:p>
            <a:r>
              <a:rPr lang="ru-RU" sz="2800" dirty="0" smtClean="0"/>
              <a:t>И каждый день глядеть в ребячьи души.</a:t>
            </a:r>
          </a:p>
          <a:p>
            <a:r>
              <a:rPr lang="ru-RU" sz="2800" dirty="0" smtClean="0"/>
              <a:t>Нам каждый час единство с ними ощущать</a:t>
            </a:r>
          </a:p>
          <a:p>
            <a:r>
              <a:rPr lang="ru-RU" sz="2800" dirty="0" smtClean="0"/>
              <a:t>И с каждым мигом становиться чище, лучше.</a:t>
            </a:r>
            <a:endParaRPr lang="ru-RU" sz="28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ru-RU" dirty="0" smtClean="0">
                <a:solidFill>
                  <a:schemeClr val="accent2"/>
                </a:solidFill>
              </a:rPr>
              <a:t>Уроки</a:t>
            </a:r>
            <a:endParaRPr lang="ru-RU" dirty="0">
              <a:solidFill>
                <a:schemeClr val="accent2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99592" y="1556792"/>
            <a:ext cx="640871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ru-RU" sz="3200" dirty="0" smtClean="0"/>
              <a:t>  уроки – сказки</a:t>
            </a:r>
          </a:p>
          <a:p>
            <a:pPr>
              <a:buFont typeface="Wingdings" pitchFamily="2" charset="2"/>
              <a:buChar char="q"/>
            </a:pPr>
            <a:r>
              <a:rPr lang="ru-RU" sz="3200" dirty="0" smtClean="0"/>
              <a:t> уроки – путешествия</a:t>
            </a:r>
          </a:p>
          <a:p>
            <a:pPr>
              <a:buFont typeface="Wingdings" pitchFamily="2" charset="2"/>
              <a:buChar char="q"/>
            </a:pPr>
            <a:r>
              <a:rPr lang="ru-RU" sz="3200" dirty="0" smtClean="0"/>
              <a:t> уроки – соревнования</a:t>
            </a:r>
          </a:p>
          <a:p>
            <a:pPr>
              <a:buFont typeface="Wingdings" pitchFamily="2" charset="2"/>
              <a:buChar char="q"/>
            </a:pPr>
            <a:r>
              <a:rPr lang="ru-RU" sz="3200" dirty="0" smtClean="0"/>
              <a:t> КВН</a:t>
            </a:r>
          </a:p>
          <a:p>
            <a:pPr>
              <a:buFont typeface="Wingdings" pitchFamily="2" charset="2"/>
              <a:buChar char="q"/>
            </a:pPr>
            <a:r>
              <a:rPr lang="ru-RU" sz="3200" dirty="0" smtClean="0"/>
              <a:t> смотры знаний</a:t>
            </a:r>
          </a:p>
          <a:p>
            <a:pPr>
              <a:buFont typeface="Wingdings" pitchFamily="2" charset="2"/>
              <a:buChar char="q"/>
            </a:pPr>
            <a:r>
              <a:rPr lang="ru-RU" sz="3200" dirty="0" smtClean="0"/>
              <a:t> уроки – игры</a:t>
            </a:r>
          </a:p>
          <a:p>
            <a:endParaRPr lang="ru-RU" sz="32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ru-RU" dirty="0" smtClean="0">
                <a:solidFill>
                  <a:schemeClr val="accent2"/>
                </a:solidFill>
              </a:rPr>
              <a:t>Наш кабинет</a:t>
            </a:r>
            <a:endParaRPr lang="ru-RU" dirty="0">
              <a:solidFill>
                <a:schemeClr val="accent2"/>
              </a:solidFill>
            </a:endParaRPr>
          </a:p>
        </p:txBody>
      </p:sp>
      <p:pic>
        <p:nvPicPr>
          <p:cNvPr id="3" name="Picture 2" descr="C:\Users\user\Desktop\Новая папка\Новая папка (11)\SAM_242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692696"/>
            <a:ext cx="3384376" cy="194421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2" descr="C:\Users\user\Desktop\Новая папка\SAM_240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6136" y="2276872"/>
            <a:ext cx="3096344" cy="194421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2" descr="D:\Pictures\цветы комн\SAM_241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2780928"/>
            <a:ext cx="3096344" cy="216024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TextBox 8"/>
          <p:cNvSpPr txBox="1"/>
          <p:nvPr/>
        </p:nvSpPr>
        <p:spPr>
          <a:xfrm>
            <a:off x="3203848" y="1556792"/>
            <a:ext cx="460851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/>
              <a:t>Вот тут разместились наши шкафы.</a:t>
            </a:r>
          </a:p>
          <a:p>
            <a:pPr algn="just"/>
            <a:r>
              <a:rPr lang="ru-RU" dirty="0" smtClean="0"/>
              <a:t>Карточки,  книги, тетрадки,</a:t>
            </a:r>
          </a:p>
          <a:p>
            <a:pPr algn="just"/>
            <a:r>
              <a:rPr lang="ru-RU" dirty="0" smtClean="0"/>
              <a:t>Для меня и ребят.</a:t>
            </a:r>
          </a:p>
          <a:p>
            <a:pPr algn="just"/>
            <a:r>
              <a:rPr lang="ru-RU" dirty="0" smtClean="0"/>
              <a:t>Шкафы день и ночь </a:t>
            </a:r>
          </a:p>
          <a:p>
            <a:pPr algn="just"/>
            <a:r>
              <a:rPr lang="ru-RU" dirty="0" smtClean="0"/>
              <a:t>Очень верно хранят.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1115616" y="4869160"/>
            <a:ext cx="43204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Оргтехникой наш оснащён кабинет,</a:t>
            </a:r>
          </a:p>
          <a:p>
            <a:r>
              <a:rPr lang="ru-RU" dirty="0" smtClean="0"/>
              <a:t>Компьютер нам быстро на всё даст ответ.</a:t>
            </a: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5436096" y="3861048"/>
            <a:ext cx="34563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Что на уроках изучаем,</a:t>
            </a:r>
          </a:p>
          <a:p>
            <a:r>
              <a:rPr lang="ru-RU" dirty="0" smtClean="0"/>
              <a:t>Мы на стендах отмечаем.</a:t>
            </a:r>
          </a:p>
          <a:p>
            <a:r>
              <a:rPr lang="ru-RU" dirty="0" smtClean="0"/>
              <a:t>Информацию меняем,</a:t>
            </a:r>
          </a:p>
          <a:p>
            <a:r>
              <a:rPr lang="ru-RU" dirty="0" smtClean="0"/>
              <a:t>Стенды часто обновляем.</a:t>
            </a:r>
            <a:endParaRPr lang="ru-RU" dirty="0"/>
          </a:p>
        </p:txBody>
      </p:sp>
      <p:pic>
        <p:nvPicPr>
          <p:cNvPr id="12" name="Picture 2" descr="D:\Pictures\Новая папка\SAM_240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56176" y="404664"/>
            <a:ext cx="2592288" cy="158417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ru-RU" dirty="0" smtClean="0">
                <a:solidFill>
                  <a:schemeClr val="accent2"/>
                </a:solidFill>
              </a:rPr>
              <a:t>Формы работы</a:t>
            </a:r>
            <a:endParaRPr lang="ru-RU" dirty="0">
              <a:solidFill>
                <a:schemeClr val="accent2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43608" y="1124744"/>
            <a:ext cx="396044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ru-RU" sz="3200" dirty="0" smtClean="0"/>
              <a:t>  фронтальная</a:t>
            </a:r>
          </a:p>
          <a:p>
            <a:pPr>
              <a:buFont typeface="Wingdings" pitchFamily="2" charset="2"/>
              <a:buChar char="q"/>
            </a:pPr>
            <a:endParaRPr lang="ru-RU" sz="3200" dirty="0" smtClean="0"/>
          </a:p>
          <a:p>
            <a:pPr>
              <a:buFont typeface="Wingdings" pitchFamily="2" charset="2"/>
              <a:buChar char="q"/>
            </a:pPr>
            <a:r>
              <a:rPr lang="ru-RU" sz="3200" dirty="0" smtClean="0"/>
              <a:t> </a:t>
            </a:r>
            <a:r>
              <a:rPr lang="ru-RU" sz="3200" dirty="0" smtClean="0"/>
              <a:t>групповая</a:t>
            </a:r>
          </a:p>
          <a:p>
            <a:pPr>
              <a:buFont typeface="Wingdings" pitchFamily="2" charset="2"/>
              <a:buChar char="q"/>
            </a:pPr>
            <a:endParaRPr lang="ru-RU" sz="3200" dirty="0" smtClean="0"/>
          </a:p>
          <a:p>
            <a:pPr>
              <a:buFont typeface="Wingdings" pitchFamily="2" charset="2"/>
              <a:buChar char="q"/>
            </a:pPr>
            <a:r>
              <a:rPr lang="ru-RU" sz="3200" dirty="0" smtClean="0"/>
              <a:t> </a:t>
            </a:r>
            <a:r>
              <a:rPr lang="ru-RU" sz="3200" dirty="0" smtClean="0"/>
              <a:t>парная</a:t>
            </a:r>
          </a:p>
          <a:p>
            <a:pPr>
              <a:buFont typeface="Wingdings" pitchFamily="2" charset="2"/>
              <a:buChar char="q"/>
            </a:pPr>
            <a:endParaRPr lang="ru-RU" sz="3200" dirty="0" smtClean="0"/>
          </a:p>
          <a:p>
            <a:pPr>
              <a:buFont typeface="Wingdings" pitchFamily="2" charset="2"/>
              <a:buChar char="q"/>
            </a:pPr>
            <a:r>
              <a:rPr lang="ru-RU" sz="3200" dirty="0" smtClean="0"/>
              <a:t> </a:t>
            </a:r>
            <a:r>
              <a:rPr lang="ru-RU" sz="3200" dirty="0" smtClean="0"/>
              <a:t>индивидуальная</a:t>
            </a:r>
            <a:endParaRPr lang="ru-RU" sz="3200" dirty="0"/>
          </a:p>
        </p:txBody>
      </p:sp>
      <p:pic>
        <p:nvPicPr>
          <p:cNvPr id="5" name="Рисунок 4" descr="D:\Pictures\100PHOTO\SAM_2045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2636912"/>
            <a:ext cx="2592288" cy="158417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D:\Pictures\100PHOTO\SAM_2090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8144" y="2060848"/>
            <a:ext cx="2448273" cy="151216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D:\Pictures\Новая папка (11)\SAM_2022.JPG"/>
          <p:cNvPicPr/>
          <p:nvPr/>
        </p:nvPicPr>
        <p:blipFill>
          <a:blip r:embed="rId5" cstate="print"/>
          <a:srcRect t="3419" b="26496"/>
          <a:stretch>
            <a:fillRect/>
          </a:stretch>
        </p:blipFill>
        <p:spPr bwMode="auto">
          <a:xfrm>
            <a:off x="5076056" y="3933056"/>
            <a:ext cx="2490614" cy="170574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 descr="D:\Pictures\новое фото\SAM_0985.JPG"/>
          <p:cNvPicPr/>
          <p:nvPr/>
        </p:nvPicPr>
        <p:blipFill>
          <a:blip r:embed="rId6" cstate="print"/>
          <a:srcRect r="6623" b="14984"/>
          <a:stretch>
            <a:fillRect/>
          </a:stretch>
        </p:blipFill>
        <p:spPr bwMode="auto">
          <a:xfrm>
            <a:off x="3995937" y="980728"/>
            <a:ext cx="2592288" cy="136815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54162"/>
          </a:xfrm>
        </p:spPr>
        <p:txBody>
          <a:bodyPr>
            <a:normAutofit fontScale="90000"/>
          </a:bodyPr>
          <a:lstStyle/>
          <a:p>
            <a:r>
              <a:rPr lang="ru-RU" dirty="0" err="1" smtClean="0">
                <a:solidFill>
                  <a:schemeClr val="accent2"/>
                </a:solidFill>
              </a:rPr>
              <a:t>Здоровьесберегающие</a:t>
            </a:r>
            <a:r>
              <a:rPr lang="ru-RU" dirty="0" smtClean="0">
                <a:solidFill>
                  <a:schemeClr val="accent2"/>
                </a:solidFill>
              </a:rPr>
              <a:t> технологии</a:t>
            </a:r>
            <a:endParaRPr lang="ru-RU" dirty="0">
              <a:solidFill>
                <a:schemeClr val="accent2"/>
              </a:solidFill>
            </a:endParaRPr>
          </a:p>
        </p:txBody>
      </p:sp>
      <p:pic>
        <p:nvPicPr>
          <p:cNvPr id="6" name="Рисунок 5" descr="D:\Pictures\фото к уроку)\SAM_1484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712" y="3140968"/>
            <a:ext cx="3168352" cy="19442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D:\Pictures\100PHOTO\SAM_1553.JPG"/>
          <p:cNvPicPr/>
          <p:nvPr/>
        </p:nvPicPr>
        <p:blipFill>
          <a:blip r:embed="rId4" cstate="print"/>
          <a:srcRect l="7574" t="22524" r="5150" b="9594"/>
          <a:stretch>
            <a:fillRect/>
          </a:stretch>
        </p:blipFill>
        <p:spPr bwMode="auto">
          <a:xfrm>
            <a:off x="4788024" y="4293096"/>
            <a:ext cx="2736304" cy="19442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2" descr="D:\Pictures\Новая папка\SAM_238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1412776"/>
            <a:ext cx="3096344" cy="22322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3553" name="Picture 1" descr="F:\М.И\P106046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80112" y="1772816"/>
            <a:ext cx="2880320" cy="20882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ru-RU" dirty="0" smtClean="0">
                <a:solidFill>
                  <a:schemeClr val="accent2"/>
                </a:solidFill>
              </a:rPr>
              <a:t>Анализ достижений</a:t>
            </a:r>
            <a:endParaRPr lang="ru-RU" dirty="0">
              <a:solidFill>
                <a:schemeClr val="accent2"/>
              </a:solidFill>
            </a:endParaRPr>
          </a:p>
        </p:txBody>
      </p:sp>
      <p:pic>
        <p:nvPicPr>
          <p:cNvPr id="6" name="Picture 2" descr="C:\Users\user\Desktop\Новая папка\SAM_237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9893707">
            <a:off x="710826" y="1464468"/>
            <a:ext cx="2770080" cy="193185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Рисунок 6" descr="D:\Pictures\Новая папка (11)\SAM_2022.JPG"/>
          <p:cNvPicPr/>
          <p:nvPr/>
        </p:nvPicPr>
        <p:blipFill>
          <a:blip r:embed="rId4" cstate="print"/>
          <a:srcRect t="3419" b="26496"/>
          <a:stretch>
            <a:fillRect/>
          </a:stretch>
        </p:blipFill>
        <p:spPr bwMode="auto">
          <a:xfrm rot="993571">
            <a:off x="5451952" y="1388930"/>
            <a:ext cx="3168352" cy="208823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Рисунок 7" descr="D:\Pictures\фото к уроку)\SAM_1491.JPG"/>
          <p:cNvPicPr/>
          <p:nvPr/>
        </p:nvPicPr>
        <p:blipFill>
          <a:blip r:embed="rId5" cstate="print"/>
          <a:srcRect l="16582" r="11224" b="19444"/>
          <a:stretch>
            <a:fillRect/>
          </a:stretch>
        </p:blipFill>
        <p:spPr bwMode="auto">
          <a:xfrm>
            <a:off x="3224212" y="2492896"/>
            <a:ext cx="2695575" cy="204100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 descr="D:\Pictures\Новая папка\SAM_2396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1902570">
            <a:off x="1464544" y="3460676"/>
            <a:ext cx="2374547" cy="21408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Рисунок 8" descr="D:\Pictures\100PHOTO\SAM_2018.JPG"/>
          <p:cNvPicPr/>
          <p:nvPr/>
        </p:nvPicPr>
        <p:blipFill>
          <a:blip r:embed="rId7" cstate="print"/>
          <a:srcRect r="11688" b="16791"/>
          <a:stretch>
            <a:fillRect/>
          </a:stretch>
        </p:blipFill>
        <p:spPr bwMode="auto">
          <a:xfrm rot="12544423">
            <a:off x="5610486" y="3778508"/>
            <a:ext cx="2346404" cy="190238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ru-RU" dirty="0" smtClean="0">
                <a:solidFill>
                  <a:schemeClr val="accent2"/>
                </a:solidFill>
              </a:rPr>
              <a:t>Рефлексия</a:t>
            </a:r>
            <a:endParaRPr lang="ru-RU" dirty="0">
              <a:solidFill>
                <a:schemeClr val="accent2"/>
              </a:solidFill>
            </a:endParaRPr>
          </a:p>
        </p:txBody>
      </p:sp>
      <p:pic>
        <p:nvPicPr>
          <p:cNvPr id="3" name="Рисунок 2" descr="D:\Pictures\100PHOTO\SAM_1626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160" y="548680"/>
            <a:ext cx="2952328" cy="187220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5" name="Рисунок 4" descr="D:\Pictures\100PHOTO\SAM_1092.JPG"/>
          <p:cNvPicPr/>
          <p:nvPr/>
        </p:nvPicPr>
        <p:blipFill>
          <a:blip r:embed="rId4" cstate="print"/>
          <a:srcRect l="8825" t="21167" r="7582" b="12767"/>
          <a:stretch>
            <a:fillRect/>
          </a:stretch>
        </p:blipFill>
        <p:spPr bwMode="auto">
          <a:xfrm>
            <a:off x="3923928" y="1484784"/>
            <a:ext cx="3096344" cy="194421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6" name="Рисунок 5" descr="F:\фото\20150430_171914.jpg"/>
          <p:cNvPicPr/>
          <p:nvPr/>
        </p:nvPicPr>
        <p:blipFill>
          <a:blip r:embed="rId5" cstate="print"/>
          <a:srcRect t="9626" r="14599" b="8823"/>
          <a:stretch>
            <a:fillRect/>
          </a:stretch>
        </p:blipFill>
        <p:spPr bwMode="auto">
          <a:xfrm>
            <a:off x="2267744" y="2852936"/>
            <a:ext cx="2983235" cy="208823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19457" name="Picture 1" descr="F:\М.И\P106050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1520" y="3645024"/>
            <a:ext cx="2952328" cy="187220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642194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accent2"/>
                </a:solidFill>
              </a:rPr>
              <a:t>«Диалоговое обучение в развитии речи младших школьников»</a:t>
            </a:r>
            <a:endParaRPr lang="ru-RU" dirty="0">
              <a:solidFill>
                <a:schemeClr val="accent2"/>
              </a:solidFill>
            </a:endParaRPr>
          </a:p>
        </p:txBody>
      </p:sp>
      <p:pic>
        <p:nvPicPr>
          <p:cNvPr id="3" name="Рисунок 2" descr="D:\Pictures\100PHOTO\SAM_1188.JPG"/>
          <p:cNvPicPr/>
          <p:nvPr/>
        </p:nvPicPr>
        <p:blipFill>
          <a:blip r:embed="rId3" cstate="print"/>
          <a:srcRect b="12767"/>
          <a:stretch>
            <a:fillRect/>
          </a:stretch>
        </p:blipFill>
        <p:spPr bwMode="auto">
          <a:xfrm>
            <a:off x="251521" y="2924945"/>
            <a:ext cx="3096344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D:\Pictures\100PHOTO\SAM_1339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8104" y="2708920"/>
            <a:ext cx="3096344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D:\Pictures\100PHOTO\SAM_1117.JPG"/>
          <p:cNvPicPr/>
          <p:nvPr/>
        </p:nvPicPr>
        <p:blipFill>
          <a:blip r:embed="rId5" cstate="print"/>
          <a:srcRect r="8284" b="13675"/>
          <a:stretch>
            <a:fillRect/>
          </a:stretch>
        </p:blipFill>
        <p:spPr bwMode="auto">
          <a:xfrm>
            <a:off x="3203848" y="4149080"/>
            <a:ext cx="2592288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755576" y="2060849"/>
            <a:ext cx="75608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 smtClean="0"/>
              <a:t>Диалоговое обучение</a:t>
            </a:r>
            <a:r>
              <a:rPr lang="ru-RU" dirty="0" smtClean="0"/>
              <a:t> - это интерактивное обучение, в ходе которого осуществляется взаимодействие</a:t>
            </a:r>
            <a:r>
              <a:rPr lang="en-US" dirty="0" smtClean="0"/>
              <a:t> </a:t>
            </a:r>
            <a:r>
              <a:rPr lang="ru-RU" dirty="0" smtClean="0"/>
              <a:t>ученик – учитель, ученик – </a:t>
            </a:r>
            <a:r>
              <a:rPr lang="ru-RU" dirty="0" err="1" smtClean="0"/>
              <a:t>ученик</a:t>
            </a:r>
            <a:r>
              <a:rPr lang="ru-RU" dirty="0" smtClean="0"/>
              <a:t>. </a:t>
            </a: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C:\Users\user\Desktop\100PHOTO\SAM_2459.JPG"/>
          <p:cNvPicPr/>
          <p:nvPr/>
        </p:nvPicPr>
        <p:blipFill>
          <a:blip r:embed="rId3" cstate="print"/>
          <a:srcRect l="2886" t="22449" b="9348"/>
          <a:stretch>
            <a:fillRect/>
          </a:stretch>
        </p:blipFill>
        <p:spPr bwMode="auto">
          <a:xfrm>
            <a:off x="539552" y="476672"/>
            <a:ext cx="2884488" cy="223931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5" name="Рисунок 4" descr="D:\Pictures\100PHOTO\SAM_1094.JPG"/>
          <p:cNvPicPr/>
          <p:nvPr/>
        </p:nvPicPr>
        <p:blipFill>
          <a:blip r:embed="rId4" cstate="print"/>
          <a:srcRect l="7856" t="7752" b="17829"/>
          <a:stretch>
            <a:fillRect/>
          </a:stretch>
        </p:blipFill>
        <p:spPr bwMode="auto">
          <a:xfrm>
            <a:off x="5220072" y="332656"/>
            <a:ext cx="3240360" cy="208823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6" name="Рисунок 5" descr="D:\Pictures\Новая папка (11)\SAM_2043.JPG"/>
          <p:cNvPicPr/>
          <p:nvPr/>
        </p:nvPicPr>
        <p:blipFill>
          <a:blip r:embed="rId5" cstate="print"/>
          <a:srcRect t="11973" b="9348"/>
          <a:stretch>
            <a:fillRect/>
          </a:stretch>
        </p:blipFill>
        <p:spPr bwMode="auto">
          <a:xfrm>
            <a:off x="827584" y="2924944"/>
            <a:ext cx="3105150" cy="225095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7" name="Рисунок 6" descr="D:\Pictures\100PHOTO\SAM_1133.JPG"/>
          <p:cNvPicPr/>
          <p:nvPr/>
        </p:nvPicPr>
        <p:blipFill>
          <a:blip r:embed="rId6" cstate="print"/>
          <a:srcRect l="6693" t="10559" r="3891" b="16613"/>
          <a:stretch>
            <a:fillRect/>
          </a:stretch>
        </p:blipFill>
        <p:spPr bwMode="auto">
          <a:xfrm>
            <a:off x="5220072" y="3789040"/>
            <a:ext cx="3240360" cy="208823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8" name="Рисунок 7" descr="D:\Pictures\Новая папка (11)\SAM_2036.JPG"/>
          <p:cNvPicPr/>
          <p:nvPr/>
        </p:nvPicPr>
        <p:blipFill>
          <a:blip r:embed="rId7" cstate="print"/>
          <a:srcRect r="31185" b="13592"/>
          <a:stretch>
            <a:fillRect/>
          </a:stretch>
        </p:blipFill>
        <p:spPr bwMode="auto">
          <a:xfrm>
            <a:off x="3635896" y="2348880"/>
            <a:ext cx="2576711" cy="201622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ru-RU" dirty="0" smtClean="0">
                <a:solidFill>
                  <a:schemeClr val="accent2"/>
                </a:solidFill>
              </a:rPr>
              <a:t>Неделя начальных классов</a:t>
            </a:r>
            <a:endParaRPr lang="ru-RU" dirty="0">
              <a:solidFill>
                <a:schemeClr val="accent2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43608" y="1196752"/>
            <a:ext cx="65527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Открытый урок по литературному чтению «Любимые сказки»</a:t>
            </a:r>
          </a:p>
          <a:p>
            <a:r>
              <a:rPr lang="ru-RU" dirty="0" smtClean="0"/>
              <a:t>Литературный ринг для 2-3 «б» классов «Сказочный денёк»</a:t>
            </a:r>
            <a:endParaRPr lang="ru-RU" dirty="0"/>
          </a:p>
        </p:txBody>
      </p:sp>
      <p:pic>
        <p:nvPicPr>
          <p:cNvPr id="5" name="Рисунок 4" descr="D:\Pictures\100PHOTO\SAM_1958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1916832"/>
            <a:ext cx="3240360" cy="187220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6" name="Рисунок 5" descr="D:\Pictures\100PHOTO\SAM_1957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3573016"/>
            <a:ext cx="2808312" cy="180746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7" name="Рисунок 6" descr="D:\Pictures\100PHOTO\SAM_1966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139952" y="1988840"/>
            <a:ext cx="2808312" cy="1584176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8" name="Рисунок 7" descr="D:\Pictures\100PHOTO\SAM_1969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64088" y="3645024"/>
            <a:ext cx="2594620" cy="184976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ru-RU" dirty="0" smtClean="0">
                <a:solidFill>
                  <a:schemeClr val="accent2"/>
                </a:solidFill>
              </a:rPr>
              <a:t>Наши достижения</a:t>
            </a:r>
            <a:endParaRPr lang="ru-RU" dirty="0">
              <a:solidFill>
                <a:schemeClr val="accent2"/>
              </a:solidFill>
            </a:endParaRPr>
          </a:p>
        </p:txBody>
      </p:sp>
      <p:pic>
        <p:nvPicPr>
          <p:cNvPr id="3" name="Picture 3" descr="C:\Users\user\Pictures\img03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1124744"/>
            <a:ext cx="2448272" cy="3096344"/>
          </a:xfrm>
          <a:prstGeom prst="rect">
            <a:avLst/>
          </a:prstGeom>
          <a:noFill/>
        </p:spPr>
      </p:pic>
      <p:pic>
        <p:nvPicPr>
          <p:cNvPr id="5" name="Picture 4" descr="C:\Users\user\Pictures\img03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848" y="2276872"/>
            <a:ext cx="2520280" cy="2952328"/>
          </a:xfrm>
          <a:prstGeom prst="rect">
            <a:avLst/>
          </a:prstGeom>
          <a:noFill/>
        </p:spPr>
      </p:pic>
      <p:pic>
        <p:nvPicPr>
          <p:cNvPr id="6" name="Picture 5" descr="C:\Users\user\Pictures\img03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40152" y="1556792"/>
            <a:ext cx="2376264" cy="324036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99592" y="1556792"/>
            <a:ext cx="640871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3200" dirty="0" smtClean="0"/>
          </a:p>
          <a:p>
            <a:endParaRPr lang="ru-RU" sz="32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39552" y="476673"/>
            <a:ext cx="34563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Участвуем в международных </a:t>
            </a:r>
          </a:p>
          <a:p>
            <a:r>
              <a:rPr lang="ru-RU" dirty="0" smtClean="0"/>
              <a:t>дистанционных олимпиадах.</a:t>
            </a:r>
            <a:endParaRPr lang="ru-RU" dirty="0"/>
          </a:p>
        </p:txBody>
      </p:sp>
      <p:pic>
        <p:nvPicPr>
          <p:cNvPr id="6" name="Picture 4" descr="C:\Users\user\Favorites\Downloads\format_A5_document_1507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1412776"/>
            <a:ext cx="1656184" cy="2376264"/>
          </a:xfrm>
          <a:prstGeom prst="rect">
            <a:avLst/>
          </a:prstGeom>
          <a:noFill/>
        </p:spPr>
      </p:pic>
      <p:pic>
        <p:nvPicPr>
          <p:cNvPr id="7" name="Picture 5" descr="C:\Users\user\Favorites\Downloads\format_A5_document_73198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79712" y="2564904"/>
            <a:ext cx="1584176" cy="2448272"/>
          </a:xfrm>
          <a:prstGeom prst="rect">
            <a:avLst/>
          </a:prstGeom>
          <a:noFill/>
        </p:spPr>
      </p:pic>
      <p:pic>
        <p:nvPicPr>
          <p:cNvPr id="8" name="Рисунок 7" descr="D:\Pictures\Новая папка (11)\SAM_2250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11959" y="692697"/>
            <a:ext cx="3528393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6" descr="C:\Users\user\Favorites\Downloads\Диплом проекта infourok.ru № 163809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851920" y="3068960"/>
            <a:ext cx="2160240" cy="1368152"/>
          </a:xfrm>
          <a:prstGeom prst="rect">
            <a:avLst/>
          </a:prstGeom>
          <a:noFill/>
        </p:spPr>
      </p:pic>
      <p:pic>
        <p:nvPicPr>
          <p:cNvPr id="10" name="Picture 7" descr="C:\Users\user\Favorites\Downloads\Диплом проекта infourok.ru № 163815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44008" y="4293096"/>
            <a:ext cx="2232248" cy="1296144"/>
          </a:xfrm>
          <a:prstGeom prst="rect">
            <a:avLst/>
          </a:prstGeom>
          <a:noFill/>
        </p:spPr>
      </p:pic>
      <p:pic>
        <p:nvPicPr>
          <p:cNvPr id="11" name="Picture 8" descr="C:\Users\user\Favorites\Downloads\Диплом проекта infourok.ru № 163824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588224" y="3356992"/>
            <a:ext cx="2160240" cy="1368152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576064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accent2"/>
                </a:solidFill>
              </a:rPr>
              <a:t>Деятельность в качестве классного руководителя</a:t>
            </a:r>
            <a:endParaRPr lang="ru-RU" dirty="0">
              <a:solidFill>
                <a:schemeClr val="accent2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67544" y="1556792"/>
            <a:ext cx="80648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sz="24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Целью воспитательной работы  ставлю воспитание здоровой, духовно развитой и творчески мыслящей личности.</a:t>
            </a:r>
            <a:endParaRPr lang="ru-RU" sz="24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5" name="Рисунок 4" descr="D:\Pictures\100PHOTO\SAM_2167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9" y="2780928"/>
            <a:ext cx="3024336" cy="2344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D:\Pictures\Новая папка (11)\SAM_0925.JPG"/>
          <p:cNvPicPr/>
          <p:nvPr/>
        </p:nvPicPr>
        <p:blipFill>
          <a:blip r:embed="rId4" cstate="print"/>
          <a:srcRect b="18817"/>
          <a:stretch>
            <a:fillRect/>
          </a:stretch>
        </p:blipFill>
        <p:spPr bwMode="auto">
          <a:xfrm>
            <a:off x="3419872" y="3501008"/>
            <a:ext cx="3096344" cy="25165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D:\Pictures\100PHOTO\SAM_2100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80113" y="2492895"/>
            <a:ext cx="3024336" cy="1800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564904"/>
            <a:ext cx="8229600" cy="2592288"/>
          </a:xfrm>
        </p:spPr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Обучать - нелегкая задача,</a:t>
            </a:r>
            <a:b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 Научить - задачка посложней.</a:t>
            </a:r>
            <a:b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Только тот учитель настоящий,</a:t>
            </a:r>
            <a:b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Кто легко справляется и с ней</a:t>
            </a:r>
            <a:r>
              <a:rPr lang="ru-RU" sz="4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4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>
              <a:solidFill>
                <a:schemeClr val="accent2"/>
              </a:solidFill>
            </a:endParaRPr>
          </a:p>
        </p:txBody>
      </p:sp>
      <p:sp>
        <p:nvSpPr>
          <p:cNvPr id="7169" name="Rectangle 1"/>
          <p:cNvSpPr>
            <a:spLocks noChangeArrowheads="1"/>
          </p:cNvSpPr>
          <p:nvPr/>
        </p:nvSpPr>
        <p:spPr bwMode="auto">
          <a:xfrm>
            <a:off x="467544" y="281012"/>
            <a:ext cx="8676456" cy="24006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143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«Ученик не сосуд, который нужно заполнить, а факел, который нужно зажечь». </a:t>
            </a:r>
          </a:p>
          <a:p>
            <a:pPr marL="0" marR="0" lvl="0" indent="1143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dirty="0" smtClean="0">
                <a:latin typeface="Calibri" pitchFamily="34" charset="0"/>
                <a:cs typeface="Times New Roman" pitchFamily="18" charset="0"/>
              </a:rPr>
              <a:t>                                                                             К.Д.Ушинский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1143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Ягоды годжи картинки для презентации по математике инновации Худеем вместе!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498"/>
            <a:ext cx="9096425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1" descr="http://i88.beon.ru/7/6/1740607/27/55777027/47256533_1249712575_040_2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8144" y="260648"/>
            <a:ext cx="2747502" cy="2304256"/>
          </a:xfrm>
          <a:prstGeom prst="rect">
            <a:avLst/>
          </a:prstGeom>
          <a:noFill/>
        </p:spPr>
      </p:pic>
      <p:sp>
        <p:nvSpPr>
          <p:cNvPr id="4" name="32-конечная звезда 3"/>
          <p:cNvSpPr/>
          <p:nvPr/>
        </p:nvSpPr>
        <p:spPr>
          <a:xfrm>
            <a:off x="539552" y="3501008"/>
            <a:ext cx="914400" cy="914400"/>
          </a:xfrm>
          <a:prstGeom prst="star32">
            <a:avLst>
              <a:gd name="adj" fmla="val 20578"/>
            </a:avLst>
          </a:prstGeom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32-конечная звезда 4"/>
          <p:cNvSpPr/>
          <p:nvPr/>
        </p:nvSpPr>
        <p:spPr>
          <a:xfrm>
            <a:off x="2627784" y="5517232"/>
            <a:ext cx="914400" cy="914400"/>
          </a:xfrm>
          <a:prstGeom prst="star32">
            <a:avLst>
              <a:gd name="adj" fmla="val 20578"/>
            </a:avLst>
          </a:prstGeom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32-конечная звезда 5"/>
          <p:cNvSpPr/>
          <p:nvPr/>
        </p:nvSpPr>
        <p:spPr>
          <a:xfrm>
            <a:off x="7668344" y="5157192"/>
            <a:ext cx="914400" cy="914400"/>
          </a:xfrm>
          <a:prstGeom prst="star32">
            <a:avLst>
              <a:gd name="adj" fmla="val 20578"/>
            </a:avLst>
          </a:prstGeom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670861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800000"/>
      </a:hlink>
      <a:folHlink>
        <a:srgbClr val="D99694"/>
      </a:folHlink>
    </a:clrScheme>
    <a:fontScheme name="Классическая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634</TotalTime>
  <Words>316</Words>
  <Application>Microsoft Office PowerPoint</Application>
  <PresentationFormat>Экран (4:3)</PresentationFormat>
  <Paragraphs>81</Paragraphs>
  <Slides>18</Slides>
  <Notes>16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Слайд 1</vt:lpstr>
      <vt:lpstr>Немного о себе</vt:lpstr>
      <vt:lpstr>Педагогическое кредо</vt:lpstr>
      <vt:lpstr>2015-2016 учебный год</vt:lpstr>
      <vt:lpstr>Уроки</vt:lpstr>
      <vt:lpstr>Наш кабинет</vt:lpstr>
      <vt:lpstr>Формы работы</vt:lpstr>
      <vt:lpstr>Здоровьесберегающие технологии</vt:lpstr>
      <vt:lpstr>Анализ достижений</vt:lpstr>
      <vt:lpstr>Рефлексия</vt:lpstr>
      <vt:lpstr>«Диалоговое обучение в развитии речи младших школьников»</vt:lpstr>
      <vt:lpstr>Слайд 12</vt:lpstr>
      <vt:lpstr>Неделя начальных классов</vt:lpstr>
      <vt:lpstr>Наши достижения</vt:lpstr>
      <vt:lpstr>Слайд 15</vt:lpstr>
      <vt:lpstr>Деятельность в качестве классного руководителя</vt:lpstr>
      <vt:lpstr>Обучать - нелегкая задача,     Научить - задачка посложней. Только тот учитель настоящий, Кто легко справляется и с ней. </vt:lpstr>
      <vt:lpstr>Слайд 18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Название презентации</dc:title>
  <dc:creator>Елена</dc:creator>
  <cp:lastModifiedBy>user</cp:lastModifiedBy>
  <cp:revision>65</cp:revision>
  <dcterms:created xsi:type="dcterms:W3CDTF">2013-07-29T17:42:42Z</dcterms:created>
  <dcterms:modified xsi:type="dcterms:W3CDTF">2016-05-31T17:03:00Z</dcterms:modified>
</cp:coreProperties>
</file>