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8" r:id="rId3"/>
    <p:sldId id="259" r:id="rId4"/>
    <p:sldId id="260" r:id="rId5"/>
    <p:sldId id="262" r:id="rId6"/>
    <p:sldId id="263" r:id="rId7"/>
    <p:sldId id="270" r:id="rId8"/>
    <p:sldId id="27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025" autoAdjust="0"/>
    <p:restoredTop sz="96433" autoAdjust="0"/>
  </p:normalViewPr>
  <p:slideViewPr>
    <p:cSldViewPr snapToGrid="0">
      <p:cViewPr varScale="1">
        <p:scale>
          <a:sx n="72" d="100"/>
          <a:sy n="72" d="100"/>
        </p:scale>
        <p:origin x="-38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2CFDA7-54C2-4EB9-84C4-5E534C8D114B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167C66-3AC9-4A50-88CD-56E696DDE3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29544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0435" y="1743341"/>
            <a:ext cx="5982055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Monotype Corsiva" panose="03010101010201010101" pitchFamily="66" charset="0"/>
                <a:cs typeface="Microsoft Uighur" panose="02000000000000000000" pitchFamily="2" charset="-78"/>
              </a:rPr>
              <a:t>Применение  игровых технологий  на  </a:t>
            </a:r>
            <a:r>
              <a:rPr lang="ru-RU" sz="2800" dirty="0" smtClean="0">
                <a:solidFill>
                  <a:srgbClr val="002060"/>
                </a:solidFill>
                <a:latin typeface="Monotype Corsiva" panose="03010101010201010101" pitchFamily="66" charset="0"/>
                <a:cs typeface="Microsoft Uighur" panose="02000000000000000000" pitchFamily="2" charset="-78"/>
              </a:rPr>
              <a:t>уроках  </a:t>
            </a:r>
            <a:r>
              <a:rPr lang="ru-RU" sz="2800" dirty="0">
                <a:solidFill>
                  <a:srgbClr val="002060"/>
                </a:solidFill>
                <a:latin typeface="Monotype Corsiva" panose="03010101010201010101" pitchFamily="66" charset="0"/>
                <a:cs typeface="Microsoft Uighur" panose="02000000000000000000" pitchFamily="2" charset="-78"/>
              </a:rPr>
              <a:t>физической  культуры </a:t>
            </a:r>
            <a:br>
              <a:rPr lang="ru-RU" sz="2800" dirty="0">
                <a:solidFill>
                  <a:srgbClr val="002060"/>
                </a:solidFill>
                <a:latin typeface="Monotype Corsiva" panose="03010101010201010101" pitchFamily="66" charset="0"/>
                <a:cs typeface="Microsoft Uighur" panose="02000000000000000000" pitchFamily="2" charset="-78"/>
              </a:rPr>
            </a:br>
            <a:r>
              <a:rPr lang="ru-RU" sz="2800" dirty="0">
                <a:solidFill>
                  <a:srgbClr val="002060"/>
                </a:solidFill>
                <a:latin typeface="Monotype Corsiva" panose="03010101010201010101" pitchFamily="66" charset="0"/>
                <a:cs typeface="Microsoft Uighur" panose="02000000000000000000" pitchFamily="2" charset="-78"/>
              </a:rPr>
              <a:t>Учитель физической культуры: </a:t>
            </a:r>
            <a:endParaRPr lang="en-US" sz="2800" dirty="0" smtClean="0">
              <a:solidFill>
                <a:srgbClr val="002060"/>
              </a:solidFill>
              <a:latin typeface="Monotype Corsiva" panose="03010101010201010101" pitchFamily="66" charset="0"/>
              <a:cs typeface="Microsoft Uighur" panose="02000000000000000000" pitchFamily="2" charset="-78"/>
            </a:endParaRPr>
          </a:p>
          <a:p>
            <a:pPr algn="ctr"/>
            <a:r>
              <a:rPr lang="ru-RU" sz="2800" dirty="0" err="1" smtClean="0">
                <a:solidFill>
                  <a:srgbClr val="002060"/>
                </a:solidFill>
                <a:latin typeface="Monotype Corsiva" panose="03010101010201010101" pitchFamily="66" charset="0"/>
                <a:cs typeface="Microsoft Uighur" panose="02000000000000000000" pitchFamily="2" charset="-78"/>
              </a:rPr>
              <a:t>Кузьменко</a:t>
            </a:r>
            <a:r>
              <a:rPr lang="ru-RU" sz="2800" dirty="0" smtClean="0">
                <a:solidFill>
                  <a:srgbClr val="002060"/>
                </a:solidFill>
                <a:latin typeface="Monotype Corsiva" panose="03010101010201010101" pitchFamily="66" charset="0"/>
                <a:cs typeface="Microsoft Uighur" panose="02000000000000000000" pitchFamily="2" charset="-78"/>
              </a:rPr>
              <a:t> Оксана Степановн 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Monotype Corsiva" panose="03010101010201010101" pitchFamily="66" charset="0"/>
                <a:cs typeface="Microsoft Uighur" panose="02000000000000000000" pitchFamily="2" charset="-78"/>
              </a:rPr>
              <a:t>КГУ «Средняя школа№</a:t>
            </a:r>
            <a:r>
              <a:rPr lang="ru-RU" sz="2800" dirty="0">
                <a:solidFill>
                  <a:srgbClr val="002060"/>
                </a:solidFill>
                <a:latin typeface="Monotype Corsiva" panose="03010101010201010101" pitchFamily="66" charset="0"/>
                <a:cs typeface="Microsoft Uighur" panose="02000000000000000000" pitchFamily="2" charset="-78"/>
              </a:rPr>
              <a:t>6</a:t>
            </a:r>
            <a:r>
              <a:rPr lang="ru-RU" sz="2800" dirty="0" smtClean="0">
                <a:solidFill>
                  <a:srgbClr val="002060"/>
                </a:solidFill>
                <a:latin typeface="Monotype Corsiva" panose="03010101010201010101" pitchFamily="66" charset="0"/>
                <a:cs typeface="Microsoft Uighur" panose="02000000000000000000" pitchFamily="2" charset="-78"/>
              </a:rPr>
              <a:t>, город, </a:t>
            </a:r>
            <a:r>
              <a:rPr lang="ru-RU" sz="2800" dirty="0" err="1" smtClean="0">
                <a:solidFill>
                  <a:srgbClr val="002060"/>
                </a:solidFill>
                <a:latin typeface="Monotype Corsiva" panose="03010101010201010101" pitchFamily="66" charset="0"/>
                <a:cs typeface="Microsoft Uighur" panose="02000000000000000000" pitchFamily="2" charset="-78"/>
              </a:rPr>
              <a:t>Лисаковск</a:t>
            </a:r>
            <a:endParaRPr lang="ru-RU" sz="2800" dirty="0" smtClean="0">
              <a:solidFill>
                <a:srgbClr val="002060"/>
              </a:solidFill>
              <a:latin typeface="Monotype Corsiva" panose="03010101010201010101" pitchFamily="66" charset="0"/>
              <a:cs typeface="Microsoft Uighur" panose="02000000000000000000" pitchFamily="2" charset="-78"/>
            </a:endParaRPr>
          </a:p>
          <a:p>
            <a:pPr algn="ctr"/>
            <a:r>
              <a:rPr lang="ru-RU" sz="2800" dirty="0" err="1" smtClean="0">
                <a:solidFill>
                  <a:srgbClr val="002060"/>
                </a:solidFill>
                <a:latin typeface="Monotype Corsiva" panose="03010101010201010101" pitchFamily="66" charset="0"/>
                <a:cs typeface="Microsoft Uighur" panose="02000000000000000000" pitchFamily="2" charset="-78"/>
              </a:rPr>
              <a:t>Костанайская</a:t>
            </a:r>
            <a:r>
              <a:rPr lang="ru-RU" sz="2800" dirty="0" smtClean="0">
                <a:solidFill>
                  <a:srgbClr val="002060"/>
                </a:solidFill>
                <a:latin typeface="Monotype Corsiva" panose="03010101010201010101" pitchFamily="66" charset="0"/>
                <a:cs typeface="Microsoft Uighur" panose="02000000000000000000" pitchFamily="2" charset="-78"/>
              </a:rPr>
              <a:t> область</a:t>
            </a:r>
          </a:p>
          <a:p>
            <a:pPr algn="ctr"/>
            <a:endParaRPr lang="ru-RU" sz="2800" dirty="0" smtClean="0">
              <a:solidFill>
                <a:srgbClr val="002060"/>
              </a:solidFill>
              <a:latin typeface="Monotype Corsiva" panose="03010101010201010101" pitchFamily="66" charset="0"/>
              <a:cs typeface="Microsoft Uighur" panose="02000000000000000000" pitchFamily="2" charset="-78"/>
            </a:endParaRPr>
          </a:p>
          <a:p>
            <a:pPr algn="ctr"/>
            <a:endParaRPr lang="ru-RU" sz="2800" dirty="0">
              <a:solidFill>
                <a:srgbClr val="002060"/>
              </a:solidFill>
              <a:latin typeface="Monotype Corsiva" panose="03010101010201010101" pitchFamily="66" charset="0"/>
              <a:cs typeface="Microsoft Uighur" panose="02000000000000000000" pitchFamily="2" charset="-78"/>
            </a:endParaRPr>
          </a:p>
          <a:p>
            <a:pPr algn="ctr"/>
            <a:endParaRPr lang="ru-RU" sz="2800" dirty="0" smtClean="0">
              <a:solidFill>
                <a:srgbClr val="002060"/>
              </a:solidFill>
              <a:latin typeface="Monotype Corsiva" panose="03010101010201010101" pitchFamily="66" charset="0"/>
              <a:cs typeface="Microsoft Uighur" panose="02000000000000000000" pitchFamily="2" charset="-78"/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Monotype Corsiva" panose="03010101010201010101" pitchFamily="66" charset="0"/>
                <a:cs typeface="Microsoft Uighur" panose="02000000000000000000" pitchFamily="2" charset="-78"/>
              </a:rPr>
              <a:t>2016 г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033900" y="1495515"/>
            <a:ext cx="68024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56845" y="474291"/>
            <a:ext cx="48112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Monotype Corsiva" panose="03010101010201010101" pitchFamily="66" charset="0"/>
              </a:rPr>
              <a:t>Актуальность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130534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616766" y="1351722"/>
            <a:ext cx="722243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Monotype Corsiva" pitchFamily="66" charset="0"/>
              </a:rPr>
              <a:t>Игровая технология</a:t>
            </a:r>
          </a:p>
          <a:p>
            <a:r>
              <a:rPr lang="ru-RU" dirty="0" smtClean="0"/>
              <a:t> - уникальная форма обучения </a:t>
            </a:r>
          </a:p>
          <a:p>
            <a:endParaRPr lang="ru-RU" dirty="0" smtClean="0"/>
          </a:p>
          <a:p>
            <a:r>
              <a:rPr lang="ru-RU" dirty="0" smtClean="0"/>
              <a:t> -  позволяющая  сделать обычный урок интересным и увлекательным</a:t>
            </a:r>
          </a:p>
          <a:p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  удовлетворяющая физические и духовные потребности ребёнка</a:t>
            </a:r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  формирующая его ум, волевые качества</a:t>
            </a:r>
          </a:p>
          <a:p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  актуальна в средней и старшей школе</a:t>
            </a:r>
          </a:p>
          <a:p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  доступный и очень эффективный метод воздействия на ребенка. 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68366"/>
            <a:ext cx="9139938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74209" y="1192696"/>
            <a:ext cx="5090615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    принцип постепенности — от простого к сложному, начиная с игры с простыми правилами, облегчёнными мячами и постепенно усложняя правила игры.</a:t>
            </a:r>
          </a:p>
          <a:p>
            <a:r>
              <a:rPr lang="ru-RU" dirty="0" smtClean="0"/>
              <a:t> -    принцип наглядности — суть этого принципа состоит в том, что учитель, использует показ и различные наглядные пособия, создает ясное представление об изучаемом материале, помогает более отчетливо понять его.</a:t>
            </a:r>
          </a:p>
          <a:p>
            <a:r>
              <a:rPr lang="ru-RU" dirty="0" smtClean="0"/>
              <a:t> -  принцип доступности — это подбор упражнений по сложности в соответствии с индивидуальными возрастными, половыми особенностями, также степенью подготовленности. </a:t>
            </a:r>
          </a:p>
          <a:p>
            <a:r>
              <a:rPr lang="ru-RU" dirty="0" smtClean="0"/>
              <a:t> -    принцип прочности состоит в том, что изученный материал путём повторений доводится до прочного навыка.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45635" y="410818"/>
            <a:ext cx="54731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Monotype Corsiva" pitchFamily="66" charset="0"/>
                <a:cs typeface="Vijaya" pitchFamily="34" charset="0"/>
              </a:rPr>
              <a:t>Принципы игровой технологии</a:t>
            </a:r>
            <a:r>
              <a:rPr lang="ru-RU" sz="3200" dirty="0" smtClean="0"/>
              <a:t>:</a:t>
            </a:r>
          </a:p>
        </p:txBody>
      </p:sp>
      <p:pic>
        <p:nvPicPr>
          <p:cNvPr id="1026" name="Picture 2" descr="C:\Users\Admin\Desktop\Фотки с телефона\IMG_20160217_120017.jpg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619990" y="-3428993"/>
            <a:ext cx="3593900" cy="818910"/>
          </a:xfrm>
          <a:prstGeom prst="rect">
            <a:avLst/>
          </a:prstGeom>
          <a:noFill/>
        </p:spPr>
      </p:pic>
      <p:pic>
        <p:nvPicPr>
          <p:cNvPr id="7" name="Рисунок 6" descr="C:\Users\Admin\Desktop\Фотки с телефона\IMG_20160217_120017.jpg"/>
          <p:cNvPicPr/>
          <p:nvPr/>
        </p:nvPicPr>
        <p:blipFill>
          <a:blip r:embed="rId4" cstate="print"/>
          <a:srcRect t="7605" r="29197" b="24714"/>
          <a:stretch>
            <a:fillRect/>
          </a:stretch>
        </p:blipFill>
        <p:spPr bwMode="auto">
          <a:xfrm>
            <a:off x="6619164" y="3226748"/>
            <a:ext cx="1965278" cy="1631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Admin\Desktop\Фотки с телефона\IMG_20160406_15085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6836" y="1419367"/>
            <a:ext cx="1842874" cy="15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Admin\Desktop\Фотки с телефона\IMG_20160411_120750.jpg"/>
          <p:cNvPicPr/>
          <p:nvPr/>
        </p:nvPicPr>
        <p:blipFill>
          <a:blip r:embed="rId6" cstate="print"/>
          <a:srcRect l="28073" t="22813" r="18172" b="5703"/>
          <a:stretch>
            <a:fillRect/>
          </a:stretch>
        </p:blipFill>
        <p:spPr bwMode="auto">
          <a:xfrm>
            <a:off x="5998617" y="5240740"/>
            <a:ext cx="2114550" cy="1617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79780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0818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96269" y="1427148"/>
            <a:ext cx="66400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98035" y="67169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5999" y="198783"/>
            <a:ext cx="583758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Monotype Corsiva" pitchFamily="66" charset="0"/>
              </a:rPr>
              <a:t>Подвижные игры на уроках физической культуры используются для решения: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31235" y="1895061"/>
            <a:ext cx="6334539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Monotype Corsiva" pitchFamily="66" charset="0"/>
              </a:rPr>
              <a:t>Образовательных задач </a:t>
            </a:r>
            <a:r>
              <a:rPr lang="ru-RU" dirty="0" smtClean="0"/>
              <a:t>(закрепление и совершенствование изучаемых приёмов игры, развитие умения ориентироваться на площадке во время игры, увеличение моторной плотности уроков);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84243" y="3260035"/>
            <a:ext cx="53737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Monotype Corsiva" pitchFamily="66" charset="0"/>
              </a:rPr>
              <a:t> Воспитательных задач </a:t>
            </a:r>
            <a:r>
              <a:rPr lang="ru-RU" dirty="0" smtClean="0"/>
              <a:t>(чувства солидарности, товарищества, честности, ответственности за действие друг друга);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524000" y="4558748"/>
            <a:ext cx="53340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Monotype Corsiva" pitchFamily="66" charset="0"/>
              </a:rPr>
              <a:t>Оздоровительных задач </a:t>
            </a:r>
            <a:r>
              <a:rPr lang="ru-RU" dirty="0" smtClean="0"/>
              <a:t>в соответствии с требованиями программы.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D:\документы с флешки\Фото  с уроков\Новая папка (3)\8O (9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9235" y="5128592"/>
            <a:ext cx="1908314" cy="1550504"/>
          </a:xfrm>
          <a:prstGeom prst="rect">
            <a:avLst/>
          </a:prstGeom>
          <a:noFill/>
        </p:spPr>
      </p:pic>
      <p:pic>
        <p:nvPicPr>
          <p:cNvPr id="11" name="Рисунок 10" descr="C:\Users\Admin\Desktop\Фотки с телефона\IMG_20160402_11552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95931" y="1563480"/>
            <a:ext cx="1775792" cy="148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Admin\Desktop\Фотки с телефона\IMG_20160921_15150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09603" y="3617844"/>
            <a:ext cx="2050084" cy="1605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718603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0" y="68366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2644" y="649479"/>
            <a:ext cx="5956418" cy="104120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Monotype Corsiva" panose="03010101010201010101" pitchFamily="66" charset="0"/>
              </a:rPr>
              <a:t>Цель применения игровых  технологий на уроках физической культуры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8638" y="1922803"/>
            <a:ext cx="6156711" cy="4254159"/>
          </a:xfrm>
        </p:spPr>
        <p:txBody>
          <a:bodyPr/>
          <a:lstStyle/>
          <a:p>
            <a:pPr algn="just"/>
            <a:r>
              <a:rPr lang="ru-RU" sz="2000" dirty="0"/>
              <a:t>Развитие устойчивого познавательного интереса у учащихся через разнообразные игровые формы обучения.</a:t>
            </a:r>
          </a:p>
          <a:p>
            <a:endParaRPr lang="ru-RU" dirty="0"/>
          </a:p>
        </p:txBody>
      </p:sp>
      <p:pic>
        <p:nvPicPr>
          <p:cNvPr id="5" name="Picture 4" descr="http://img1.cliparto.com/pic/xl/196937/3547453-children-playing-gam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37204" y="3039115"/>
            <a:ext cx="5106002" cy="33699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57714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9555" y="282011"/>
            <a:ext cx="5985795" cy="1408678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Monotype Corsiva" pitchFamily="66" charset="0"/>
              </a:rPr>
              <a:t>Применение элементов игровых технологий</a:t>
            </a:r>
            <a:endParaRPr lang="ru-RU" sz="3600" dirty="0"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49287" y="1939895"/>
            <a:ext cx="7023651" cy="61777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200" dirty="0" smtClean="0">
                <a:latin typeface="Monotype Corsiva" pitchFamily="66" charset="0"/>
                <a:ea typeface="Microsoft YaHei" pitchFamily="34" charset="-122"/>
              </a:rPr>
              <a:t>Для обучения двигательным действиям</a:t>
            </a:r>
            <a:br>
              <a:rPr lang="ru-RU" sz="3200" dirty="0" smtClean="0">
                <a:latin typeface="Monotype Corsiva" pitchFamily="66" charset="0"/>
                <a:ea typeface="Microsoft YaHei" pitchFamily="34" charset="-122"/>
              </a:rPr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22783" y="2597427"/>
            <a:ext cx="694413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Monotype Corsiva" pitchFamily="66" charset="0"/>
              </a:rPr>
              <a:t>Для развития различных физических качеств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75790" y="3511826"/>
            <a:ext cx="708991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Monotype Corsiva" pitchFamily="66" charset="0"/>
              </a:rPr>
              <a:t>Для формирования понятий о нормах общественного поведения, воспитания культурных навыков поведения</a:t>
            </a:r>
            <a:br>
              <a:rPr lang="ru-RU" sz="3200" dirty="0" smtClean="0">
                <a:latin typeface="Monotype Corsiva" pitchFamily="66" charset="0"/>
              </a:rPr>
            </a:br>
            <a:r>
              <a:rPr lang="ru-RU" sz="3200" dirty="0" smtClean="0">
                <a:latin typeface="Monotype Corsiva" pitchFamily="66" charset="0"/>
              </a:rPr>
              <a:t/>
            </a:r>
            <a:br>
              <a:rPr lang="ru-RU" sz="3200" dirty="0" smtClean="0">
                <a:latin typeface="Monotype Corsiva" pitchFamily="66" charset="0"/>
              </a:rPr>
            </a:br>
            <a:endParaRPr lang="ru-RU" sz="3200" dirty="0">
              <a:latin typeface="Monotype Corsiva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55303" y="5022574"/>
            <a:ext cx="642730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Monotype Corsiva" pitchFamily="66" charset="0"/>
              </a:rPr>
              <a:t>Для увеличения положительных эмоций от занятий физической культурой</a:t>
            </a:r>
            <a:r>
              <a:rPr lang="ru-RU" sz="3200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3470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0" y="68366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1566" y="470019"/>
            <a:ext cx="5703784" cy="122067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Monotype Corsiva" panose="03010101010201010101" pitchFamily="66" charset="0"/>
              </a:rPr>
              <a:t>Результаты применения игровых технологий </a:t>
            </a:r>
            <a:r>
              <a:rPr lang="ru-RU" sz="3200" dirty="0">
                <a:latin typeface="Monotype Corsiva" panose="03010101010201010101" pitchFamily="66" charset="0"/>
              </a:rPr>
              <a:t>на </a:t>
            </a:r>
            <a:r>
              <a:rPr lang="ru-RU" sz="3200" dirty="0" smtClean="0">
                <a:latin typeface="Monotype Corsiva" panose="03010101010201010101" pitchFamily="66" charset="0"/>
              </a:rPr>
              <a:t>уроках физической </a:t>
            </a:r>
            <a:r>
              <a:rPr lang="ru-RU" sz="3200" dirty="0">
                <a:latin typeface="Monotype Corsiva" panose="03010101010201010101" pitchFamily="66" charset="0"/>
              </a:rPr>
              <a:t>культуры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03164" y="1862983"/>
            <a:ext cx="7067372" cy="3905428"/>
          </a:xfrm>
        </p:spPr>
        <p:txBody>
          <a:bodyPr>
            <a:normAutofit/>
          </a:bodyPr>
          <a:lstStyle/>
          <a:p>
            <a:pPr algn="just"/>
            <a:r>
              <a:rPr lang="ru-RU" sz="1900" dirty="0"/>
              <a:t>Организуют самостоятельную деятельность с учетом требований ее безопасности, сохраняют инвентарь и оборудование, организуют места занятий, технически правильно выполняют двигательные действия из базовых видов спорта, используют их в игровой и соревновательной деятельности, распределяют нагрузку и отдых (регулятивные УУД)</a:t>
            </a:r>
          </a:p>
          <a:p>
            <a:pPr algn="just"/>
            <a:r>
              <a:rPr lang="ru-RU" sz="1900" dirty="0"/>
              <a:t>Формируют навык систематического наблюдения за своим физическим состоянием, величиной физических нагрузок, развивают самостоятельность и личную ответственность за свои поступки, этические чувства, доброжелательность, эмоционально-нравственную отзывчивость, понимание, дисциплинированность (личностные УУД)</a:t>
            </a:r>
          </a:p>
          <a:p>
            <a:endParaRPr lang="ru-RU" dirty="0"/>
          </a:p>
        </p:txBody>
      </p:sp>
      <p:pic>
        <p:nvPicPr>
          <p:cNvPr id="5" name="Picture 2" descr="http://kujbyshevec.ru/media/k2/items/cache/f32ff9eefb43b2acec245bea9b41330e_X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3548" y="5243756"/>
            <a:ext cx="2243479" cy="16826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41757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0" y="68366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6808" y="384561"/>
            <a:ext cx="6498542" cy="1803162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latin typeface="Monotype Corsiva" panose="03010101010201010101" pitchFamily="66" charset="0"/>
              </a:rPr>
              <a:t>Спасибо за внимание!</a:t>
            </a:r>
            <a:endParaRPr lang="ru-RU" sz="4000" dirty="0"/>
          </a:p>
        </p:txBody>
      </p:sp>
      <p:pic>
        <p:nvPicPr>
          <p:cNvPr id="5" name="Picture 2" descr="http://my-new-home.ru/Projects/Rastunovo/Images/kids/soccer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89989" y="2627802"/>
            <a:ext cx="2068082" cy="3129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222994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513</TotalTime>
  <Words>203</Words>
  <Application>Microsoft Office PowerPoint</Application>
  <PresentationFormat>Экран (4:3)</PresentationFormat>
  <Paragraphs>45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Цель применения игровых  технологий на уроках физической культуры </vt:lpstr>
      <vt:lpstr>Применение элементов игровых технологий</vt:lpstr>
      <vt:lpstr>Результаты применения игровых технологий на уроках физической культуры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Admin</cp:lastModifiedBy>
  <cp:revision>48</cp:revision>
  <dcterms:created xsi:type="dcterms:W3CDTF">2013-11-19T05:52:05Z</dcterms:created>
  <dcterms:modified xsi:type="dcterms:W3CDTF">2016-10-20T16:56:33Z</dcterms:modified>
</cp:coreProperties>
</file>