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0" r:id="rId4"/>
    <p:sldId id="261" r:id="rId5"/>
    <p:sldId id="280" r:id="rId6"/>
    <p:sldId id="295" r:id="rId7"/>
    <p:sldId id="281" r:id="rId8"/>
    <p:sldId id="282" r:id="rId9"/>
    <p:sldId id="284" r:id="rId10"/>
    <p:sldId id="287" r:id="rId11"/>
    <p:sldId id="288" r:id="rId12"/>
    <p:sldId id="289" r:id="rId13"/>
    <p:sldId id="292" r:id="rId14"/>
    <p:sldId id="300" r:id="rId15"/>
    <p:sldId id="294" r:id="rId16"/>
    <p:sldId id="298" r:id="rId17"/>
    <p:sldId id="301" r:id="rId18"/>
    <p:sldId id="297" r:id="rId19"/>
    <p:sldId id="303" r:id="rId20"/>
    <p:sldId id="313" r:id="rId21"/>
    <p:sldId id="306" r:id="rId22"/>
    <p:sldId id="311" r:id="rId23"/>
    <p:sldId id="309" r:id="rId24"/>
    <p:sldId id="307" r:id="rId25"/>
    <p:sldId id="308" r:id="rId26"/>
    <p:sldId id="27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148F69-E2E2-4E6A-BC34-4745129F147F}" type="datetimeFigureOut">
              <a:rPr lang="ru-RU" smtClean="0"/>
              <a:pPr/>
              <a:t>25.04.2016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13728-3BA4-4150-B860-565EFA8DF15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48F69-E2E2-4E6A-BC34-4745129F147F}" type="datetimeFigureOut">
              <a:rPr lang="ru-RU" smtClean="0"/>
              <a:pPr/>
              <a:t>25.04.2016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13728-3BA4-4150-B860-565EFA8DF15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D:\&#1057;&#1077;&#1088;&#1075;&#1110;&#1090;&#1091;%20&#1089;&#1241;&#1090;&#1110;%20(1).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file:///D:\&#1052;&#1080;&#1082;&#1082;&#1080;%20&#1052;&#1072;&#1091;&#1089;%20&#1082;&#1083;&#1091;&#1073;&#1099;.%20&#1058;&#1099;&#1096;&#1179;&#1072;&#1085;&#1076;&#1072;&#1088;%20&#1073;&#1080;&#1110;.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D:\&#1041;&#1201;&#1083;%20&#8211;%20&#1052;&#1080;&#1082;&#1082;&#1080;%20&#1052;&#1072;&#1091;&#1089;%20&#1082;&#1083;&#1091;&#1073;&#1099;.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D05817_"/>
          <p:cNvPicPr>
            <a:picLocks noChangeAspect="1" noChangeArrowheads="1"/>
          </p:cNvPicPr>
          <p:nvPr/>
        </p:nvPicPr>
        <p:blipFill>
          <a:blip r:embed="rId3"/>
          <a:srcRect/>
          <a:stretch>
            <a:fillRect/>
          </a:stretch>
        </p:blipFill>
        <p:spPr bwMode="auto">
          <a:xfrm>
            <a:off x="214282" y="6340476"/>
            <a:ext cx="4232275" cy="517524"/>
          </a:xfrm>
          <a:prstGeom prst="rect">
            <a:avLst/>
          </a:prstGeom>
          <a:noFill/>
          <a:ln w="9525">
            <a:noFill/>
            <a:miter lim="800000"/>
            <a:headEnd/>
            <a:tailEnd/>
          </a:ln>
        </p:spPr>
      </p:pic>
      <p:sp>
        <p:nvSpPr>
          <p:cNvPr id="3" name="Прямоугольник 2"/>
          <p:cNvSpPr/>
          <p:nvPr/>
        </p:nvSpPr>
        <p:spPr>
          <a:xfrm>
            <a:off x="2571736" y="928670"/>
            <a:ext cx="4000528" cy="400110"/>
          </a:xfrm>
          <a:prstGeom prst="rect">
            <a:avLst/>
          </a:prstGeom>
        </p:spPr>
        <p:txBody>
          <a:bodyPr wrap="square">
            <a:spAutoFit/>
          </a:bodyPr>
          <a:lstStyle/>
          <a:p>
            <a:pPr algn="ctr"/>
            <a:r>
              <a:rPr lang="kk-KZ" sz="2000" dirty="0" smtClean="0">
                <a:latin typeface="Arial" pitchFamily="34" charset="0"/>
                <a:ea typeface="Times New Roman" pitchFamily="18" charset="0"/>
                <a:cs typeface="Arial" pitchFamily="34" charset="0"/>
              </a:rPr>
              <a:t> </a:t>
            </a:r>
            <a:endParaRPr lang="ru-RU" sz="3600" dirty="0">
              <a:gradFill flip="none" rotWithShape="1">
                <a:gsLst>
                  <a:gs pos="43000">
                    <a:srgbClr val="A603AB">
                      <a:alpha val="89000"/>
                    </a:srgbClr>
                  </a:gs>
                  <a:gs pos="21001">
                    <a:srgbClr val="0819FB"/>
                  </a:gs>
                  <a:gs pos="35001">
                    <a:srgbClr val="0070C0"/>
                  </a:gs>
                  <a:gs pos="52000">
                    <a:srgbClr val="FFFF00"/>
                  </a:gs>
                  <a:gs pos="73000">
                    <a:srgbClr val="EE3F17"/>
                  </a:gs>
                  <a:gs pos="88000">
                    <a:srgbClr val="7030A0"/>
                  </a:gs>
                  <a:gs pos="100000">
                    <a:srgbClr val="0070C0"/>
                  </a:gs>
                </a:gsLst>
                <a:lin ang="5400000" scaled="0"/>
                <a:tileRect/>
              </a:gradFill>
            </a:endParaRPr>
          </a:p>
        </p:txBody>
      </p:sp>
      <p:pic>
        <p:nvPicPr>
          <p:cNvPr id="6" name="Picture 4" descr="BD05817_"/>
          <p:cNvPicPr>
            <a:picLocks noChangeAspect="1" noChangeArrowheads="1"/>
          </p:cNvPicPr>
          <p:nvPr/>
        </p:nvPicPr>
        <p:blipFill>
          <a:blip r:embed="rId3"/>
          <a:srcRect/>
          <a:stretch>
            <a:fillRect/>
          </a:stretch>
        </p:blipFill>
        <p:spPr bwMode="auto">
          <a:xfrm>
            <a:off x="4429124" y="6215082"/>
            <a:ext cx="4232275" cy="517524"/>
          </a:xfrm>
          <a:prstGeom prst="rect">
            <a:avLst/>
          </a:prstGeom>
          <a:noFill/>
          <a:ln w="9525">
            <a:noFill/>
            <a:miter lim="800000"/>
            <a:headEnd/>
            <a:tailEnd/>
          </a:ln>
        </p:spPr>
      </p:pic>
      <p:pic>
        <p:nvPicPr>
          <p:cNvPr id="7" name="Picture 4" descr="BD05817_"/>
          <p:cNvPicPr>
            <a:picLocks noChangeAspect="1" noChangeArrowheads="1"/>
          </p:cNvPicPr>
          <p:nvPr/>
        </p:nvPicPr>
        <p:blipFill>
          <a:blip r:embed="rId3"/>
          <a:srcRect/>
          <a:stretch>
            <a:fillRect/>
          </a:stretch>
        </p:blipFill>
        <p:spPr bwMode="auto">
          <a:xfrm>
            <a:off x="142844" y="357166"/>
            <a:ext cx="4232275" cy="500066"/>
          </a:xfrm>
          <a:prstGeom prst="rect">
            <a:avLst/>
          </a:prstGeom>
          <a:noFill/>
          <a:ln w="9525">
            <a:noFill/>
            <a:miter lim="800000"/>
            <a:headEnd/>
            <a:tailEnd/>
          </a:ln>
        </p:spPr>
      </p:pic>
      <p:pic>
        <p:nvPicPr>
          <p:cNvPr id="8" name="Picture 4" descr="BD05817_"/>
          <p:cNvPicPr>
            <a:picLocks noChangeAspect="1" noChangeArrowheads="1"/>
          </p:cNvPicPr>
          <p:nvPr/>
        </p:nvPicPr>
        <p:blipFill>
          <a:blip r:embed="rId3"/>
          <a:srcRect/>
          <a:stretch>
            <a:fillRect/>
          </a:stretch>
        </p:blipFill>
        <p:spPr bwMode="auto">
          <a:xfrm>
            <a:off x="4357686" y="285728"/>
            <a:ext cx="4232275" cy="588962"/>
          </a:xfrm>
          <a:prstGeom prst="rect">
            <a:avLst/>
          </a:prstGeom>
          <a:noFill/>
          <a:ln w="9525">
            <a:noFill/>
            <a:miter lim="800000"/>
            <a:headEnd/>
            <a:tailEnd/>
          </a:ln>
        </p:spPr>
      </p:pic>
      <p:sp>
        <p:nvSpPr>
          <p:cNvPr id="9" name="TextBox 8"/>
          <p:cNvSpPr txBox="1"/>
          <p:nvPr/>
        </p:nvSpPr>
        <p:spPr>
          <a:xfrm>
            <a:off x="1714480" y="2643182"/>
            <a:ext cx="184731" cy="369332"/>
          </a:xfrm>
          <a:prstGeom prst="rect">
            <a:avLst/>
          </a:prstGeom>
          <a:noFill/>
        </p:spPr>
        <p:txBody>
          <a:bodyPr wrap="none" rtlCol="0">
            <a:spAutoFit/>
          </a:bodyPr>
          <a:lstStyle/>
          <a:p>
            <a:endParaRPr lang="ru-RU" dirty="0"/>
          </a:p>
        </p:txBody>
      </p:sp>
      <p:grpSp>
        <p:nvGrpSpPr>
          <p:cNvPr id="4" name="Group 4"/>
          <p:cNvGrpSpPr>
            <a:grpSpLocks/>
          </p:cNvGrpSpPr>
          <p:nvPr/>
        </p:nvGrpSpPr>
        <p:grpSpPr bwMode="auto">
          <a:xfrm>
            <a:off x="0" y="1"/>
            <a:ext cx="9144000" cy="6857999"/>
            <a:chOff x="0" y="-17"/>
            <a:chExt cx="5783" cy="4342"/>
          </a:xfrm>
        </p:grpSpPr>
        <p:grpSp>
          <p:nvGrpSpPr>
            <p:cNvPr id="5" name="Group 5"/>
            <p:cNvGrpSpPr>
              <a:grpSpLocks/>
            </p:cNvGrpSpPr>
            <p:nvPr/>
          </p:nvGrpSpPr>
          <p:grpSpPr bwMode="auto">
            <a:xfrm>
              <a:off x="0" y="-17"/>
              <a:ext cx="5783" cy="4337"/>
              <a:chOff x="0" y="-17"/>
              <a:chExt cx="5783" cy="4337"/>
            </a:xfrm>
          </p:grpSpPr>
          <p:pic>
            <p:nvPicPr>
              <p:cNvPr id="23" name="Picture 6" descr="пгшлпгш"/>
              <p:cNvPicPr>
                <a:picLocks noChangeAspect="1" noChangeArrowheads="1"/>
              </p:cNvPicPr>
              <p:nvPr/>
            </p:nvPicPr>
            <p:blipFill>
              <a:blip r:embed="rId4" cstate="print"/>
              <a:srcRect/>
              <a:stretch>
                <a:fillRect/>
              </a:stretch>
            </p:blipFill>
            <p:spPr bwMode="auto">
              <a:xfrm rot="5400000">
                <a:off x="-2109" y="2138"/>
                <a:ext cx="4291" cy="73"/>
              </a:xfrm>
              <a:prstGeom prst="rect">
                <a:avLst/>
              </a:prstGeom>
              <a:noFill/>
              <a:ln w="9525">
                <a:noFill/>
                <a:miter lim="800000"/>
                <a:headEnd/>
                <a:tailEnd/>
              </a:ln>
            </p:spPr>
          </p:pic>
          <p:pic>
            <p:nvPicPr>
              <p:cNvPr id="24" name="Picture 7" descr="пгшлпгш"/>
              <p:cNvPicPr>
                <a:picLocks noChangeAspect="1" noChangeArrowheads="1"/>
              </p:cNvPicPr>
              <p:nvPr/>
            </p:nvPicPr>
            <p:blipFill>
              <a:blip r:embed="rId4" cstate="print"/>
              <a:srcRect/>
              <a:stretch>
                <a:fillRect/>
              </a:stretch>
            </p:blipFill>
            <p:spPr bwMode="auto">
              <a:xfrm>
                <a:off x="22" y="-17"/>
                <a:ext cx="5760" cy="102"/>
              </a:xfrm>
              <a:prstGeom prst="rect">
                <a:avLst/>
              </a:prstGeom>
              <a:noFill/>
              <a:ln w="9525">
                <a:noFill/>
                <a:miter lim="800000"/>
                <a:headEnd/>
                <a:tailEnd/>
              </a:ln>
            </p:spPr>
          </p:pic>
          <p:pic>
            <p:nvPicPr>
              <p:cNvPr id="25" name="Picture 8" descr="пгшлпгш"/>
              <p:cNvPicPr>
                <a:picLocks noChangeAspect="1" noChangeArrowheads="1"/>
              </p:cNvPicPr>
              <p:nvPr/>
            </p:nvPicPr>
            <p:blipFill>
              <a:blip r:embed="rId4" cstate="print"/>
              <a:srcRect/>
              <a:stretch>
                <a:fillRect/>
              </a:stretch>
            </p:blipFill>
            <p:spPr bwMode="auto">
              <a:xfrm rot="5400000">
                <a:off x="3601" y="2138"/>
                <a:ext cx="4291" cy="73"/>
              </a:xfrm>
              <a:prstGeom prst="rect">
                <a:avLst/>
              </a:prstGeom>
              <a:noFill/>
              <a:ln w="9525">
                <a:noFill/>
                <a:miter lim="800000"/>
                <a:headEnd/>
                <a:tailEnd/>
              </a:ln>
            </p:spPr>
          </p:pic>
        </p:grpSp>
        <p:pic>
          <p:nvPicPr>
            <p:cNvPr id="22" name="Picture 9" descr="пгшлпгш"/>
            <p:cNvPicPr>
              <a:picLocks noChangeAspect="1" noChangeArrowheads="1"/>
            </p:cNvPicPr>
            <p:nvPr/>
          </p:nvPicPr>
          <p:blipFill>
            <a:blip r:embed="rId4" cstate="print"/>
            <a:srcRect/>
            <a:stretch>
              <a:fillRect/>
            </a:stretch>
          </p:blipFill>
          <p:spPr bwMode="auto">
            <a:xfrm>
              <a:off x="0" y="4225"/>
              <a:ext cx="5760" cy="100"/>
            </a:xfrm>
            <a:prstGeom prst="rect">
              <a:avLst/>
            </a:prstGeom>
            <a:noFill/>
            <a:ln w="9525">
              <a:noFill/>
              <a:miter lim="800000"/>
              <a:headEnd/>
              <a:tailEnd/>
            </a:ln>
          </p:spPr>
        </p:pic>
      </p:grpSp>
      <p:sp>
        <p:nvSpPr>
          <p:cNvPr id="16" name="Прямоугольник 15"/>
          <p:cNvSpPr/>
          <p:nvPr/>
        </p:nvSpPr>
        <p:spPr>
          <a:xfrm>
            <a:off x="1500166" y="1071546"/>
            <a:ext cx="5500725" cy="923330"/>
          </a:xfrm>
          <a:prstGeom prst="rect">
            <a:avLst/>
          </a:prstGeom>
          <a:solidFill>
            <a:schemeClr val="bg1"/>
          </a:solidFill>
        </p:spPr>
        <p:txBody>
          <a:bodyPr wrap="square" lIns="91440" tIns="45720" rIns="91440" bIns="45720">
            <a:spAutoFit/>
          </a:bodyPr>
          <a:lstStyle/>
          <a:p>
            <a:pPr algn="ctr"/>
            <a:r>
              <a:rPr lang="kk-KZ" sz="54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Ана тілі</a:t>
            </a:r>
            <a:endParaRPr lang="ru-RU" sz="54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endParaRPr>
          </a:p>
        </p:txBody>
      </p:sp>
      <p:sp>
        <p:nvSpPr>
          <p:cNvPr id="17" name="Прямоугольник 16"/>
          <p:cNvSpPr/>
          <p:nvPr/>
        </p:nvSpPr>
        <p:spPr>
          <a:xfrm>
            <a:off x="0" y="2285993"/>
            <a:ext cx="5572133" cy="646331"/>
          </a:xfrm>
          <a:prstGeom prst="rect">
            <a:avLst/>
          </a:prstGeom>
          <a:noFill/>
        </p:spPr>
        <p:txBody>
          <a:bodyPr wrap="square" lIns="91440" tIns="45720" rIns="91440" bIns="45720">
            <a:spAutoFit/>
          </a:bodyPr>
          <a:lstStyle/>
          <a:p>
            <a:pPr algn="ctr"/>
            <a:r>
              <a:rPr lang="kk-KZ" sz="3600" b="1" dirty="0" smtClean="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Сабақтың тақырыбы:</a:t>
            </a:r>
            <a:endParaRPr lang="ru-RU" sz="3600" b="1" cap="none" spc="0"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8" name="TextBox 17"/>
          <p:cNvSpPr txBox="1"/>
          <p:nvPr/>
        </p:nvSpPr>
        <p:spPr>
          <a:xfrm>
            <a:off x="5214943" y="2357430"/>
            <a:ext cx="3786214" cy="1384995"/>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Суретші ата Қастеев.</a:t>
            </a:r>
          </a:p>
          <a:p>
            <a:r>
              <a:rPr lang="kk-KZ" sz="2800" b="1" dirty="0" smtClean="0">
                <a:latin typeface="Times New Roman" pitchFamily="18" charset="0"/>
                <a:cs typeface="Times New Roman" pitchFamily="18" charset="0"/>
              </a:rPr>
              <a:t>Заттың атын білдіретін сөздер</a:t>
            </a:r>
            <a:endParaRPr lang="ru-RU" sz="2800" b="1" dirty="0">
              <a:latin typeface="Times New Roman" pitchFamily="18" charset="0"/>
              <a:cs typeface="Times New Roman" pitchFamily="18" charset="0"/>
            </a:endParaRPr>
          </a:p>
        </p:txBody>
      </p:sp>
      <p:sp>
        <p:nvSpPr>
          <p:cNvPr id="19" name="Прямоугольник 18"/>
          <p:cNvSpPr/>
          <p:nvPr/>
        </p:nvSpPr>
        <p:spPr>
          <a:xfrm>
            <a:off x="142844" y="3571875"/>
            <a:ext cx="8715436" cy="2677656"/>
          </a:xfrm>
          <a:prstGeom prst="rect">
            <a:avLst/>
          </a:prstGeom>
          <a:noFill/>
        </p:spPr>
        <p:txBody>
          <a:bodyPr wrap="square" lIns="91440" tIns="45720" rIns="91440" bIns="45720">
            <a:spAutoFit/>
          </a:bodyPr>
          <a:lstStyle/>
          <a:p>
            <a:r>
              <a:rPr lang="kk-KZ" sz="2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Сабақтың мақсаты: </a:t>
            </a:r>
            <a:r>
              <a:rPr lang="kk-KZ" sz="2800" i="1" dirty="0" smtClean="0">
                <a:latin typeface="Times New Roman" pitchFamily="18" charset="0"/>
                <a:cs typeface="Times New Roman" pitchFamily="18" charset="0"/>
              </a:rPr>
              <a:t>1. Оқушылардың заттың атын білдіретін сөздер туралы түсініктерін кеңейту.</a:t>
            </a:r>
            <a:endParaRPr lang="ru-RU" sz="2800" dirty="0" smtClean="0">
              <a:latin typeface="Times New Roman" pitchFamily="18" charset="0"/>
              <a:cs typeface="Times New Roman" pitchFamily="18" charset="0"/>
            </a:endParaRPr>
          </a:p>
          <a:p>
            <a:r>
              <a:rPr lang="kk-KZ" sz="2800" i="1" dirty="0" smtClean="0">
                <a:latin typeface="Times New Roman" pitchFamily="18" charset="0"/>
                <a:cs typeface="Times New Roman" pitchFamily="18" charset="0"/>
              </a:rPr>
              <a:t>2. Оқушылардың оқу, жазу дағдыларын , сөздік қорларын  арттыру.</a:t>
            </a:r>
            <a:endParaRPr lang="ru-RU" sz="2800" dirty="0" smtClean="0">
              <a:latin typeface="Times New Roman" pitchFamily="18" charset="0"/>
              <a:cs typeface="Times New Roman" pitchFamily="18" charset="0"/>
            </a:endParaRPr>
          </a:p>
          <a:p>
            <a:r>
              <a:rPr lang="kk-KZ" sz="2800" i="1" dirty="0" smtClean="0">
                <a:latin typeface="Times New Roman" pitchFamily="18" charset="0"/>
                <a:cs typeface="Times New Roman" pitchFamily="18" charset="0"/>
              </a:rPr>
              <a:t>3. Эстетикалық тәрбие беру.</a:t>
            </a:r>
            <a:r>
              <a:rPr lang="kk-KZ" sz="2800" i="1" dirty="0" smtClean="0"/>
              <a:t/>
            </a:r>
            <a:br>
              <a:rPr lang="kk-KZ" sz="2800" i="1" dirty="0" smtClean="0"/>
            </a:br>
            <a:r>
              <a:rPr lang="kk-KZ" sz="2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 </a:t>
            </a:r>
            <a:endParaRPr lang="ru-RU"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26" name="Picture 2" descr="ag00319_"/>
          <p:cNvPicPr>
            <a:picLocks noChangeAspect="1" noChangeArrowheads="1" noCrop="1"/>
          </p:cNvPicPr>
          <p:nvPr/>
        </p:nvPicPr>
        <p:blipFill>
          <a:blip r:embed="rId5"/>
          <a:srcRect/>
          <a:stretch>
            <a:fillRect/>
          </a:stretch>
        </p:blipFill>
        <p:spPr bwMode="auto">
          <a:xfrm>
            <a:off x="6000760" y="928670"/>
            <a:ext cx="2928958" cy="128589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10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0" fill="hold"/>
                                        <p:tgtEl>
                                          <p:spTgt spid="26"/>
                                        </p:tgtEl>
                                        <p:attrNameLst>
                                          <p:attrName>ppt_w</p:attrName>
                                        </p:attrNameLst>
                                      </p:cBhvr>
                                      <p:tavLst>
                                        <p:tav tm="0" fmla="#ppt_w*sin(2.5*pi*$)">
                                          <p:val>
                                            <p:fltVal val="0"/>
                                          </p:val>
                                        </p:tav>
                                        <p:tav tm="100000">
                                          <p:val>
                                            <p:fltVal val="1"/>
                                          </p:val>
                                        </p:tav>
                                      </p:tavLst>
                                    </p:anim>
                                    <p:anim calcmode="lin" valueType="num">
                                      <p:cBhvr>
                                        <p:cTn id="8" dur="5000" fill="hold"/>
                                        <p:tgtEl>
                                          <p:spTgt spid="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00437"/>
            <a:ext cx="8001056" cy="3139321"/>
          </a:xfrm>
          <a:prstGeom prst="rect">
            <a:avLst/>
          </a:prstGeom>
        </p:spPr>
        <p:txBody>
          <a:bodyPr wrap="square">
            <a:spAutoFit/>
          </a:bodyPr>
          <a:lstStyle/>
          <a:p>
            <a:r>
              <a:rPr lang="kk-KZ" sz="2000" b="1" dirty="0" smtClean="0">
                <a:latin typeface="Times New Roman" pitchFamily="18" charset="0"/>
                <a:cs typeface="Times New Roman" pitchFamily="18" charset="0"/>
              </a:rPr>
              <a:t>Мұғалімнің ақпараты</a:t>
            </a:r>
            <a:r>
              <a:rPr lang="kk-KZ" sz="2000" b="1" u="sng" dirty="0" smtClean="0">
                <a:latin typeface="Times New Roman" pitchFamily="18" charset="0"/>
                <a:cs typeface="Times New Roman" pitchFamily="18" charset="0"/>
              </a:rPr>
              <a:t>:</a:t>
            </a:r>
            <a:r>
              <a:rPr lang="kk-KZ" sz="2000" u="sng" dirty="0" smtClean="0">
                <a:latin typeface="Times New Roman" pitchFamily="18" charset="0"/>
                <a:cs typeface="Times New Roman" pitchFamily="18" charset="0"/>
              </a:rPr>
              <a:t> Ә.Қастеев – қазақтың ұлы суретшісі. Ол жастайынан суретшілікпен айналысады,кейін Мәскеудегі И.Бродскийдің студиясынан сабақ алып, шеберлігін ұштайды. Анасы шебер адам болған. Анасының шебер ұстанымы жас Әбілханды өнерге бейімдей түседі.Суретші бар ғұмырында акварельмен, майлы бояумен, графикалық тұрғыда мыңнан аса туынды әкелді.Шығармаларында қазақ елінің болмыс-бітімін,басқа елге ұқсамайтын бояуы өте нәзік лирикалық негізде жеткізді.Оның «Мектепке», «А.Иманов», «Абай жайлауда», «Бүркітші» т.б. көптеген өнер туындылары елге мәлім.</a:t>
            </a:r>
            <a:r>
              <a:rPr lang="kk-KZ" i="1" dirty="0" smtClean="0"/>
              <a:t/>
            </a:r>
            <a:br>
              <a:rPr lang="kk-KZ" i="1" dirty="0" smtClean="0"/>
            </a:br>
            <a:endParaRPr lang="ru-RU" dirty="0"/>
          </a:p>
        </p:txBody>
      </p:sp>
      <p:pic>
        <p:nvPicPr>
          <p:cNvPr id="60418" name="Picture 2" descr="http://www.tarih.spring.kz/files/00000250.jpg"/>
          <p:cNvPicPr>
            <a:picLocks noChangeAspect="1" noChangeArrowheads="1"/>
          </p:cNvPicPr>
          <p:nvPr/>
        </p:nvPicPr>
        <p:blipFill>
          <a:blip r:embed="rId2"/>
          <a:srcRect/>
          <a:stretch>
            <a:fillRect/>
          </a:stretch>
        </p:blipFill>
        <p:spPr bwMode="auto">
          <a:xfrm>
            <a:off x="714348" y="285728"/>
            <a:ext cx="4357718" cy="3286148"/>
          </a:xfrm>
          <a:prstGeom prst="rect">
            <a:avLst/>
          </a:prstGeom>
          <a:noFill/>
        </p:spPr>
      </p:pic>
      <p:sp>
        <p:nvSpPr>
          <p:cNvPr id="4" name="Прямоугольник 3"/>
          <p:cNvSpPr/>
          <p:nvPr/>
        </p:nvSpPr>
        <p:spPr>
          <a:xfrm flipH="1">
            <a:off x="5643570" y="1109406"/>
            <a:ext cx="2643206" cy="461665"/>
          </a:xfrm>
          <a:prstGeom prst="rect">
            <a:avLst/>
          </a:prstGeom>
        </p:spPr>
        <p:txBody>
          <a:bodyPr wrap="square">
            <a:spAutoFit/>
          </a:bodyPr>
          <a:lstStyle/>
          <a:p>
            <a:r>
              <a:rPr lang="kk-KZ" sz="2400" b="1" u="sng" dirty="0" smtClean="0">
                <a:latin typeface="Times New Roman" pitchFamily="18" charset="0"/>
                <a:cs typeface="Times New Roman" pitchFamily="18" charset="0"/>
              </a:rPr>
              <a:t>Әбілхан Қастеев</a:t>
            </a:r>
            <a:endParaRPr lang="ru-RU" sz="2400" b="1" dirty="0"/>
          </a:p>
        </p:txBody>
      </p:sp>
      <p:sp>
        <p:nvSpPr>
          <p:cNvPr id="5" name="Прямоугольник 4"/>
          <p:cNvSpPr/>
          <p:nvPr/>
        </p:nvSpPr>
        <p:spPr>
          <a:xfrm>
            <a:off x="5929322" y="1643050"/>
            <a:ext cx="2286016" cy="369332"/>
          </a:xfrm>
          <a:prstGeom prst="rect">
            <a:avLst/>
          </a:prstGeom>
        </p:spPr>
        <p:txBody>
          <a:bodyPr wrap="square">
            <a:spAutoFit/>
          </a:bodyPr>
          <a:lstStyle/>
          <a:p>
            <a:r>
              <a:rPr lang="ru-RU" b="1" dirty="0" smtClean="0">
                <a:latin typeface="Times New Roman" pitchFamily="18" charset="0"/>
                <a:cs typeface="Times New Roman" pitchFamily="18" charset="0"/>
              </a:rPr>
              <a:t>   1904 —1973 </a:t>
            </a:r>
            <a:r>
              <a:rPr lang="ru-RU" b="1" dirty="0" err="1" smtClean="0">
                <a:latin typeface="Times New Roman" pitchFamily="18" charset="0"/>
                <a:cs typeface="Times New Roman" pitchFamily="18" charset="0"/>
              </a:rPr>
              <a:t>жж</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baq.kz/userfiles/_DSC0048.JPG"/>
          <p:cNvPicPr>
            <a:picLocks noChangeAspect="1" noChangeArrowheads="1"/>
          </p:cNvPicPr>
          <p:nvPr/>
        </p:nvPicPr>
        <p:blipFill>
          <a:blip r:embed="rId2" cstate="print"/>
          <a:srcRect/>
          <a:stretch>
            <a:fillRect/>
          </a:stretch>
        </p:blipFill>
        <p:spPr bwMode="auto">
          <a:xfrm>
            <a:off x="357158" y="214291"/>
            <a:ext cx="8358246" cy="5572164"/>
          </a:xfrm>
          <a:prstGeom prst="rect">
            <a:avLst/>
          </a:prstGeom>
          <a:noFill/>
        </p:spPr>
      </p:pic>
      <p:sp>
        <p:nvSpPr>
          <p:cNvPr id="3" name="TextBox 2"/>
          <p:cNvSpPr txBox="1"/>
          <p:nvPr/>
        </p:nvSpPr>
        <p:spPr>
          <a:xfrm>
            <a:off x="1428728" y="5929330"/>
            <a:ext cx="5357850" cy="646331"/>
          </a:xfrm>
          <a:prstGeom prst="rect">
            <a:avLst/>
          </a:prstGeom>
          <a:noFill/>
        </p:spPr>
        <p:txBody>
          <a:bodyPr wrap="square" rtlCol="0">
            <a:spAutoFit/>
          </a:bodyPr>
          <a:lstStyle/>
          <a:p>
            <a:r>
              <a:rPr lang="kk-KZ" sz="3600" b="1" i="1" dirty="0" smtClean="0">
                <a:latin typeface="Times New Roman" pitchFamily="18" charset="0"/>
                <a:cs typeface="Times New Roman" pitchFamily="18" charset="0"/>
              </a:rPr>
              <a:t>                “А. Иманов”</a:t>
            </a:r>
            <a:endParaRPr lang="ru-RU" sz="3600" b="1" i="1"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f.thenews.kz/news/d2/bab83241fcf8e4a2b6e77e44234ef39d87395f/300x/1.jpg"/>
          <p:cNvPicPr>
            <a:picLocks noChangeAspect="1" noChangeArrowheads="1"/>
          </p:cNvPicPr>
          <p:nvPr/>
        </p:nvPicPr>
        <p:blipFill>
          <a:blip r:embed="rId2"/>
          <a:srcRect/>
          <a:stretch>
            <a:fillRect/>
          </a:stretch>
        </p:blipFill>
        <p:spPr bwMode="auto">
          <a:xfrm>
            <a:off x="155574" y="214290"/>
            <a:ext cx="8774144" cy="5929354"/>
          </a:xfrm>
          <a:prstGeom prst="rect">
            <a:avLst/>
          </a:prstGeom>
          <a:noFill/>
        </p:spPr>
      </p:pic>
      <p:sp>
        <p:nvSpPr>
          <p:cNvPr id="3" name="Прямоугольник 2"/>
          <p:cNvSpPr/>
          <p:nvPr/>
        </p:nvSpPr>
        <p:spPr>
          <a:xfrm>
            <a:off x="1785918" y="6072206"/>
            <a:ext cx="6500858" cy="707886"/>
          </a:xfrm>
          <a:prstGeom prst="rect">
            <a:avLst/>
          </a:prstGeom>
        </p:spPr>
        <p:txBody>
          <a:bodyPr wrap="square">
            <a:spAutoFit/>
          </a:bodyPr>
          <a:lstStyle/>
          <a:p>
            <a:r>
              <a:rPr lang="kk-KZ" sz="4000" b="1" i="1" dirty="0" smtClean="0">
                <a:latin typeface="Times New Roman" pitchFamily="18" charset="0"/>
                <a:cs typeface="Times New Roman" pitchFamily="18" charset="0"/>
              </a:rPr>
              <a:t>“Абай жайлауда”</a:t>
            </a:r>
            <a:endParaRPr lang="ru-RU" sz="4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428604"/>
            <a:ext cx="7000924" cy="523220"/>
          </a:xfrm>
          <a:prstGeom prst="rect">
            <a:avLst/>
          </a:prstGeom>
        </p:spPr>
        <p:txBody>
          <a:bodyPr wrap="square">
            <a:spAutoFit/>
          </a:bodyPr>
          <a:lstStyle/>
          <a:p>
            <a:r>
              <a:rPr lang="kk-KZ" sz="2800" i="1" dirty="0" smtClean="0">
                <a:latin typeface="Times New Roman" pitchFamily="18" charset="0"/>
                <a:cs typeface="Times New Roman" pitchFamily="18" charset="0"/>
              </a:rPr>
              <a:t>3-тапсырма. </a:t>
            </a:r>
            <a:r>
              <a:rPr lang="kk-KZ" sz="2800" b="1" i="1" dirty="0" smtClean="0">
                <a:latin typeface="Times New Roman" pitchFamily="18" charset="0"/>
                <a:cs typeface="Times New Roman" pitchFamily="18" charset="0"/>
              </a:rPr>
              <a:t>«Гуфидің тапсырмасы»</a:t>
            </a:r>
            <a:r>
              <a:rPr lang="kk-KZ" sz="2800" i="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58370" name="Picture 2" descr="https://upload.wikimedia.org/wikipedia/ru/thumb/7/7c/Goofy2013.jpg/300px-Goofy2013.jpg"/>
          <p:cNvPicPr>
            <a:picLocks noChangeAspect="1" noChangeArrowheads="1"/>
          </p:cNvPicPr>
          <p:nvPr/>
        </p:nvPicPr>
        <p:blipFill>
          <a:blip r:embed="rId3"/>
          <a:srcRect/>
          <a:stretch>
            <a:fillRect/>
          </a:stretch>
        </p:blipFill>
        <p:spPr bwMode="auto">
          <a:xfrm>
            <a:off x="357159" y="1214422"/>
            <a:ext cx="4143404" cy="3500462"/>
          </a:xfrm>
          <a:prstGeom prst="rect">
            <a:avLst/>
          </a:prstGeom>
          <a:noFill/>
        </p:spPr>
      </p:pic>
      <p:sp>
        <p:nvSpPr>
          <p:cNvPr id="7" name="TextBox 6"/>
          <p:cNvSpPr txBox="1"/>
          <p:nvPr/>
        </p:nvSpPr>
        <p:spPr>
          <a:xfrm>
            <a:off x="5286380" y="1285860"/>
            <a:ext cx="3571900" cy="2862322"/>
          </a:xfrm>
          <a:prstGeom prst="rect">
            <a:avLst/>
          </a:prstGeom>
          <a:noFill/>
        </p:spPr>
        <p:txBody>
          <a:bodyPr wrap="square" rtlCol="0">
            <a:spAutoFit/>
          </a:bodyPr>
          <a:lstStyle/>
          <a:p>
            <a:pPr algn="ctr"/>
            <a:r>
              <a:rPr lang="kk-KZ" sz="3600" b="1" i="1" dirty="0" smtClean="0">
                <a:solidFill>
                  <a:srgbClr val="002060"/>
                </a:solidFill>
                <a:latin typeface="Times New Roman" pitchFamily="18" charset="0"/>
                <a:cs typeface="Times New Roman" pitchFamily="18" charset="0"/>
              </a:rPr>
              <a:t>Оқулықпен жұмыс </a:t>
            </a:r>
            <a:br>
              <a:rPr lang="kk-KZ" sz="3600" b="1" i="1" dirty="0" smtClean="0">
                <a:solidFill>
                  <a:srgbClr val="002060"/>
                </a:solidFill>
                <a:latin typeface="Times New Roman" pitchFamily="18" charset="0"/>
                <a:cs typeface="Times New Roman" pitchFamily="18" charset="0"/>
              </a:rPr>
            </a:br>
            <a:endParaRPr lang="kk-KZ" sz="3600" b="1" i="1" dirty="0" smtClean="0">
              <a:solidFill>
                <a:srgbClr val="002060"/>
              </a:solidFill>
              <a:latin typeface="Times New Roman" pitchFamily="18" charset="0"/>
              <a:cs typeface="Times New Roman" pitchFamily="18" charset="0"/>
            </a:endParaRPr>
          </a:p>
          <a:p>
            <a:pPr algn="ctr"/>
            <a:r>
              <a:rPr lang="kk-KZ" sz="3600" b="1" i="1" dirty="0" smtClean="0">
                <a:solidFill>
                  <a:srgbClr val="002060"/>
                </a:solidFill>
                <a:latin typeface="Times New Roman" pitchFamily="18" charset="0"/>
                <a:cs typeface="Times New Roman" pitchFamily="18" charset="0"/>
              </a:rPr>
              <a:t>214-жаттығу</a:t>
            </a:r>
            <a:r>
              <a:rPr lang="kk-KZ" sz="3600" i="1" dirty="0" smtClean="0"/>
              <a:t/>
            </a:r>
            <a:br>
              <a:rPr lang="kk-KZ" sz="3600" i="1" dirty="0" smtClean="0"/>
            </a:br>
            <a:endParaRPr lang="ru-RU" sz="3600" b="1" dirty="0">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428604"/>
            <a:ext cx="7000924" cy="523220"/>
          </a:xfrm>
          <a:prstGeom prst="rect">
            <a:avLst/>
          </a:prstGeom>
        </p:spPr>
        <p:txBody>
          <a:bodyPr wrap="square">
            <a:spAutoFit/>
          </a:bodyPr>
          <a:lstStyle/>
          <a:p>
            <a:r>
              <a:rPr lang="kk-KZ" sz="2800" i="1" dirty="0" smtClean="0">
                <a:latin typeface="Times New Roman" pitchFamily="18" charset="0"/>
                <a:cs typeface="Times New Roman" pitchFamily="18" charset="0"/>
              </a:rPr>
              <a:t>4-тапсырма. </a:t>
            </a:r>
            <a:r>
              <a:rPr lang="kk-KZ" sz="2800" b="1" i="1" dirty="0" smtClean="0">
                <a:latin typeface="Times New Roman" pitchFamily="18" charset="0"/>
                <a:cs typeface="Times New Roman" pitchFamily="18" charset="0"/>
              </a:rPr>
              <a:t>«Миккидің тапсырмасы»</a:t>
            </a:r>
            <a:r>
              <a:rPr lang="kk-KZ" sz="2800" i="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7" name="TextBox 6"/>
          <p:cNvSpPr txBox="1"/>
          <p:nvPr/>
        </p:nvSpPr>
        <p:spPr>
          <a:xfrm>
            <a:off x="5286380" y="1785926"/>
            <a:ext cx="3571900" cy="646331"/>
          </a:xfrm>
          <a:prstGeom prst="rect">
            <a:avLst/>
          </a:prstGeom>
          <a:noFill/>
        </p:spPr>
        <p:txBody>
          <a:bodyPr wrap="square" rtlCol="0">
            <a:spAutoFit/>
          </a:bodyPr>
          <a:lstStyle/>
          <a:p>
            <a:pPr algn="ctr"/>
            <a:r>
              <a:rPr lang="kk-KZ" sz="3600" b="1" dirty="0" smtClean="0">
                <a:latin typeface="Times New Roman" pitchFamily="18" charset="0"/>
                <a:cs typeface="Times New Roman" pitchFamily="18" charset="0"/>
              </a:rPr>
              <a:t>Сергіту сәті</a:t>
            </a:r>
            <a:endParaRPr lang="ru-RU" sz="3600" b="1" dirty="0">
              <a:latin typeface="Times New Roman" pitchFamily="18" charset="0"/>
              <a:cs typeface="Times New Roman" pitchFamily="18" charset="0"/>
            </a:endParaRPr>
          </a:p>
        </p:txBody>
      </p:sp>
      <p:pic>
        <p:nvPicPr>
          <p:cNvPr id="69634" name="Picture 2" descr="http://www.factroom.ru/facts/wp-content/uploads/2011/03/120.jpg"/>
          <p:cNvPicPr>
            <a:picLocks noChangeAspect="1" noChangeArrowheads="1"/>
          </p:cNvPicPr>
          <p:nvPr/>
        </p:nvPicPr>
        <p:blipFill>
          <a:blip r:embed="rId3"/>
          <a:srcRect/>
          <a:stretch>
            <a:fillRect/>
          </a:stretch>
        </p:blipFill>
        <p:spPr bwMode="auto">
          <a:xfrm>
            <a:off x="155574" y="1214422"/>
            <a:ext cx="5345119" cy="4429156"/>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ергіту сәті (1).mp4">
            <a:hlinkClick r:id="" action="ppaction://media"/>
          </p:cNvPr>
          <p:cNvPicPr>
            <a:picLocks noRot="1" noChangeAspect="1"/>
          </p:cNvPicPr>
          <p:nvPr>
            <a:videoFile r:link="rId1"/>
          </p:nvPr>
        </p:nvPicPr>
        <p:blipFill>
          <a:blip r:embed="rId3"/>
          <a:stretch>
            <a:fillRect/>
          </a:stretch>
        </p:blipFill>
        <p:spPr>
          <a:xfrm>
            <a:off x="357158" y="357166"/>
            <a:ext cx="8501122" cy="6357982"/>
          </a:xfrm>
          <a:prstGeom prst="rect">
            <a:avLst/>
          </a:prstGeom>
        </p:spPr>
      </p:pic>
    </p:spTree>
  </p:cSld>
  <p:clrMapOvr>
    <a:masterClrMapping/>
  </p:clrMapOvr>
  <p:transition>
    <p:checke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428604"/>
            <a:ext cx="7000924" cy="523220"/>
          </a:xfrm>
          <a:prstGeom prst="rect">
            <a:avLst/>
          </a:prstGeom>
        </p:spPr>
        <p:txBody>
          <a:bodyPr wrap="square">
            <a:spAutoFit/>
          </a:bodyPr>
          <a:lstStyle/>
          <a:p>
            <a:r>
              <a:rPr lang="kk-KZ" sz="2800" i="1" dirty="0" smtClean="0">
                <a:latin typeface="Times New Roman" pitchFamily="18" charset="0"/>
                <a:cs typeface="Times New Roman" pitchFamily="18" charset="0"/>
              </a:rPr>
              <a:t>5-тапсырма. </a:t>
            </a:r>
            <a:r>
              <a:rPr lang="kk-KZ" sz="2800" b="1" i="1" dirty="0" smtClean="0">
                <a:latin typeface="Times New Roman" pitchFamily="18" charset="0"/>
                <a:cs typeface="Times New Roman" pitchFamily="18" charset="0"/>
              </a:rPr>
              <a:t>«Плутоның тапсырмасы»</a:t>
            </a:r>
            <a:r>
              <a:rPr lang="kk-KZ" sz="2800" i="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7" name="TextBox 6"/>
          <p:cNvSpPr txBox="1"/>
          <p:nvPr/>
        </p:nvSpPr>
        <p:spPr>
          <a:xfrm>
            <a:off x="5286380" y="1285860"/>
            <a:ext cx="3571900" cy="2862322"/>
          </a:xfrm>
          <a:prstGeom prst="rect">
            <a:avLst/>
          </a:prstGeom>
          <a:noFill/>
        </p:spPr>
        <p:txBody>
          <a:bodyPr wrap="square" rtlCol="0">
            <a:spAutoFit/>
          </a:bodyPr>
          <a:lstStyle/>
          <a:p>
            <a:pPr algn="ctr"/>
            <a:r>
              <a:rPr lang="kk-KZ" sz="3600" b="1" i="1" dirty="0" smtClean="0">
                <a:solidFill>
                  <a:srgbClr val="002060"/>
                </a:solidFill>
                <a:latin typeface="Times New Roman" pitchFamily="18" charset="0"/>
                <a:cs typeface="Times New Roman" pitchFamily="18" charset="0"/>
              </a:rPr>
              <a:t>Дәптермен жұмыс </a:t>
            </a:r>
            <a:br>
              <a:rPr lang="kk-KZ" sz="3600" b="1" i="1" dirty="0" smtClean="0">
                <a:solidFill>
                  <a:srgbClr val="002060"/>
                </a:solidFill>
                <a:latin typeface="Times New Roman" pitchFamily="18" charset="0"/>
                <a:cs typeface="Times New Roman" pitchFamily="18" charset="0"/>
              </a:rPr>
            </a:br>
            <a:endParaRPr lang="kk-KZ" sz="3600" b="1" i="1" dirty="0" smtClean="0">
              <a:solidFill>
                <a:srgbClr val="002060"/>
              </a:solidFill>
              <a:latin typeface="Times New Roman" pitchFamily="18" charset="0"/>
              <a:cs typeface="Times New Roman" pitchFamily="18" charset="0"/>
            </a:endParaRPr>
          </a:p>
          <a:p>
            <a:pPr algn="ctr"/>
            <a:r>
              <a:rPr lang="kk-KZ" sz="3600" b="1" i="1" dirty="0" smtClean="0">
                <a:solidFill>
                  <a:srgbClr val="002060"/>
                </a:solidFill>
                <a:latin typeface="Times New Roman" pitchFamily="18" charset="0"/>
                <a:cs typeface="Times New Roman" pitchFamily="18" charset="0"/>
              </a:rPr>
              <a:t>215-жаттығу</a:t>
            </a:r>
            <a:r>
              <a:rPr lang="kk-KZ" sz="3600" i="1" dirty="0" smtClean="0"/>
              <a:t/>
            </a:r>
            <a:br>
              <a:rPr lang="kk-KZ" sz="3600" i="1" dirty="0" smtClean="0"/>
            </a:br>
            <a:endParaRPr lang="ru-RU" sz="3600" b="1" dirty="0">
              <a:latin typeface="Times New Roman" pitchFamily="18" charset="0"/>
              <a:cs typeface="Times New Roman" pitchFamily="18" charset="0"/>
            </a:endParaRPr>
          </a:p>
        </p:txBody>
      </p:sp>
      <p:pic>
        <p:nvPicPr>
          <p:cNvPr id="71682" name="Picture 2" descr="https://upload.wikimedia.org/wikipedia/ru/thumb/c/c1/%D0%9F%D0%B5%D1%81_%D0%9F%D0%BB%D1%83%D1%82%D0%BE.jpg/250px-%D0%9F%D0%B5%D1%81_%D0%9F%D0%BB%D1%83%D1%82%D0%BE.jpg"/>
          <p:cNvPicPr>
            <a:picLocks noChangeAspect="1" noChangeArrowheads="1"/>
          </p:cNvPicPr>
          <p:nvPr/>
        </p:nvPicPr>
        <p:blipFill>
          <a:blip r:embed="rId3"/>
          <a:srcRect/>
          <a:stretch>
            <a:fillRect/>
          </a:stretch>
        </p:blipFill>
        <p:spPr bwMode="auto">
          <a:xfrm>
            <a:off x="155574" y="1214422"/>
            <a:ext cx="4487864" cy="4000528"/>
          </a:xfrm>
          <a:prstGeom prst="rect">
            <a:avLst/>
          </a:prstGeom>
          <a:noFill/>
        </p:spPr>
      </p:pic>
      <p:sp>
        <p:nvSpPr>
          <p:cNvPr id="6" name="Прямоугольник 5"/>
          <p:cNvSpPr/>
          <p:nvPr/>
        </p:nvSpPr>
        <p:spPr>
          <a:xfrm>
            <a:off x="4786314" y="3857628"/>
            <a:ext cx="3929090" cy="1384995"/>
          </a:xfrm>
          <a:prstGeom prst="rect">
            <a:avLst/>
          </a:prstGeom>
        </p:spPr>
        <p:txBody>
          <a:bodyPr wrap="square">
            <a:spAutoFit/>
          </a:bodyPr>
          <a:lstStyle/>
          <a:p>
            <a:endParaRPr lang="kk-KZ" sz="2800" i="1" dirty="0" smtClean="0">
              <a:solidFill>
                <a:srgbClr val="000000"/>
              </a:solidFill>
              <a:latin typeface="Times New Roman" pitchFamily="18" charset="0"/>
              <a:ea typeface="Times New Roman" pitchFamily="18" charset="0"/>
              <a:cs typeface="Times New Roman" pitchFamily="18" charset="0"/>
            </a:endParaRPr>
          </a:p>
          <a:p>
            <a:r>
              <a:rPr lang="kk-KZ" sz="2800" i="1" dirty="0" smtClean="0">
                <a:solidFill>
                  <a:srgbClr val="000000"/>
                </a:solidFill>
                <a:latin typeface="Times New Roman" pitchFamily="18" charset="0"/>
                <a:ea typeface="Times New Roman" pitchFamily="18" charset="0"/>
                <a:cs typeface="Times New Roman" pitchFamily="18" charset="0"/>
              </a:rPr>
              <a:t>Жұмбақты көшіріп жаз, шешуін тап</a:t>
            </a:r>
            <a:endParaRPr lang="ru-RU" sz="2800" dirty="0"/>
          </a:p>
        </p:txBody>
      </p:sp>
      <p:sp>
        <p:nvSpPr>
          <p:cNvPr id="8" name="Прямоугольник 7"/>
          <p:cNvSpPr/>
          <p:nvPr/>
        </p:nvSpPr>
        <p:spPr>
          <a:xfrm>
            <a:off x="2286000" y="5286388"/>
            <a:ext cx="6429404" cy="954107"/>
          </a:xfrm>
          <a:prstGeom prst="rect">
            <a:avLst/>
          </a:prstGeom>
        </p:spPr>
        <p:txBody>
          <a:bodyPr wrap="square">
            <a:spAutoFit/>
          </a:bodyPr>
          <a:lstStyle/>
          <a:p>
            <a:r>
              <a:rPr lang="kk-KZ" sz="2800" i="1" dirty="0" smtClean="0">
                <a:solidFill>
                  <a:srgbClr val="000000"/>
                </a:solidFill>
                <a:latin typeface="Times New Roman" pitchFamily="18" charset="0"/>
                <a:ea typeface="Times New Roman" pitchFamily="18" charset="0"/>
                <a:cs typeface="Times New Roman" pitchFamily="18" charset="0"/>
              </a:rPr>
              <a:t>Кім?Не? сұрақтарына жауап беретін сөздерді тап.</a:t>
            </a:r>
            <a:endParaRPr lang="ru-R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857232"/>
            <a:ext cx="5500710" cy="3416320"/>
          </a:xfrm>
          <a:prstGeom prst="rect">
            <a:avLst/>
          </a:prstGeom>
        </p:spPr>
        <p:txBody>
          <a:bodyPr wrap="square">
            <a:spAutoFit/>
          </a:bodyPr>
          <a:lstStyle/>
          <a:p>
            <a:pPr lvl="0" algn="ctr" fontAlgn="base">
              <a:spcBef>
                <a:spcPct val="0"/>
              </a:spcBef>
              <a:spcAft>
                <a:spcPct val="0"/>
              </a:spcAft>
            </a:pPr>
            <a:r>
              <a:rPr lang="kk-KZ" sz="3600" b="1" dirty="0" smtClean="0">
                <a:solidFill>
                  <a:srgbClr val="000000"/>
                </a:solidFill>
                <a:latin typeface="Times New Roman" pitchFamily="18" charset="0"/>
                <a:ea typeface="Times New Roman" pitchFamily="18" charset="0"/>
                <a:cs typeface="Times New Roman" pitchFamily="18" charset="0"/>
              </a:rPr>
              <a:t>215-жаттығу. </a:t>
            </a:r>
          </a:p>
          <a:p>
            <a:pPr lvl="0" algn="ctr" fontAlgn="base">
              <a:spcBef>
                <a:spcPct val="0"/>
              </a:spcBef>
              <a:spcAft>
                <a:spcPct val="0"/>
              </a:spcAft>
            </a:pPr>
            <a:endParaRPr lang="ru-RU" sz="3600" dirty="0" smtClean="0">
              <a:latin typeface="Times New Roman" pitchFamily="18" charset="0"/>
              <a:cs typeface="Times New Roman" pitchFamily="18" charset="0"/>
            </a:endParaRPr>
          </a:p>
          <a:p>
            <a:pPr lvl="0" eaLnBrk="0" fontAlgn="base" hangingPunct="0">
              <a:spcBef>
                <a:spcPct val="0"/>
              </a:spcBef>
              <a:spcAft>
                <a:spcPct val="0"/>
              </a:spcAft>
            </a:pPr>
            <a:r>
              <a:rPr lang="kk-KZ" sz="3600" dirty="0" smtClean="0">
                <a:solidFill>
                  <a:srgbClr val="000000"/>
                </a:solidFill>
                <a:latin typeface="Times New Roman" pitchFamily="18" charset="0"/>
                <a:ea typeface="Times New Roman" pitchFamily="18" charset="0"/>
                <a:cs typeface="Times New Roman" pitchFamily="18" charset="0"/>
              </a:rPr>
              <a:t>Бір алаша төселген,</a:t>
            </a:r>
            <a:endParaRPr lang="ru-RU" sz="3600" dirty="0" smtClean="0">
              <a:latin typeface="Times New Roman" pitchFamily="18" charset="0"/>
              <a:cs typeface="Times New Roman" pitchFamily="18" charset="0"/>
            </a:endParaRPr>
          </a:p>
          <a:p>
            <a:pPr lvl="0" eaLnBrk="0" fontAlgn="base" hangingPunct="0">
              <a:spcBef>
                <a:spcPct val="0"/>
              </a:spcBef>
              <a:spcAft>
                <a:spcPct val="0"/>
              </a:spcAft>
            </a:pPr>
            <a:r>
              <a:rPr lang="kk-KZ" sz="3600" dirty="0" smtClean="0">
                <a:solidFill>
                  <a:srgbClr val="000000"/>
                </a:solidFill>
                <a:latin typeface="Times New Roman" pitchFamily="18" charset="0"/>
                <a:ea typeface="Times New Roman" pitchFamily="18" charset="0"/>
                <a:cs typeface="Times New Roman" pitchFamily="18" charset="0"/>
              </a:rPr>
              <a:t>Екі ауылды жалғайды.</a:t>
            </a:r>
            <a:endParaRPr lang="ru-RU" sz="3600" dirty="0" smtClean="0">
              <a:latin typeface="Times New Roman" pitchFamily="18" charset="0"/>
              <a:cs typeface="Times New Roman" pitchFamily="18" charset="0"/>
            </a:endParaRPr>
          </a:p>
          <a:p>
            <a:pPr lvl="0" eaLnBrk="0" fontAlgn="base" hangingPunct="0">
              <a:spcBef>
                <a:spcPct val="0"/>
              </a:spcBef>
              <a:spcAft>
                <a:spcPct val="0"/>
              </a:spcAft>
            </a:pPr>
            <a:r>
              <a:rPr lang="kk-KZ" sz="3600" dirty="0" smtClean="0">
                <a:solidFill>
                  <a:srgbClr val="000000"/>
                </a:solidFill>
                <a:latin typeface="Times New Roman" pitchFamily="18" charset="0"/>
                <a:ea typeface="Times New Roman" pitchFamily="18" charset="0"/>
                <a:cs typeface="Times New Roman" pitchFamily="18" charset="0"/>
              </a:rPr>
              <a:t>Өмірінде еш адам</a:t>
            </a:r>
            <a:endParaRPr lang="ru-RU" sz="3600" dirty="0" smtClean="0">
              <a:latin typeface="Times New Roman" pitchFamily="18" charset="0"/>
              <a:cs typeface="Times New Roman" pitchFamily="18" charset="0"/>
            </a:endParaRPr>
          </a:p>
          <a:p>
            <a:pPr lvl="0" eaLnBrk="0" fontAlgn="base" hangingPunct="0">
              <a:spcBef>
                <a:spcPct val="0"/>
              </a:spcBef>
              <a:spcAft>
                <a:spcPct val="0"/>
              </a:spcAft>
            </a:pPr>
            <a:r>
              <a:rPr lang="kk-KZ" sz="3600" dirty="0" smtClean="0">
                <a:solidFill>
                  <a:srgbClr val="000000"/>
                </a:solidFill>
                <a:latin typeface="Times New Roman" pitchFamily="18" charset="0"/>
                <a:ea typeface="Times New Roman" pitchFamily="18" charset="0"/>
                <a:cs typeface="Times New Roman" pitchFamily="18" charset="0"/>
              </a:rPr>
              <a:t>Оны жинай алмайды.</a:t>
            </a:r>
            <a:endParaRPr lang="ru-RU" sz="3600" dirty="0"/>
          </a:p>
        </p:txBody>
      </p:sp>
      <p:pic>
        <p:nvPicPr>
          <p:cNvPr id="3" name="Picture 2" descr="http://post.kards.qip.ru/images/postcard/9a/5d/9461146.gif"/>
          <p:cNvPicPr>
            <a:picLocks noChangeAspect="1" noChangeArrowheads="1"/>
          </p:cNvPicPr>
          <p:nvPr/>
        </p:nvPicPr>
        <p:blipFill>
          <a:blip r:embed="rId2"/>
          <a:srcRect/>
          <a:stretch>
            <a:fillRect/>
          </a:stretch>
        </p:blipFill>
        <p:spPr bwMode="auto">
          <a:xfrm>
            <a:off x="5929322" y="3857628"/>
            <a:ext cx="2928958" cy="2786082"/>
          </a:xfrm>
          <a:prstGeom prst="rect">
            <a:avLst/>
          </a:prstGeom>
          <a:noFill/>
        </p:spPr>
      </p:pic>
      <p:pic>
        <p:nvPicPr>
          <p:cNvPr id="4" name="Picture 6" descr="7"/>
          <p:cNvPicPr>
            <a:picLocks noChangeAspect="1" noChangeArrowheads="1" noCrop="1"/>
          </p:cNvPicPr>
          <p:nvPr/>
        </p:nvPicPr>
        <p:blipFill>
          <a:blip r:embed="rId3" cstate="print"/>
          <a:srcRect/>
          <a:stretch>
            <a:fillRect/>
          </a:stretch>
        </p:blipFill>
        <p:spPr bwMode="auto">
          <a:xfrm rot="660529">
            <a:off x="547166" y="5152686"/>
            <a:ext cx="1728192" cy="1408375"/>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357290" y="500043"/>
            <a:ext cx="6643734"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i="1"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kk-KZ" sz="1400" i="1" dirty="0" smtClean="0">
                <a:solidFill>
                  <a:srgbClr val="000000"/>
                </a:solidFill>
                <a:latin typeface="Times New Roman" pitchFamily="18" charset="0"/>
                <a:ea typeface="Times New Roman" pitchFamily="18" charset="0"/>
                <a:cs typeface="Times New Roman" pitchFamily="18" charset="0"/>
              </a:rPr>
              <a:t>         </a:t>
            </a:r>
            <a:r>
              <a:rPr kumimoji="0" lang="kk-KZ" sz="3600"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215-жаттығу.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Бір </a:t>
            </a:r>
            <a:r>
              <a:rPr kumimoji="0" lang="kk-KZ" sz="3600" b="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алаша</a:t>
            </a:r>
            <a:r>
              <a:rPr kumimoji="0" lang="kk-KZ" sz="36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төселген,</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Екі ауылды жалғайды.</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Өмірінде еш </a:t>
            </a:r>
            <a:r>
              <a:rPr kumimoji="0" lang="kk-KZ" sz="3600" b="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адам</a:t>
            </a:r>
            <a:endParaRPr kumimoji="0" lang="ru-RU" sz="3600" b="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Оны жинай алмайды.</a:t>
            </a:r>
            <a:endParaRPr kumimoji="0" lang="ru-RU" sz="36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k-KZ" sz="36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(Көпір)</a:t>
            </a:r>
            <a:r>
              <a:rPr kumimoji="0" lang="kk-KZ" sz="28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kk-KZ" sz="28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kk-KZ" sz="2800"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http://post.kards.qip.ru/images/postcard/9a/5d/9461146.gif"/>
          <p:cNvPicPr>
            <a:picLocks noChangeAspect="1" noChangeArrowheads="1"/>
          </p:cNvPicPr>
          <p:nvPr/>
        </p:nvPicPr>
        <p:blipFill>
          <a:blip r:embed="rId2"/>
          <a:srcRect/>
          <a:stretch>
            <a:fillRect/>
          </a:stretch>
        </p:blipFill>
        <p:spPr bwMode="auto">
          <a:xfrm>
            <a:off x="6357950" y="3857628"/>
            <a:ext cx="2643206" cy="2786082"/>
          </a:xfrm>
          <a:prstGeom prst="rect">
            <a:avLst/>
          </a:prstGeom>
          <a:noFill/>
        </p:spPr>
      </p:pic>
      <p:pic>
        <p:nvPicPr>
          <p:cNvPr id="4" name="Picture 6" descr="7"/>
          <p:cNvPicPr>
            <a:picLocks noChangeAspect="1" noChangeArrowheads="1" noCrop="1"/>
          </p:cNvPicPr>
          <p:nvPr/>
        </p:nvPicPr>
        <p:blipFill>
          <a:blip r:embed="rId3" cstate="print"/>
          <a:srcRect/>
          <a:stretch>
            <a:fillRect/>
          </a:stretch>
        </p:blipFill>
        <p:spPr bwMode="auto">
          <a:xfrm rot="660529">
            <a:off x="547166" y="5152686"/>
            <a:ext cx="1728192" cy="1408375"/>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428604"/>
            <a:ext cx="7000924" cy="523220"/>
          </a:xfrm>
          <a:prstGeom prst="rect">
            <a:avLst/>
          </a:prstGeom>
        </p:spPr>
        <p:txBody>
          <a:bodyPr wrap="square">
            <a:spAutoFit/>
          </a:bodyPr>
          <a:lstStyle/>
          <a:p>
            <a:r>
              <a:rPr lang="kk-KZ" sz="2800" i="1" dirty="0" smtClean="0">
                <a:latin typeface="Times New Roman" pitchFamily="18" charset="0"/>
                <a:cs typeface="Times New Roman" pitchFamily="18" charset="0"/>
              </a:rPr>
              <a:t>6-тапсырма. </a:t>
            </a:r>
            <a:r>
              <a:rPr lang="kk-KZ" sz="2800" b="1" i="1" dirty="0" smtClean="0">
                <a:latin typeface="Times New Roman" pitchFamily="18" charset="0"/>
                <a:cs typeface="Times New Roman" pitchFamily="18" charset="0"/>
              </a:rPr>
              <a:t> Миннидің тапсырмасы»</a:t>
            </a:r>
            <a:r>
              <a:rPr lang="kk-KZ" sz="2800" i="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TextBox 3"/>
          <p:cNvSpPr txBox="1"/>
          <p:nvPr/>
        </p:nvSpPr>
        <p:spPr>
          <a:xfrm>
            <a:off x="857224" y="5214950"/>
            <a:ext cx="7500990" cy="1815882"/>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                    Терме диктанты.</a:t>
            </a:r>
            <a:br>
              <a:rPr lang="kk-KZ" sz="2400" b="1" i="1" dirty="0" smtClean="0">
                <a:latin typeface="Times New Roman" pitchFamily="18" charset="0"/>
                <a:cs typeface="Times New Roman" pitchFamily="18" charset="0"/>
              </a:rPr>
            </a:br>
            <a:r>
              <a:rPr lang="kk-KZ" sz="2400" b="1" i="1" dirty="0" smtClean="0">
                <a:latin typeface="Times New Roman" pitchFamily="18" charset="0"/>
                <a:cs typeface="Times New Roman" pitchFamily="18" charset="0"/>
              </a:rPr>
              <a:t>Оқушыларға берілген сөздер тізбегінің ішінен заттың атын білдіретін сөздерді тауып белгілеу.</a:t>
            </a:r>
            <a:r>
              <a:rPr lang="kk-KZ" sz="4000" b="1" i="1" dirty="0" smtClean="0"/>
              <a:t/>
            </a:r>
            <a:br>
              <a:rPr lang="kk-KZ" sz="4000" b="1" i="1" dirty="0" smtClean="0"/>
            </a:br>
            <a:endParaRPr lang="ru-RU" sz="4000" b="1" i="1" dirty="0">
              <a:latin typeface="Times New Roman" pitchFamily="18" charset="0"/>
              <a:cs typeface="Times New Roman" pitchFamily="18" charset="0"/>
            </a:endParaRPr>
          </a:p>
        </p:txBody>
      </p:sp>
      <p:pic>
        <p:nvPicPr>
          <p:cNvPr id="75780" name="Picture 4" descr="http://img.spim.ru/article/kids/Minnie_Mouse.jpg"/>
          <p:cNvPicPr>
            <a:picLocks noChangeAspect="1" noChangeArrowheads="1"/>
          </p:cNvPicPr>
          <p:nvPr/>
        </p:nvPicPr>
        <p:blipFill>
          <a:blip r:embed="rId3"/>
          <a:srcRect/>
          <a:stretch>
            <a:fillRect/>
          </a:stretch>
        </p:blipFill>
        <p:spPr bwMode="auto">
          <a:xfrm>
            <a:off x="357158" y="1285860"/>
            <a:ext cx="4500594" cy="3857652"/>
          </a:xfrm>
          <a:prstGeom prst="rect">
            <a:avLst/>
          </a:prstGeom>
          <a:noFill/>
        </p:spPr>
      </p:pic>
      <p:sp>
        <p:nvSpPr>
          <p:cNvPr id="7" name="Прямоугольник 6"/>
          <p:cNvSpPr/>
          <p:nvPr/>
        </p:nvSpPr>
        <p:spPr>
          <a:xfrm>
            <a:off x="5214942" y="2143116"/>
            <a:ext cx="3429024" cy="1077218"/>
          </a:xfrm>
          <a:prstGeom prst="rect">
            <a:avLst/>
          </a:prstGeom>
        </p:spPr>
        <p:txBody>
          <a:bodyPr wrap="square">
            <a:spAutoFit/>
          </a:bodyPr>
          <a:lstStyle/>
          <a:p>
            <a:pPr algn="ctr"/>
            <a:r>
              <a:rPr lang="kk-KZ" sz="3200" b="1" dirty="0" smtClean="0">
                <a:latin typeface="Times New Roman" pitchFamily="18" charset="0"/>
                <a:cs typeface="Times New Roman" pitchFamily="18" charset="0"/>
              </a:rPr>
              <a:t>Карточкамен                жұмыс.</a:t>
            </a:r>
            <a:endParaRPr lang="ru-RU" sz="3200" b="1" dirty="0" smtClean="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Алихан\Desktop\13789185.jpg"/>
          <p:cNvPicPr>
            <a:picLocks noChangeAspect="1" noChangeArrowheads="1"/>
          </p:cNvPicPr>
          <p:nvPr/>
        </p:nvPicPr>
        <p:blipFill>
          <a:blip r:embed="rId2" cstate="print"/>
          <a:srcRect/>
          <a:stretch>
            <a:fillRect/>
          </a:stretch>
        </p:blipFill>
        <p:spPr bwMode="auto">
          <a:xfrm>
            <a:off x="142844" y="142852"/>
            <a:ext cx="2571736" cy="2928958"/>
          </a:xfrm>
          <a:prstGeom prst="rect">
            <a:avLst/>
          </a:prstGeom>
          <a:noFill/>
        </p:spPr>
      </p:pic>
      <p:sp>
        <p:nvSpPr>
          <p:cNvPr id="7" name="Rectangle 1"/>
          <p:cNvSpPr>
            <a:spLocks noChangeArrowheads="1"/>
          </p:cNvSpPr>
          <p:nvPr/>
        </p:nvSpPr>
        <p:spPr bwMode="auto">
          <a:xfrm>
            <a:off x="571472" y="1071546"/>
            <a:ext cx="7643865" cy="12388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kumimoji="0" lang="kk-KZ"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lang="kk-KZ" sz="16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609725" algn="l"/>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4"/>
          <p:cNvGrpSpPr>
            <a:grpSpLocks/>
          </p:cNvGrpSpPr>
          <p:nvPr/>
        </p:nvGrpSpPr>
        <p:grpSpPr bwMode="auto">
          <a:xfrm>
            <a:off x="0" y="1"/>
            <a:ext cx="9144000" cy="6857999"/>
            <a:chOff x="0" y="-17"/>
            <a:chExt cx="5783" cy="4342"/>
          </a:xfrm>
        </p:grpSpPr>
        <p:grpSp>
          <p:nvGrpSpPr>
            <p:cNvPr id="3" name="Group 5"/>
            <p:cNvGrpSpPr>
              <a:grpSpLocks/>
            </p:cNvGrpSpPr>
            <p:nvPr/>
          </p:nvGrpSpPr>
          <p:grpSpPr bwMode="auto">
            <a:xfrm>
              <a:off x="0" y="-17"/>
              <a:ext cx="5783" cy="4337"/>
              <a:chOff x="0" y="-17"/>
              <a:chExt cx="5783" cy="4337"/>
            </a:xfrm>
          </p:grpSpPr>
          <p:pic>
            <p:nvPicPr>
              <p:cNvPr id="13" name="Picture 6" descr="пгшлпгш"/>
              <p:cNvPicPr>
                <a:picLocks noChangeAspect="1" noChangeArrowheads="1"/>
              </p:cNvPicPr>
              <p:nvPr/>
            </p:nvPicPr>
            <p:blipFill>
              <a:blip r:embed="rId3" cstate="print"/>
              <a:srcRect/>
              <a:stretch>
                <a:fillRect/>
              </a:stretch>
            </p:blipFill>
            <p:spPr bwMode="auto">
              <a:xfrm rot="5400000">
                <a:off x="-2109" y="2138"/>
                <a:ext cx="4291" cy="73"/>
              </a:xfrm>
              <a:prstGeom prst="rect">
                <a:avLst/>
              </a:prstGeom>
              <a:noFill/>
              <a:ln w="9525">
                <a:noFill/>
                <a:miter lim="800000"/>
                <a:headEnd/>
                <a:tailEnd/>
              </a:ln>
            </p:spPr>
          </p:pic>
          <p:pic>
            <p:nvPicPr>
              <p:cNvPr id="14" name="Picture 7" descr="пгшлпгш"/>
              <p:cNvPicPr>
                <a:picLocks noChangeAspect="1" noChangeArrowheads="1"/>
              </p:cNvPicPr>
              <p:nvPr/>
            </p:nvPicPr>
            <p:blipFill>
              <a:blip r:embed="rId3" cstate="print"/>
              <a:srcRect/>
              <a:stretch>
                <a:fillRect/>
              </a:stretch>
            </p:blipFill>
            <p:spPr bwMode="auto">
              <a:xfrm>
                <a:off x="22" y="-17"/>
                <a:ext cx="5760" cy="102"/>
              </a:xfrm>
              <a:prstGeom prst="rect">
                <a:avLst/>
              </a:prstGeom>
              <a:noFill/>
              <a:ln w="9525">
                <a:noFill/>
                <a:miter lim="800000"/>
                <a:headEnd/>
                <a:tailEnd/>
              </a:ln>
            </p:spPr>
          </p:pic>
          <p:pic>
            <p:nvPicPr>
              <p:cNvPr id="15" name="Picture 8" descr="пгшлпгш"/>
              <p:cNvPicPr>
                <a:picLocks noChangeAspect="1" noChangeArrowheads="1"/>
              </p:cNvPicPr>
              <p:nvPr/>
            </p:nvPicPr>
            <p:blipFill>
              <a:blip r:embed="rId3" cstate="print"/>
              <a:srcRect/>
              <a:stretch>
                <a:fillRect/>
              </a:stretch>
            </p:blipFill>
            <p:spPr bwMode="auto">
              <a:xfrm rot="5400000">
                <a:off x="3601" y="2138"/>
                <a:ext cx="4291" cy="73"/>
              </a:xfrm>
              <a:prstGeom prst="rect">
                <a:avLst/>
              </a:prstGeom>
              <a:noFill/>
              <a:ln w="9525">
                <a:noFill/>
                <a:miter lim="800000"/>
                <a:headEnd/>
                <a:tailEnd/>
              </a:ln>
            </p:spPr>
          </p:pic>
        </p:grpSp>
        <p:pic>
          <p:nvPicPr>
            <p:cNvPr id="12" name="Picture 9" descr="пгшлпгш"/>
            <p:cNvPicPr>
              <a:picLocks noChangeAspect="1" noChangeArrowheads="1"/>
            </p:cNvPicPr>
            <p:nvPr/>
          </p:nvPicPr>
          <p:blipFill>
            <a:blip r:embed="rId3" cstate="print"/>
            <a:srcRect/>
            <a:stretch>
              <a:fillRect/>
            </a:stretch>
          </p:blipFill>
          <p:spPr bwMode="auto">
            <a:xfrm>
              <a:off x="0" y="4225"/>
              <a:ext cx="5760" cy="100"/>
            </a:xfrm>
            <a:prstGeom prst="rect">
              <a:avLst/>
            </a:prstGeom>
            <a:noFill/>
            <a:ln w="9525">
              <a:noFill/>
              <a:miter lim="800000"/>
              <a:headEnd/>
              <a:tailEnd/>
            </a:ln>
          </p:spPr>
        </p:pic>
      </p:grpSp>
      <p:sp>
        <p:nvSpPr>
          <p:cNvPr id="5123" name="Rectangle 3"/>
          <p:cNvSpPr>
            <a:spLocks noChangeArrowheads="1"/>
          </p:cNvSpPr>
          <p:nvPr/>
        </p:nvSpPr>
        <p:spPr bwMode="auto">
          <a:xfrm>
            <a:off x="1285852" y="1500174"/>
            <a:ext cx="621510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ru-RU" sz="3200" b="1" u="none" strike="noStrike" normalizeH="0" baseline="0" dirty="0" err="1"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Арайланып</a:t>
            </a:r>
            <a:r>
              <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ru-RU" sz="3200" b="1" u="none" strike="noStrike" normalizeH="0" baseline="0" dirty="0" err="1"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таң атты</a:t>
            </a:r>
            <a:r>
              <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a:t>
            </a:r>
            <a:endPar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Алтын  сәуле  таратты.</a:t>
            </a:r>
            <a:endPar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kk-KZ" sz="3200" b="1" u="none" strike="noStrike" normalizeH="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kk-KZ"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Қайырлы күн, қонақтар!</a:t>
            </a:r>
            <a:endPar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Қайырлы күн, досым.</a:t>
            </a:r>
            <a:endPar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Күнің сәтті болсын!</a:t>
            </a:r>
            <a:endPar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Біздің алар бағамыз</a:t>
            </a:r>
            <a:endParaRPr kumimoji="0" lang="ru-RU"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u="none" strike="noStrike" normalizeH="0" baseline="0" dirty="0" smtClean="0">
                <a:ln w="1905"/>
                <a:solidFill>
                  <a:srgbClr val="FF0000"/>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Кілең «бестік» болсын!  </a:t>
            </a:r>
            <a:r>
              <a:rPr kumimoji="0" lang="kk-KZ" sz="3200" b="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kk-KZ" sz="3200" b="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6" name="Прямоугольник 15"/>
          <p:cNvSpPr/>
          <p:nvPr/>
        </p:nvSpPr>
        <p:spPr>
          <a:xfrm>
            <a:off x="428596" y="714356"/>
            <a:ext cx="8072494" cy="584775"/>
          </a:xfrm>
          <a:prstGeom prst="rect">
            <a:avLst/>
          </a:prstGeom>
          <a:noFill/>
        </p:spPr>
        <p:txBody>
          <a:bodyPr wrap="square" lIns="91440" tIns="45720" rIns="91440" bIns="45720">
            <a:spAutoFit/>
          </a:bodyPr>
          <a:lstStyle/>
          <a:p>
            <a:pPr algn="ctr"/>
            <a:r>
              <a:rPr kumimoji="0" lang="kk-KZ" sz="3200" b="1" i="1"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Психологиялық ахуал: </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7" name="Picture 7" descr="http://www.youloveit.ru/uploads/gallery/main/734/youloveit_ru_mickey_mouse_kartinki04.png"/>
          <p:cNvPicPr>
            <a:picLocks noChangeAspect="1" noChangeArrowheads="1"/>
          </p:cNvPicPr>
          <p:nvPr/>
        </p:nvPicPr>
        <p:blipFill>
          <a:blip r:embed="rId4"/>
          <a:srcRect/>
          <a:stretch>
            <a:fillRect/>
          </a:stretch>
        </p:blipFill>
        <p:spPr bwMode="auto">
          <a:xfrm>
            <a:off x="6215074" y="3286124"/>
            <a:ext cx="2714644" cy="3357586"/>
          </a:xfrm>
          <a:prstGeom prst="rect">
            <a:avLst/>
          </a:prstGeom>
          <a:noFill/>
        </p:spPr>
      </p:pic>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214290"/>
            <a:ext cx="4786346" cy="584775"/>
          </a:xfrm>
          <a:prstGeom prst="rect">
            <a:avLst/>
          </a:prstGeom>
        </p:spPr>
        <p:txBody>
          <a:bodyPr wrap="square">
            <a:spAutoFit/>
          </a:bodyPr>
          <a:lstStyle/>
          <a:p>
            <a:pPr algn="ctr"/>
            <a:r>
              <a:rPr lang="kk-KZ" sz="3200" b="1" dirty="0" smtClean="0">
                <a:latin typeface="Times New Roman" pitchFamily="18" charset="0"/>
                <a:cs typeface="Times New Roman" pitchFamily="18" charset="0"/>
              </a:rPr>
              <a:t>Карточкамен  жұмыс</a:t>
            </a:r>
            <a:r>
              <a:rPr lang="kk-KZ"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p:txBody>
      </p:sp>
      <p:sp>
        <p:nvSpPr>
          <p:cNvPr id="3" name="Прямоугольник 2"/>
          <p:cNvSpPr/>
          <p:nvPr/>
        </p:nvSpPr>
        <p:spPr>
          <a:xfrm>
            <a:off x="428596" y="1214422"/>
            <a:ext cx="6429404" cy="1107996"/>
          </a:xfrm>
          <a:prstGeom prst="rect">
            <a:avLst/>
          </a:prstGeom>
        </p:spPr>
        <p:txBody>
          <a:bodyPr wrap="square">
            <a:spAutoFit/>
          </a:bodyPr>
          <a:lstStyle/>
          <a:p>
            <a:r>
              <a:rPr lang="kk-KZ" sz="2400" dirty="0" smtClean="0">
                <a:latin typeface="Times New Roman" pitchFamily="18" charset="0"/>
                <a:cs typeface="Times New Roman" pitchFamily="18" charset="0"/>
              </a:rPr>
              <a:t>Әдемі, ана, алмұрт, күлді, әке,үй ,ертең, ағаш, жасыл, гүл,оқушы, орындық, ата,аға.</a:t>
            </a:r>
            <a:r>
              <a:rPr lang="kk-KZ" i="1" dirty="0" smtClean="0"/>
              <a:t/>
            </a:r>
            <a:br>
              <a:rPr lang="kk-KZ" i="1" dirty="0" smtClean="0"/>
            </a:br>
            <a:endParaRPr lang="ru-RU" dirty="0"/>
          </a:p>
        </p:txBody>
      </p:sp>
      <p:sp>
        <p:nvSpPr>
          <p:cNvPr id="4" name="TextBox 3"/>
          <p:cNvSpPr txBox="1"/>
          <p:nvPr/>
        </p:nvSpPr>
        <p:spPr>
          <a:xfrm>
            <a:off x="1500166" y="2285992"/>
            <a:ext cx="968535"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Кім?</a:t>
            </a:r>
            <a:endParaRPr lang="ru-RU" sz="2800" b="1" dirty="0">
              <a:latin typeface="Times New Roman" pitchFamily="18" charset="0"/>
              <a:cs typeface="Times New Roman" pitchFamily="18" charset="0"/>
            </a:endParaRPr>
          </a:p>
        </p:txBody>
      </p:sp>
      <p:sp>
        <p:nvSpPr>
          <p:cNvPr id="5" name="Прямоугольник 4"/>
          <p:cNvSpPr/>
          <p:nvPr/>
        </p:nvSpPr>
        <p:spPr>
          <a:xfrm>
            <a:off x="4572000" y="2285992"/>
            <a:ext cx="2571768" cy="523220"/>
          </a:xfrm>
          <a:prstGeom prst="rect">
            <a:avLst/>
          </a:prstGeom>
        </p:spPr>
        <p:txBody>
          <a:bodyPr wrap="square">
            <a:spAutoFit/>
          </a:bodyPr>
          <a:lstStyle/>
          <a:p>
            <a:r>
              <a:rPr lang="kk-KZ" sz="2800" b="1" dirty="0" smtClean="0">
                <a:latin typeface="Times New Roman" pitchFamily="18" charset="0"/>
                <a:cs typeface="Times New Roman" pitchFamily="18" charset="0"/>
              </a:rPr>
              <a:t>          Не?</a:t>
            </a:r>
            <a:endParaRPr lang="ru-RU" sz="2800" b="1" dirty="0">
              <a:latin typeface="Times New Roman" pitchFamily="18" charset="0"/>
              <a:cs typeface="Times New Roman" pitchFamily="18" charset="0"/>
            </a:endParaRPr>
          </a:p>
        </p:txBody>
      </p:sp>
      <p:cxnSp>
        <p:nvCxnSpPr>
          <p:cNvPr id="7" name="Прямая соединительная линия 6"/>
          <p:cNvCxnSpPr/>
          <p:nvPr/>
        </p:nvCxnSpPr>
        <p:spPr>
          <a:xfrm rot="5400000">
            <a:off x="2107389" y="4536289"/>
            <a:ext cx="36433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214290"/>
            <a:ext cx="4786346" cy="584775"/>
          </a:xfrm>
          <a:prstGeom prst="rect">
            <a:avLst/>
          </a:prstGeom>
        </p:spPr>
        <p:txBody>
          <a:bodyPr wrap="square">
            <a:spAutoFit/>
          </a:bodyPr>
          <a:lstStyle/>
          <a:p>
            <a:pPr algn="ctr"/>
            <a:r>
              <a:rPr lang="kk-KZ" sz="3200" b="1" dirty="0" smtClean="0">
                <a:latin typeface="Times New Roman" pitchFamily="18" charset="0"/>
                <a:cs typeface="Times New Roman" pitchFamily="18" charset="0"/>
              </a:rPr>
              <a:t>Карточкамен  жұмыс</a:t>
            </a:r>
            <a:r>
              <a:rPr lang="kk-KZ"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p:txBody>
      </p:sp>
      <p:sp>
        <p:nvSpPr>
          <p:cNvPr id="3" name="Прямоугольник 2"/>
          <p:cNvSpPr/>
          <p:nvPr/>
        </p:nvSpPr>
        <p:spPr>
          <a:xfrm>
            <a:off x="428596" y="1214422"/>
            <a:ext cx="6429404" cy="1107996"/>
          </a:xfrm>
          <a:prstGeom prst="rect">
            <a:avLst/>
          </a:prstGeom>
        </p:spPr>
        <p:txBody>
          <a:bodyPr wrap="square">
            <a:spAutoFit/>
          </a:bodyPr>
          <a:lstStyle/>
          <a:p>
            <a:r>
              <a:rPr lang="kk-KZ" sz="2400" dirty="0" smtClean="0">
                <a:latin typeface="Times New Roman" pitchFamily="18" charset="0"/>
                <a:cs typeface="Times New Roman" pitchFamily="18" charset="0"/>
              </a:rPr>
              <a:t>Әдемі, ана, алмұрт, күлді, әке,үй ,ертең, ағаш, жасыл, гүл,оқушы, орындық, ата,аға.</a:t>
            </a:r>
            <a:r>
              <a:rPr lang="kk-KZ" i="1" dirty="0" smtClean="0"/>
              <a:t/>
            </a:r>
            <a:br>
              <a:rPr lang="kk-KZ" i="1" dirty="0" smtClean="0"/>
            </a:br>
            <a:endParaRPr lang="ru-RU" dirty="0"/>
          </a:p>
        </p:txBody>
      </p:sp>
      <p:sp>
        <p:nvSpPr>
          <p:cNvPr id="4" name="TextBox 3"/>
          <p:cNvSpPr txBox="1"/>
          <p:nvPr/>
        </p:nvSpPr>
        <p:spPr>
          <a:xfrm>
            <a:off x="1500166" y="2285992"/>
            <a:ext cx="968535"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Кім?</a:t>
            </a:r>
            <a:endParaRPr lang="ru-RU" sz="2800" b="1" dirty="0">
              <a:latin typeface="Times New Roman" pitchFamily="18" charset="0"/>
              <a:cs typeface="Times New Roman" pitchFamily="18" charset="0"/>
            </a:endParaRPr>
          </a:p>
        </p:txBody>
      </p:sp>
      <p:sp>
        <p:nvSpPr>
          <p:cNvPr id="5" name="Прямоугольник 4"/>
          <p:cNvSpPr/>
          <p:nvPr/>
        </p:nvSpPr>
        <p:spPr>
          <a:xfrm>
            <a:off x="4572000" y="2285992"/>
            <a:ext cx="2571768" cy="523220"/>
          </a:xfrm>
          <a:prstGeom prst="rect">
            <a:avLst/>
          </a:prstGeom>
        </p:spPr>
        <p:txBody>
          <a:bodyPr wrap="square">
            <a:spAutoFit/>
          </a:bodyPr>
          <a:lstStyle/>
          <a:p>
            <a:r>
              <a:rPr lang="kk-KZ" sz="2800" b="1" dirty="0" smtClean="0">
                <a:latin typeface="Times New Roman" pitchFamily="18" charset="0"/>
                <a:cs typeface="Times New Roman" pitchFamily="18" charset="0"/>
              </a:rPr>
              <a:t>          Не?</a:t>
            </a:r>
            <a:endParaRPr lang="ru-RU" sz="2800" b="1" dirty="0">
              <a:latin typeface="Times New Roman" pitchFamily="18" charset="0"/>
              <a:cs typeface="Times New Roman" pitchFamily="18" charset="0"/>
            </a:endParaRPr>
          </a:p>
        </p:txBody>
      </p:sp>
      <p:cxnSp>
        <p:nvCxnSpPr>
          <p:cNvPr id="7" name="Прямая соединительная линия 6"/>
          <p:cNvCxnSpPr/>
          <p:nvPr/>
        </p:nvCxnSpPr>
        <p:spPr>
          <a:xfrm rot="5400000">
            <a:off x="2107389" y="4536289"/>
            <a:ext cx="36433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5786" y="3071810"/>
            <a:ext cx="2786082"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Ана, әке, ата, аға</a:t>
            </a:r>
            <a:endParaRPr lang="ru-RU" sz="2400" dirty="0">
              <a:latin typeface="Times New Roman" pitchFamily="18" charset="0"/>
              <a:cs typeface="Times New Roman" pitchFamily="18" charset="0"/>
            </a:endParaRPr>
          </a:p>
        </p:txBody>
      </p:sp>
      <p:sp>
        <p:nvSpPr>
          <p:cNvPr id="10" name="TextBox 9"/>
          <p:cNvSpPr txBox="1"/>
          <p:nvPr/>
        </p:nvSpPr>
        <p:spPr>
          <a:xfrm>
            <a:off x="4500562" y="3071810"/>
            <a:ext cx="3929090" cy="830997"/>
          </a:xfrm>
          <a:prstGeom prst="rect">
            <a:avLst/>
          </a:prstGeom>
          <a:noFill/>
        </p:spPr>
        <p:txBody>
          <a:bodyPr wrap="square" rtlCol="0">
            <a:spAutoFit/>
          </a:bodyPr>
          <a:lstStyle/>
          <a:p>
            <a:r>
              <a:rPr lang="kk-KZ" sz="2400" dirty="0" smtClean="0">
                <a:latin typeface="Times New Roman" pitchFamily="18" charset="0"/>
                <a:cs typeface="Times New Roman" pitchFamily="18" charset="0"/>
              </a:rPr>
              <a:t>Алмұрт, үй, ағаш, гүл, оқушы, орындық</a:t>
            </a:r>
            <a:endParaRPr lang="ru-RU" sz="24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икки Маус клубы. Тышқандар биі.mp4">
            <a:hlinkClick r:id="" action="ppaction://media"/>
          </p:cNvPr>
          <p:cNvPicPr>
            <a:picLocks noRot="1" noChangeAspect="1"/>
          </p:cNvPicPr>
          <p:nvPr>
            <a:videoFile r:link="rId1"/>
          </p:nvPr>
        </p:nvPicPr>
        <p:blipFill>
          <a:blip r:embed="rId3"/>
          <a:stretch>
            <a:fillRect/>
          </a:stretch>
        </p:blipFill>
        <p:spPr>
          <a:xfrm>
            <a:off x="714348" y="357166"/>
            <a:ext cx="8001056" cy="6143668"/>
          </a:xfrm>
          <a:prstGeom prst="rect">
            <a:avLst/>
          </a:prstGeom>
        </p:spPr>
      </p:pic>
    </p:spTree>
  </p:cSld>
  <p:clrMapOvr>
    <a:masterClrMapping/>
  </p:clrMapOvr>
  <p:transition>
    <p:push dir="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500034" y="785794"/>
            <a:ext cx="742955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Рефлексия: </a:t>
            </a:r>
          </a:p>
          <a:p>
            <a:pPr marL="0" marR="0" lvl="0" indent="0" algn="l" defTabSz="914400" rtl="0" eaLnBrk="1" fontAlgn="base" latinLnBrk="0" hangingPunct="1">
              <a:lnSpc>
                <a:spcPct val="100000"/>
              </a:lnSpc>
              <a:spcBef>
                <a:spcPct val="0"/>
              </a:spcBef>
              <a:spcAft>
                <a:spcPct val="0"/>
              </a:spcAft>
              <a:buClrTx/>
              <a:buSzTx/>
              <a:buFontTx/>
              <a:buNone/>
              <a:tabLst/>
            </a:pPr>
            <a:r>
              <a:rPr lang="kk-KZ" sz="3200" b="1" i="1" dirty="0" smtClean="0">
                <a:solidFill>
                  <a:srgbClr val="000000"/>
                </a:solidFill>
                <a:latin typeface="Times New Roman" pitchFamily="18" charset="0"/>
                <a:ea typeface="Times New Roman" pitchFamily="18" charset="0"/>
                <a:cs typeface="Times New Roman" pitchFamily="18" charset="0"/>
              </a:rPr>
              <a:t>-</a:t>
            </a:r>
            <a:r>
              <a:rPr kumimoji="0" lang="kk-KZ"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k-KZ" sz="32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Балалар, бүгінгі сабақтан алған әсерлерің мен тілектеріңді стикерлерге жазып тілек ағашына іле қойыңдар.</a:t>
            </a:r>
            <a:endParaRPr kumimoji="0" lang="kk-KZ" sz="3200" i="0" u="none" strike="noStrike" cap="none" normalizeH="0" baseline="0" dirty="0" smtClean="0">
              <a:ln>
                <a:noFill/>
              </a:ln>
              <a:solidFill>
                <a:schemeClr val="tx1"/>
              </a:solidFill>
              <a:effectLst/>
              <a:latin typeface="Arial" pitchFamily="34" charset="0"/>
              <a:cs typeface="Arial" pitchFamily="34" charset="0"/>
            </a:endParaRPr>
          </a:p>
        </p:txBody>
      </p:sp>
      <p:pic>
        <p:nvPicPr>
          <p:cNvPr id="81923" name="Picture 3" descr="http://alashainasy.kz/userdata/news/2015/news_65830/thumb_b/photo_69422.jpg"/>
          <p:cNvPicPr>
            <a:picLocks noChangeAspect="1" noChangeArrowheads="1"/>
          </p:cNvPicPr>
          <p:nvPr/>
        </p:nvPicPr>
        <p:blipFill>
          <a:blip r:embed="rId3"/>
          <a:srcRect/>
          <a:stretch>
            <a:fillRect/>
          </a:stretch>
        </p:blipFill>
        <p:spPr bwMode="auto">
          <a:xfrm>
            <a:off x="2000232" y="3071810"/>
            <a:ext cx="4786346" cy="2857500"/>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928662" y="0"/>
            <a:ext cx="778674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i="1"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i="1"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Кезекшіні қабылдап, үй тапсырмасын күнделікке жазғызу.  </a:t>
            </a:r>
            <a:endParaRPr kumimoji="0" lang="ru-RU"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kk-KZ" sz="3200" i="1" dirty="0" smtClean="0">
                <a:solidFill>
                  <a:srgbClr val="000000"/>
                </a:solidFill>
                <a:latin typeface="Times New Roman" pitchFamily="18" charset="0"/>
                <a:ea typeface="Times New Roman" pitchFamily="18" charset="0"/>
                <a:cs typeface="Times New Roman" pitchFamily="18" charset="0"/>
              </a:rPr>
              <a:t>                  </a:t>
            </a:r>
            <a:r>
              <a:rPr kumimoji="0" lang="kk-KZ"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Күнделікті ашайық,</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Қолға қалам алайық.</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Қане-қане тез ғана,</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Үй жұмысын жазайық.</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6" descr="7"/>
          <p:cNvPicPr>
            <a:picLocks noChangeAspect="1" noChangeArrowheads="1" noCrop="1"/>
          </p:cNvPicPr>
          <p:nvPr/>
        </p:nvPicPr>
        <p:blipFill>
          <a:blip r:embed="rId3" cstate="print"/>
          <a:srcRect/>
          <a:stretch>
            <a:fillRect/>
          </a:stretch>
        </p:blipFill>
        <p:spPr bwMode="auto">
          <a:xfrm rot="660529">
            <a:off x="547166" y="5152686"/>
            <a:ext cx="1728192" cy="1408375"/>
          </a:xfrm>
          <a:prstGeom prst="rect">
            <a:avLst/>
          </a:prstGeom>
          <a:noFill/>
          <a:ln w="9525">
            <a:noFill/>
            <a:miter lim="800000"/>
            <a:headEnd/>
            <a:tailEnd/>
          </a:ln>
        </p:spPr>
      </p:pic>
      <p:pic>
        <p:nvPicPr>
          <p:cNvPr id="4" name="Picture 2" descr="http://post.kards.qip.ru/images/postcard/9a/5d/9461146.gif"/>
          <p:cNvPicPr>
            <a:picLocks noChangeAspect="1" noChangeArrowheads="1"/>
          </p:cNvPicPr>
          <p:nvPr/>
        </p:nvPicPr>
        <p:blipFill>
          <a:blip r:embed="rId4"/>
          <a:srcRect/>
          <a:stretch>
            <a:fillRect/>
          </a:stretch>
        </p:blipFill>
        <p:spPr bwMode="auto">
          <a:xfrm>
            <a:off x="6929454" y="4286256"/>
            <a:ext cx="2071702" cy="235745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500166" y="1142984"/>
            <a:ext cx="6123075"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Үйге тапсырма: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216-жаттығу. 135-бет</a:t>
            </a:r>
            <a:endParaRPr kumimoji="0" lang="kk-KZ"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6" descr="7"/>
          <p:cNvPicPr>
            <a:picLocks noChangeAspect="1" noChangeArrowheads="1" noCrop="1"/>
          </p:cNvPicPr>
          <p:nvPr/>
        </p:nvPicPr>
        <p:blipFill>
          <a:blip r:embed="rId3" cstate="print"/>
          <a:srcRect/>
          <a:stretch>
            <a:fillRect/>
          </a:stretch>
        </p:blipFill>
        <p:spPr bwMode="auto">
          <a:xfrm rot="660529">
            <a:off x="682197" y="3751453"/>
            <a:ext cx="3986249" cy="3040222"/>
          </a:xfrm>
          <a:prstGeom prst="rect">
            <a:avLst/>
          </a:prstGeom>
          <a:noFill/>
          <a:ln w="9525">
            <a:noFill/>
            <a:miter lim="800000"/>
            <a:headEnd/>
            <a:tailEnd/>
          </a:ln>
        </p:spPr>
      </p:pic>
      <p:pic>
        <p:nvPicPr>
          <p:cNvPr id="80899" name="Picture 3" descr="http://media0.fanparty.ru/fanclubs/mikki-maus/gallery/680519_mikki_maus_medium.gif"/>
          <p:cNvPicPr>
            <a:picLocks noChangeAspect="1" noChangeArrowheads="1" noCrop="1"/>
          </p:cNvPicPr>
          <p:nvPr/>
        </p:nvPicPr>
        <p:blipFill>
          <a:blip r:embed="rId4"/>
          <a:srcRect/>
          <a:stretch>
            <a:fillRect/>
          </a:stretch>
        </p:blipFill>
        <p:spPr bwMode="auto">
          <a:xfrm>
            <a:off x="5500694" y="3500438"/>
            <a:ext cx="3133725" cy="2286016"/>
          </a:xfrm>
          <a:prstGeom prst="rect">
            <a:avLst/>
          </a:prstGeom>
          <a:noFill/>
        </p:spPr>
      </p:pic>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928670"/>
            <a:ext cx="8858280" cy="3214710"/>
          </a:xfrm>
          <a:prstGeom prst="rect">
            <a:avLst/>
          </a:prstGeom>
          <a:noFill/>
        </p:spPr>
        <p:txBody>
          <a:bodyPr wrap="square" rtlCol="0">
            <a:prstTxWarp prst="textWave2">
              <a:avLst/>
            </a:prstTxWarp>
            <a:spAutoFit/>
          </a:bodyPr>
          <a:lstStyle/>
          <a:p>
            <a:pPr algn="ctr"/>
            <a:r>
              <a:rPr lang="kk-KZ" sz="6600" b="1" dirty="0" smtClean="0">
                <a:gradFill flip="none" rotWithShape="1">
                  <a:gsLst>
                    <a:gs pos="25000">
                      <a:srgbClr val="FF3399">
                        <a:alpha val="75000"/>
                      </a:srgbClr>
                    </a:gs>
                    <a:gs pos="25000">
                      <a:srgbClr val="FF6633">
                        <a:alpha val="78000"/>
                      </a:srgbClr>
                    </a:gs>
                    <a:gs pos="50000">
                      <a:srgbClr val="FFFF00"/>
                    </a:gs>
                    <a:gs pos="75000">
                      <a:srgbClr val="01A78F"/>
                    </a:gs>
                    <a:gs pos="100000">
                      <a:srgbClr val="3366FF"/>
                    </a:gs>
                  </a:gsLst>
                  <a:path path="circle">
                    <a:fillToRect l="100000" t="100000"/>
                  </a:path>
                  <a:tileRect r="-100000" b="-100000"/>
                </a:gradFill>
                <a:effectLst>
                  <a:glow rad="228600">
                    <a:schemeClr val="tx1">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НАЗАРЛАРЫҢЫЗҒА</a:t>
            </a:r>
          </a:p>
          <a:p>
            <a:pPr algn="ctr"/>
            <a:r>
              <a:rPr lang="kk-KZ" sz="6600" b="1" dirty="0" smtClean="0">
                <a:gradFill flip="none" rotWithShape="1">
                  <a:gsLst>
                    <a:gs pos="25000">
                      <a:srgbClr val="FF3399">
                        <a:alpha val="75000"/>
                      </a:srgbClr>
                    </a:gs>
                    <a:gs pos="25000">
                      <a:srgbClr val="FF6633">
                        <a:alpha val="78000"/>
                      </a:srgbClr>
                    </a:gs>
                    <a:gs pos="50000">
                      <a:srgbClr val="FFFF00"/>
                    </a:gs>
                    <a:gs pos="75000">
                      <a:srgbClr val="01A78F"/>
                    </a:gs>
                    <a:gs pos="100000">
                      <a:srgbClr val="3366FF"/>
                    </a:gs>
                  </a:gsLst>
                  <a:path path="circle">
                    <a:fillToRect l="100000" t="100000"/>
                  </a:path>
                  <a:tileRect r="-100000" b="-100000"/>
                </a:gradFill>
                <a:effectLst>
                  <a:glow rad="228600">
                    <a:schemeClr val="tx1">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 РАХМЕТ!</a:t>
            </a:r>
            <a:endParaRPr lang="ru-RU" sz="6600" b="1" dirty="0">
              <a:gradFill flip="none" rotWithShape="1">
                <a:gsLst>
                  <a:gs pos="25000">
                    <a:srgbClr val="FF3399">
                      <a:alpha val="75000"/>
                    </a:srgbClr>
                  </a:gs>
                  <a:gs pos="25000">
                    <a:srgbClr val="FF6633">
                      <a:alpha val="78000"/>
                    </a:srgbClr>
                  </a:gs>
                  <a:gs pos="50000">
                    <a:srgbClr val="FFFF00"/>
                  </a:gs>
                  <a:gs pos="75000">
                    <a:srgbClr val="01A78F"/>
                  </a:gs>
                  <a:gs pos="100000">
                    <a:srgbClr val="3366FF"/>
                  </a:gs>
                </a:gsLst>
                <a:path path="circle">
                  <a:fillToRect l="100000" t="100000"/>
                </a:path>
                <a:tileRect r="-100000" b="-100000"/>
              </a:gradFill>
              <a:effectLst>
                <a:glow rad="228600">
                  <a:schemeClr val="tx1">
                    <a:alpha val="40000"/>
                  </a:schemeClr>
                </a:glow>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3" name="Picture 4" descr="Resim15"/>
          <p:cNvPicPr>
            <a:picLocks noChangeAspect="1" noChangeArrowheads="1" noCrop="1"/>
          </p:cNvPicPr>
          <p:nvPr/>
        </p:nvPicPr>
        <p:blipFill>
          <a:blip r:embed="rId2"/>
          <a:srcRect/>
          <a:stretch>
            <a:fillRect/>
          </a:stretch>
        </p:blipFill>
        <p:spPr bwMode="auto">
          <a:xfrm flipV="1">
            <a:off x="142844" y="4643444"/>
            <a:ext cx="8858311" cy="1933567"/>
          </a:xfrm>
          <a:prstGeom prst="rect">
            <a:avLst/>
          </a:prstGeom>
          <a:noFill/>
          <a:ln w="9525">
            <a:noFill/>
            <a:miter lim="800000"/>
            <a:headEnd/>
            <a:tailEnd/>
          </a:ln>
        </p:spPr>
      </p:pic>
      <p:pic>
        <p:nvPicPr>
          <p:cNvPr id="4" name="Picture 23" descr="J0095743"/>
          <p:cNvPicPr>
            <a:picLocks noChangeAspect="1" noChangeArrowheads="1" noCrop="1"/>
          </p:cNvPicPr>
          <p:nvPr/>
        </p:nvPicPr>
        <p:blipFill>
          <a:blip r:embed="rId3"/>
          <a:srcRect/>
          <a:stretch>
            <a:fillRect/>
          </a:stretch>
        </p:blipFill>
        <p:spPr bwMode="auto">
          <a:xfrm>
            <a:off x="3929059" y="419550"/>
            <a:ext cx="500066" cy="478952"/>
          </a:xfrm>
          <a:prstGeom prst="rect">
            <a:avLst/>
          </a:prstGeom>
          <a:noFill/>
          <a:ln w="9525">
            <a:noFill/>
            <a:miter lim="800000"/>
            <a:headEnd/>
            <a:tailEnd/>
          </a:ln>
          <a:effectLst>
            <a:glow rad="228600">
              <a:schemeClr val="accent4">
                <a:satMod val="175000"/>
                <a:alpha val="40000"/>
              </a:schemeClr>
            </a:glow>
          </a:effectLst>
        </p:spPr>
      </p:pic>
      <p:pic>
        <p:nvPicPr>
          <p:cNvPr id="5" name="Picture 23" descr="J0095743"/>
          <p:cNvPicPr>
            <a:picLocks noChangeAspect="1" noChangeArrowheads="1" noCrop="1"/>
          </p:cNvPicPr>
          <p:nvPr/>
        </p:nvPicPr>
        <p:blipFill>
          <a:blip r:embed="rId3"/>
          <a:srcRect/>
          <a:stretch>
            <a:fillRect/>
          </a:stretch>
        </p:blipFill>
        <p:spPr bwMode="auto">
          <a:xfrm>
            <a:off x="2500299" y="419550"/>
            <a:ext cx="500066" cy="478952"/>
          </a:xfrm>
          <a:prstGeom prst="rect">
            <a:avLst/>
          </a:prstGeom>
          <a:noFill/>
          <a:ln w="9525">
            <a:noFill/>
            <a:miter lim="800000"/>
            <a:headEnd/>
            <a:tailEnd/>
          </a:ln>
          <a:effectLst>
            <a:glow rad="228600">
              <a:schemeClr val="accent4">
                <a:satMod val="175000"/>
                <a:alpha val="40000"/>
              </a:schemeClr>
            </a:glow>
          </a:effectLst>
        </p:spPr>
      </p:pic>
      <p:pic>
        <p:nvPicPr>
          <p:cNvPr id="6" name="Picture 23" descr="J0095743"/>
          <p:cNvPicPr>
            <a:picLocks noChangeAspect="1" noChangeArrowheads="1" noCrop="1"/>
          </p:cNvPicPr>
          <p:nvPr/>
        </p:nvPicPr>
        <p:blipFill>
          <a:blip r:embed="rId3"/>
          <a:srcRect/>
          <a:stretch>
            <a:fillRect/>
          </a:stretch>
        </p:blipFill>
        <p:spPr bwMode="auto">
          <a:xfrm>
            <a:off x="857224" y="428604"/>
            <a:ext cx="490613" cy="469898"/>
          </a:xfrm>
          <a:prstGeom prst="rect">
            <a:avLst/>
          </a:prstGeom>
          <a:noFill/>
          <a:ln w="9525">
            <a:noFill/>
            <a:miter lim="800000"/>
            <a:headEnd/>
            <a:tailEnd/>
          </a:ln>
          <a:effectLst>
            <a:glow rad="228600">
              <a:schemeClr val="accent4">
                <a:satMod val="175000"/>
                <a:alpha val="40000"/>
              </a:schemeClr>
            </a:glow>
          </a:effectLst>
        </p:spPr>
      </p:pic>
      <p:pic>
        <p:nvPicPr>
          <p:cNvPr id="7" name="Picture 23" descr="J0095743"/>
          <p:cNvPicPr>
            <a:picLocks noChangeAspect="1" noChangeArrowheads="1" noCrop="1"/>
          </p:cNvPicPr>
          <p:nvPr/>
        </p:nvPicPr>
        <p:blipFill>
          <a:blip r:embed="rId3"/>
          <a:srcRect/>
          <a:stretch>
            <a:fillRect/>
          </a:stretch>
        </p:blipFill>
        <p:spPr bwMode="auto">
          <a:xfrm>
            <a:off x="5429256" y="428604"/>
            <a:ext cx="500066" cy="478952"/>
          </a:xfrm>
          <a:prstGeom prst="rect">
            <a:avLst/>
          </a:prstGeom>
          <a:noFill/>
          <a:ln w="9525">
            <a:noFill/>
            <a:miter lim="800000"/>
            <a:headEnd/>
            <a:tailEnd/>
          </a:ln>
          <a:effectLst>
            <a:glow rad="228600">
              <a:schemeClr val="accent4">
                <a:satMod val="175000"/>
                <a:alpha val="40000"/>
              </a:schemeClr>
            </a:glow>
          </a:effectLst>
        </p:spPr>
      </p:pic>
      <p:pic>
        <p:nvPicPr>
          <p:cNvPr id="8" name="Picture 23" descr="J0095743"/>
          <p:cNvPicPr>
            <a:picLocks noChangeAspect="1" noChangeArrowheads="1" noCrop="1"/>
          </p:cNvPicPr>
          <p:nvPr/>
        </p:nvPicPr>
        <p:blipFill>
          <a:blip r:embed="rId3"/>
          <a:srcRect/>
          <a:stretch>
            <a:fillRect/>
          </a:stretch>
        </p:blipFill>
        <p:spPr bwMode="auto">
          <a:xfrm>
            <a:off x="6929455" y="357166"/>
            <a:ext cx="565200" cy="541336"/>
          </a:xfrm>
          <a:prstGeom prst="rect">
            <a:avLst/>
          </a:prstGeom>
          <a:noFill/>
          <a:ln w="9525">
            <a:noFill/>
            <a:miter lim="800000"/>
            <a:headEnd/>
            <a:tailEnd/>
          </a:ln>
          <a:effectLst>
            <a:glow rad="228600">
              <a:schemeClr val="accent4">
                <a:satMod val="175000"/>
                <a:alpha val="40000"/>
              </a:schemeClr>
            </a:glow>
          </a:effectLst>
        </p:spPr>
      </p:pic>
      <p:pic>
        <p:nvPicPr>
          <p:cNvPr id="9" name="Picture 23" descr="J0095743"/>
          <p:cNvPicPr>
            <a:picLocks noChangeAspect="1" noChangeArrowheads="1" noCrop="1"/>
          </p:cNvPicPr>
          <p:nvPr/>
        </p:nvPicPr>
        <p:blipFill>
          <a:blip r:embed="rId3"/>
          <a:srcRect/>
          <a:stretch>
            <a:fillRect/>
          </a:stretch>
        </p:blipFill>
        <p:spPr bwMode="auto">
          <a:xfrm>
            <a:off x="8429652" y="357166"/>
            <a:ext cx="490613" cy="469898"/>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4"/>
                                        </p:tgtEl>
                                      </p:cBhvr>
                                      <p:by x="150000" y="150000"/>
                                    </p:animScale>
                                  </p:childTnLst>
                                </p:cTn>
                              </p:par>
                            </p:childTnLst>
                          </p:cTn>
                        </p:par>
                        <p:par>
                          <p:cTn id="7" fill="hold">
                            <p:stCondLst>
                              <p:cond delay="500"/>
                            </p:stCondLst>
                            <p:childTnLst>
                              <p:par>
                                <p:cTn id="8" presetID="6" presetClass="emph" presetSubtype="0" fill="hold" nodeType="afterEffect">
                                  <p:stCondLst>
                                    <p:cond delay="0"/>
                                  </p:stCondLst>
                                  <p:childTnLst>
                                    <p:animScale>
                                      <p:cBhvr>
                                        <p:cTn id="9" dur="500" fill="hold"/>
                                        <p:tgtEl>
                                          <p:spTgt spid="5"/>
                                        </p:tgtEl>
                                      </p:cBhvr>
                                      <p:by x="150000" y="150000"/>
                                    </p:animScale>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6"/>
                                        </p:tgtEl>
                                      </p:cBhvr>
                                      <p:by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7"/>
                                        </p:tgtEl>
                                      </p:cBhvr>
                                      <p:by x="150000" y="150000"/>
                                    </p:animScale>
                                  </p:childTnLst>
                                </p:cTn>
                              </p:par>
                            </p:childTnLst>
                          </p:cTn>
                        </p:par>
                        <p:par>
                          <p:cTn id="16" fill="hold">
                            <p:stCondLst>
                              <p:cond delay="2000"/>
                            </p:stCondLst>
                            <p:childTnLst>
                              <p:par>
                                <p:cTn id="17" presetID="6" presetClass="emph" presetSubtype="0" fill="hold" nodeType="afterEffect">
                                  <p:stCondLst>
                                    <p:cond delay="0"/>
                                  </p:stCondLst>
                                  <p:childTnLst>
                                    <p:animScale>
                                      <p:cBhvr>
                                        <p:cTn id="18" dur="500" fill="hold"/>
                                        <p:tgtEl>
                                          <p:spTgt spid="8"/>
                                        </p:tgtEl>
                                      </p:cBhvr>
                                      <p:by x="150000" y="150000"/>
                                    </p:animScale>
                                  </p:childTnLst>
                                </p:cTn>
                              </p:par>
                            </p:childTnLst>
                          </p:cTn>
                        </p:par>
                        <p:par>
                          <p:cTn id="19" fill="hold">
                            <p:stCondLst>
                              <p:cond delay="2500"/>
                            </p:stCondLst>
                            <p:childTnLst>
                              <p:par>
                                <p:cTn id="20" presetID="6" presetClass="emph" presetSubtype="0" fill="hold" nodeType="afterEffect">
                                  <p:stCondLst>
                                    <p:cond delay="0"/>
                                  </p:stCondLst>
                                  <p:childTnLst>
                                    <p:animScale>
                                      <p:cBhvr>
                                        <p:cTn id="21" dur="5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 name="Picture 15" descr="Рисунок122"/>
          <p:cNvPicPr>
            <a:picLocks noChangeAspect="1" noChangeArrowheads="1"/>
          </p:cNvPicPr>
          <p:nvPr/>
        </p:nvPicPr>
        <p:blipFill>
          <a:blip r:embed="rId3"/>
          <a:srcRect/>
          <a:stretch>
            <a:fillRect/>
          </a:stretch>
        </p:blipFill>
        <p:spPr bwMode="auto">
          <a:xfrm>
            <a:off x="5929321" y="1285860"/>
            <a:ext cx="3041641" cy="5286412"/>
          </a:xfrm>
          <a:prstGeom prst="rect">
            <a:avLst/>
          </a:prstGeom>
          <a:noFill/>
          <a:ln w="9525">
            <a:noFill/>
            <a:miter lim="800000"/>
            <a:headEnd/>
            <a:tailEnd/>
          </a:ln>
        </p:spPr>
      </p:pic>
      <p:sp>
        <p:nvSpPr>
          <p:cNvPr id="3" name="TextBox 2"/>
          <p:cNvSpPr txBox="1"/>
          <p:nvPr/>
        </p:nvSpPr>
        <p:spPr>
          <a:xfrm>
            <a:off x="357159" y="4000504"/>
            <a:ext cx="8072494" cy="1477328"/>
          </a:xfrm>
          <a:prstGeom prst="rect">
            <a:avLst/>
          </a:prstGeom>
          <a:noFill/>
        </p:spPr>
        <p:txBody>
          <a:bodyPr wrap="square" rtlCol="0">
            <a:spAutoFit/>
          </a:bodyPr>
          <a:lstStyle/>
          <a:p>
            <a:endParaRPr lang="kk-KZ" b="1" dirty="0" smtClean="0"/>
          </a:p>
          <a:p>
            <a:endParaRPr lang="kk-KZ" b="1" dirty="0"/>
          </a:p>
          <a:p>
            <a:endParaRPr lang="ru-RU" dirty="0"/>
          </a:p>
          <a:p>
            <a:r>
              <a:rPr lang="kk-KZ" dirty="0" smtClean="0"/>
              <a:t>              </a:t>
            </a:r>
            <a:endParaRPr lang="ru-RU" dirty="0"/>
          </a:p>
          <a:p>
            <a:endParaRPr lang="ru-RU" dirty="0"/>
          </a:p>
        </p:txBody>
      </p:sp>
      <p:sp>
        <p:nvSpPr>
          <p:cNvPr id="4097" name="Rectangle 1"/>
          <p:cNvSpPr>
            <a:spLocks noChangeArrowheads="1"/>
          </p:cNvSpPr>
          <p:nvPr/>
        </p:nvSpPr>
        <p:spPr bwMode="auto">
          <a:xfrm>
            <a:off x="2071670" y="285728"/>
            <a:ext cx="335758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4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1285852" y="571480"/>
            <a:ext cx="6500858" cy="1200329"/>
          </a:xfrm>
          <a:prstGeom prst="rect">
            <a:avLst/>
          </a:prstGeom>
          <a:blipFill>
            <a:blip r:embed="rId2"/>
            <a:tile tx="0" ty="0" sx="100000" sy="100000" flip="none" algn="tl"/>
          </a:blipFill>
          <a:scene3d>
            <a:camera prst="orthographicFront">
              <a:rot lat="0" lon="0" rev="0"/>
            </a:camera>
            <a:lightRig rig="threePt" dir="t"/>
          </a:scene3d>
        </p:spPr>
        <p:txBody>
          <a:bodyPr wrap="square">
            <a:spAutoFit/>
          </a:bodyPr>
          <a:lstStyle/>
          <a:p>
            <a:pPr algn="ctr"/>
            <a:r>
              <a:rPr lang="kk-K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Үй тапсырмасын</a:t>
            </a:r>
          </a:p>
          <a:p>
            <a:pPr algn="ctr"/>
            <a:r>
              <a:rPr lang="kk-K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тексеру.</a:t>
            </a:r>
          </a:p>
        </p:txBody>
      </p:sp>
      <p:sp>
        <p:nvSpPr>
          <p:cNvPr id="11" name="Прямоугольник 10"/>
          <p:cNvSpPr/>
          <p:nvPr/>
        </p:nvSpPr>
        <p:spPr>
          <a:xfrm>
            <a:off x="285721" y="2071679"/>
            <a:ext cx="5500726" cy="769441"/>
          </a:xfrm>
          <a:prstGeom prst="rect">
            <a:avLst/>
          </a:prstGeom>
          <a:noFill/>
        </p:spPr>
        <p:txBody>
          <a:bodyPr wrap="square" lIns="91440" tIns="45720" rIns="91440" bIns="45720">
            <a:spAutoFit/>
          </a:bodyPr>
          <a:lstStyle/>
          <a:p>
            <a:pPr algn="ctr"/>
            <a:r>
              <a:rPr lang="kk-KZ" sz="44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“Кезекшімен сұхбат”</a:t>
            </a:r>
            <a:endParaRPr lang="ru-RU" sz="4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3" name="Прямоугольник 12"/>
          <p:cNvSpPr/>
          <p:nvPr/>
        </p:nvSpPr>
        <p:spPr>
          <a:xfrm>
            <a:off x="428597" y="2967335"/>
            <a:ext cx="7786742" cy="2308324"/>
          </a:xfrm>
          <a:prstGeom prst="rect">
            <a:avLst/>
          </a:prstGeom>
          <a:noFill/>
        </p:spPr>
        <p:txBody>
          <a:bodyPr wrap="square" lIns="91440" tIns="45720" rIns="91440" bIns="45720">
            <a:spAutoFit/>
          </a:bodyPr>
          <a:lstStyle/>
          <a:p>
            <a:pPr algn="ctr"/>
            <a:r>
              <a:rPr lang="kk-KZ" sz="4800" b="1" dirty="0" smtClean="0">
                <a:ln w="18415" cmpd="sng">
                  <a:solidFill>
                    <a:srgbClr val="FFFFFF"/>
                  </a:solidFill>
                  <a:prstDash val="solid"/>
                </a:ln>
                <a:solidFill>
                  <a:srgbClr val="7030A0"/>
                </a:solidFill>
                <a:effectLst>
                  <a:outerShdw blurRad="63500" dir="3600000" algn="tl" rotWithShape="0">
                    <a:srgbClr val="000000">
                      <a:alpha val="70000"/>
                    </a:srgbClr>
                  </a:outerShdw>
                </a:effectLst>
                <a:cs typeface="Times New Roman" pitchFamily="18" charset="0"/>
              </a:rPr>
              <a:t>Заттың атын</a:t>
            </a:r>
          </a:p>
          <a:p>
            <a:pPr algn="ctr"/>
            <a:r>
              <a:rPr lang="kk-KZ" sz="4800" b="1" dirty="0" smtClean="0">
                <a:ln w="18415" cmpd="sng">
                  <a:solidFill>
                    <a:srgbClr val="FFFFFF"/>
                  </a:solidFill>
                  <a:prstDash val="solid"/>
                </a:ln>
                <a:solidFill>
                  <a:srgbClr val="7030A0"/>
                </a:solidFill>
                <a:effectLst>
                  <a:outerShdw blurRad="63500" dir="3600000" algn="tl" rotWithShape="0">
                    <a:srgbClr val="000000">
                      <a:alpha val="70000"/>
                    </a:srgbClr>
                  </a:outerShdw>
                </a:effectLst>
                <a:cs typeface="Times New Roman" pitchFamily="18" charset="0"/>
              </a:rPr>
              <a:t>білдіретін сөздердің ережесін жаттау</a:t>
            </a:r>
            <a:endParaRPr lang="ru-RU" sz="4800" b="1" dirty="0">
              <a:ln w="18415" cmpd="sng">
                <a:solidFill>
                  <a:srgbClr val="FFFFFF"/>
                </a:solidFill>
                <a:prstDash val="solid"/>
              </a:ln>
              <a:solidFill>
                <a:srgbClr val="7030A0"/>
              </a:solidFill>
              <a:effectLst>
                <a:outerShdw blurRad="63500" dir="3600000" algn="tl" rotWithShape="0">
                  <a:srgbClr val="000000">
                    <a:alpha val="70000"/>
                  </a:srgbClr>
                </a:outerShdw>
              </a:effectLst>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1"/>
            <a:ext cx="9144000" cy="6857999"/>
            <a:chOff x="0" y="-17"/>
            <a:chExt cx="5783" cy="4342"/>
          </a:xfrm>
        </p:grpSpPr>
        <p:grpSp>
          <p:nvGrpSpPr>
            <p:cNvPr id="3" name="Group 5"/>
            <p:cNvGrpSpPr>
              <a:grpSpLocks/>
            </p:cNvGrpSpPr>
            <p:nvPr/>
          </p:nvGrpSpPr>
          <p:grpSpPr bwMode="auto">
            <a:xfrm>
              <a:off x="0" y="-17"/>
              <a:ext cx="5783" cy="4337"/>
              <a:chOff x="0" y="-17"/>
              <a:chExt cx="5783" cy="4337"/>
            </a:xfrm>
          </p:grpSpPr>
          <p:pic>
            <p:nvPicPr>
              <p:cNvPr id="5" name="Picture 6" descr="пгшлпгш"/>
              <p:cNvPicPr>
                <a:picLocks noChangeAspect="1" noChangeArrowheads="1"/>
              </p:cNvPicPr>
              <p:nvPr/>
            </p:nvPicPr>
            <p:blipFill>
              <a:blip r:embed="rId3" cstate="print"/>
              <a:srcRect/>
              <a:stretch>
                <a:fillRect/>
              </a:stretch>
            </p:blipFill>
            <p:spPr bwMode="auto">
              <a:xfrm rot="5400000">
                <a:off x="-2109" y="2138"/>
                <a:ext cx="4291" cy="73"/>
              </a:xfrm>
              <a:prstGeom prst="rect">
                <a:avLst/>
              </a:prstGeom>
              <a:noFill/>
              <a:ln w="9525">
                <a:noFill/>
                <a:miter lim="800000"/>
                <a:headEnd/>
                <a:tailEnd/>
              </a:ln>
            </p:spPr>
          </p:pic>
          <p:pic>
            <p:nvPicPr>
              <p:cNvPr id="6" name="Picture 7" descr="пгшлпгш"/>
              <p:cNvPicPr>
                <a:picLocks noChangeAspect="1" noChangeArrowheads="1"/>
              </p:cNvPicPr>
              <p:nvPr/>
            </p:nvPicPr>
            <p:blipFill>
              <a:blip r:embed="rId3" cstate="print"/>
              <a:srcRect/>
              <a:stretch>
                <a:fillRect/>
              </a:stretch>
            </p:blipFill>
            <p:spPr bwMode="auto">
              <a:xfrm>
                <a:off x="22" y="-17"/>
                <a:ext cx="5760" cy="102"/>
              </a:xfrm>
              <a:prstGeom prst="rect">
                <a:avLst/>
              </a:prstGeom>
              <a:noFill/>
              <a:ln w="9525">
                <a:noFill/>
                <a:miter lim="800000"/>
                <a:headEnd/>
                <a:tailEnd/>
              </a:ln>
            </p:spPr>
          </p:pic>
          <p:pic>
            <p:nvPicPr>
              <p:cNvPr id="7" name="Picture 8" descr="пгшлпгш"/>
              <p:cNvPicPr>
                <a:picLocks noChangeAspect="1" noChangeArrowheads="1"/>
              </p:cNvPicPr>
              <p:nvPr/>
            </p:nvPicPr>
            <p:blipFill>
              <a:blip r:embed="rId3" cstate="print"/>
              <a:srcRect/>
              <a:stretch>
                <a:fillRect/>
              </a:stretch>
            </p:blipFill>
            <p:spPr bwMode="auto">
              <a:xfrm rot="5400000">
                <a:off x="3601" y="2138"/>
                <a:ext cx="4291" cy="73"/>
              </a:xfrm>
              <a:prstGeom prst="rect">
                <a:avLst/>
              </a:prstGeom>
              <a:noFill/>
              <a:ln w="9525">
                <a:noFill/>
                <a:miter lim="800000"/>
                <a:headEnd/>
                <a:tailEnd/>
              </a:ln>
            </p:spPr>
          </p:pic>
        </p:grpSp>
        <p:pic>
          <p:nvPicPr>
            <p:cNvPr id="4" name="Picture 9" descr="пгшлпгш"/>
            <p:cNvPicPr>
              <a:picLocks noChangeAspect="1" noChangeArrowheads="1"/>
            </p:cNvPicPr>
            <p:nvPr/>
          </p:nvPicPr>
          <p:blipFill>
            <a:blip r:embed="rId3" cstate="print"/>
            <a:srcRect/>
            <a:stretch>
              <a:fillRect/>
            </a:stretch>
          </p:blipFill>
          <p:spPr bwMode="auto">
            <a:xfrm>
              <a:off x="0" y="4225"/>
              <a:ext cx="5760" cy="100"/>
            </a:xfrm>
            <a:prstGeom prst="rect">
              <a:avLst/>
            </a:prstGeom>
            <a:noFill/>
            <a:ln w="9525">
              <a:noFill/>
              <a:miter lim="800000"/>
              <a:headEnd/>
              <a:tailEnd/>
            </a:ln>
          </p:spPr>
        </p:pic>
      </p:grpSp>
      <p:sp>
        <p:nvSpPr>
          <p:cNvPr id="22" name="Прямоугольник 21"/>
          <p:cNvSpPr/>
          <p:nvPr/>
        </p:nvSpPr>
        <p:spPr>
          <a:xfrm>
            <a:off x="571472" y="571480"/>
            <a:ext cx="8072494" cy="1754326"/>
          </a:xfrm>
          <a:prstGeom prst="rect">
            <a:avLst/>
          </a:prstGeom>
          <a:noFill/>
        </p:spPr>
        <p:txBody>
          <a:bodyPr wrap="square" lIns="91440" tIns="45720" rIns="91440" bIns="45720">
            <a:spAutoFit/>
          </a:bodyPr>
          <a:lstStyle/>
          <a:p>
            <a:pPr algn="ctr"/>
            <a:r>
              <a:rPr lang="kk-K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“Микки маус” клубына саяхат</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074" name="Picture 2" descr="http://im8.asset.yvimg.kz/userimages/trk_kaz/J2sj2RP0o6pS6PeOEGb86Qrms3boKX.png"/>
          <p:cNvPicPr>
            <a:picLocks noChangeAspect="1" noChangeArrowheads="1"/>
          </p:cNvPicPr>
          <p:nvPr/>
        </p:nvPicPr>
        <p:blipFill>
          <a:blip r:embed="rId4"/>
          <a:srcRect/>
          <a:stretch>
            <a:fillRect/>
          </a:stretch>
        </p:blipFill>
        <p:spPr bwMode="auto">
          <a:xfrm>
            <a:off x="155574" y="2214554"/>
            <a:ext cx="8774144" cy="435771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Бұл – Микки Маус клубы.mp4">
            <a:hlinkClick r:id="" action="ppaction://media"/>
          </p:cNvPr>
          <p:cNvPicPr>
            <a:picLocks noRot="1" noChangeAspect="1"/>
          </p:cNvPicPr>
          <p:nvPr>
            <a:videoFile r:link="rId1"/>
          </p:nvPr>
        </p:nvPicPr>
        <p:blipFill>
          <a:blip r:embed="rId3"/>
          <a:stretch>
            <a:fillRect/>
          </a:stretch>
        </p:blipFill>
        <p:spPr>
          <a:xfrm>
            <a:off x="285720" y="214290"/>
            <a:ext cx="8643998" cy="6429420"/>
          </a:xfrm>
          <a:prstGeom prst="rect">
            <a:avLst/>
          </a:prstGeom>
        </p:spPr>
      </p:pic>
    </p:spTree>
  </p:cSld>
  <p:clrMapOvr>
    <a:masterClrMapping/>
  </p:clrMapOvr>
  <p:transition>
    <p:wheel spokes="3"/>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5852" y="1071546"/>
            <a:ext cx="6131024" cy="4525963"/>
          </a:xfrm>
        </p:spPr>
        <p:txBody>
          <a:bodyPr>
            <a:normAutofit/>
          </a:bodyPr>
          <a:lstStyle/>
          <a:p>
            <a:pPr marL="0" indent="0" algn="ctr">
              <a:buNone/>
            </a:pPr>
            <a:r>
              <a:rPr lang="kk-KZ" sz="3600" b="1" dirty="0" smtClean="0">
                <a:solidFill>
                  <a:srgbClr val="002060"/>
                </a:solidFill>
                <a:latin typeface="Times New Roman" pitchFamily="18" charset="0"/>
                <a:cs typeface="Times New Roman" pitchFamily="18" charset="0"/>
              </a:rPr>
              <a:t>Сәуірдің он сегізі.</a:t>
            </a:r>
          </a:p>
          <a:p>
            <a:pPr marL="0" indent="0" algn="ctr">
              <a:buNone/>
            </a:pPr>
            <a:r>
              <a:rPr lang="kk-KZ" sz="3600" b="1" dirty="0" smtClean="0">
                <a:solidFill>
                  <a:srgbClr val="002060"/>
                </a:solidFill>
                <a:latin typeface="Times New Roman" pitchFamily="18" charset="0"/>
                <a:cs typeface="Times New Roman" pitchFamily="18" charset="0"/>
              </a:rPr>
              <a:t>Сынып жұмысы.</a:t>
            </a:r>
          </a:p>
        </p:txBody>
      </p:sp>
      <p:pic>
        <p:nvPicPr>
          <p:cNvPr id="4" name="Picture 5" descr="lines7"/>
          <p:cNvPicPr>
            <a:picLocks noChangeAspect="1" noChangeArrowheads="1" noCrop="1"/>
          </p:cNvPicPr>
          <p:nvPr/>
        </p:nvPicPr>
        <p:blipFill>
          <a:blip r:embed="rId2" cstate="print"/>
          <a:srcRect/>
          <a:stretch>
            <a:fillRect/>
          </a:stretch>
        </p:blipFill>
        <p:spPr bwMode="auto">
          <a:xfrm rot="5400000">
            <a:off x="5512592" y="3226596"/>
            <a:ext cx="6858002" cy="404813"/>
          </a:xfrm>
          <a:prstGeom prst="rect">
            <a:avLst/>
          </a:prstGeom>
          <a:noFill/>
          <a:ln w="9525">
            <a:noFill/>
            <a:miter lim="800000"/>
            <a:headEnd/>
            <a:tailEnd/>
          </a:ln>
        </p:spPr>
      </p:pic>
      <p:pic>
        <p:nvPicPr>
          <p:cNvPr id="5" name="Picture 5" descr="lines7"/>
          <p:cNvPicPr>
            <a:picLocks noChangeAspect="1" noChangeArrowheads="1" noCrop="1"/>
          </p:cNvPicPr>
          <p:nvPr/>
        </p:nvPicPr>
        <p:blipFill>
          <a:blip r:embed="rId2" cstate="print"/>
          <a:srcRect/>
          <a:stretch>
            <a:fillRect/>
          </a:stretch>
        </p:blipFill>
        <p:spPr bwMode="auto">
          <a:xfrm rot="5400000">
            <a:off x="-3226595" y="3226594"/>
            <a:ext cx="6858002" cy="404813"/>
          </a:xfrm>
          <a:prstGeom prst="rect">
            <a:avLst/>
          </a:prstGeom>
          <a:noFill/>
          <a:ln w="9525">
            <a:noFill/>
            <a:miter lim="800000"/>
            <a:headEnd/>
            <a:tailEnd/>
          </a:ln>
        </p:spPr>
      </p:pic>
      <p:pic>
        <p:nvPicPr>
          <p:cNvPr id="6" name="Picture 6" descr="7"/>
          <p:cNvPicPr>
            <a:picLocks noChangeAspect="1" noChangeArrowheads="1" noCrop="1"/>
          </p:cNvPicPr>
          <p:nvPr/>
        </p:nvPicPr>
        <p:blipFill>
          <a:blip r:embed="rId3" cstate="print"/>
          <a:srcRect/>
          <a:stretch>
            <a:fillRect/>
          </a:stretch>
        </p:blipFill>
        <p:spPr bwMode="auto">
          <a:xfrm rot="660529">
            <a:off x="547166" y="5152686"/>
            <a:ext cx="1728192" cy="1408375"/>
          </a:xfrm>
          <a:prstGeom prst="rect">
            <a:avLst/>
          </a:prstGeom>
          <a:noFill/>
          <a:ln w="9525">
            <a:noFill/>
            <a:miter lim="800000"/>
            <a:headEnd/>
            <a:tailEnd/>
          </a:ln>
        </p:spPr>
      </p:pic>
      <p:pic>
        <p:nvPicPr>
          <p:cNvPr id="63490" name="Picture 2" descr="http://post.kards.qip.ru/images/postcard/9a/5d/9461146.gif"/>
          <p:cNvPicPr>
            <a:picLocks noChangeAspect="1" noChangeArrowheads="1"/>
          </p:cNvPicPr>
          <p:nvPr/>
        </p:nvPicPr>
        <p:blipFill>
          <a:blip r:embed="rId4"/>
          <a:srcRect/>
          <a:stretch>
            <a:fillRect/>
          </a:stretch>
        </p:blipFill>
        <p:spPr bwMode="auto">
          <a:xfrm>
            <a:off x="5143500" y="3857628"/>
            <a:ext cx="3714780" cy="2786082"/>
          </a:xfrm>
          <a:prstGeom prst="rect">
            <a:avLst/>
          </a:prstGeom>
          <a:noFill/>
        </p:spPr>
      </p:pic>
    </p:spTree>
    <p:extLst>
      <p:ext uri="{BB962C8B-B14F-4D97-AF65-F5344CB8AC3E}">
        <p14:creationId xmlns="" xmlns:p14="http://schemas.microsoft.com/office/powerpoint/2010/main" val="2317554484"/>
      </p:ext>
    </p:extLst>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428604"/>
            <a:ext cx="7000924" cy="523220"/>
          </a:xfrm>
          <a:prstGeom prst="rect">
            <a:avLst/>
          </a:prstGeom>
        </p:spPr>
        <p:txBody>
          <a:bodyPr wrap="square">
            <a:spAutoFit/>
          </a:bodyPr>
          <a:lstStyle/>
          <a:p>
            <a:r>
              <a:rPr lang="kk-KZ" sz="2800" i="1" dirty="0" smtClean="0">
                <a:latin typeface="Times New Roman" pitchFamily="18" charset="0"/>
                <a:cs typeface="Times New Roman" pitchFamily="18" charset="0"/>
              </a:rPr>
              <a:t>1-тапсырма. </a:t>
            </a:r>
            <a:r>
              <a:rPr lang="kk-KZ" sz="2800" b="1" i="1" dirty="0" smtClean="0">
                <a:latin typeface="Times New Roman" pitchFamily="18" charset="0"/>
                <a:cs typeface="Times New Roman" pitchFamily="18" charset="0"/>
              </a:rPr>
              <a:t>«Дональдтың тапсырмасы»</a:t>
            </a:r>
            <a:r>
              <a:rPr lang="kk-KZ" sz="2800" i="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54274" name="Picture 2" descr="https://upload.wikimedia.org/wikipedia/ru/1/1d/%D0%94%D0%BE%D0%BD%D0%B0%D0%BB%D1%8C%D0%B4_%D0%94%D0%B0%D0%BA_%D0%B2_3D.png"/>
          <p:cNvPicPr>
            <a:picLocks noChangeAspect="1" noChangeArrowheads="1"/>
          </p:cNvPicPr>
          <p:nvPr/>
        </p:nvPicPr>
        <p:blipFill>
          <a:blip r:embed="rId3"/>
          <a:srcRect/>
          <a:stretch>
            <a:fillRect/>
          </a:stretch>
        </p:blipFill>
        <p:spPr bwMode="auto">
          <a:xfrm>
            <a:off x="428596" y="1142984"/>
            <a:ext cx="6143668" cy="3429024"/>
          </a:xfrm>
          <a:prstGeom prst="rect">
            <a:avLst/>
          </a:prstGeom>
          <a:noFill/>
        </p:spPr>
      </p:pic>
      <p:sp>
        <p:nvSpPr>
          <p:cNvPr id="4" name="TextBox 3"/>
          <p:cNvSpPr txBox="1"/>
          <p:nvPr/>
        </p:nvSpPr>
        <p:spPr>
          <a:xfrm>
            <a:off x="1428728" y="5214950"/>
            <a:ext cx="6000792" cy="707886"/>
          </a:xfrm>
          <a:prstGeom prst="rect">
            <a:avLst/>
          </a:prstGeom>
          <a:noFill/>
        </p:spPr>
        <p:txBody>
          <a:bodyPr wrap="square" rtlCol="0">
            <a:spAutoFit/>
          </a:bodyPr>
          <a:lstStyle/>
          <a:p>
            <a:r>
              <a:rPr lang="kk-KZ" sz="4000" b="1" dirty="0" smtClean="0">
                <a:latin typeface="Times New Roman" pitchFamily="18" charset="0"/>
                <a:cs typeface="Times New Roman" pitchFamily="18" charset="0"/>
              </a:rPr>
              <a:t>Суретпен жұмыс</a:t>
            </a:r>
            <a:endParaRPr lang="ru-RU" sz="4000" b="1" dirty="0">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cs630930.vk.me/v630930666/179a2/Zw6wAXyFSfM.jpg"/>
          <p:cNvPicPr>
            <a:picLocks noChangeAspect="1" noChangeArrowheads="1"/>
          </p:cNvPicPr>
          <p:nvPr/>
        </p:nvPicPr>
        <p:blipFill>
          <a:blip r:embed="rId2"/>
          <a:srcRect/>
          <a:stretch>
            <a:fillRect/>
          </a:stretch>
        </p:blipFill>
        <p:spPr bwMode="auto">
          <a:xfrm>
            <a:off x="714348" y="1928802"/>
            <a:ext cx="7786742" cy="4500594"/>
          </a:xfrm>
          <a:prstGeom prst="rect">
            <a:avLst/>
          </a:prstGeom>
          <a:noFill/>
        </p:spPr>
      </p:pic>
      <p:sp>
        <p:nvSpPr>
          <p:cNvPr id="4" name="Прямоугольник 3"/>
          <p:cNvSpPr/>
          <p:nvPr/>
        </p:nvSpPr>
        <p:spPr>
          <a:xfrm>
            <a:off x="357158" y="428604"/>
            <a:ext cx="8143932" cy="2215991"/>
          </a:xfrm>
          <a:prstGeom prst="rect">
            <a:avLst/>
          </a:prstGeom>
          <a:noFill/>
        </p:spPr>
        <p:txBody>
          <a:bodyPr wrap="square" lIns="91440" tIns="45720" rIns="91440" bIns="45720">
            <a:spAutoFit/>
          </a:bodyPr>
          <a:lstStyle/>
          <a:p>
            <a:pPr algn="ctr"/>
            <a:r>
              <a:rPr lang="kk-KZ" sz="2800" i="1" dirty="0" smtClean="0">
                <a:latin typeface="Times New Roman" pitchFamily="18" charset="0"/>
                <a:cs typeface="Times New Roman" pitchFamily="18" charset="0"/>
              </a:rPr>
              <a:t>Мына суреттерден қандай мамандық иелерін көріп тұрмыз? </a:t>
            </a:r>
            <a:br>
              <a:rPr lang="kk-KZ" sz="2800" i="1" dirty="0" smtClean="0">
                <a:latin typeface="Times New Roman" pitchFamily="18" charset="0"/>
                <a:cs typeface="Times New Roman" pitchFamily="18" charset="0"/>
              </a:rPr>
            </a:br>
            <a:r>
              <a:rPr lang="kk-KZ" sz="2800" i="1" dirty="0" smtClean="0">
                <a:latin typeface="Times New Roman" pitchFamily="18" charset="0"/>
                <a:cs typeface="Times New Roman" pitchFamily="18" charset="0"/>
              </a:rPr>
              <a:t>Олардың жұмыстарын атап шығайықшы.</a:t>
            </a:r>
            <a:endParaRPr lang="ru-RU" sz="2800" dirty="0" smtClean="0">
              <a:latin typeface="Times New Roman" pitchFamily="18" charset="0"/>
              <a:cs typeface="Times New Roman" pitchFamily="18" charset="0"/>
            </a:endParaRPr>
          </a:p>
          <a:p>
            <a:pPr algn="ctr"/>
            <a:endParaRPr lang="ru-RU" sz="5400" b="1" i="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428604"/>
            <a:ext cx="7000924" cy="523220"/>
          </a:xfrm>
          <a:prstGeom prst="rect">
            <a:avLst/>
          </a:prstGeom>
        </p:spPr>
        <p:txBody>
          <a:bodyPr wrap="square">
            <a:spAutoFit/>
          </a:bodyPr>
          <a:lstStyle/>
          <a:p>
            <a:r>
              <a:rPr lang="kk-KZ" sz="2800" i="1" dirty="0" smtClean="0">
                <a:latin typeface="Times New Roman" pitchFamily="18" charset="0"/>
                <a:cs typeface="Times New Roman" pitchFamily="18" charset="0"/>
              </a:rPr>
              <a:t>2-тапсырма. </a:t>
            </a:r>
            <a:r>
              <a:rPr lang="kk-KZ" sz="2800" b="1" i="1" dirty="0" smtClean="0">
                <a:latin typeface="Times New Roman" pitchFamily="18" charset="0"/>
                <a:cs typeface="Times New Roman" pitchFamily="18" charset="0"/>
              </a:rPr>
              <a:t>«Дэйзидің тапсырмасы»</a:t>
            </a:r>
            <a:r>
              <a:rPr lang="kk-KZ" sz="2800" i="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TextBox 3"/>
          <p:cNvSpPr txBox="1"/>
          <p:nvPr/>
        </p:nvSpPr>
        <p:spPr>
          <a:xfrm>
            <a:off x="857224" y="5214950"/>
            <a:ext cx="7500990" cy="1323439"/>
          </a:xfrm>
          <a:prstGeom prst="rect">
            <a:avLst/>
          </a:prstGeom>
          <a:noFill/>
        </p:spPr>
        <p:txBody>
          <a:bodyPr wrap="square" rtlCol="0">
            <a:spAutoFit/>
          </a:bodyPr>
          <a:lstStyle/>
          <a:p>
            <a:r>
              <a:rPr lang="kk-KZ" sz="4000" b="1" dirty="0" smtClean="0">
                <a:latin typeface="Times New Roman" pitchFamily="18" charset="0"/>
                <a:cs typeface="Times New Roman" pitchFamily="18" charset="0"/>
              </a:rPr>
              <a:t>“Суретші нені ұмытып кетті?”                         ойынын ойнау</a:t>
            </a:r>
            <a:endParaRPr lang="ru-RU" sz="4000" b="1" dirty="0">
              <a:latin typeface="Times New Roman" pitchFamily="18" charset="0"/>
              <a:cs typeface="Times New Roman" pitchFamily="18" charset="0"/>
            </a:endParaRPr>
          </a:p>
        </p:txBody>
      </p:sp>
      <p:pic>
        <p:nvPicPr>
          <p:cNvPr id="56322" name="Picture 2" descr="http://cache3.asset-cache.net/gc/165329864-daisys-pony-tale-in-a-rapunzel-inspired-gettyimages.jpg?v=1&amp;c=IWSAsset&amp;k=2&amp;d=GkZZ8bf5zL1ZiijUmxa7QW3NSwZUDRKm90cX7%2Fxt4xR1yuAdqOMpotkvirJgOx%2FxFSVYfW3F8bP6D0kKisbvAQ%3D%3D"/>
          <p:cNvPicPr>
            <a:picLocks noChangeAspect="1" noChangeArrowheads="1"/>
          </p:cNvPicPr>
          <p:nvPr/>
        </p:nvPicPr>
        <p:blipFill>
          <a:blip r:embed="rId3"/>
          <a:srcRect/>
          <a:stretch>
            <a:fillRect/>
          </a:stretch>
        </p:blipFill>
        <p:spPr bwMode="auto">
          <a:xfrm>
            <a:off x="428595" y="1285860"/>
            <a:ext cx="6000793" cy="3714776"/>
          </a:xfrm>
          <a:prstGeom prst="rect">
            <a:avLst/>
          </a:prstGeom>
          <a:noFill/>
        </p:spPr>
      </p:pic>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TotalTime>
  <Words>440</Words>
  <Application>Microsoft Office PowerPoint</Application>
  <PresentationFormat>Экран (4:3)</PresentationFormat>
  <Paragraphs>102</Paragraphs>
  <Slides>26</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xp</dc:creator>
  <cp:lastModifiedBy>Алихан</cp:lastModifiedBy>
  <cp:revision>11</cp:revision>
  <dcterms:created xsi:type="dcterms:W3CDTF">2014-05-10T05:27:35Z</dcterms:created>
  <dcterms:modified xsi:type="dcterms:W3CDTF">2016-04-25T06:38:07Z</dcterms:modified>
</cp:coreProperties>
</file>