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9" r:id="rId3"/>
    <p:sldId id="260" r:id="rId4"/>
    <p:sldId id="327" r:id="rId5"/>
    <p:sldId id="261" r:id="rId6"/>
    <p:sldId id="314" r:id="rId7"/>
    <p:sldId id="315" r:id="rId8"/>
    <p:sldId id="316" r:id="rId9"/>
    <p:sldId id="318" r:id="rId10"/>
    <p:sldId id="295" r:id="rId11"/>
    <p:sldId id="281" r:id="rId12"/>
    <p:sldId id="292" r:id="rId13"/>
    <p:sldId id="322" r:id="rId14"/>
    <p:sldId id="320" r:id="rId15"/>
    <p:sldId id="294" r:id="rId16"/>
    <p:sldId id="298" r:id="rId17"/>
    <p:sldId id="324" r:id="rId18"/>
    <p:sldId id="325" r:id="rId19"/>
    <p:sldId id="308" r:id="rId20"/>
    <p:sldId id="279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48F69-E2E2-4E6A-BC34-4745129F147F}" type="datetimeFigureOut">
              <a:rPr lang="ru-RU" smtClean="0"/>
              <a:pPr/>
              <a:t>19.10.2016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13728-3BA4-4150-B860-565EFA8DF1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48F69-E2E2-4E6A-BC34-4745129F147F}" type="datetimeFigureOut">
              <a:rPr lang="ru-RU" smtClean="0"/>
              <a:pPr/>
              <a:t>19.10.2016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13728-3BA4-4150-B860-565EFA8DF1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48F69-E2E2-4E6A-BC34-4745129F147F}" type="datetimeFigureOut">
              <a:rPr lang="ru-RU" smtClean="0"/>
              <a:pPr/>
              <a:t>19.10.2016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13728-3BA4-4150-B860-565EFA8DF1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48F69-E2E2-4E6A-BC34-4745129F147F}" type="datetimeFigureOut">
              <a:rPr lang="ru-RU" smtClean="0"/>
              <a:pPr/>
              <a:t>19.10.2016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13728-3BA4-4150-B860-565EFA8DF1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48F69-E2E2-4E6A-BC34-4745129F147F}" type="datetimeFigureOut">
              <a:rPr lang="ru-RU" smtClean="0"/>
              <a:pPr/>
              <a:t>19.10.2016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13728-3BA4-4150-B860-565EFA8DF1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48F69-E2E2-4E6A-BC34-4745129F147F}" type="datetimeFigureOut">
              <a:rPr lang="ru-RU" smtClean="0"/>
              <a:pPr/>
              <a:t>19.10.2016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13728-3BA4-4150-B860-565EFA8DF1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48F69-E2E2-4E6A-BC34-4745129F147F}" type="datetimeFigureOut">
              <a:rPr lang="ru-RU" smtClean="0"/>
              <a:pPr/>
              <a:t>19.10.2016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13728-3BA4-4150-B860-565EFA8DF1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48F69-E2E2-4E6A-BC34-4745129F147F}" type="datetimeFigureOut">
              <a:rPr lang="ru-RU" smtClean="0"/>
              <a:pPr/>
              <a:t>19.10.2016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13728-3BA4-4150-B860-565EFA8DF1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48F69-E2E2-4E6A-BC34-4745129F147F}" type="datetimeFigureOut">
              <a:rPr lang="ru-RU" smtClean="0"/>
              <a:pPr/>
              <a:t>19.10.2016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13728-3BA4-4150-B860-565EFA8DF1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48F69-E2E2-4E6A-BC34-4745129F147F}" type="datetimeFigureOut">
              <a:rPr lang="ru-RU" smtClean="0"/>
              <a:pPr/>
              <a:t>19.10.2016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13728-3BA4-4150-B860-565EFA8DF1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48F69-E2E2-4E6A-BC34-4745129F147F}" type="datetimeFigureOut">
              <a:rPr lang="ru-RU" smtClean="0"/>
              <a:pPr/>
              <a:t>19.10.2016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13728-3BA4-4150-B860-565EFA8DF1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148F69-E2E2-4E6A-BC34-4745129F147F}" type="datetimeFigureOut">
              <a:rPr lang="ru-RU" smtClean="0"/>
              <a:pPr/>
              <a:t>19.10.2016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A13728-3BA4-4150-B860-565EFA8DF15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D:\&#1057;&#1077;&#1088;&#1075;&#1110;&#1090;&#1091;%20&#1089;&#1241;&#1090;&#1110;%20(1).mp4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gif"/><Relationship Id="rId2" Type="http://schemas.openxmlformats.org/officeDocument/2006/relationships/image" Target="../media/image22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BD05817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6340476"/>
            <a:ext cx="4232275" cy="517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571736" y="928670"/>
            <a:ext cx="400052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lang="ru-RU" sz="3600" dirty="0">
              <a:gradFill flip="none" rotWithShape="1">
                <a:gsLst>
                  <a:gs pos="43000">
                    <a:srgbClr val="A603AB">
                      <a:alpha val="89000"/>
                    </a:srgbClr>
                  </a:gs>
                  <a:gs pos="21001">
                    <a:srgbClr val="0819FB"/>
                  </a:gs>
                  <a:gs pos="35001">
                    <a:srgbClr val="0070C0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7030A0"/>
                  </a:gs>
                  <a:gs pos="100000">
                    <a:srgbClr val="0070C0"/>
                  </a:gs>
                </a:gsLst>
                <a:lin ang="5400000" scaled="0"/>
                <a:tileRect/>
              </a:gradFill>
            </a:endParaRPr>
          </a:p>
        </p:txBody>
      </p:sp>
      <p:pic>
        <p:nvPicPr>
          <p:cNvPr id="6" name="Picture 4" descr="BD05817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15082"/>
            <a:ext cx="4232275" cy="517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4" descr="BD05817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44" y="357166"/>
            <a:ext cx="4232275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" descr="BD05817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57686" y="285728"/>
            <a:ext cx="4232275" cy="588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1714480" y="264318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0" y="1"/>
            <a:ext cx="9144000" cy="6857999"/>
            <a:chOff x="0" y="-17"/>
            <a:chExt cx="5783" cy="4342"/>
          </a:xfrm>
        </p:grpSpPr>
        <p:grpSp>
          <p:nvGrpSpPr>
            <p:cNvPr id="5" name="Group 5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23" name="Picture 6" descr="пгшлпгш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4" name="Picture 7" descr="пгшлпгш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5" name="Picture 8" descr="пгшлпгш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22" name="Picture 9" descr="пгшлпгш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6" name="Прямоугольник 15"/>
          <p:cNvSpPr/>
          <p:nvPr/>
        </p:nvSpPr>
        <p:spPr>
          <a:xfrm>
            <a:off x="1500166" y="1071546"/>
            <a:ext cx="5500725" cy="923330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Қазақ тілі</a:t>
            </a:r>
            <a:endParaRPr lang="ru-RU" sz="54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0" y="2285993"/>
            <a:ext cx="5572133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3600" b="1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Сабақтың тақырыбы:</a:t>
            </a:r>
            <a:endParaRPr lang="ru-RU" sz="3600" b="1" cap="none" spc="0" dirty="0">
              <a:ln w="1905"/>
              <a:solidFill>
                <a:srgbClr val="7030A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214943" y="2357430"/>
            <a:ext cx="37862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Дауыссыз к мен г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42844" y="2857497"/>
            <a:ext cx="8858312" cy="38472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kk-KZ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Сабақтың мақсаты: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Білімділік: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дауыссыз к мен г - нің жазылу емлесімен таныстыру, дауысты дыбыс қосылғанда қалай өзгеріске ұшырайтынын түсіндіре отырып, сауаттылыққа жетелеу, мысалдар арқылы дәлелдей алуға үйрету, сөз ішінен қатаң, ұяң, үнді дыбыстарды ажыратып табуға дағдыландыру.</a:t>
            </a:r>
            <a:br>
              <a:rPr lang="kk-KZ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Дамытушылық: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пәнаралық байланысты, ой шапшаңдығын дамыту, берілген сұраққа тиянақты жауап беруге үйрету, сөздік қорын молайту.</a:t>
            </a:r>
            <a:br>
              <a:rPr lang="kk-KZ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Тәрбиелік: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ұлттық тәлім - тәрбиенің асыл нәрін сіңіру, бауырмалдыққа, тазалыққа тәрбиелеу</a:t>
            </a:r>
            <a:br>
              <a:rPr lang="kk-KZ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i="1" dirty="0" smtClean="0"/>
              <a:t/>
            </a:r>
            <a:br>
              <a:rPr lang="kk-KZ" sz="2800" i="1" dirty="0" smtClean="0"/>
            </a:br>
            <a:r>
              <a:rPr lang="kk-KZ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B0F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" name="Picture 2" descr="ag00319_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00760" y="928670"/>
            <a:ext cx="2928958" cy="12858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85852" y="1071546"/>
            <a:ext cx="6131024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k-KZ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Қазанның он тоғызы.</a:t>
            </a:r>
          </a:p>
          <a:p>
            <a:pPr marL="0" indent="0" algn="ctr">
              <a:buNone/>
            </a:pPr>
            <a:r>
              <a:rPr lang="kk-KZ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Сынып жұмысы.</a:t>
            </a:r>
          </a:p>
          <a:p>
            <a:pPr marL="0" indent="0" algn="ctr">
              <a:buNone/>
            </a:pPr>
            <a:r>
              <a:rPr lang="kk-KZ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1-жаттығу.</a:t>
            </a:r>
          </a:p>
          <a:p>
            <a:pPr marL="0" indent="0" algn="just">
              <a:buNone/>
            </a:pPr>
            <a:endParaRPr lang="kk-KZ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Менің бесі</a:t>
            </a:r>
            <a:r>
              <a:rPr lang="kk-KZ" sz="2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гім 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Менің жөрге</a:t>
            </a:r>
            <a:r>
              <a:rPr lang="kk-KZ" sz="2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гім</a:t>
            </a:r>
          </a:p>
          <a:p>
            <a:pPr marL="0" indent="0" algn="just">
              <a:buNone/>
            </a:pP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Сенің бесі</a:t>
            </a:r>
            <a:r>
              <a:rPr lang="kk-KZ" sz="2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гің   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Сенің жөрге</a:t>
            </a:r>
            <a:r>
              <a:rPr lang="kk-KZ" sz="2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гің</a:t>
            </a:r>
          </a:p>
          <a:p>
            <a:pPr marL="0" indent="0" algn="just">
              <a:buNone/>
            </a:pP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Оның бесі</a:t>
            </a:r>
            <a:r>
              <a:rPr lang="kk-KZ" sz="2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гі 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Оның жөрге</a:t>
            </a:r>
            <a:r>
              <a:rPr lang="kk-KZ" sz="2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гі</a:t>
            </a:r>
          </a:p>
        </p:txBody>
      </p:sp>
      <p:pic>
        <p:nvPicPr>
          <p:cNvPr id="4" name="Picture 5" descr="lines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5512592" y="3226596"/>
            <a:ext cx="6858002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lines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3226595" y="3226594"/>
            <a:ext cx="6858002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6" descr="7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660529">
            <a:off x="6905148" y="5081247"/>
            <a:ext cx="1728192" cy="140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317554484"/>
      </p:ext>
    </p:extLst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post.kards.qip.ru/images/postcard/9a/5d/9461146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6446" y="3786190"/>
            <a:ext cx="3071834" cy="285752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357158" y="285728"/>
            <a:ext cx="835824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44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3- айналым: “Кім жылдам?”</a:t>
            </a:r>
            <a:endParaRPr lang="ru-RU" sz="4400" b="1" i="1" spc="50" dirty="0" smtClean="0">
              <a:ln w="11430"/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50014" y="1285860"/>
            <a:ext cx="703676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Карточкамен жұмыс : (жұппен орындау)</a:t>
            </a:r>
          </a:p>
          <a:p>
            <a:pPr algn="just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“К” дыбысына аяқталған сөздерді тауып, оған дауысты ы мен і дыбыстарын жалғап жазу.</a:t>
            </a:r>
          </a:p>
          <a:p>
            <a:pPr algn="just"/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Көйлек</a:t>
            </a:r>
          </a:p>
          <a:p>
            <a:pPr algn="just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Көрпе</a:t>
            </a:r>
          </a:p>
          <a:p>
            <a:pPr algn="just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Көжек </a:t>
            </a:r>
          </a:p>
          <a:p>
            <a:pPr algn="just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Үйрек </a:t>
            </a:r>
          </a:p>
          <a:p>
            <a:pPr algn="just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Үкі </a:t>
            </a:r>
          </a:p>
          <a:p>
            <a:pPr algn="just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Есек </a:t>
            </a:r>
          </a:p>
          <a:p>
            <a:pPr algn="just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Сан </a:t>
            </a:r>
          </a:p>
          <a:p>
            <a:pPr algn="just"/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14348" y="1500174"/>
            <a:ext cx="728667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Карточкамен жұмыс : (жұппен орындау)</a:t>
            </a:r>
          </a:p>
          <a:p>
            <a:pPr algn="just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kk-KZ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” дыбысына аяқталған сөздерді тауып, оған дауысты </a:t>
            </a:r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ы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дыбыстарын жалғап жазу.</a:t>
            </a:r>
          </a:p>
          <a:p>
            <a:pPr algn="just"/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Көйлек-көйлегі</a:t>
            </a:r>
          </a:p>
          <a:p>
            <a:pPr algn="just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Көрпе</a:t>
            </a:r>
          </a:p>
          <a:p>
            <a:pPr algn="just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Көжек-көжегі </a:t>
            </a:r>
          </a:p>
          <a:p>
            <a:pPr algn="just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Үйрек-үйрегі </a:t>
            </a:r>
          </a:p>
          <a:p>
            <a:pPr algn="just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Үкі </a:t>
            </a:r>
          </a:p>
          <a:p>
            <a:pPr algn="just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Есек-есегі</a:t>
            </a:r>
          </a:p>
          <a:p>
            <a:pPr algn="just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Сан </a:t>
            </a:r>
          </a:p>
        </p:txBody>
      </p:sp>
      <p:pic>
        <p:nvPicPr>
          <p:cNvPr id="6" name="Picture 4" descr="http://img.spim.ru/article/kids/Minnie_Mous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06" y="3714752"/>
            <a:ext cx="3857684" cy="2786082"/>
          </a:xfrm>
          <a:prstGeom prst="rect">
            <a:avLst/>
          </a:prstGeom>
          <a:noFill/>
        </p:spPr>
      </p:pic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57224" y="428604"/>
            <a:ext cx="7859853" cy="166199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just"/>
            <a:r>
              <a:rPr lang="kk-KZ" sz="48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4-айналым:“ Кел, ойнайық”</a:t>
            </a:r>
            <a:endParaRPr lang="ru-RU" sz="4800" b="1" i="1" spc="50" dirty="0" smtClean="0">
              <a:ln w="11430"/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5400" b="1" i="1" spc="50" dirty="0" smtClean="0">
              <a:ln w="11430"/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28662" y="2428867"/>
            <a:ext cx="764386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indent="-914400" algn="just"/>
            <a:endParaRPr lang="kk-KZ" b="1" spc="50" dirty="0" smtClean="0">
              <a:ln w="11430"/>
              <a:latin typeface="Times New Roman" pitchFamily="18" charset="0"/>
              <a:cs typeface="Times New Roman" pitchFamily="18" charset="0"/>
            </a:endParaRPr>
          </a:p>
          <a:p>
            <a:pPr marL="914400" indent="-914400" algn="just"/>
            <a:endParaRPr lang="kk-KZ" b="1" spc="50" dirty="0" smtClean="0">
              <a:ln w="11430"/>
              <a:latin typeface="Times New Roman" pitchFamily="18" charset="0"/>
              <a:cs typeface="Times New Roman" pitchFamily="18" charset="0"/>
            </a:endParaRPr>
          </a:p>
          <a:p>
            <a:pPr marL="914400" indent="-914400" algn="just"/>
            <a:endParaRPr lang="kk-KZ" b="1" spc="50" dirty="0" smtClean="0">
              <a:ln w="11430"/>
              <a:latin typeface="Times New Roman" pitchFamily="18" charset="0"/>
              <a:cs typeface="Times New Roman" pitchFamily="18" charset="0"/>
            </a:endParaRPr>
          </a:p>
          <a:p>
            <a:pPr marL="914400" indent="-914400" algn="just"/>
            <a:endParaRPr lang="kk-KZ" b="1" spc="50" dirty="0" smtClean="0">
              <a:ln w="11430"/>
              <a:latin typeface="Times New Roman" pitchFamily="18" charset="0"/>
              <a:cs typeface="Times New Roman" pitchFamily="18" charset="0"/>
            </a:endParaRPr>
          </a:p>
          <a:p>
            <a:pPr marL="914400" indent="-914400" algn="just"/>
            <a:endParaRPr lang="kk-KZ" b="1" spc="50" dirty="0" smtClean="0">
              <a:ln w="11430"/>
              <a:latin typeface="Times New Roman" pitchFamily="18" charset="0"/>
              <a:cs typeface="Times New Roman" pitchFamily="18" charset="0"/>
            </a:endParaRPr>
          </a:p>
          <a:p>
            <a:pPr marL="914400" indent="-914400" algn="just"/>
            <a:endParaRPr lang="kk-KZ" b="1" spc="50" dirty="0" smtClean="0">
              <a:ln w="11430"/>
              <a:latin typeface="Times New Roman" pitchFamily="18" charset="0"/>
              <a:cs typeface="Times New Roman" pitchFamily="18" charset="0"/>
            </a:endParaRPr>
          </a:p>
          <a:p>
            <a:pPr marL="914400" indent="-914400" algn="just"/>
            <a:endParaRPr lang="kk-KZ" b="1" spc="50" dirty="0" smtClean="0">
              <a:ln w="11430"/>
              <a:latin typeface="Times New Roman" pitchFamily="18" charset="0"/>
              <a:cs typeface="Times New Roman" pitchFamily="18" charset="0"/>
            </a:endParaRPr>
          </a:p>
          <a:p>
            <a:pPr marL="914400" indent="-914400" algn="just"/>
            <a:endParaRPr lang="kk-KZ" b="1" spc="50" dirty="0" smtClean="0">
              <a:ln w="11430"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986" name="Picture 2" descr="C:\Users\Home\Desktop\Sj4nI3HEJ9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72132" y="4429132"/>
            <a:ext cx="3214710" cy="2071702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142976" y="1428736"/>
            <a:ext cx="7349251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“Адасқан әріптер” ойыны</a:t>
            </a:r>
          </a:p>
          <a:p>
            <a:pPr algn="just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Ойын шарты: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Берілген әріптердің орнын ауыстыра отырып, сөз құрау.</a:t>
            </a:r>
          </a:p>
          <a:p>
            <a:pPr algn="just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е,к,і,с- ..........</a:t>
            </a:r>
            <a:endParaRPr lang="kk-KZ" sz="28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к,ш,ү,к,і- ........</a:t>
            </a:r>
            <a:endParaRPr lang="kk-KZ" sz="28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к, р,е,ү,к- ...........</a:t>
            </a:r>
            <a:endParaRPr lang="kk-KZ" sz="28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к,і,и,к- .............</a:t>
            </a:r>
            <a:endParaRPr lang="ru-RU" sz="4000" b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57224" y="428604"/>
            <a:ext cx="7859853" cy="166199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just"/>
            <a:r>
              <a:rPr lang="kk-KZ" sz="48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4-айналым:“ Кел, ойнайық”</a:t>
            </a:r>
            <a:endParaRPr lang="ru-RU" sz="4800" b="1" i="1" spc="50" dirty="0" smtClean="0">
              <a:ln w="11430"/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5400" b="1" i="1" spc="50" dirty="0" smtClean="0">
              <a:ln w="11430"/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28662" y="2428867"/>
            <a:ext cx="764386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indent="-914400" algn="just"/>
            <a:endParaRPr lang="kk-KZ" b="1" spc="50" dirty="0" smtClean="0">
              <a:ln w="11430"/>
              <a:latin typeface="Times New Roman" pitchFamily="18" charset="0"/>
              <a:cs typeface="Times New Roman" pitchFamily="18" charset="0"/>
            </a:endParaRPr>
          </a:p>
          <a:p>
            <a:pPr marL="914400" indent="-914400" algn="just"/>
            <a:endParaRPr lang="kk-KZ" b="1" spc="50" dirty="0" smtClean="0">
              <a:ln w="11430"/>
              <a:latin typeface="Times New Roman" pitchFamily="18" charset="0"/>
              <a:cs typeface="Times New Roman" pitchFamily="18" charset="0"/>
            </a:endParaRPr>
          </a:p>
          <a:p>
            <a:pPr marL="914400" indent="-914400" algn="just"/>
            <a:endParaRPr lang="kk-KZ" b="1" spc="50" dirty="0" smtClean="0">
              <a:ln w="11430"/>
              <a:latin typeface="Times New Roman" pitchFamily="18" charset="0"/>
              <a:cs typeface="Times New Roman" pitchFamily="18" charset="0"/>
            </a:endParaRPr>
          </a:p>
          <a:p>
            <a:pPr marL="914400" indent="-914400" algn="just"/>
            <a:endParaRPr lang="kk-KZ" b="1" spc="50" dirty="0" smtClean="0">
              <a:ln w="11430"/>
              <a:latin typeface="Times New Roman" pitchFamily="18" charset="0"/>
              <a:cs typeface="Times New Roman" pitchFamily="18" charset="0"/>
            </a:endParaRPr>
          </a:p>
          <a:p>
            <a:pPr marL="914400" indent="-914400" algn="just"/>
            <a:endParaRPr lang="kk-KZ" b="1" spc="50" dirty="0" smtClean="0">
              <a:ln w="11430"/>
              <a:latin typeface="Times New Roman" pitchFamily="18" charset="0"/>
              <a:cs typeface="Times New Roman" pitchFamily="18" charset="0"/>
            </a:endParaRPr>
          </a:p>
          <a:p>
            <a:pPr marL="914400" indent="-914400" algn="just"/>
            <a:endParaRPr lang="kk-KZ" b="1" spc="50" dirty="0" smtClean="0">
              <a:ln w="11430"/>
              <a:latin typeface="Times New Roman" pitchFamily="18" charset="0"/>
              <a:cs typeface="Times New Roman" pitchFamily="18" charset="0"/>
            </a:endParaRPr>
          </a:p>
          <a:p>
            <a:pPr marL="914400" indent="-914400" algn="just"/>
            <a:endParaRPr lang="kk-KZ" b="1" spc="50" dirty="0" smtClean="0">
              <a:ln w="11430"/>
              <a:latin typeface="Times New Roman" pitchFamily="18" charset="0"/>
              <a:cs typeface="Times New Roman" pitchFamily="18" charset="0"/>
            </a:endParaRPr>
          </a:p>
          <a:p>
            <a:pPr marL="914400" indent="-914400" algn="just"/>
            <a:endParaRPr lang="kk-KZ" b="1" spc="50" dirty="0" smtClean="0">
              <a:ln w="11430"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986" name="Picture 2" descr="C:\Users\Home\Desktop\Sj4nI3HEJ9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72132" y="4429132"/>
            <a:ext cx="3214710" cy="2071702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142976" y="1428736"/>
            <a:ext cx="7349251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“Адасқан әріптер” ойыны</a:t>
            </a:r>
          </a:p>
          <a:p>
            <a:pPr algn="just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Ойын шарты: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Берілген әріптердің орнын ауыстыра отырып, сөз құрау.</a:t>
            </a:r>
          </a:p>
          <a:p>
            <a:pPr algn="just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е,к,і,с- 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есі</a:t>
            </a:r>
            <a:r>
              <a:rPr lang="kk-KZ" sz="2800" b="1" u="sng" dirty="0" smtClean="0">
                <a:latin typeface="Times New Roman" pitchFamily="18" charset="0"/>
                <a:cs typeface="Times New Roman" pitchFamily="18" charset="0"/>
              </a:rPr>
              <a:t>к</a:t>
            </a:r>
          </a:p>
          <a:p>
            <a:pPr algn="just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к,ш,ү,к,і- 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күші</a:t>
            </a:r>
            <a:r>
              <a:rPr lang="kk-KZ" sz="2800" b="1" u="sng" dirty="0" smtClean="0">
                <a:latin typeface="Times New Roman" pitchFamily="18" charset="0"/>
                <a:cs typeface="Times New Roman" pitchFamily="18" charset="0"/>
              </a:rPr>
              <a:t>к</a:t>
            </a:r>
          </a:p>
          <a:p>
            <a:pPr algn="just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к, р,е,ү,к- 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күре</a:t>
            </a:r>
            <a:r>
              <a:rPr lang="kk-KZ" sz="2800" b="1" u="sng" dirty="0" smtClean="0">
                <a:latin typeface="Times New Roman" pitchFamily="18" charset="0"/>
                <a:cs typeface="Times New Roman" pitchFamily="18" charset="0"/>
              </a:rPr>
              <a:t>к</a:t>
            </a:r>
          </a:p>
          <a:p>
            <a:pPr algn="just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к,і,и,к- 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киі</a:t>
            </a:r>
            <a:r>
              <a:rPr lang="kk-KZ" sz="2800" b="1" u="sng" dirty="0" smtClean="0">
                <a:latin typeface="Times New Roman" pitchFamily="18" charset="0"/>
                <a:cs typeface="Times New Roman" pitchFamily="18" charset="0"/>
              </a:rPr>
              <a:t>к</a:t>
            </a:r>
            <a:endParaRPr lang="ru-RU" sz="4000" b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Сергіту сәті (1)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57158" y="357166"/>
            <a:ext cx="8501122" cy="6357982"/>
          </a:xfrm>
          <a:prstGeom prst="rect">
            <a:avLst/>
          </a:prstGeom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vide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500034" y="428604"/>
            <a:ext cx="76438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4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5-айналым:“ Мәтінмен жұмыс”</a:t>
            </a:r>
            <a:endParaRPr lang="ru-RU" sz="4000" b="1" i="1" spc="50" dirty="0" smtClean="0">
              <a:ln w="11430"/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4282" y="1357298"/>
            <a:ext cx="874839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Ықтырма.</a:t>
            </a:r>
          </a:p>
          <a:p>
            <a:pPr algn="just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       Бүгін күні бойы аспан түнеріп, қорқынышты бір нәрсе әзірлегелі тұрған түрі бар еді.</a:t>
            </a:r>
          </a:p>
          <a:p>
            <a:pPr algn="just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        Қас қарайып, күн батуға айналды.</a:t>
            </a:r>
          </a:p>
          <a:p>
            <a:pPr algn="just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        Бір мезгіл қатты дауыл шықты. Дауыл аралас жауын жауды. Ешкі, қой пана іздеп, үйге тығылды. Біз кереге алып, ықтырма жасадық. Қойлар үйге тығылмай, керегеге паналайтын болды. Үйдің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тесігінен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тамшы ағып, жататын жер де тегіс су боп кетті. </a:t>
            </a:r>
          </a:p>
          <a:p>
            <a:pPr algn="just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         Түнде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етігім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су боп қалған екен, кейін киюге де қиын болды.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2" descr="C:\Users\Home\Desktop\Sj4nI3HEJ9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72132" y="4429132"/>
            <a:ext cx="3214710" cy="20717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500034" y="428604"/>
            <a:ext cx="76438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4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6-айналым:“ Аудармашы”</a:t>
            </a:r>
            <a:endParaRPr lang="ru-RU" sz="4000" b="1" i="1" spc="50" dirty="0" smtClean="0">
              <a:ln w="11430"/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4282" y="1357298"/>
            <a:ext cx="874839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К дыбысына басталып, к дыбысына аяқталатын сөздерді тауып жаз.</a:t>
            </a:r>
          </a:p>
          <a:p>
            <a:pPr algn="just">
              <a:buFont typeface="Arial" pitchFamily="34" charset="0"/>
              <a:buChar char="•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Олардың орысша, ағылшынша атауларын айт. </a:t>
            </a:r>
          </a:p>
          <a:p>
            <a:pPr algn="just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Көжек – зайчонок -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leveret</a:t>
            </a:r>
            <a:endParaRPr lang="kk-KZ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  Кірпік – ресницы -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eyelashes</a:t>
            </a:r>
            <a:endParaRPr lang="kk-KZ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Көкек – кукушка -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cuckoo</a:t>
            </a:r>
            <a:endParaRPr lang="kk-KZ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  Көбелек – бабочка - 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butterfly</a:t>
            </a:r>
            <a:endParaRPr lang="kk-KZ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  Керік – жираф –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giraffe</a:t>
            </a:r>
            <a:endParaRPr lang="kk-KZ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2" descr="C:\Users\Home\Desktop\Sj4nI3HEJ9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72132" y="4429132"/>
            <a:ext cx="3214710" cy="20717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1538" y="500042"/>
            <a:ext cx="738495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k-KZ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Венн диаграммасы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3022" name="Oval 14"/>
          <p:cNvSpPr>
            <a:spLocks noChangeArrowheads="1"/>
          </p:cNvSpPr>
          <p:nvPr/>
        </p:nvSpPr>
        <p:spPr bwMode="auto">
          <a:xfrm>
            <a:off x="642910" y="2000240"/>
            <a:ext cx="4157669" cy="3643338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kk-KZ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</a:t>
            </a:r>
            <a:r>
              <a:rPr lang="kk-KZ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 дыбысы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3021" name="Oval 13"/>
          <p:cNvSpPr>
            <a:spLocks noChangeArrowheads="1"/>
          </p:cNvSpPr>
          <p:nvPr/>
        </p:nvSpPr>
        <p:spPr bwMode="auto">
          <a:xfrm>
            <a:off x="3786182" y="2000240"/>
            <a:ext cx="4714908" cy="3643338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Г дыбысы</a:t>
            </a:r>
            <a:r>
              <a:rPr lang="kk-KZ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3020" name="Text Box 12"/>
          <p:cNvSpPr txBox="1">
            <a:spLocks noChangeArrowheads="1"/>
          </p:cNvSpPr>
          <p:nvPr/>
        </p:nvSpPr>
        <p:spPr bwMode="auto">
          <a:xfrm>
            <a:off x="1357290" y="2928934"/>
            <a:ext cx="2357454" cy="200026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k-KZ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Қатаң дауыссыз дыбыс</a:t>
            </a:r>
            <a:endParaRPr kumimoji="0" lang="kk-KZ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k-KZ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Сөздің басында,ортасында,соңында жазылады</a:t>
            </a:r>
            <a:endParaRPr kumimoji="0" lang="kk-KZ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k-KZ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Дауысты дыбыс жалғанса өзгереді</a:t>
            </a:r>
            <a:endParaRPr kumimoji="0" lang="kk-K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019" name="Text Box 11"/>
          <p:cNvSpPr txBox="1">
            <a:spLocks noChangeArrowheads="1"/>
          </p:cNvSpPr>
          <p:nvPr/>
        </p:nvSpPr>
        <p:spPr bwMode="auto">
          <a:xfrm>
            <a:off x="5072066" y="3000373"/>
            <a:ext cx="2571768" cy="192882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k-KZ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Ұяң дауыссыз дыбыс</a:t>
            </a:r>
            <a:endParaRPr kumimoji="0" lang="kk-KZ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k-KZ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Сөздің соңында жазылмайды,тек басы мен ортасында</a:t>
            </a:r>
            <a:endParaRPr kumimoji="0" lang="kk-K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3023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3025" name="Rectangle 17"/>
          <p:cNvSpPr>
            <a:spLocks noChangeArrowheads="1"/>
          </p:cNvSpPr>
          <p:nvPr/>
        </p:nvSpPr>
        <p:spPr bwMode="auto">
          <a:xfrm>
            <a:off x="0" y="457200"/>
            <a:ext cx="90281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3029" name="Rectangle 21"/>
          <p:cNvSpPr>
            <a:spLocks noChangeArrowheads="1"/>
          </p:cNvSpPr>
          <p:nvPr/>
        </p:nvSpPr>
        <p:spPr bwMode="auto">
          <a:xfrm>
            <a:off x="0" y="914400"/>
            <a:ext cx="206979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05050" algn="l"/>
              </a:tabLst>
            </a:pPr>
            <a:endParaRPr kumimoji="0" lang="kk-KZ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05050" algn="l"/>
              </a:tabLst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 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143372" y="3286124"/>
            <a:ext cx="10478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Дауыссыз</a:t>
            </a:r>
          </a:p>
          <a:p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дыбыс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02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02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3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30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30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30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30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301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301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3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3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3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3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20" grpId="0" build="p" animBg="1"/>
      <p:bldP spid="43019" grpId="0" build="p" animBg="1"/>
      <p:bldP spid="21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1"/>
          <p:cNvSpPr>
            <a:spLocks noChangeArrowheads="1"/>
          </p:cNvSpPr>
          <p:nvPr/>
        </p:nvSpPr>
        <p:spPr bwMode="auto">
          <a:xfrm>
            <a:off x="1500166" y="1142984"/>
            <a:ext cx="6123075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3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Үйге тапсырма: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3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k-KZ" sz="3600" i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kumimoji="0" lang="kk-KZ" sz="3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-жаттығу. </a:t>
            </a:r>
            <a:r>
              <a:rPr lang="kk-KZ" sz="3600" i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53</a:t>
            </a:r>
            <a:r>
              <a:rPr kumimoji="0" lang="kk-KZ" sz="3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-бет</a:t>
            </a:r>
            <a:endParaRPr kumimoji="0" lang="kk-KZ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6" descr="7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660529">
            <a:off x="682197" y="3751453"/>
            <a:ext cx="3986249" cy="3040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0899" name="Picture 3" descr="http://media0.fanparty.ru/fanclubs/mikki-maus/gallery/680519_mikki_maus_medium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00694" y="3500438"/>
            <a:ext cx="3133725" cy="2286016"/>
          </a:xfrm>
          <a:prstGeom prst="rect">
            <a:avLst/>
          </a:prstGeom>
          <a:noFill/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C:\Users\Алихан\Desktop\1378918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142852"/>
            <a:ext cx="2571736" cy="2928958"/>
          </a:xfrm>
          <a:prstGeom prst="rect">
            <a:avLst/>
          </a:prstGeom>
          <a:noFill/>
        </p:spPr>
      </p:pic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571472" y="1071546"/>
            <a:ext cx="7643865" cy="1238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9725" algn="l"/>
              </a:tabLst>
            </a:pPr>
            <a:endParaRPr kumimoji="0" lang="kk-KZ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9725" algn="l"/>
              </a:tabLst>
            </a:pPr>
            <a:endParaRPr lang="kk-KZ" sz="16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9725" algn="l"/>
              </a:tabLst>
            </a:pP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9725" algn="l"/>
              </a:tabLst>
            </a:pP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9725" algn="l"/>
              </a:tabLst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2714612" y="1643050"/>
            <a:ext cx="4786346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kumimoji="0" lang="ru-RU" sz="3200" b="1" u="none" strike="noStrike" normalizeH="0" baseline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Кел,балалар,күлейік,</a:t>
            </a:r>
          </a:p>
          <a:p>
            <a:pPr algn="ctr"/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Күлкіменен түлейік.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 Қабақ шытып не керек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   Көңілді болып жүрейік!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3200" b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28596" y="714356"/>
            <a:ext cx="807249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kumimoji="0" lang="kk-KZ" sz="3200" b="1" i="1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Психологиялық ахуал: </a:t>
            </a:r>
            <a:endParaRPr lang="ru-RU" sz="3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17" name="Picture 2" descr="Картинки по запросу улыбка картинки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57720" y="4143380"/>
            <a:ext cx="4286280" cy="2286016"/>
          </a:xfrm>
          <a:prstGeom prst="rect">
            <a:avLst/>
          </a:prstGeom>
          <a:noFill/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928670"/>
            <a:ext cx="8858280" cy="3214710"/>
          </a:xfrm>
          <a:prstGeom prst="rect">
            <a:avLst/>
          </a:prstGeom>
          <a:noFill/>
        </p:spPr>
        <p:txBody>
          <a:bodyPr wrap="square" rtlCol="0">
            <a:prstTxWarp prst="textWave2">
              <a:avLst/>
            </a:prstTxWarp>
            <a:spAutoFit/>
          </a:bodyPr>
          <a:lstStyle/>
          <a:p>
            <a:pPr algn="ctr"/>
            <a:r>
              <a:rPr lang="kk-KZ" sz="6600" b="1" dirty="0" smtClean="0">
                <a:gradFill flip="none" rotWithShape="1">
                  <a:gsLst>
                    <a:gs pos="25000">
                      <a:srgbClr val="FF3399">
                        <a:alpha val="75000"/>
                      </a:srgbClr>
                    </a:gs>
                    <a:gs pos="25000">
                      <a:srgbClr val="FF6633">
                        <a:alpha val="78000"/>
                      </a:srgbClr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effectLst>
                  <a:glow rad="228600">
                    <a:schemeClr val="tx1">
                      <a:alpha val="40000"/>
                    </a:schemeClr>
                  </a:glow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НАЗАРЛАРЫҢЫЗҒА</a:t>
            </a:r>
          </a:p>
          <a:p>
            <a:pPr algn="ctr"/>
            <a:r>
              <a:rPr lang="kk-KZ" sz="6600" b="1" dirty="0" smtClean="0">
                <a:gradFill flip="none" rotWithShape="1">
                  <a:gsLst>
                    <a:gs pos="25000">
                      <a:srgbClr val="FF3399">
                        <a:alpha val="75000"/>
                      </a:srgbClr>
                    </a:gs>
                    <a:gs pos="25000">
                      <a:srgbClr val="FF6633">
                        <a:alpha val="78000"/>
                      </a:srgbClr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effectLst>
                  <a:glow rad="228600">
                    <a:schemeClr val="tx1">
                      <a:alpha val="40000"/>
                    </a:schemeClr>
                  </a:glow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РАХМЕТ!</a:t>
            </a:r>
            <a:endParaRPr lang="ru-RU" sz="6600" b="1" dirty="0">
              <a:gradFill flip="none" rotWithShape="1">
                <a:gsLst>
                  <a:gs pos="25000">
                    <a:srgbClr val="FF3399">
                      <a:alpha val="75000"/>
                    </a:srgbClr>
                  </a:gs>
                  <a:gs pos="25000">
                    <a:srgbClr val="FF6633">
                      <a:alpha val="78000"/>
                    </a:srgbClr>
                  </a:gs>
                  <a:gs pos="50000">
                    <a:srgbClr val="FFFF00"/>
                  </a:gs>
                  <a:gs pos="75000">
                    <a:srgbClr val="01A78F"/>
                  </a:gs>
                  <a:gs pos="100000">
                    <a:srgbClr val="3366FF"/>
                  </a:gs>
                </a:gsLst>
                <a:path path="circle">
                  <a:fillToRect l="100000" t="100000"/>
                </a:path>
                <a:tileRect r="-100000" b="-100000"/>
              </a:gradFill>
              <a:effectLst>
                <a:glow rad="228600">
                  <a:schemeClr val="tx1">
                    <a:alpha val="40000"/>
                  </a:schemeClr>
                </a:glow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4" descr="Resim1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V="1">
            <a:off x="142844" y="4643444"/>
            <a:ext cx="8858311" cy="1933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3" descr="J0095743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9059" y="419550"/>
            <a:ext cx="500066" cy="478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</p:pic>
      <p:pic>
        <p:nvPicPr>
          <p:cNvPr id="5" name="Picture 23" descr="J0095743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0299" y="419550"/>
            <a:ext cx="500066" cy="478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</p:pic>
      <p:pic>
        <p:nvPicPr>
          <p:cNvPr id="6" name="Picture 23" descr="J0095743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428604"/>
            <a:ext cx="490613" cy="469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</p:pic>
      <p:pic>
        <p:nvPicPr>
          <p:cNvPr id="7" name="Picture 23" descr="J0095743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29256" y="428604"/>
            <a:ext cx="500066" cy="478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</p:pic>
      <p:pic>
        <p:nvPicPr>
          <p:cNvPr id="8" name="Picture 23" descr="J0095743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29455" y="357166"/>
            <a:ext cx="565200" cy="541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</p:pic>
      <p:pic>
        <p:nvPicPr>
          <p:cNvPr id="9" name="Picture 23" descr="J0095743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29652" y="357166"/>
            <a:ext cx="490613" cy="469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5" descr="Рисунок12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29321" y="1285860"/>
            <a:ext cx="3041641" cy="528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357159" y="4000504"/>
            <a:ext cx="807249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k-KZ" b="1" dirty="0" smtClean="0"/>
          </a:p>
          <a:p>
            <a:endParaRPr lang="kk-KZ" b="1" dirty="0"/>
          </a:p>
          <a:p>
            <a:endParaRPr lang="ru-RU" dirty="0"/>
          </a:p>
          <a:p>
            <a:r>
              <a:rPr lang="kk-KZ" dirty="0" smtClean="0"/>
              <a:t>              </a:t>
            </a:r>
            <a:endParaRPr lang="ru-RU" dirty="0"/>
          </a:p>
          <a:p>
            <a:endParaRPr lang="ru-RU" dirty="0"/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071670" y="285728"/>
            <a:ext cx="335758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sz="14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</a:t>
            </a:r>
            <a:endParaRPr kumimoji="0" lang="kk-K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285852" y="571480"/>
            <a:ext cx="6500858" cy="1200329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scene3d>
            <a:camera prst="orthographicFront">
              <a:rot lat="0" lon="0" rev="0"/>
            </a:camera>
            <a:lightRig rig="threePt" dir="t"/>
          </a:scene3d>
        </p:spPr>
        <p:txBody>
          <a:bodyPr wrap="square">
            <a:spAutoFit/>
          </a:bodyPr>
          <a:lstStyle/>
          <a:p>
            <a:pPr algn="ctr"/>
            <a:r>
              <a:rPr lang="kk-KZ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        Үй тапсырмасын</a:t>
            </a:r>
          </a:p>
          <a:p>
            <a:pPr algn="ctr"/>
            <a:r>
              <a:rPr lang="kk-KZ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     тексеру.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85721" y="2071679"/>
            <a:ext cx="5500726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4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“Кезекшімен сұхбат”</a:t>
            </a:r>
            <a:endParaRPr lang="ru-RU" sz="4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28597" y="2967335"/>
            <a:ext cx="7786742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Times New Roman" pitchFamily="18" charset="0"/>
              </a:rPr>
              <a:t>Ережені жатқа айту.</a:t>
            </a:r>
            <a:endParaRPr lang="ru-RU" sz="48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7030A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Times New Roman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1"/>
            <a:ext cx="9144000" cy="6857999"/>
            <a:chOff x="0" y="-17"/>
            <a:chExt cx="5783" cy="4342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5" name="Picture 6" descr="пгшлпгш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6" name="Picture 7" descr="пгшлпгш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" name="Picture 8" descr="пгшлпгш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4" name="Picture 9" descr="пгшлпгш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2" name="Прямоугольник 21"/>
          <p:cNvSpPr/>
          <p:nvPr/>
        </p:nvSpPr>
        <p:spPr>
          <a:xfrm>
            <a:off x="571472" y="571480"/>
            <a:ext cx="807249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Жұмбақ шешу.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57158" y="1428736"/>
            <a:ext cx="678661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Иесі оның сәби</a:t>
            </a:r>
          </a:p>
          <a:p>
            <a:pPr marL="342900" indent="-342900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    Әрі төсек,</a:t>
            </a:r>
          </a:p>
          <a:p>
            <a:pPr marL="342900" indent="-342900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    Әрі үй.</a:t>
            </a:r>
          </a:p>
          <a:p>
            <a:pPr marL="342900" indent="-342900"/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2. Өзі сұр, бөрі емес,</a:t>
            </a:r>
          </a:p>
          <a:p>
            <a:pPr marL="342900" indent="-342900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   Ұзын құлақты ,қоян емес,</a:t>
            </a:r>
          </a:p>
          <a:p>
            <a:pPr marL="342900" indent="-342900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   Жұмыр тұяқты,жылқы емес.</a:t>
            </a:r>
          </a:p>
          <a:p>
            <a:pPr marL="457200" indent="-457200"/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3. Қалпағы бар,жиегі жоқ,</a:t>
            </a:r>
          </a:p>
          <a:p>
            <a:pPr marL="457200" indent="-457200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   Аузы бар, иегі жоқ. </a:t>
            </a:r>
          </a:p>
          <a:p>
            <a:pPr marL="342900" indent="-342900" algn="ctr"/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1"/>
            <a:ext cx="9144000" cy="6857999"/>
            <a:chOff x="0" y="-17"/>
            <a:chExt cx="5783" cy="4342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5" name="Picture 6" descr="пгшлпгш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6" name="Picture 7" descr="пгшлпгш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" name="Picture 8" descr="пгшлпгш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4" name="Picture 9" descr="пгшлпгш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2" name="Прямоугольник 21"/>
          <p:cNvSpPr/>
          <p:nvPr/>
        </p:nvSpPr>
        <p:spPr>
          <a:xfrm>
            <a:off x="571472" y="571480"/>
            <a:ext cx="807249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Жұмбақ шешу.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57158" y="1428736"/>
            <a:ext cx="678661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Иесі оның сәби</a:t>
            </a:r>
          </a:p>
          <a:p>
            <a:pPr marL="342900" indent="-342900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    Әрі төсек,</a:t>
            </a:r>
          </a:p>
          <a:p>
            <a:pPr marL="342900" indent="-342900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    Әрі үй.</a:t>
            </a:r>
          </a:p>
          <a:p>
            <a:pPr marL="342900" indent="-342900"/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2. Өзі сұр, бөрі емес,</a:t>
            </a:r>
          </a:p>
          <a:p>
            <a:pPr marL="342900" indent="-342900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   Ұзын құлақты ,қоян емес,</a:t>
            </a:r>
          </a:p>
          <a:p>
            <a:pPr marL="342900" indent="-342900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   Жұмыр тұяқты,жылқы емес.</a:t>
            </a:r>
          </a:p>
          <a:p>
            <a:pPr marL="457200" indent="-457200"/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3. Қалпағы бар,жиегі жоқ,</a:t>
            </a:r>
          </a:p>
          <a:p>
            <a:pPr marL="457200" indent="-457200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   Аузы бар, иегі жоқ. </a:t>
            </a:r>
          </a:p>
          <a:p>
            <a:pPr marL="342900" indent="-342900" algn="ctr"/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561" name="Picture 9" descr="C:\Users\Home\Desktop\бесік суреті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14876" y="1571612"/>
            <a:ext cx="2928958" cy="1500198"/>
          </a:xfrm>
          <a:prstGeom prst="rect">
            <a:avLst/>
          </a:prstGeom>
          <a:noFill/>
        </p:spPr>
      </p:pic>
      <p:pic>
        <p:nvPicPr>
          <p:cNvPr id="23562" name="Picture 10" descr="C:\Users\Home\Desktop\есектің суреті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86446" y="3214686"/>
            <a:ext cx="2928958" cy="1571636"/>
          </a:xfrm>
          <a:prstGeom prst="rect">
            <a:avLst/>
          </a:prstGeom>
          <a:noFill/>
        </p:spPr>
      </p:pic>
      <p:pic>
        <p:nvPicPr>
          <p:cNvPr id="23564" name="Picture 12" descr="C:\Users\Home\Desktop\чайник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714876" y="5000636"/>
            <a:ext cx="2928958" cy="1533522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214290"/>
            <a:ext cx="811993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Миға шабуыл: 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“Зеректік” ойыны</a:t>
            </a:r>
          </a:p>
          <a:p>
            <a:pPr algn="ctr"/>
            <a:endParaRPr lang="kk-KZ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kk-KZ" sz="2800" i="1" dirty="0" smtClean="0">
                <a:latin typeface="Times New Roman" pitchFamily="18" charset="0"/>
                <a:cs typeface="Times New Roman" pitchFamily="18" charset="0"/>
              </a:rPr>
              <a:t>Сандарды өсу ретімен орналастыру</a:t>
            </a:r>
          </a:p>
          <a:p>
            <a:r>
              <a:rPr lang="kk-KZ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45,65,35,10,20,55,40,50,15,25,60,70,30</a:t>
            </a:r>
          </a:p>
          <a:p>
            <a:endParaRPr lang="kk-KZ" sz="28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10,15,20,25,30,35,40,45,50,55,60,65,70</a:t>
            </a:r>
          </a:p>
          <a:p>
            <a:endParaRPr lang="kk-KZ" sz="28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8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Дауыссыз к мен г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15" descr="Рисунок12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57950" y="1285860"/>
            <a:ext cx="2613012" cy="528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7" y="428604"/>
            <a:ext cx="7786743" cy="153888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kk-KZ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“Тапқыр достар” </a:t>
            </a:r>
          </a:p>
          <a:p>
            <a:pPr algn="ctr"/>
            <a:r>
              <a:rPr lang="kk-KZ" sz="4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kk-KZ" sz="40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нтеллектуалды ойыны</a:t>
            </a:r>
          </a:p>
        </p:txBody>
      </p:sp>
      <p:pic>
        <p:nvPicPr>
          <p:cNvPr id="39940" name="Picture 4" descr="C:\Users\Home\Desktop\8520386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68" y="4500570"/>
            <a:ext cx="5286412" cy="2071702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428596" y="2071679"/>
            <a:ext cx="814393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ln w="11430"/>
                <a:latin typeface="Times New Roman" pitchFamily="18" charset="0"/>
                <a:cs typeface="Times New Roman" pitchFamily="18" charset="0"/>
              </a:rPr>
              <a:t>Ойынның шарты: </a:t>
            </a:r>
            <a:r>
              <a:rPr lang="kk-KZ" sz="2400" dirty="0" smtClean="0">
                <a:ln w="11430"/>
                <a:latin typeface="Times New Roman" pitchFamily="18" charset="0"/>
                <a:cs typeface="Times New Roman" pitchFamily="18" charset="0"/>
              </a:rPr>
              <a:t>Бұл ойын тапсырмалар мен сұрақтардан тұрады. Сұрақты мұқият тыңдап, нақты жауап беру керек. </a:t>
            </a:r>
            <a:r>
              <a:rPr lang="kk-KZ" sz="2400" dirty="0" smtClean="0">
                <a:ln w="11430"/>
                <a:latin typeface="Times New Roman" pitchFamily="18" charset="0"/>
                <a:cs typeface="Times New Roman" pitchFamily="18" charset="0"/>
              </a:rPr>
              <a:t>Әр айналым сайын топтарға пирамидалық </a:t>
            </a:r>
            <a:r>
              <a:rPr lang="kk-KZ" sz="2400" dirty="0" smtClean="0">
                <a:ln w="11430"/>
                <a:latin typeface="Times New Roman" pitchFamily="18" charset="0"/>
                <a:cs typeface="Times New Roman" pitchFamily="18" charset="0"/>
              </a:rPr>
              <a:t>жетістікке жеткізетін “Сәттілік </a:t>
            </a:r>
            <a:r>
              <a:rPr lang="kk-KZ" sz="2400" dirty="0" smtClean="0">
                <a:ln w="11430"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dirty="0" smtClean="0">
                <a:ln w="11430"/>
                <a:latin typeface="Times New Roman" pitchFamily="18" charset="0"/>
                <a:cs typeface="Times New Roman" pitchFamily="18" charset="0"/>
              </a:rPr>
              <a:t>жолағы</a:t>
            </a:r>
            <a:r>
              <a:rPr lang="kk-KZ" sz="2400" dirty="0" smtClean="0">
                <a:ln w="11430"/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kk-KZ" sz="2400" dirty="0" smtClean="0">
                <a:ln w="11430"/>
                <a:latin typeface="Times New Roman" pitchFamily="18" charset="0"/>
                <a:cs typeface="Times New Roman" pitchFamily="18" charset="0"/>
              </a:rPr>
              <a:t>беріледі. Қай топтың пирамидасы биік болса, сол топ </a:t>
            </a:r>
            <a:r>
              <a:rPr lang="kk-KZ" sz="2400" dirty="0" smtClean="0">
                <a:ln w="11430"/>
                <a:latin typeface="Times New Roman" pitchFamily="18" charset="0"/>
                <a:cs typeface="Times New Roman" pitchFamily="18" charset="0"/>
              </a:rPr>
              <a:t>жеңіске жетеді</a:t>
            </a:r>
            <a:r>
              <a:rPr lang="kk-KZ" sz="2400" dirty="0" smtClean="0">
                <a:ln w="11430"/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n w="11430"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57224" y="428604"/>
            <a:ext cx="785985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k-KZ" sz="54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1- айналым: “Бәйге”</a:t>
            </a:r>
            <a:endParaRPr lang="ru-RU" sz="2000" b="1" i="1" spc="50" dirty="0" smtClean="0">
              <a:ln w="11430"/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28662" y="1571613"/>
            <a:ext cx="764386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indent="-914400" algn="just"/>
            <a:r>
              <a:rPr lang="kk-KZ" sz="2000" b="1" spc="50" dirty="0" smtClean="0">
                <a:ln w="11430"/>
                <a:latin typeface="Times New Roman" pitchFamily="18" charset="0"/>
                <a:cs typeface="Times New Roman" pitchFamily="18" charset="0"/>
              </a:rPr>
              <a:t>1. Дыбыстар нешеге бөлінеді?</a:t>
            </a:r>
          </a:p>
          <a:p>
            <a:pPr marL="914400" indent="-914400" algn="just"/>
            <a:r>
              <a:rPr lang="kk-KZ" sz="2000" b="1" spc="50" dirty="0" smtClean="0">
                <a:ln w="11430"/>
                <a:latin typeface="Times New Roman" pitchFamily="18" charset="0"/>
                <a:cs typeface="Times New Roman" pitchFamily="18" charset="0"/>
              </a:rPr>
              <a:t>2. Дауыссыз дыбыстар нешеге бөлінеді?</a:t>
            </a:r>
          </a:p>
          <a:p>
            <a:pPr marL="914400" indent="-914400" algn="just"/>
            <a:r>
              <a:rPr lang="kk-KZ" sz="2000" b="1" spc="50" dirty="0" smtClean="0">
                <a:ln w="11430"/>
                <a:latin typeface="Times New Roman" pitchFamily="18" charset="0"/>
                <a:cs typeface="Times New Roman" pitchFamily="18" charset="0"/>
              </a:rPr>
              <a:t>3. Ұяң дауыссыздарды ата.</a:t>
            </a:r>
          </a:p>
          <a:p>
            <a:pPr marL="914400" indent="-914400" algn="just"/>
            <a:r>
              <a:rPr lang="kk-KZ" sz="2000" b="1" spc="50" dirty="0" smtClean="0">
                <a:ln w="11430"/>
                <a:latin typeface="Times New Roman" pitchFamily="18" charset="0"/>
                <a:cs typeface="Times New Roman" pitchFamily="18" charset="0"/>
              </a:rPr>
              <a:t>4. Дауысты дыбыстар нешеге бөлінеді?</a:t>
            </a:r>
          </a:p>
          <a:p>
            <a:pPr marL="914400" indent="-914400" algn="just"/>
            <a:r>
              <a:rPr lang="kk-KZ" sz="2000" b="1" spc="50" dirty="0" smtClean="0">
                <a:ln w="11430"/>
                <a:latin typeface="Times New Roman" pitchFamily="18" charset="0"/>
                <a:cs typeface="Times New Roman" pitchFamily="18" charset="0"/>
              </a:rPr>
              <a:t>5. Қатаң дауыссыздарды ата.</a:t>
            </a:r>
          </a:p>
          <a:p>
            <a:pPr marL="914400" indent="-914400" algn="just"/>
            <a:r>
              <a:rPr lang="kk-KZ" sz="2000" b="1" spc="50" dirty="0" smtClean="0">
                <a:ln w="11430"/>
                <a:latin typeface="Times New Roman" pitchFamily="18" charset="0"/>
                <a:cs typeface="Times New Roman" pitchFamily="18" charset="0"/>
              </a:rPr>
              <a:t>6. Үнді дауыссыздарды атап бер.</a:t>
            </a:r>
          </a:p>
        </p:txBody>
      </p:sp>
      <p:pic>
        <p:nvPicPr>
          <p:cNvPr id="41986" name="Picture 2" descr="C:\Users\Home\Desktop\Sj4nI3HEJ9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72132" y="4429132"/>
            <a:ext cx="3214710" cy="2071702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57224" y="428604"/>
            <a:ext cx="7859853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kk-KZ" sz="54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2- айналым: “Білгенге                                    маржан”</a:t>
            </a:r>
            <a:endParaRPr lang="ru-RU" sz="5400" b="1" i="1" spc="50" dirty="0" smtClean="0">
              <a:ln w="11430"/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5400" b="1" i="1" spc="50" dirty="0" smtClean="0">
              <a:ln w="11430"/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28662" y="2428867"/>
            <a:ext cx="764386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indent="-914400" algn="just"/>
            <a:endParaRPr lang="kk-KZ" b="1" spc="50" dirty="0" smtClean="0">
              <a:ln w="11430"/>
              <a:latin typeface="Times New Roman" pitchFamily="18" charset="0"/>
              <a:cs typeface="Times New Roman" pitchFamily="18" charset="0"/>
            </a:endParaRPr>
          </a:p>
          <a:p>
            <a:pPr marL="914400" indent="-914400" algn="just"/>
            <a:endParaRPr lang="kk-KZ" b="1" spc="50" dirty="0" smtClean="0">
              <a:ln w="11430"/>
              <a:latin typeface="Times New Roman" pitchFamily="18" charset="0"/>
              <a:cs typeface="Times New Roman" pitchFamily="18" charset="0"/>
            </a:endParaRPr>
          </a:p>
          <a:p>
            <a:pPr marL="914400" indent="-914400" algn="just"/>
            <a:endParaRPr lang="kk-KZ" b="1" spc="50" dirty="0" smtClean="0">
              <a:ln w="11430"/>
              <a:latin typeface="Times New Roman" pitchFamily="18" charset="0"/>
              <a:cs typeface="Times New Roman" pitchFamily="18" charset="0"/>
            </a:endParaRPr>
          </a:p>
          <a:p>
            <a:pPr marL="914400" indent="-914400" algn="just"/>
            <a:endParaRPr lang="kk-KZ" b="1" spc="50" dirty="0" smtClean="0">
              <a:ln w="11430"/>
              <a:latin typeface="Times New Roman" pitchFamily="18" charset="0"/>
              <a:cs typeface="Times New Roman" pitchFamily="18" charset="0"/>
            </a:endParaRPr>
          </a:p>
          <a:p>
            <a:pPr marL="914400" indent="-914400" algn="just"/>
            <a:endParaRPr lang="kk-KZ" b="1" spc="50" dirty="0" smtClean="0">
              <a:ln w="11430"/>
              <a:latin typeface="Times New Roman" pitchFamily="18" charset="0"/>
              <a:cs typeface="Times New Roman" pitchFamily="18" charset="0"/>
            </a:endParaRPr>
          </a:p>
          <a:p>
            <a:pPr marL="914400" indent="-914400" algn="just"/>
            <a:endParaRPr lang="kk-KZ" b="1" spc="50" dirty="0" smtClean="0">
              <a:ln w="11430"/>
              <a:latin typeface="Times New Roman" pitchFamily="18" charset="0"/>
              <a:cs typeface="Times New Roman" pitchFamily="18" charset="0"/>
            </a:endParaRPr>
          </a:p>
          <a:p>
            <a:pPr marL="914400" indent="-914400" algn="just"/>
            <a:endParaRPr lang="kk-KZ" b="1" spc="50" dirty="0" smtClean="0">
              <a:ln w="11430"/>
              <a:latin typeface="Times New Roman" pitchFamily="18" charset="0"/>
              <a:cs typeface="Times New Roman" pitchFamily="18" charset="0"/>
            </a:endParaRPr>
          </a:p>
          <a:p>
            <a:pPr marL="914400" indent="-914400" algn="just"/>
            <a:endParaRPr lang="kk-KZ" b="1" spc="50" dirty="0" smtClean="0">
              <a:ln w="11430"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986" name="Picture 2" descr="C:\Users\Home\Desktop\Sj4nI3HEJ9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72132" y="4429132"/>
            <a:ext cx="3214710" cy="2071702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214546" y="2928934"/>
            <a:ext cx="465871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Оқулықпен жұмыс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521</TotalTime>
  <Words>651</Words>
  <Application>Microsoft Office PowerPoint</Application>
  <PresentationFormat>Экран (4:3)</PresentationFormat>
  <Paragraphs>162</Paragraphs>
  <Slides>20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Windows xp</dc:creator>
  <cp:lastModifiedBy>Home</cp:lastModifiedBy>
  <cp:revision>32</cp:revision>
  <dcterms:created xsi:type="dcterms:W3CDTF">2014-05-10T05:27:35Z</dcterms:created>
  <dcterms:modified xsi:type="dcterms:W3CDTF">2016-10-18T19:40:00Z</dcterms:modified>
</cp:coreProperties>
</file>