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3" r:id="rId5"/>
    <p:sldId id="264" r:id="rId6"/>
    <p:sldId id="265" r:id="rId7"/>
    <p:sldId id="266" r:id="rId8"/>
    <p:sldId id="267" r:id="rId9"/>
    <p:sldId id="262" r:id="rId10"/>
    <p:sldId id="268" r:id="rId11"/>
    <p:sldId id="269" r:id="rId12"/>
    <p:sldId id="270" r:id="rId13"/>
    <p:sldId id="271" r:id="rId14"/>
    <p:sldId id="272" r:id="rId15"/>
    <p:sldId id="273" r:id="rId16"/>
    <p:sldId id="288" r:id="rId17"/>
    <p:sldId id="289" r:id="rId18"/>
    <p:sldId id="290" r:id="rId19"/>
    <p:sldId id="291" r:id="rId20"/>
    <p:sldId id="260" r:id="rId21"/>
    <p:sldId id="259" r:id="rId22"/>
    <p:sldId id="274" r:id="rId23"/>
    <p:sldId id="275" r:id="rId24"/>
    <p:sldId id="277" r:id="rId25"/>
    <p:sldId id="278" r:id="rId26"/>
    <p:sldId id="279" r:id="rId27"/>
    <p:sldId id="280" r:id="rId28"/>
    <p:sldId id="281" r:id="rId29"/>
    <p:sldId id="283" r:id="rId30"/>
    <p:sldId id="287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3AA29-61D2-4820-B7CC-82C458DF8B49}" type="datetimeFigureOut">
              <a:rPr lang="ru-RU"/>
              <a:pPr>
                <a:defRPr/>
              </a:pPr>
              <a:t>17.11.2016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15CE46-EEC1-40AC-AD7F-E3890F2E82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69E58-A9DC-432A-BD5B-67B23A852594}" type="datetimeFigureOut">
              <a:rPr lang="ru-RU"/>
              <a:pPr>
                <a:defRPr/>
              </a:pPr>
              <a:t>17.11.2016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D9573-DA39-4BAB-91FB-3CF15B9D9B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5FC6E3-3519-4C3F-B2B7-54417A9D0F4A}" type="datetimeFigureOut">
              <a:rPr lang="ru-RU"/>
              <a:pPr>
                <a:defRPr/>
              </a:pPr>
              <a:t>17.11.2016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E83AA-4E89-4DF5-A026-AE11111C9E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89CFC-C702-40E0-97C4-F2ABC4B88122}" type="datetimeFigureOut">
              <a:rPr lang="ru-RU"/>
              <a:pPr>
                <a:defRPr/>
              </a:pPr>
              <a:t>17.11.2016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C052A5-0999-403E-9856-F67CFFA520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679B0-E1B9-4C37-83F1-DBA850A4364B}" type="datetimeFigureOut">
              <a:rPr lang="ru-RU"/>
              <a:pPr>
                <a:defRPr/>
              </a:pPr>
              <a:t>17.11.2016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715FC-AFF0-49C4-85A4-9234F2FC7B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389C8-B2D8-4A01-8F18-8A06CA85A8BE}" type="datetimeFigureOut">
              <a:rPr lang="ru-RU"/>
              <a:pPr>
                <a:defRPr/>
              </a:pPr>
              <a:t>17.11.2016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7894A-FF0A-4816-8385-0D740D2CAE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970AF-044F-462D-AD09-2CD93F418850}" type="datetimeFigureOut">
              <a:rPr lang="ru-RU"/>
              <a:pPr>
                <a:defRPr/>
              </a:pPr>
              <a:t>17.11.2016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EB65C-7A16-4B8B-BD44-655F0A6E59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40399-09D1-4B11-8B95-101E07A2DADC}" type="datetimeFigureOut">
              <a:rPr lang="ru-RU"/>
              <a:pPr>
                <a:defRPr/>
              </a:pPr>
              <a:t>17.11.2016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0A586-7CAC-4C94-B8F3-7FB9685A8D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1BF553-3367-43CC-A324-5B6987C442A2}" type="datetimeFigureOut">
              <a:rPr lang="ru-RU"/>
              <a:pPr>
                <a:defRPr/>
              </a:pPr>
              <a:t>17.11.2016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0D237-3800-4080-8BF4-E9EAE920D6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BDB7D-349B-442F-ADCF-BC8489793F27}" type="datetimeFigureOut">
              <a:rPr lang="ru-RU"/>
              <a:pPr>
                <a:defRPr/>
              </a:pPr>
              <a:t>17.11.2016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EBFD1-58F9-4324-9CF5-FC4346F5F8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DC4916-3477-44C6-9A92-C28398C738CF}" type="datetimeFigureOut">
              <a:rPr lang="ru-RU"/>
              <a:pPr>
                <a:defRPr/>
              </a:pPr>
              <a:t>17.11.2016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3969F-D4A0-4FE6-9292-EBC1CD0673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D87A205-59E8-43FC-BC16-17E7D58F317D}" type="datetimeFigureOut">
              <a:rPr lang="ru-RU"/>
              <a:pPr>
                <a:defRPr/>
              </a:pPr>
              <a:t>17.11.2016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0125CA5-C37B-485D-94BA-36EC49E14F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1" r:id="rId4"/>
    <p:sldLayoutId id="2147483675" r:id="rId5"/>
    <p:sldLayoutId id="2147483670" r:id="rId6"/>
    <p:sldLayoutId id="2147483676" r:id="rId7"/>
    <p:sldLayoutId id="2147483677" r:id="rId8"/>
    <p:sldLayoutId id="2147483678" r:id="rId9"/>
    <p:sldLayoutId id="2147483669" r:id="rId10"/>
    <p:sldLayoutId id="214748367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1500174"/>
            <a:ext cx="8624918" cy="314685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b="1" dirty="0" smtClean="0"/>
              <a:t>Документация </a:t>
            </a:r>
            <a:br>
              <a:rPr lang="ru-RU" sz="4800" b="1" dirty="0" smtClean="0"/>
            </a:br>
            <a:r>
              <a:rPr lang="ru-RU" sz="4800" b="1" dirty="0" smtClean="0"/>
              <a:t>учителя- дефектолога </a:t>
            </a:r>
            <a:endParaRPr lang="ru-RU" sz="4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5214938"/>
            <a:ext cx="8458200" cy="914400"/>
          </a:xfrm>
        </p:spPr>
        <p:txBody>
          <a:bodyPr>
            <a:normAutofit/>
          </a:bodyPr>
          <a:lstStyle/>
          <a:p>
            <a:pPr algn="r"/>
            <a:r>
              <a:rPr lang="ru-RU" smtClean="0">
                <a:solidFill>
                  <a:srgbClr val="443329"/>
                </a:solidFill>
              </a:rPr>
              <a:t>Дефектолог: </a:t>
            </a:r>
            <a:r>
              <a:rPr lang="ru-RU" smtClean="0">
                <a:solidFill>
                  <a:srgbClr val="443329"/>
                </a:solidFill>
                <a:latin typeface="Arial" charset="0"/>
              </a:rPr>
              <a:t>Волкова</a:t>
            </a:r>
            <a:r>
              <a:rPr lang="ru-RU" smtClean="0">
                <a:solidFill>
                  <a:srgbClr val="443329"/>
                </a:solidFill>
              </a:rPr>
              <a:t> </a:t>
            </a:r>
            <a:r>
              <a:rPr lang="ru-RU" b="1" smtClean="0">
                <a:solidFill>
                  <a:srgbClr val="443329"/>
                </a:solidFill>
              </a:rPr>
              <a:t>Дарья Викторовна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Годовая задача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/>
              <a:t>Годовая задача</a:t>
            </a:r>
            <a:endParaRPr lang="ru-RU" dirty="0"/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/>
              <a:t>2014-2015 </a:t>
            </a:r>
            <a:r>
              <a:rPr lang="ru-RU" b="1" dirty="0"/>
              <a:t>учебный год</a:t>
            </a:r>
            <a:endParaRPr lang="ru-RU" dirty="0"/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/>
              <a:t> </a:t>
            </a:r>
            <a:endParaRPr lang="ru-RU" dirty="0"/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/>
              <a:t> </a:t>
            </a:r>
            <a:endParaRPr lang="ru-RU" dirty="0"/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Реализация программных задач 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в единстве психофизических, психологических, 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коррекционных и педагогических 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воздействий на детей 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с задержкой психического развития 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средствами новых технологий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Годовой план педагога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2162175"/>
          </a:xfrm>
        </p:spPr>
        <p:txBody>
          <a:bodyPr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dirty="0" smtClean="0"/>
              <a:t>Учебно-воспитательная работа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dirty="0"/>
              <a:t>Консультативно-методическая </a:t>
            </a:r>
            <a:r>
              <a:rPr lang="ru-RU" b="1" dirty="0" smtClean="0"/>
              <a:t>работа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dirty="0"/>
              <a:t>Организационная </a:t>
            </a:r>
            <a:r>
              <a:rPr lang="ru-RU" b="1" dirty="0" smtClean="0"/>
              <a:t>работа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dirty="0"/>
              <a:t>Повышение квалификации и самообразования</a:t>
            </a:r>
          </a:p>
        </p:txBody>
      </p:sp>
      <p:pic>
        <p:nvPicPr>
          <p:cNvPr id="4" name="Picture 3" descr="C:\Documents and Settings\Admin\Рабочий стол\Безымянный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3716338"/>
            <a:ext cx="4872038" cy="285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Списки детей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3348038" y="1125538"/>
          <a:ext cx="5626100" cy="5410204"/>
        </p:xfrm>
        <a:graphic>
          <a:graphicData uri="http://schemas.openxmlformats.org/drawingml/2006/table">
            <a:tbl>
              <a:tblPr/>
              <a:tblGrid>
                <a:gridCol w="247650"/>
                <a:gridCol w="909637"/>
                <a:gridCol w="763588"/>
                <a:gridCol w="817562"/>
                <a:gridCol w="2887663"/>
              </a:tblGrid>
              <a:tr h="322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Ф.И.О. учащегося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 рождения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Заключение №, дата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Диагноз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Горчаков Владимир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23.09.2003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9692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16.03.2012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ЗПР  на резидуально -органическом фоне с аутистическими чертами и гипермимическими расстройством поведения. Общее недоразвитие речи </a:t>
                      </a: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уровня. Нарушения формирования учебной деятельности, обусловленное снижением познавательной деятельности.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Жамалова Анель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16.08.2004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7884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от15.04.2012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Детский аутизм, ЗПР церебрально-органического генеза, спецефическое развитие речи, обусловленное коммуникативными нарушениями. ОНР </a:t>
                      </a: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уровня. Нарушение формирования учебной деятельности, обусловленное снижением умственной работоспособности и коммуникативными нарушением.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Кажиденов Ахмет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03.03.2004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10521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от18.06.2012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ЗПР  церебрально-органического генеза. Дизартрия. Синдром моторной алалии. ОНР </a:t>
                      </a: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 </a:t>
                      </a: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уровня. Нарушение формирования учебной деятельности, обусловленное снижением познавательной деятельности. Трудности формирования письма и чтения.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Каримов Шамиль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03.09.2004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10588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От13.08.2012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ЗПР церебрального генеза. Аситеноневротический синдром. ОНР 2-3 уровня. Нарушения формирования учебной деятельности, обусловленное снижением познавательных интересов.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8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Кибашев Нурсултан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22.02.2005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10175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От18.05.2012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ЗПР церебрального генеза. ОНР </a:t>
                      </a: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II-III</a:t>
                      </a: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уровня. Стертая форма дизартрии.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Кольчукова Аяулым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19.01.2005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9830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От25.04.2012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ЗПР  церебрально-органического генеза. Гипертензионно-гидроцефальный синдром. ОНР II уровня. Нарушение формирования учебной деятельности, обусловленное  снижением умственной работоспособности.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Лесовой Денис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21.09.2004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9707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От28.03.2012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ЗПР церебрально-органического генеза. Гипертензионно-гидроцефальный синдром. ОНР </a:t>
                      </a: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уровня. Нарушение учебной деятельности, обусловленное снижением познавательной деятельности.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Максатов Азат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12.06.2003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9739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от06.04.2012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Последствия тяжелой ЧМТ (головного мозга). Умеренный правосторонний гемипарез. ЗПР нейроастенический синдром. Дизартрия. ОНР </a:t>
                      </a: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уровня. Укорочение правой нижней конечности 2 см. Нарушение формирования учебной деятельности, обусловленное снижением познавательной деятельности.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Матусевич Екатерина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09.07.2004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7907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09.03.2012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ЗПР  на резидуально -органическом фоне. Аутистический синдром. Специфическое развитие речи , обусловленное коммуникативными нарушениями. Трудности формирования письма и чтения. Нарушение формирования учебной  деятельности, обусловленное снижением познавательной деятельности и коммуникативными нарушениями.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8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Мукашев Нуржан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25.06.2005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9740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От10.04.2012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ЗПР  рези дуально-органическом фоне. Астеноневротический синдром. ОНР </a:t>
                      </a:r>
                      <a:r>
                        <a:rPr kumimoji="0" lang="en-US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уровня.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Утимагамбет Нурсултан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26.10.2004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9605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22.02.2012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ЗПР  церебрального генеза. Астеноневратический синдром. Общее недоразвитие речи нерезко выраженное.  Нарушение формирования игровой и конструктивной деятельности, обусловленное снижением познавательной деятельности.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7210" marR="5721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3975" y="1268413"/>
            <a:ext cx="3187700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400" b="1">
              <a:cs typeface="Times New Roman" pitchFamily="18" charset="0"/>
            </a:endParaRPr>
          </a:p>
          <a:p>
            <a:endParaRPr lang="ru-RU" sz="1400" b="1">
              <a:cs typeface="Times New Roman" pitchFamily="18" charset="0"/>
            </a:endParaRPr>
          </a:p>
          <a:p>
            <a:endParaRPr lang="ru-RU" sz="1400" b="1">
              <a:cs typeface="Times New Roman" pitchFamily="18" charset="0"/>
            </a:endParaRPr>
          </a:p>
          <a:p>
            <a:r>
              <a:rPr lang="ru-RU" sz="1400" b="1">
                <a:cs typeface="Times New Roman" pitchFamily="18" charset="0"/>
              </a:rPr>
              <a:t>Список учащихся 1 «А» класса</a:t>
            </a:r>
            <a:endParaRPr lang="ru-RU" sz="900"/>
          </a:p>
          <a:p>
            <a:pPr eaLnBrk="0" hangingPunct="0"/>
            <a:r>
              <a:rPr lang="ru-RU" sz="1200" b="1">
                <a:cs typeface="Times New Roman" pitchFamily="18" charset="0"/>
              </a:rPr>
              <a:t>Областной специальной </a:t>
            </a:r>
          </a:p>
          <a:p>
            <a:pPr eaLnBrk="0" hangingPunct="0"/>
            <a:r>
              <a:rPr lang="ru-RU" sz="1200" b="1">
                <a:cs typeface="Times New Roman" pitchFamily="18" charset="0"/>
              </a:rPr>
              <a:t>коррекционной школы - сад для детей </a:t>
            </a:r>
            <a:endParaRPr lang="ru-RU" sz="900"/>
          </a:p>
          <a:p>
            <a:pPr eaLnBrk="0" hangingPunct="0"/>
            <a:r>
              <a:rPr lang="ru-RU" sz="1200" b="1">
                <a:cs typeface="Times New Roman" pitchFamily="18" charset="0"/>
              </a:rPr>
              <a:t>с задержкой психического развития</a:t>
            </a:r>
            <a:endParaRPr lang="ru-RU" sz="900"/>
          </a:p>
          <a:p>
            <a:pPr eaLnBrk="0" hangingPunct="0"/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График работы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331913" y="2636838"/>
          <a:ext cx="6221601" cy="350520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360041"/>
                <a:gridCol w="1214755"/>
                <a:gridCol w="1215390"/>
                <a:gridCol w="1215390"/>
                <a:gridCol w="1216025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Понедельник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Вторник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Среда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Четверг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Пятница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12.20-12.40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12.20-12.50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12.20-12.40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12.20-12.50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12.20-12.40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Жамалова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Лесовой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Лесовой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Жамалова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Лесовой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12.4</a:t>
                      </a:r>
                      <a:r>
                        <a:rPr lang="kk-KZ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-13.0</a:t>
                      </a:r>
                      <a:r>
                        <a:rPr lang="kk-KZ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12.5</a:t>
                      </a:r>
                      <a:r>
                        <a:rPr lang="kk-KZ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-13.2</a:t>
                      </a:r>
                      <a:r>
                        <a:rPr lang="kk-KZ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12.4</a:t>
                      </a:r>
                      <a:r>
                        <a:rPr lang="kk-KZ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-13.0</a:t>
                      </a:r>
                      <a:r>
                        <a:rPr lang="kk-KZ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12.40-13.00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12.40-13.00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Горчаков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Самарбаев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Одноконный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Горчаков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Горчаков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Жамалова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13.00-13.25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13.20-13.50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13.00-13.25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13.00-13.25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13.00-13.2</a:t>
                      </a:r>
                      <a:r>
                        <a:rPr lang="kk-KZ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Матусевич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Мукашев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Елкей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Мринский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Лобза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Уралов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Матусевич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Мукашев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Елкей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Самарбаев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Одноконный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Матусевич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Мукашев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Елкей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13.25-13.55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13.50-14.20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13.25-13.55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13.25-13.55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13.25-13.55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Туменбаев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Максатов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Туменбаев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Максатов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Туменбаев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Максатов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Мринский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Лобза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Уралов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Одноконный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Самарбаев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13.55-14.25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14.20-14.50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13.55-14.25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13.55-14.25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13.55-14.25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Самарбаев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Одноконный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Каримов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Кольчукова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Самарбаев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Одноконный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Каримов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Кольчукова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Туменбаев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Максатов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31913" y="1420813"/>
            <a:ext cx="6367462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График работы дефектолога Евиной Д.В</a:t>
            </a:r>
            <a:endParaRPr lang="ru-RU" sz="900"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sz="1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</a:t>
            </a:r>
            <a:r>
              <a:rPr lang="en-US" sz="1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</a:t>
            </a:r>
            <a:r>
              <a:rPr lang="ru-RU" sz="14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четверть.</a:t>
            </a:r>
            <a:endParaRPr lang="ru-RU" sz="900"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endParaRPr lang="ru-RU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Перечень оборудования и методической литературы</a:t>
            </a:r>
            <a:br>
              <a:rPr lang="ru-RU" dirty="0"/>
            </a:br>
            <a:endParaRPr lang="ru-RU" dirty="0"/>
          </a:p>
        </p:txBody>
      </p:sp>
      <p:pic>
        <p:nvPicPr>
          <p:cNvPr id="8194" name="Picture 2" descr="C:\Documents and Settings\Admin\Рабочий стол\glig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4800" y="1771650"/>
            <a:ext cx="8686800" cy="4090988"/>
          </a:xfr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Годовой отчёт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9218" name="Picture 2" descr="C:\Documents and Settings\Admin\Рабочий стол\lutjf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4800" y="1789113"/>
            <a:ext cx="8686800" cy="4056062"/>
          </a:xfr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Карты развития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Анкетирование родителей</a:t>
            </a:r>
          </a:p>
          <a:p>
            <a:endParaRPr lang="ru-RU" smtClean="0"/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5508625" y="2276475"/>
          <a:ext cx="2773363" cy="4064000"/>
        </p:xfrm>
        <a:graphic>
          <a:graphicData uri="http://schemas.openxmlformats.org/presentationml/2006/ole">
            <p:oleObj spid="_x0000_s21506" name="Документ" r:id="rId3" imgW="6709807" imgH="9834086" progId="Word.Document.12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Карты развития</a:t>
            </a:r>
            <a:endParaRPr lang="ru-RU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>
          <a:xfrm>
            <a:off x="4572000" y="476672"/>
            <a:ext cx="4313969" cy="6171500"/>
          </a:xfrm>
          <a:effectLst>
            <a:glow rad="635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5" name="Объект 13"/>
          <p:cNvSpPr txBox="1">
            <a:spLocks/>
          </p:cNvSpPr>
          <p:nvPr/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F0A22E"/>
              </a:buClr>
              <a:buSzPct val="70000"/>
              <a:buFont typeface="Wingdings 2" pitchFamily="18" charset="2"/>
              <a:buNone/>
            </a:pPr>
            <a:r>
              <a:rPr lang="ru-RU" sz="3200">
                <a:solidFill>
                  <a:srgbClr val="4E3B30"/>
                </a:solidFill>
                <a:latin typeface="Franklin Gothic Book" pitchFamily="34" charset="0"/>
              </a:rPr>
              <a:t>Карта </a:t>
            </a:r>
          </a:p>
          <a:p>
            <a:pPr>
              <a:spcBef>
                <a:spcPct val="20000"/>
              </a:spcBef>
              <a:buClr>
                <a:srgbClr val="F0A22E"/>
              </a:buClr>
              <a:buSzPct val="70000"/>
              <a:buFont typeface="Wingdings 2" pitchFamily="18" charset="2"/>
              <a:buNone/>
            </a:pPr>
            <a:r>
              <a:rPr lang="ru-RU" sz="3200">
                <a:solidFill>
                  <a:srgbClr val="4E3B30"/>
                </a:solidFill>
                <a:latin typeface="Franklin Gothic Book" pitchFamily="34" charset="0"/>
              </a:rPr>
              <a:t>индивидуального </a:t>
            </a:r>
          </a:p>
          <a:p>
            <a:pPr>
              <a:spcBef>
                <a:spcPct val="20000"/>
              </a:spcBef>
              <a:buClr>
                <a:srgbClr val="F0A22E"/>
              </a:buClr>
              <a:buSzPct val="70000"/>
              <a:buFont typeface="Wingdings 2" pitchFamily="18" charset="2"/>
              <a:buNone/>
            </a:pPr>
            <a:r>
              <a:rPr lang="ru-RU" sz="3200">
                <a:solidFill>
                  <a:srgbClr val="4E3B30"/>
                </a:solidFill>
                <a:latin typeface="Franklin Gothic Book" pitchFamily="34" charset="0"/>
              </a:rPr>
              <a:t>развития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Карты развития</a:t>
            </a:r>
            <a:endParaRPr lang="ru-RU" dirty="0"/>
          </a:p>
        </p:txBody>
      </p:sp>
      <p:pic>
        <p:nvPicPr>
          <p:cNvPr id="19458" name="Picture 2" descr="C:\Documents and Settings\Admin\Рабочий стол\,k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565400"/>
            <a:ext cx="8686800" cy="4056063"/>
          </a:xfrm>
        </p:spPr>
      </p:pic>
      <p:sp>
        <p:nvSpPr>
          <p:cNvPr id="5" name="Объект 2"/>
          <p:cNvSpPr txBox="1">
            <a:spLocks/>
          </p:cNvSpPr>
          <p:nvPr/>
        </p:nvSpPr>
        <p:spPr bwMode="auto">
          <a:xfrm>
            <a:off x="304800" y="126841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F0A22E"/>
              </a:buClr>
              <a:buSzPct val="70000"/>
              <a:buFont typeface="Wingdings 2" pitchFamily="18" charset="2"/>
              <a:buChar char=""/>
            </a:pPr>
            <a:r>
              <a:rPr lang="ru-RU" sz="3200">
                <a:solidFill>
                  <a:srgbClr val="4E3B30"/>
                </a:solidFill>
                <a:latin typeface="Franklin Gothic Book" pitchFamily="34" charset="0"/>
              </a:rPr>
              <a:t>Дефектологическое обследование и план индивидуальной работы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Карты развития</a:t>
            </a:r>
            <a:endParaRPr lang="ru-RU" dirty="0"/>
          </a:p>
        </p:txBody>
      </p:sp>
      <p:pic>
        <p:nvPicPr>
          <p:cNvPr id="20482" name="Picture 2" descr="C:\Documents and Settings\Admin\Рабочий стол\yju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4800" y="1781175"/>
            <a:ext cx="8686800" cy="4071938"/>
          </a:xfr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Перечень документов: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5018087"/>
          </a:xfrm>
        </p:spPr>
        <p:txBody>
          <a:bodyPr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Портфолио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Рабочая папка дефектолога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Перечень оборудования и методической литературы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График работы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/>
              <a:t>Карты развития детей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Перспективный план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Календарный план индивидуально-групповой работы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Консультативно-просветительская работа с классными руководителями, родителями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Тетрадь взаимосвязи с воспитателями </a:t>
            </a:r>
            <a:r>
              <a:rPr lang="ru-RU" dirty="0"/>
              <a:t>группы продлённого </a:t>
            </a:r>
            <a:r>
              <a:rPr lang="ru-RU" dirty="0" smtClean="0"/>
              <a:t>дня, классными руководителями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План самообразования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500"/>
                            </p:stCondLst>
                            <p:childTnLst>
                              <p:par>
                                <p:cTn id="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0"/>
                            </p:stCondLst>
                            <p:childTnLst>
                              <p:par>
                                <p:cTn id="4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0"/>
                            </p:stCondLst>
                            <p:childTnLst>
                              <p:par>
                                <p:cTn id="4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Перспективный план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304799" y="1987549"/>
          <a:ext cx="8686802" cy="4651986"/>
        </p:xfrm>
        <a:graphic>
          <a:graphicData uri="http://schemas.openxmlformats.org/drawingml/2006/table">
            <a:tbl>
              <a:tblPr/>
              <a:tblGrid>
                <a:gridCol w="152438"/>
                <a:gridCol w="305949"/>
                <a:gridCol w="228656"/>
                <a:gridCol w="684359"/>
                <a:gridCol w="1141673"/>
                <a:gridCol w="611898"/>
                <a:gridCol w="305949"/>
                <a:gridCol w="909795"/>
                <a:gridCol w="988698"/>
                <a:gridCol w="837334"/>
                <a:gridCol w="611898"/>
                <a:gridCol w="728914"/>
                <a:gridCol w="567343"/>
                <a:gridCol w="611898"/>
              </a:tblGrid>
              <a:tr h="1009403"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Месяц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Неделя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800" b="1" kern="0" dirty="0">
                          <a:effectLst/>
                          <a:latin typeface="Times New Roman"/>
                        </a:rPr>
                        <a:t>Тема</a:t>
                      </a:r>
                    </a:p>
                  </a:txBody>
                  <a:tcPr marL="58073" marR="5807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</a:rPr>
                        <a:t>Ознакомление с окружающим и развитие речи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</a:rPr>
                        <a:t>Грамматический строй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Связная речь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</a:rPr>
                        <a:t>Звуки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</a:rPr>
                        <a:t>Развитие психических  процессов (дидактические игры)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Формирование фонематических представлений, звукового анализа и синтеза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</a:rPr>
                        <a:t>Формирование математических представлений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</a:rPr>
                        <a:t>Количество и счёт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</a:rPr>
                        <a:t>Математические понятия (ориентировка в пространстве, во времени)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Times New Roman"/>
                        </a:rPr>
                        <a:t>Геометрические фигуры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Times New Roman"/>
                        </a:rPr>
                        <a:t>Величина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3638">
                <a:tc>
                  <a:txBody>
                    <a:bodyPr/>
                    <a:lstStyle/>
                    <a:p>
                      <a:pPr marR="71755"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Сентябрь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Times New Roman"/>
                        </a:rPr>
                        <a:t>Диагностическое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обследование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учащихся.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Диагностическое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обследование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Times New Roman"/>
                        </a:rPr>
                        <a:t>учащихся.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8945"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Сентябрь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17.09 – 21.09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Мой дом. Моя семья.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1.Работа по картине «Дома», «Семья на прогулке»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2.Расскажи о своей семье.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3.Расскажи, где ты живёшь.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1.  Лексико-грамматическое упражнение «С кем ты живёшь?»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Составление предложений с существительными в Т.п.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2. Лексико-грамматическое упражнение «Закончи предложение»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Закончить предложения, подбирая слово в нужном падеже.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3. Лексико-грамматическое упражнение «А у вас?» Подобрать прилагательное в простой и превосходной спепени.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1. Загадки про членов семьи.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2. Пересказ «Дед, баба и Алёша» Ю. Коваль.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3. Составление рассказа «Обязанности семьи по дому»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Звук-буква.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Гласные и согласные звуки.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«Расставь матрёшек по росту. Покажи членов семьи» («Корреспондент» Пальчиковая гимнастика «Семья» «Как мы помогаем родным?» «Родство» Лото «Семья» (зрительное и слуховое восприятие, внимание, восприятие величины,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связная речь, память, мел. моторика, мышление)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Речевые и неречевые звуки. Ознакомление с понятиями «гласный» и «согласный» звуки. Гласные звуки обозначаются красной фишкой, согласные – синей и зеленой. Различие понятий «звук» и «буква»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Сантиметр – единица измерения.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Составление из частей, деление на части.- измерение длины с помощью условной меры,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-единица длины – сантиметр,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-линейка и её назначение,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-измерение длины с помощью линейки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-деление на части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-метод сгибания 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-сравнение групп предметов по количеству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-понятие «одинаково»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-понятия «слева», «справа», «посередине»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-дифференциация понятий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-понятия «точка», «луч», «отрезок»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Times New Roman"/>
                        </a:rPr>
                        <a:t>-проведение прямых линий через 2 точки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Times New Roman"/>
                        </a:rPr>
                        <a:t>-понятие «большой»,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Times New Roman"/>
                        </a:rPr>
                        <a:t>-понятие «маленький»,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Times New Roman"/>
                        </a:rPr>
                        <a:t>-соотнесение предметов по величине,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Times New Roman"/>
                        </a:rPr>
                        <a:t>-группировка предметов по признаку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073" marR="580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841625" y="1666875"/>
            <a:ext cx="407035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1415" rIns="71415" bIns="0" anchor="ctr">
            <a:spAutoFit/>
          </a:bodyPr>
          <a:lstStyle/>
          <a:p>
            <a:pPr algn="ctr"/>
            <a:r>
              <a:rPr lang="ru-RU" sz="900" b="1">
                <a:cs typeface="Times New Roman" pitchFamily="18" charset="0"/>
              </a:rPr>
              <a:t>Перспективное планирование для  1 «А»  класса на 2014- 2015 уч. г. </a:t>
            </a:r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Календарные планы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Календарное планирование составляется с учётом знаний, умений и навыков школьника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Консультативно-просветительская работа с классными руководителями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2484438" y="1557338"/>
          <a:ext cx="4158792" cy="5029200"/>
        </p:xfrm>
        <a:graphic>
          <a:graphicData uri="http://schemas.openxmlformats.org/drawingml/2006/table">
            <a:tbl>
              <a:tblPr firstRow="1" firstCol="1" bandRow="1"/>
              <a:tblGrid>
                <a:gridCol w="258105"/>
                <a:gridCol w="1830199"/>
                <a:gridCol w="1035461"/>
                <a:gridCol w="1035027"/>
              </a:tblGrid>
              <a:tr h="2919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 п/п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Тема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Вид работы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Сроки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9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Результаты обследования детей на начало учебного года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Выступление на м/о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Сентябрь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9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«Кризис - 7» поведение учителя»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Консультация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Сентябрь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9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«Проблемы адаптации детей к школе»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Консультация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Октябрь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9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«Особенности развития эмоционально-волевой сферы школьников с ЗПР»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Лекция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Ноябрь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9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«Т</a:t>
                      </a:r>
                      <a:r>
                        <a:rPr lang="en-US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руд и о</a:t>
                      </a: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тветственность учителя»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Консультация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Декабрь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9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«Особенности учебной мотивации детей с задержкой психического развития»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Лекция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Январь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9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Результаты обследования детей на середину учебного года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Выступление на м/о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Январь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9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«Специальные методы педагогической коррекции»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Консультация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Февраль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39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«Общение как условие социальной адаптации и формирования личности детей с ЗПР»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Лекция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Март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9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«Профилактика эмоциональных перегрузок»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Лекция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Апрель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9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Результаты обследования детей на конец учебного года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Выступление на м/о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Май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9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«Развитие связной речи детей с ЗПР»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Консультация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Май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9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Индивидуальные консультации по возникшим вопросам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Консультации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Еженедельно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928" marR="469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Консультативно-просветительская работа с родителями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624013" y="1684338"/>
          <a:ext cx="6047105" cy="4267200"/>
        </p:xfrm>
        <a:graphic>
          <a:graphicData uri="http://schemas.openxmlformats.org/drawingml/2006/table">
            <a:tbl>
              <a:tblPr firstRow="1" firstCol="1" bandRow="1"/>
              <a:tblGrid>
                <a:gridCol w="377190"/>
                <a:gridCol w="2521585"/>
                <a:gridCol w="1710055"/>
                <a:gridCol w="1438275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 п/п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Тема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Вид работы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Сроки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Результаты обследования детей на начало года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Отчёт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Сентябрь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«Готовность к школе»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Консультация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Сентябрь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«Как научить ребёнка читать?»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Консультация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Ноябрь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Результаты обследования детей на середину года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Отчёт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Январь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«Особенности эмоциональной сферы у детей с ЗПР»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Консультация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Январь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«Как научить ребёнка правильно держать пишущий предмет»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Консультация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Март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Результаты обследования детей на конец учебного года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Отчёт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«Труд детей младшего школьного возраста»                                                          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Консультация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Индивидуальные и подгрупповые консультации по возникшим вопросам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Консультации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Еженедельно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Тетрадь взаимосвязи дефектолога с классными руководителями и воспитателями группы продлённого дня</a:t>
            </a:r>
            <a:endParaRPr lang="ru-RU" dirty="0"/>
          </a:p>
        </p:txBody>
      </p:sp>
      <p:pic>
        <p:nvPicPr>
          <p:cNvPr id="12290" name="Picture 2" descr="C:\Documents and Settings\Admin\Рабочий стол\i6rf.bmp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565400"/>
            <a:ext cx="8686800" cy="4056063"/>
          </a:xfr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План самообразования</a:t>
            </a:r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09078" y="1628800"/>
            <a:ext cx="86868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000" b="1" cap="all" dirty="0" smtClean="0">
                <a:solidFill>
                  <a:schemeClr val="accent1">
                    <a:lumMod val="50000"/>
                  </a:schemeClr>
                </a:solidFill>
                <a:effectLst>
                  <a:reflection blurRad="12700" stA="48000" endA="300" endPos="55000" dir="5400000" sy="-90000" algn="bl" rotWithShape="0"/>
                </a:effectLst>
              </a:rPr>
              <a:t>Методическая проблема дефектолога: </a:t>
            </a:r>
          </a:p>
          <a:p>
            <a:pPr algn="ctr" fontAlgn="auto">
              <a:spcAft>
                <a:spcPts val="0"/>
              </a:spcAft>
              <a:defRPr/>
            </a:pPr>
            <a:endParaRPr lang="ru-RU" b="1" dirty="0" smtClean="0">
              <a:solidFill>
                <a:schemeClr val="accent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«ИСПОЛЬЗОВАНИЕ ИГРОВЫХ ТЕХНОЛОГИЙ В РАЗВИТИИ ЭМОЦИОНАЛЬНОГО ВОСПРИЯТИЯ ДЕТЕЙ С ЗАДЕРЖКОЙ ПСИХИЧЕСКОГО РАЗВИТИЯ»</a:t>
            </a:r>
          </a:p>
          <a:p>
            <a:pPr fontAlgn="auto">
              <a:spcAft>
                <a:spcPts val="0"/>
              </a:spcAft>
              <a:defRPr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06500" y="1554163"/>
            <a:ext cx="6883400" cy="4525962"/>
          </a:xfr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План самообразования</a:t>
            </a:r>
            <a:endParaRPr lang="ru-RU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Направления работы</a:t>
            </a:r>
            <a:endParaRPr lang="ru-RU" dirty="0"/>
          </a:p>
        </p:txBody>
      </p:sp>
      <p:pic>
        <p:nvPicPr>
          <p:cNvPr id="409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22325" y="1554163"/>
            <a:ext cx="7651750" cy="4525962"/>
          </a:xfr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47775" y="1554163"/>
            <a:ext cx="6800850" cy="4525962"/>
          </a:xfr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22313" y="1847850"/>
            <a:ext cx="7851775" cy="3938588"/>
          </a:xfr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err="1" smtClean="0"/>
              <a:t>портфолио</a:t>
            </a:r>
            <a:endParaRPr lang="ru-RU" dirty="0"/>
          </a:p>
        </p:txBody>
      </p:sp>
      <p:sp>
        <p:nvSpPr>
          <p:cNvPr id="15362" name="Содержимое 2"/>
          <p:cNvSpPr txBox="1">
            <a:spLocks/>
          </p:cNvSpPr>
          <p:nvPr/>
        </p:nvSpPr>
        <p:spPr bwMode="auto">
          <a:xfrm>
            <a:off x="457200" y="1571625"/>
            <a:ext cx="8686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endParaRPr lang="en-US" sz="3200">
              <a:solidFill>
                <a:schemeClr val="tx2"/>
              </a:solidFill>
              <a:latin typeface="Franklin Gothic Book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Резюме</a:t>
            </a:r>
          </a:p>
          <a:p>
            <a:r>
              <a:rPr lang="ru-RU" smtClean="0"/>
              <a:t>Копии документов </a:t>
            </a:r>
          </a:p>
          <a:p>
            <a:r>
              <a:rPr lang="ru-RU" smtClean="0"/>
              <a:t>Ресурсное обеспечение </a:t>
            </a:r>
          </a:p>
          <a:p>
            <a:r>
              <a:rPr lang="ru-RU" smtClean="0"/>
              <a:t>Педагогическая копилка</a:t>
            </a:r>
          </a:p>
          <a:p>
            <a:r>
              <a:rPr lang="ru-RU" smtClean="0"/>
              <a:t>Награды и отзывы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13204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9600" dirty="0" smtClean="0"/>
              <a:t>Спасибо за внимание!</a:t>
            </a:r>
            <a:endParaRPr lang="ru-RU" sz="9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Резюме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50" y="1500188"/>
            <a:ext cx="8686800" cy="2643187"/>
          </a:xfrm>
        </p:spPr>
        <p:txBody>
          <a:bodyPr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Анкетные данные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Образование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Специальность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Квалификация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Место и стаж работы (общий и в данном учебном заведении)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Методическая проблема педагога</a:t>
            </a:r>
            <a:endParaRPr lang="ru-RU" dirty="0"/>
          </a:p>
        </p:txBody>
      </p:sp>
      <p:sp>
        <p:nvSpPr>
          <p:cNvPr id="16387" name="Содержимое 2"/>
          <p:cNvSpPr txBox="1">
            <a:spLocks/>
          </p:cNvSpPr>
          <p:nvPr/>
        </p:nvSpPr>
        <p:spPr bwMode="auto">
          <a:xfrm>
            <a:off x="457200" y="1571625"/>
            <a:ext cx="8686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</a:pPr>
            <a:endParaRPr lang="en-US" sz="3200">
              <a:solidFill>
                <a:schemeClr val="tx2"/>
              </a:solidFill>
              <a:latin typeface="Franklin Gothic Book" pitchFamily="34" charset="0"/>
            </a:endParaRPr>
          </a:p>
        </p:txBody>
      </p:sp>
      <p:pic>
        <p:nvPicPr>
          <p:cNvPr id="7" name="Содержимое 4" descr="Безымянный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25" y="3500438"/>
            <a:ext cx="2193925" cy="304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500"/>
                            </p:stCondLst>
                            <p:childTnLst>
                              <p:par>
                                <p:cTn id="16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500"/>
                            </p:stCondLst>
                            <p:childTnLst>
                              <p:par>
                                <p:cTn id="19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0"/>
                            </p:stCondLst>
                            <p:childTnLst>
                              <p:par>
                                <p:cTn id="22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500"/>
                            </p:stCondLst>
                            <p:childTnLst>
                              <p:par>
                                <p:cTn id="2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Копии документов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1428736"/>
            <a:ext cx="2430450" cy="181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143380"/>
            <a:ext cx="3500462" cy="2551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1285860"/>
            <a:ext cx="3526584" cy="2525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Объект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32588" y="3252788"/>
            <a:ext cx="207486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32588" y="4892675"/>
            <a:ext cx="2074862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32588" y="1765300"/>
            <a:ext cx="2074862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71934" y="3500438"/>
            <a:ext cx="2416551" cy="3087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Ресурсное обеспечение</a:t>
            </a:r>
            <a:endParaRPr lang="ru-RU" dirty="0"/>
          </a:p>
        </p:txBody>
      </p:sp>
      <p:sp>
        <p:nvSpPr>
          <p:cNvPr id="18434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Программы, которыми руководствуетесь в своей работе</a:t>
            </a:r>
          </a:p>
          <a:p>
            <a:r>
              <a:rPr lang="ru-RU" smtClean="0"/>
              <a:t>Программы, разработанные вами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Методическая копилка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Личные разработки конспектов</a:t>
            </a:r>
          </a:p>
          <a:p>
            <a:r>
              <a:rPr lang="ru-RU" smtClean="0"/>
              <a:t>Мастер-классы</a:t>
            </a:r>
          </a:p>
          <a:p>
            <a:r>
              <a:rPr lang="ru-RU" smtClean="0"/>
              <a:t>Консультации</a:t>
            </a:r>
          </a:p>
          <a:p>
            <a:r>
              <a:rPr lang="ru-RU" smtClean="0"/>
              <a:t>Советы</a:t>
            </a:r>
          </a:p>
          <a:p>
            <a:r>
              <a:rPr lang="ru-RU" smtClean="0"/>
              <a:t>Рекомендации</a:t>
            </a:r>
          </a:p>
          <a:p>
            <a:endParaRPr lang="ru-RU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награды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1557338"/>
            <a:ext cx="1858962" cy="1354137"/>
          </a:xfrm>
        </p:spPr>
      </p:pic>
      <p:pic>
        <p:nvPicPr>
          <p:cNvPr id="5" name="Объект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4554538"/>
            <a:ext cx="1873250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Объект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55950" y="2205038"/>
            <a:ext cx="2063750" cy="312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Documents and Settings\Admin\Мои документы\Downloads\ии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11863" y="2178050"/>
            <a:ext cx="2232025" cy="315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75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25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Рабочая папка дефектолога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Годовые задачи учреждения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Годовой план педагога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Нормативные документы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Списки детей с диагнозами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График работы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Обязанности дефектолога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Перечень оборудования и методической литературы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Годовой отчёт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0"/>
                            </p:stCondLst>
                            <p:childTnLst>
                              <p:par>
                                <p:cTn id="3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1000"/>
                            </p:stCondLst>
                            <p:childTnLst>
                              <p:par>
                                <p:cTn id="42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3000"/>
                            </p:stCondLst>
                            <p:childTnLst>
                              <p:par>
                                <p:cTn id="4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0"/>
                            </p:stCondLst>
                            <p:childTnLst>
                              <p:par>
                                <p:cTn id="54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246</TotalTime>
  <Words>1360</Words>
  <Application>Microsoft Office PowerPoint</Application>
  <PresentationFormat>Экран (4:3)</PresentationFormat>
  <Paragraphs>431</Paragraphs>
  <Slides>30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2" baseType="lpstr">
      <vt:lpstr>Трек</vt:lpstr>
      <vt:lpstr>Документ</vt:lpstr>
      <vt:lpstr>Документация  учителя- дефектолога </vt:lpstr>
      <vt:lpstr>Перечень документов:</vt:lpstr>
      <vt:lpstr>портфолио</vt:lpstr>
      <vt:lpstr>Резюме</vt:lpstr>
      <vt:lpstr>Копии документов</vt:lpstr>
      <vt:lpstr>Ресурсное обеспечение</vt:lpstr>
      <vt:lpstr>Методическая копилка</vt:lpstr>
      <vt:lpstr>награды</vt:lpstr>
      <vt:lpstr>Рабочая папка дефектолога</vt:lpstr>
      <vt:lpstr>Годовая задача</vt:lpstr>
      <vt:lpstr>Годовой план педагога</vt:lpstr>
      <vt:lpstr>Списки детей</vt:lpstr>
      <vt:lpstr>График работы</vt:lpstr>
      <vt:lpstr>Перечень оборудования и методической литературы </vt:lpstr>
      <vt:lpstr>Годовой отчёт </vt:lpstr>
      <vt:lpstr>Карты развития</vt:lpstr>
      <vt:lpstr>Карты развития</vt:lpstr>
      <vt:lpstr>Карты развития</vt:lpstr>
      <vt:lpstr>Карты развития</vt:lpstr>
      <vt:lpstr>Перспективный план</vt:lpstr>
      <vt:lpstr>Календарные планы</vt:lpstr>
      <vt:lpstr>Консультативно-просветительская работа с классными руководителями</vt:lpstr>
      <vt:lpstr>Консультативно-просветительская работа с родителями</vt:lpstr>
      <vt:lpstr>Тетрадь взаимосвязи дефектолога с классными руководителями и воспитателями группы продлённого дня</vt:lpstr>
      <vt:lpstr>План самообразования</vt:lpstr>
      <vt:lpstr>План самообразования</vt:lpstr>
      <vt:lpstr>Направления работы</vt:lpstr>
      <vt:lpstr>Слайд 28</vt:lpstr>
      <vt:lpstr>Слайд 29</vt:lpstr>
      <vt:lpstr>Спасибо за внимание!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Документация учителя- дефектолога </dc:title>
  <dc:creator>Admin</dc:creator>
  <cp:lastModifiedBy>555</cp:lastModifiedBy>
  <cp:revision>23</cp:revision>
  <dcterms:created xsi:type="dcterms:W3CDTF">2014-11-10T17:13:58Z</dcterms:created>
  <dcterms:modified xsi:type="dcterms:W3CDTF">2016-11-17T14:18:57Z</dcterms:modified>
</cp:coreProperties>
</file>