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88" r:id="rId17"/>
    <p:sldId id="289" r:id="rId18"/>
    <p:sldId id="290" r:id="rId19"/>
    <p:sldId id="291" r:id="rId20"/>
    <p:sldId id="260" r:id="rId21"/>
    <p:sldId id="259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3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AA29-61D2-4820-B7CC-82C458DF8B49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5CE46-EEC1-40AC-AD7F-E3890F2E8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9E58-A9DC-432A-BD5B-67B23A852594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9573-DA39-4BAB-91FB-3CF15B9D9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C6E3-3519-4C3F-B2B7-54417A9D0F4A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83AA-4E89-4DF5-A026-AE11111C9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9CFC-C702-40E0-97C4-F2ABC4B88122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52A5-0999-403E-9856-F67CFFA5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79B0-E1B9-4C37-83F1-DBA850A4364B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15FC-AFF0-49C4-85A4-9234F2FC7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89C8-B2D8-4A01-8F18-8A06CA85A8BE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894A-FF0A-4816-8385-0D740D2CA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70AF-044F-462D-AD09-2CD93F418850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B65C-7A16-4B8B-BD44-655F0A6E5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0399-09D1-4B11-8B95-101E07A2DAD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A586-7CAC-4C94-B8F3-7FB9685A8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F553-3367-43CC-A324-5B6987C442A2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D237-3800-4080-8BF4-E9EAE920D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DB7D-349B-442F-ADCF-BC8489793F27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BFD1-58F9-4324-9CF5-FC4346F5F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4916-3477-44C6-9A92-C28398C738CF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969F-D4A0-4FE6-9292-EBC1CD06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87A205-59E8-43FC-BC16-17E7D58F317D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125CA5-C37B-485D-94BA-36EC49E1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624918" cy="31468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/>
              <a:t>Документация </a:t>
            </a:r>
            <a:br>
              <a:rPr lang="ru-RU" sz="4800" b="1" dirty="0" smtClean="0"/>
            </a:br>
            <a:r>
              <a:rPr lang="ru-RU" sz="4800" b="1" dirty="0" smtClean="0"/>
              <a:t>учителя- дефектолога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214938"/>
            <a:ext cx="8458200" cy="914400"/>
          </a:xfrm>
        </p:spPr>
        <p:txBody>
          <a:bodyPr>
            <a:normAutofit/>
          </a:bodyPr>
          <a:lstStyle/>
          <a:p>
            <a:pPr algn="r"/>
            <a:r>
              <a:rPr lang="ru-RU" smtClean="0">
                <a:solidFill>
                  <a:srgbClr val="443329"/>
                </a:solidFill>
              </a:rPr>
              <a:t>Дефектолог: </a:t>
            </a:r>
            <a:r>
              <a:rPr lang="ru-RU" smtClean="0">
                <a:solidFill>
                  <a:srgbClr val="443329"/>
                </a:solidFill>
                <a:latin typeface="Arial" charset="0"/>
              </a:rPr>
              <a:t>Волкова</a:t>
            </a:r>
            <a:r>
              <a:rPr lang="ru-RU" smtClean="0">
                <a:solidFill>
                  <a:srgbClr val="443329"/>
                </a:solidFill>
              </a:rPr>
              <a:t> </a:t>
            </a:r>
            <a:r>
              <a:rPr lang="ru-RU" b="1" smtClean="0">
                <a:solidFill>
                  <a:srgbClr val="443329"/>
                </a:solidFill>
              </a:rPr>
              <a:t>Дарья Викторовна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Годовая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Годовая задача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2014-2015 </a:t>
            </a:r>
            <a:r>
              <a:rPr lang="ru-RU" b="1" dirty="0"/>
              <a:t>учебный год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Реализация программных задач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единстве психофизических, психологических,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коррекционных и педагогических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воздействий на детей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с задержкой психического развития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средствами новых технологий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Годовой план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217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Учебно-воспитательная работа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Консультативно-методическая </a:t>
            </a:r>
            <a:r>
              <a:rPr lang="ru-RU" b="1" dirty="0" smtClean="0"/>
              <a:t>работа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Организационная </a:t>
            </a:r>
            <a:r>
              <a:rPr lang="ru-RU" b="1" dirty="0" smtClean="0"/>
              <a:t>работа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Повышение квалификации и самообразования</a:t>
            </a:r>
          </a:p>
        </p:txBody>
      </p:sp>
      <p:pic>
        <p:nvPicPr>
          <p:cNvPr id="4" name="Picture 3" descr="C:\Documents and Settings\Admin\Рабочий стол\Безымянный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716338"/>
            <a:ext cx="487203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Списки детей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348038" y="1125538"/>
          <a:ext cx="5626100" cy="5410204"/>
        </p:xfrm>
        <a:graphic>
          <a:graphicData uri="http://schemas.openxmlformats.org/drawingml/2006/table">
            <a:tbl>
              <a:tblPr/>
              <a:tblGrid>
                <a:gridCol w="247650"/>
                <a:gridCol w="909637"/>
                <a:gridCol w="763588"/>
                <a:gridCol w="817562"/>
                <a:gridCol w="2887663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учащегося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Заключение №, дата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Горчаков Владимир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23.09.2003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9692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16.03.2012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 на резидуально -органическом фоне с аутистическими чертами и гипермимическими расстройством поведения. Общее недоразвитие речи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уровня. Нарушения формирования учебной деятельности, обусловленное снижением познавательной деятельности.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Жамалова Анель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16.08.2004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7884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от15.04.2012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аутизм, ЗПР церебрально-органического генеза, спецефическое развитие речи, обусловленное коммуникативными нарушениями. ОНР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уровня. Нарушение формирования учебной деятельности, обусловленное снижением умственной работоспособности и коммуникативными нарушением.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Кажиденов Ахмет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03.03.2004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10521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от18.06.2012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 церебрально-органического генеза. Дизартрия. Синдром моторной алалии. ОНР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уровня. Нарушение формирования учебной деятельности, обусловленное снижением познавательной деятельности. Трудности формирования письма и чтения.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Каримов Шамиль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03.09.2004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10588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От13.08.2012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церебрального генеза. Аситеноневротический синдром. ОНР 2-3 уровня. Нарушения формирования учебной деятельности, обусловленное снижением познавательных интересов.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Кибашев Нурсултан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22.02.2005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10175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От18.05.2012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церебрального генеза. ОНР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II-III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уровня. Стертая форма дизартрии.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Кольчукова Аяулым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19.01.2005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9830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От25.04.2012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 церебрально-органического генеза. Гипертензионно-гидроцефальный синдром. ОНР II уровня. Нарушение формирования учебной деятельности, обусловленное  снижением умственной работоспособности.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Лесовой Денис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21.09.2004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9707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От28.03.2012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церебрально-органического генеза. Гипертензионно-гидроцефальный синдром. ОНР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уровня. Нарушение учебной деятельности, обусловленное снижением познавательной деятельности.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Максатов Азат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12.06.2003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9739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от06.04.2012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Последствия тяжелой ЧМТ (головного мозга). Умеренный правосторонний гемипарез. ЗПР нейроастенический синдром. Дизартрия. ОНР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уровня. Укорочение правой нижней конечности 2 см. Нарушение формирования учебной деятельности, обусловленное снижением познавательной деятельности.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Матусевич Екатерина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09.07.2004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7907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09.03.2012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 на резидуально -органическом фоне. Аутистический синдром. Специфическое развитие речи , обусловленное коммуникативными нарушениями. Трудности формирования письма и чтения. Нарушение формирования учебной  деятельности, обусловленное снижением познавательной деятельности и коммуникативными нарушениями.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Мукашев Нуржан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25.06.2005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9740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От10.04.2012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 рези дуально-органическом фоне. Астеноневротический синдром. ОНР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уровня.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Утимагамбет Нурсултан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26.10.2004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9605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22.02.2012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ЗПР  церебрального генеза. Астеноневратический синдром. Общее недоразвитие речи нерезко выраженное.  Нарушение формирования игровой и конструктивной деятельности, обусловленное снижением познавательной деятельности.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10" marR="57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75" y="1268413"/>
            <a:ext cx="3187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r>
              <a:rPr lang="ru-RU" sz="1400" b="1">
                <a:cs typeface="Times New Roman" pitchFamily="18" charset="0"/>
              </a:rPr>
              <a:t>Список учащихся 1 «А» класса</a:t>
            </a:r>
            <a:endParaRPr lang="ru-RU" sz="900"/>
          </a:p>
          <a:p>
            <a:pPr eaLnBrk="0" hangingPunct="0"/>
            <a:r>
              <a:rPr lang="ru-RU" sz="1200" b="1">
                <a:cs typeface="Times New Roman" pitchFamily="18" charset="0"/>
              </a:rPr>
              <a:t>Областной специальной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коррекционной школы - сад для детей </a:t>
            </a:r>
            <a:endParaRPr lang="ru-RU" sz="900"/>
          </a:p>
          <a:p>
            <a:pPr eaLnBrk="0" hangingPunct="0"/>
            <a:r>
              <a:rPr lang="ru-RU" sz="1200" b="1">
                <a:cs typeface="Times New Roman" pitchFamily="18" charset="0"/>
              </a:rPr>
              <a:t>с задержкой психического развития</a:t>
            </a: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График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31913" y="2636838"/>
          <a:ext cx="6221601" cy="35052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60041"/>
                <a:gridCol w="1214755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12.20-12.40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Жамалова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Лесовой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Лесовой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Жамалова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Лесовой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12.4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-13.0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12.5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-13.2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12.4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-13.0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12.40-13.00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12.40-13.00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Горчаков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Горчаков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Горчаков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Жамалова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13.00-13.25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13.20-13.50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13.00-13.25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13.00-13.25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13.00-13.2</a:t>
                      </a: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Матусевич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Мукашев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Елкей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Мринский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Лобза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Уралов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Матусевич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Мукашев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Елкей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Матусевич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Мукашев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Елкей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13.25-13.55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13.50-14.20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13.25-13.55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13.25-13.55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13.25-13.55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Туменбаев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Туменбаев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Туменбаев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Мринский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Лобза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Уралов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Одноконный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13.55-14.25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14.20-14.50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13.55-14.25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13.55-14.25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13.55-14.25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Самарбаев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Одноконный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Каримов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Кольчукова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Самарбаев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Каримов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Кольчукова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Туменбаев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913" y="1420813"/>
            <a:ext cx="6367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дефектолога Евиной Д.В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en-US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четверть.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Перечень оборудования и методической литературы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Documents and Settings\Admin\Рабочий стол\gl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71650"/>
            <a:ext cx="8686800" cy="40909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Годовой отчёт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Documents and Settings\Admin\Рабочий стол\lutj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89113"/>
            <a:ext cx="8686800" cy="40560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Карты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Анкетирование родителей</a:t>
            </a:r>
          </a:p>
          <a:p>
            <a:endParaRPr lang="ru-RU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508625" y="2276475"/>
          <a:ext cx="2773363" cy="4064000"/>
        </p:xfrm>
        <a:graphic>
          <a:graphicData uri="http://schemas.openxmlformats.org/presentationml/2006/ole">
            <p:oleObj spid="_x0000_s21506" name="Документ" r:id="rId3" imgW="6709807" imgH="9834086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Карты развития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572000" y="476672"/>
            <a:ext cx="4313969" cy="617150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Объект 13"/>
          <p:cNvSpPr txBox="1">
            <a:spLocks/>
          </p:cNvSpPr>
          <p:nvPr/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None/>
            </a:pPr>
            <a:r>
              <a:rPr lang="ru-RU" sz="3200">
                <a:solidFill>
                  <a:srgbClr val="4E3B30"/>
                </a:solidFill>
                <a:latin typeface="Franklin Gothic Book" pitchFamily="34" charset="0"/>
              </a:rPr>
              <a:t>Карта 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None/>
            </a:pPr>
            <a:r>
              <a:rPr lang="ru-RU" sz="3200">
                <a:solidFill>
                  <a:srgbClr val="4E3B30"/>
                </a:solidFill>
                <a:latin typeface="Franklin Gothic Book" pitchFamily="34" charset="0"/>
              </a:rPr>
              <a:t>индивидуального 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None/>
            </a:pPr>
            <a:r>
              <a:rPr lang="ru-RU" sz="3200">
                <a:solidFill>
                  <a:srgbClr val="4E3B30"/>
                </a:solidFill>
                <a:latin typeface="Franklin Gothic Book" pitchFamily="34" charset="0"/>
              </a:rPr>
              <a:t>развития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Карты развития</a:t>
            </a:r>
            <a:endParaRPr lang="ru-RU" dirty="0"/>
          </a:p>
        </p:txBody>
      </p:sp>
      <p:pic>
        <p:nvPicPr>
          <p:cNvPr id="19458" name="Picture 2" descr="C:\Documents and Settings\Admin\Рабочий стол\,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565400"/>
            <a:ext cx="8686800" cy="4056063"/>
          </a:xfrm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04800" y="126841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3200">
                <a:solidFill>
                  <a:srgbClr val="4E3B30"/>
                </a:solidFill>
                <a:latin typeface="Franklin Gothic Book" pitchFamily="34" charset="0"/>
              </a:rPr>
              <a:t>Дефектологическое обследование и план индивидуальной работы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Карты развития</a:t>
            </a:r>
            <a:endParaRPr lang="ru-RU" dirty="0"/>
          </a:p>
        </p:txBody>
      </p:sp>
      <p:pic>
        <p:nvPicPr>
          <p:cNvPr id="20482" name="Picture 2" descr="C:\Documents and Settings\Admin\Рабочий стол\yj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81175"/>
            <a:ext cx="8686800" cy="40719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Перечень документов: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Портфолио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Рабочая папка дефектолога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Перечень оборудования и методической литературы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График работы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Карты развития детей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Перспективный план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Календарный план индивидуально-групповой работы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Консультативно-просветительская работа с классными руководителями, родителями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Тетрадь взаимосвязи с воспитателями </a:t>
            </a:r>
            <a:r>
              <a:rPr lang="ru-RU" dirty="0"/>
              <a:t>группы продлённого </a:t>
            </a:r>
            <a:r>
              <a:rPr lang="ru-RU" dirty="0" smtClean="0"/>
              <a:t>дня, классными руководителями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План самообразования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Перспективный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799" y="1987549"/>
          <a:ext cx="8686802" cy="4651986"/>
        </p:xfrm>
        <a:graphic>
          <a:graphicData uri="http://schemas.openxmlformats.org/drawingml/2006/table">
            <a:tbl>
              <a:tblPr/>
              <a:tblGrid>
                <a:gridCol w="152438"/>
                <a:gridCol w="305949"/>
                <a:gridCol w="228656"/>
                <a:gridCol w="684359"/>
                <a:gridCol w="1141673"/>
                <a:gridCol w="611898"/>
                <a:gridCol w="305949"/>
                <a:gridCol w="909795"/>
                <a:gridCol w="988698"/>
                <a:gridCol w="837334"/>
                <a:gridCol w="611898"/>
                <a:gridCol w="728914"/>
                <a:gridCol w="567343"/>
                <a:gridCol w="611898"/>
              </a:tblGrid>
              <a:tr h="100940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Месяц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Неделя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Times New Roman"/>
                        </a:rPr>
                        <a:t>Тема</a:t>
                      </a: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Ознакомление с окружающим и развитие речи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Грамматический строй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Связная речь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Звуки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Развитие психических  процессов (дидактические игры)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Формирование фонематических представлений, звукового анализа и синтеза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Формирование математических представлений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и счёт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Математические понятия (ориентировка в пространстве, во времени)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Геометрические фигуры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Величина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38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Диагностическое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обследование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учащихся.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Диагностическое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обследование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учащихся.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94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17.09 – 21.09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Мой дом. Моя семья.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1.Работа по картине «Дома», «Семья на прогулке»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2.Расскажи о своей семье.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3.Расскажи, где ты живёшь.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  Лексико-грамматическое упражнение «С кем ты живёшь?»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Составление предложений с существительными в Т.п.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2. Лексико-грамматическое упражнение «Закончи предложение»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Закончить предложения, подбирая слово в нужном падеже.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3. Лексико-грамматическое упражнение «А у вас?» Подобрать прилагательное в простой и превосходной спепени.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 Загадки про членов семьи.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2. Пересказ «Дед, баба и Алёша» Ю. Коваль.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3. Составление рассказа «Обязанности семьи по дому»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Звук-буква.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Гласные и согласные звуки.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«Расставь матрёшек по росту. Покажи членов семьи» («Корреспондент» Пальчиковая гимнастика «Семья» «Как мы помогаем родным?» «Родство» Лото «Семья» (зрительное и слуховое восприятие, внимание, восприятие величины,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связная речь, память, мел. моторика, мышление)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Речевые и неречевые звуки. Ознакомление с понятиями «гласный» и «согласный» звуки. Гласные звуки обозначаются красной фишкой, согласные – синей и зеленой. Различие понятий «звук» и «буква»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Сантиметр – единица измерения.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Составление из частей, деление на части.- измерение длины с помощью условной меры,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-единица длины – сантиметр,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-линейка и её назначение,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-измерение длины с помощью линейки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-деление на части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-метод сгибания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-сравнение групп предметов по количеству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-понятие «одинаково»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-понятия «слева», «справа», «посередине»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-дифференциация понятий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-понятия «точка», «луч», «отрезок»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-проведение прямых линий через 2 точки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-понятие «большой»,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-понятие «маленький»,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-соотнесение предметов по величине,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-группировка предметов по признаку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73" marR="58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1625" y="1666875"/>
            <a:ext cx="4070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5" rIns="71415" bIns="0" anchor="ctr">
            <a:spAutoFit/>
          </a:bodyPr>
          <a:lstStyle/>
          <a:p>
            <a:pPr algn="ctr"/>
            <a:r>
              <a:rPr lang="ru-RU" sz="900" b="1">
                <a:cs typeface="Times New Roman" pitchFamily="18" charset="0"/>
              </a:rPr>
              <a:t>Перспективное планирование для  1 «А»  класса на 2014- 2015 уч. г. 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Календарные планы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Календарное планирование составляется с учётом знаний, умений и навыков школьника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Консультативно-просветительская работа с классными руководителями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84438" y="1557338"/>
          <a:ext cx="4158792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258105"/>
                <a:gridCol w="1830199"/>
                <a:gridCol w="1035461"/>
                <a:gridCol w="1035027"/>
              </a:tblGrid>
              <a:tr h="291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работы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детей на начало учебного года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 на м/о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«Кризис - 7» поведение учителя»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«Проблемы адаптации детей к школе»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«Особенности развития эмоционально-волевой сферы школьников с ЗПР»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</a:t>
                      </a: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руд и о</a:t>
                      </a: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тветственность учителя»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«Особенности учебной мотивации детей с задержкой психического развития»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детей на середину учебного года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 на м/о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«Специальные методы педагогической коррекции»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«Общение как условие социальной адаптации и формирования личности детей с ЗПР»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«Профилактика эмоциональных перегрузок»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детей на конец учебного года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 на м/о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«Развитие связной речи детей с ЗПР»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 по возникшим вопросам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Еженедельно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Консультативно-просветительская работа с родителями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24013" y="1684338"/>
          <a:ext cx="6047105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77190"/>
                <a:gridCol w="2521585"/>
                <a:gridCol w="1710055"/>
                <a:gridCol w="143827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детей на начало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Отчёт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«Готовность к школе»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научить ребёнка читать?»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детей на середину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Отчёт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«Особенности эмоциональной сферы у детей с ЗПР»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научить ребёнка правильно держать пишущий предмет»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детей на конец учебного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Отчёт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«Труд детей младшего школьного возраста»                                       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и подгрупповые консультации по возникшим вопросам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Еженедельно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Тетрадь взаимосвязи дефектолога с классными руководителями и воспитателями группы продлённого дня</a:t>
            </a:r>
            <a:endParaRPr lang="ru-RU" dirty="0"/>
          </a:p>
        </p:txBody>
      </p:sp>
      <p:pic>
        <p:nvPicPr>
          <p:cNvPr id="12290" name="Picture 2" descr="C:\Documents and Settings\Admin\Рабочий стол\i6rf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565400"/>
            <a:ext cx="8686800" cy="40560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План самообразования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9078" y="16288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Методическая проблема дефектолога: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«ИСПОЛЬЗОВАНИЕ ИГРОВЫХ ТЕХНОЛОГИЙ В РАЗВИТИИ ЭМОЦИОНАЛЬНОГО ВОСПРИЯТИЯ ДЕТЕЙ С ЗАДЕРЖКОЙ ПСИХИЧЕСКОГО РАЗВИТИЯ»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6500" y="1554163"/>
            <a:ext cx="6883400" cy="4525962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План самообразования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Направления работы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2325" y="1554163"/>
            <a:ext cx="7651750" cy="452596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7775" y="1554163"/>
            <a:ext cx="6800850" cy="452596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2313" y="1847850"/>
            <a:ext cx="7851775" cy="393858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портфолио</a:t>
            </a:r>
            <a:endParaRPr lang="ru-RU" dirty="0"/>
          </a:p>
        </p:txBody>
      </p:sp>
      <p:sp>
        <p:nvSpPr>
          <p:cNvPr id="15362" name="Содержимое 2"/>
          <p:cNvSpPr txBox="1">
            <a:spLocks/>
          </p:cNvSpPr>
          <p:nvPr/>
        </p:nvSpPr>
        <p:spPr bwMode="auto">
          <a:xfrm>
            <a:off x="457200" y="157162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en-US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Резюме</a:t>
            </a:r>
          </a:p>
          <a:p>
            <a:r>
              <a:rPr lang="ru-RU" smtClean="0"/>
              <a:t>Копии документов </a:t>
            </a:r>
          </a:p>
          <a:p>
            <a:r>
              <a:rPr lang="ru-RU" smtClean="0"/>
              <a:t>Ресурсное обеспечение </a:t>
            </a:r>
          </a:p>
          <a:p>
            <a:r>
              <a:rPr lang="ru-RU" smtClean="0"/>
              <a:t>Педагогическая копилка</a:t>
            </a:r>
          </a:p>
          <a:p>
            <a:r>
              <a:rPr lang="ru-RU" smtClean="0"/>
              <a:t>Награды и отзывы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3204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264318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Анкетные данные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Образование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Специальность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Квалификация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Место и стаж работы (общий и в данном учебном заведении)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Методическая проблема педагога</a:t>
            </a:r>
            <a:endParaRPr lang="ru-RU" dirty="0"/>
          </a:p>
        </p:txBody>
      </p:sp>
      <p:sp>
        <p:nvSpPr>
          <p:cNvPr id="16387" name="Содержимое 2"/>
          <p:cNvSpPr txBox="1">
            <a:spLocks/>
          </p:cNvSpPr>
          <p:nvPr/>
        </p:nvSpPr>
        <p:spPr bwMode="auto">
          <a:xfrm>
            <a:off x="457200" y="157162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en-US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7" name="Содержимое 4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500438"/>
            <a:ext cx="219392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Копии документов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2430450" cy="18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500462" cy="25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526584" cy="252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252788"/>
            <a:ext cx="20748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4892675"/>
            <a:ext cx="20748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765300"/>
            <a:ext cx="20748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3500438"/>
            <a:ext cx="2416551" cy="30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Ресурсное обеспечение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Программы, которыми руководствуетесь в своей работе</a:t>
            </a:r>
          </a:p>
          <a:p>
            <a:r>
              <a:rPr lang="ru-RU" smtClean="0"/>
              <a:t>Программы, разработанные 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Методическая копилка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Личные разработки конспектов</a:t>
            </a:r>
          </a:p>
          <a:p>
            <a:r>
              <a:rPr lang="ru-RU" smtClean="0"/>
              <a:t>Мастер-классы</a:t>
            </a:r>
          </a:p>
          <a:p>
            <a:r>
              <a:rPr lang="ru-RU" smtClean="0"/>
              <a:t>Консультации</a:t>
            </a:r>
          </a:p>
          <a:p>
            <a:r>
              <a:rPr lang="ru-RU" smtClean="0"/>
              <a:t>Советы</a:t>
            </a:r>
          </a:p>
          <a:p>
            <a:r>
              <a:rPr lang="ru-RU" smtClean="0"/>
              <a:t>Рекомендации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1858962" cy="1354137"/>
          </a:xfr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554538"/>
            <a:ext cx="1873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950" y="2205038"/>
            <a:ext cx="20637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Downloads\и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178050"/>
            <a:ext cx="22320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Рабочая папка дефектолога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Годовые задачи учреждения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Годовой план педагога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Нормативные документы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Списки детей с диагнозами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График работы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Обязанности дефектолога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Перечень оборудования и методической литературы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Годовой отчёт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1360</Words>
  <Application>Microsoft Office PowerPoint</Application>
  <PresentationFormat>Экран (4:3)</PresentationFormat>
  <Paragraphs>431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Трек</vt:lpstr>
      <vt:lpstr>Документ</vt:lpstr>
      <vt:lpstr>Документация  учителя- дефектолога </vt:lpstr>
      <vt:lpstr>Перечень документов:</vt:lpstr>
      <vt:lpstr>портфолио</vt:lpstr>
      <vt:lpstr>Резюме</vt:lpstr>
      <vt:lpstr>Копии документов</vt:lpstr>
      <vt:lpstr>Ресурсное обеспечение</vt:lpstr>
      <vt:lpstr>Методическая копилка</vt:lpstr>
      <vt:lpstr>награды</vt:lpstr>
      <vt:lpstr>Рабочая папка дефектолога</vt:lpstr>
      <vt:lpstr>Годовая задача</vt:lpstr>
      <vt:lpstr>Годовой план педагога</vt:lpstr>
      <vt:lpstr>Списки детей</vt:lpstr>
      <vt:lpstr>График работы</vt:lpstr>
      <vt:lpstr>Перечень оборудования и методической литературы </vt:lpstr>
      <vt:lpstr>Годовой отчёт </vt:lpstr>
      <vt:lpstr>Карты развития</vt:lpstr>
      <vt:lpstr>Карты развития</vt:lpstr>
      <vt:lpstr>Карты развития</vt:lpstr>
      <vt:lpstr>Карты развития</vt:lpstr>
      <vt:lpstr>Перспективный план</vt:lpstr>
      <vt:lpstr>Календарные планы</vt:lpstr>
      <vt:lpstr>Консультативно-просветительская работа с классными руководителями</vt:lpstr>
      <vt:lpstr>Консультативно-просветительская работа с родителями</vt:lpstr>
      <vt:lpstr>Тетрадь взаимосвязи дефектолога с классными руководителями и воспитателями группы продлённого дня</vt:lpstr>
      <vt:lpstr>План самообразования</vt:lpstr>
      <vt:lpstr>План самообразования</vt:lpstr>
      <vt:lpstr>Направления работы</vt:lpstr>
      <vt:lpstr>Слайд 28</vt:lpstr>
      <vt:lpstr>Слайд 29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учителя- дефектолога </dc:title>
  <dc:creator>Admin</dc:creator>
  <cp:lastModifiedBy>555</cp:lastModifiedBy>
  <cp:revision>23</cp:revision>
  <dcterms:created xsi:type="dcterms:W3CDTF">2014-11-10T17:13:58Z</dcterms:created>
  <dcterms:modified xsi:type="dcterms:W3CDTF">2016-11-17T14:18:57Z</dcterms:modified>
</cp:coreProperties>
</file>