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6" r:id="rId19"/>
    <p:sldId id="277" r:id="rId20"/>
    <p:sldId id="278" r:id="rId21"/>
    <p:sldId id="273" r:id="rId22"/>
    <p:sldId id="274" r:id="rId23"/>
    <p:sldId id="275" r:id="rId24"/>
    <p:sldId id="279" r:id="rId25"/>
    <p:sldId id="280"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14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D4F7EB05-BDC4-4DC6-901C-D342E913FFCF}" type="datetimeFigureOut">
              <a:rPr lang="ru-RU" smtClean="0"/>
              <a:pPr/>
              <a:t>15.11.2016</a:t>
            </a:fld>
            <a:endParaRPr lang="ru-RU"/>
          </a:p>
        </p:txBody>
      </p:sp>
      <p:sp>
        <p:nvSpPr>
          <p:cNvPr id="16" name="Номер слайда 15"/>
          <p:cNvSpPr>
            <a:spLocks noGrp="1"/>
          </p:cNvSpPr>
          <p:nvPr>
            <p:ph type="sldNum" sz="quarter" idx="11"/>
          </p:nvPr>
        </p:nvSpPr>
        <p:spPr/>
        <p:txBody>
          <a:bodyPr/>
          <a:lstStyle/>
          <a:p>
            <a:fld id="{896CD561-7C2F-4597-9A1D-4723437405D4}"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4F7EB05-BDC4-4DC6-901C-D342E913FFCF}" type="datetimeFigureOut">
              <a:rPr lang="ru-RU" smtClean="0"/>
              <a:pPr/>
              <a:t>15.11.2016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96CD561-7C2F-4597-9A1D-4723437405D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4F7EB05-BDC4-4DC6-901C-D342E913FFCF}" type="datetimeFigureOut">
              <a:rPr lang="ru-RU" smtClean="0"/>
              <a:pPr/>
              <a:t>15.11.2016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96CD561-7C2F-4597-9A1D-4723437405D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D4F7EB05-BDC4-4DC6-901C-D342E913FFCF}" type="datetimeFigureOut">
              <a:rPr lang="ru-RU" smtClean="0"/>
              <a:pPr/>
              <a:t>15.11.2016</a:t>
            </a:fld>
            <a:endParaRPr lang="ru-RU"/>
          </a:p>
        </p:txBody>
      </p:sp>
      <p:sp>
        <p:nvSpPr>
          <p:cNvPr id="15" name="Номер слайда 14"/>
          <p:cNvSpPr>
            <a:spLocks noGrp="1"/>
          </p:cNvSpPr>
          <p:nvPr>
            <p:ph type="sldNum" sz="quarter" idx="15"/>
          </p:nvPr>
        </p:nvSpPr>
        <p:spPr/>
        <p:txBody>
          <a:bodyPr/>
          <a:lstStyle>
            <a:lvl1pPr algn="ctr">
              <a:defRPr/>
            </a:lvl1pPr>
          </a:lstStyle>
          <a:p>
            <a:fld id="{896CD561-7C2F-4597-9A1D-4723437405D4}"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D4F7EB05-BDC4-4DC6-901C-D342E913FFCF}" type="datetimeFigureOut">
              <a:rPr lang="ru-RU" smtClean="0"/>
              <a:pPr/>
              <a:t>15.11.2016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96CD561-7C2F-4597-9A1D-4723437405D4}"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D4F7EB05-BDC4-4DC6-901C-D342E913FFCF}" type="datetimeFigureOut">
              <a:rPr lang="ru-RU" smtClean="0"/>
              <a:pPr/>
              <a:t>15.11.2016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96CD561-7C2F-4597-9A1D-4723437405D4}"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896CD561-7C2F-4597-9A1D-4723437405D4}"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D4F7EB05-BDC4-4DC6-901C-D342E913FFCF}" type="datetimeFigureOut">
              <a:rPr lang="ru-RU" smtClean="0"/>
              <a:pPr/>
              <a:t>15.11.2016</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D4F7EB05-BDC4-4DC6-901C-D342E913FFCF}" type="datetimeFigureOut">
              <a:rPr lang="ru-RU" smtClean="0"/>
              <a:pPr/>
              <a:t>15.11.2016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96CD561-7C2F-4597-9A1D-4723437405D4}"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4F7EB05-BDC4-4DC6-901C-D342E913FFCF}" type="datetimeFigureOut">
              <a:rPr lang="ru-RU" smtClean="0"/>
              <a:pPr/>
              <a:t>15.11.2016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96CD561-7C2F-4597-9A1D-4723437405D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D4F7EB05-BDC4-4DC6-901C-D342E913FFCF}" type="datetimeFigureOut">
              <a:rPr lang="ru-RU" smtClean="0"/>
              <a:pPr/>
              <a:t>15.11.2016</a:t>
            </a:fld>
            <a:endParaRPr lang="ru-RU"/>
          </a:p>
        </p:txBody>
      </p:sp>
      <p:sp>
        <p:nvSpPr>
          <p:cNvPr id="9" name="Номер слайда 8"/>
          <p:cNvSpPr>
            <a:spLocks noGrp="1"/>
          </p:cNvSpPr>
          <p:nvPr>
            <p:ph type="sldNum" sz="quarter" idx="15"/>
          </p:nvPr>
        </p:nvSpPr>
        <p:spPr/>
        <p:txBody>
          <a:bodyPr/>
          <a:lstStyle/>
          <a:p>
            <a:fld id="{896CD561-7C2F-4597-9A1D-4723437405D4}"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D4F7EB05-BDC4-4DC6-901C-D342E913FFCF}" type="datetimeFigureOut">
              <a:rPr lang="ru-RU" smtClean="0"/>
              <a:pPr/>
              <a:t>15.11.2016</a:t>
            </a:fld>
            <a:endParaRPr lang="ru-RU"/>
          </a:p>
        </p:txBody>
      </p:sp>
      <p:sp>
        <p:nvSpPr>
          <p:cNvPr id="9" name="Номер слайда 8"/>
          <p:cNvSpPr>
            <a:spLocks noGrp="1"/>
          </p:cNvSpPr>
          <p:nvPr>
            <p:ph type="sldNum" sz="quarter" idx="11"/>
          </p:nvPr>
        </p:nvSpPr>
        <p:spPr/>
        <p:txBody>
          <a:bodyPr/>
          <a:lstStyle/>
          <a:p>
            <a:fld id="{896CD561-7C2F-4597-9A1D-4723437405D4}"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D4F7EB05-BDC4-4DC6-901C-D342E913FFCF}" type="datetimeFigureOut">
              <a:rPr lang="ru-RU" smtClean="0"/>
              <a:pPr/>
              <a:t>15.11.2016</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896CD561-7C2F-4597-9A1D-4723437405D4}"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gif"/><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r>
              <a:rPr lang="ru-RU" smtClean="0"/>
              <a:t>8класс</a:t>
            </a:r>
            <a:endParaRPr lang="ru-RU"/>
          </a:p>
        </p:txBody>
      </p:sp>
      <p:sp>
        <p:nvSpPr>
          <p:cNvPr id="2" name="Заголовок 1"/>
          <p:cNvSpPr>
            <a:spLocks noGrp="1"/>
          </p:cNvSpPr>
          <p:nvPr>
            <p:ph type="ctrTitle"/>
          </p:nvPr>
        </p:nvSpPr>
        <p:spPr/>
        <p:txBody>
          <a:bodyPr/>
          <a:lstStyle/>
          <a:p>
            <a:r>
              <a:rPr lang="ru-RU" dirty="0" smtClean="0"/>
              <a:t>Конструирование юбок</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idx="1"/>
          </p:nvPr>
        </p:nvSpPr>
        <p:spPr>
          <a:xfrm>
            <a:off x="457200" y="1600200"/>
            <a:ext cx="4475163" cy="4525963"/>
          </a:xfrm>
        </p:spPr>
        <p:txBody>
          <a:bodyPr/>
          <a:lstStyle/>
          <a:p>
            <a:endParaRPr lang="ru-RU" sz="2400" b="1" smtClean="0"/>
          </a:p>
          <a:p>
            <a:pPr>
              <a:buFontTx/>
              <a:buNone/>
            </a:pPr>
            <a:endParaRPr lang="ru-RU" sz="2400" b="1" smtClean="0"/>
          </a:p>
        </p:txBody>
      </p:sp>
      <p:sp>
        <p:nvSpPr>
          <p:cNvPr id="75779" name="WordArt 3"/>
          <p:cNvSpPr>
            <a:spLocks noChangeArrowheads="1" noChangeShapeType="1" noTextEdit="1"/>
          </p:cNvSpPr>
          <p:nvPr/>
        </p:nvSpPr>
        <p:spPr bwMode="auto">
          <a:xfrm>
            <a:off x="468313" y="549275"/>
            <a:ext cx="8229600" cy="1143000"/>
          </a:xfrm>
          <a:prstGeom prst="rect">
            <a:avLst/>
          </a:prstGeom>
        </p:spPr>
        <p:txBody>
          <a:bodyPr spcFirstLastPara="1" wrap="none" fromWordArt="1">
            <a:prstTxWarp prst="textArchUp">
              <a:avLst>
                <a:gd name="adj" fmla="val 10800000"/>
              </a:avLst>
            </a:prstTxWarp>
          </a:bodyPr>
          <a:lstStyle/>
          <a:p>
            <a:pPr algn="ctr"/>
            <a:r>
              <a:rPr lang="ru-RU" sz="3600" kern="10" smtClean="0">
                <a:ln w="9525">
                  <a:solidFill>
                    <a:srgbClr val="800080"/>
                  </a:solidFill>
                  <a:round/>
                  <a:headEnd/>
                  <a:tailEnd/>
                </a:ln>
                <a:solidFill>
                  <a:srgbClr val="993366">
                    <a:alpha val="78000"/>
                  </a:srgbClr>
                </a:solidFill>
                <a:latin typeface="Monotype Corsiva"/>
              </a:rPr>
              <a:t>История появления юбок.</a:t>
            </a:r>
            <a:endParaRPr lang="ru-RU" sz="3600" kern="10">
              <a:ln w="9525">
                <a:solidFill>
                  <a:srgbClr val="800080"/>
                </a:solidFill>
                <a:round/>
                <a:headEnd/>
                <a:tailEnd/>
              </a:ln>
              <a:solidFill>
                <a:srgbClr val="993366">
                  <a:alpha val="78000"/>
                </a:srgbClr>
              </a:solidFill>
              <a:latin typeface="Monotype Corsiva"/>
            </a:endParaRPr>
          </a:p>
        </p:txBody>
      </p:sp>
      <p:pic>
        <p:nvPicPr>
          <p:cNvPr id="75781" name="Picture 4"/>
          <p:cNvPicPr>
            <a:picLocks noChangeAspect="1" noChangeArrowheads="1"/>
          </p:cNvPicPr>
          <p:nvPr/>
        </p:nvPicPr>
        <p:blipFill>
          <a:blip r:embed="rId2" cstate="print"/>
          <a:srcRect/>
          <a:stretch>
            <a:fillRect/>
          </a:stretch>
        </p:blipFill>
        <p:spPr bwMode="auto">
          <a:xfrm>
            <a:off x="4427538" y="1341438"/>
            <a:ext cx="4125912" cy="4800600"/>
          </a:xfrm>
          <a:prstGeom prst="rect">
            <a:avLst/>
          </a:prstGeom>
          <a:noFill/>
          <a:ln w="9525">
            <a:noFill/>
            <a:miter lim="800000"/>
            <a:headEnd/>
            <a:tailEnd/>
          </a:ln>
        </p:spPr>
      </p:pic>
      <p:sp>
        <p:nvSpPr>
          <p:cNvPr id="75783" name="Rectangle 7"/>
          <p:cNvSpPr>
            <a:spLocks noChangeArrowheads="1"/>
          </p:cNvSpPr>
          <p:nvPr/>
        </p:nvSpPr>
        <p:spPr bwMode="auto">
          <a:xfrm>
            <a:off x="323850" y="1673225"/>
            <a:ext cx="3743325" cy="4108450"/>
          </a:xfrm>
          <a:prstGeom prst="rect">
            <a:avLst/>
          </a:prstGeom>
          <a:noFill/>
          <a:ln w="9525">
            <a:noFill/>
            <a:miter lim="800000"/>
            <a:headEnd/>
            <a:tailEnd/>
          </a:ln>
          <a:effectLst/>
        </p:spPr>
        <p:txBody>
          <a:bodyPr anchor="ctr">
            <a:spAutoFit/>
          </a:bodyPr>
          <a:lstStyle/>
          <a:p>
            <a:pPr eaLnBrk="0" hangingPunct="0"/>
            <a:r>
              <a:rPr lang="ru-RU" sz="2400" b="1" dirty="0"/>
              <a:t>К середине 19 века металлический каркас был заменен на кринолин: льняной чехол, проплетенный конским волосом, который был вскоре заменен на проволочный. </a:t>
            </a:r>
          </a:p>
          <a:p>
            <a:pPr eaLnBrk="0" hangingPunct="0"/>
            <a:r>
              <a:rPr lang="ru-RU" sz="2400" b="1" dirty="0"/>
              <a:t>Они стали доступны всем.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5779"/>
                                        </p:tgtEl>
                                        <p:attrNameLst>
                                          <p:attrName>style.visibility</p:attrName>
                                        </p:attrNameLst>
                                      </p:cBhvr>
                                      <p:to>
                                        <p:strVal val="visible"/>
                                      </p:to>
                                    </p:set>
                                    <p:animEffect transition="in" filter="fade">
                                      <p:cBhvr>
                                        <p:cTn id="7" dur="2000"/>
                                        <p:tgtEl>
                                          <p:spTgt spid="75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0" name="Rectangle 6"/>
          <p:cNvSpPr>
            <a:spLocks noChangeArrowheads="1"/>
          </p:cNvSpPr>
          <p:nvPr/>
        </p:nvSpPr>
        <p:spPr bwMode="auto">
          <a:xfrm>
            <a:off x="684213" y="333375"/>
            <a:ext cx="7704137" cy="457200"/>
          </a:xfrm>
          <a:prstGeom prst="rect">
            <a:avLst/>
          </a:prstGeom>
          <a:solidFill>
            <a:srgbClr val="800080"/>
          </a:solidFill>
          <a:ln w="9525">
            <a:noFill/>
            <a:miter lim="800000"/>
            <a:headEnd/>
            <a:tailEnd/>
          </a:ln>
          <a:effectLst/>
        </p:spPr>
        <p:txBody>
          <a:bodyPr>
            <a:spAutoFit/>
          </a:bodyPr>
          <a:lstStyle/>
          <a:p>
            <a:r>
              <a:rPr lang="ru-RU" sz="2400" b="1">
                <a:solidFill>
                  <a:schemeClr val="bg1"/>
                </a:solidFill>
              </a:rPr>
              <a:t>    Юбка  в русском   национальном костюме.</a:t>
            </a:r>
          </a:p>
        </p:txBody>
      </p:sp>
      <p:pic>
        <p:nvPicPr>
          <p:cNvPr id="47111" name="Picture 7" descr="picture"/>
          <p:cNvPicPr preferRelativeResize="0">
            <a:picLocks noChangeArrowheads="1"/>
          </p:cNvPicPr>
          <p:nvPr/>
        </p:nvPicPr>
        <p:blipFill>
          <a:blip r:embed="rId2" cstate="print"/>
          <a:srcRect/>
          <a:stretch>
            <a:fillRect/>
          </a:stretch>
        </p:blipFill>
        <p:spPr bwMode="auto">
          <a:xfrm>
            <a:off x="5219700" y="3500438"/>
            <a:ext cx="1439863" cy="2160587"/>
          </a:xfrm>
          <a:prstGeom prst="rect">
            <a:avLst/>
          </a:prstGeom>
          <a:solidFill>
            <a:srgbClr val="FFFFFF"/>
          </a:solidFill>
          <a:ln w="9525">
            <a:solidFill>
              <a:srgbClr val="000000"/>
            </a:solidFill>
            <a:round/>
            <a:headEnd/>
            <a:tailEnd/>
          </a:ln>
        </p:spPr>
      </p:pic>
      <p:pic>
        <p:nvPicPr>
          <p:cNvPr id="68622" name="Picture 14"/>
          <p:cNvPicPr>
            <a:picLocks noChangeAspect="1" noChangeArrowheads="1"/>
          </p:cNvPicPr>
          <p:nvPr/>
        </p:nvPicPr>
        <p:blipFill>
          <a:blip r:embed="rId3" cstate="print"/>
          <a:srcRect l="55922"/>
          <a:stretch>
            <a:fillRect/>
          </a:stretch>
        </p:blipFill>
        <p:spPr bwMode="auto">
          <a:xfrm>
            <a:off x="6877050" y="1341438"/>
            <a:ext cx="1589088" cy="4176712"/>
          </a:xfrm>
          <a:prstGeom prst="rect">
            <a:avLst/>
          </a:prstGeom>
          <a:noFill/>
          <a:ln w="9525">
            <a:noFill/>
            <a:miter lim="800000"/>
            <a:headEnd/>
            <a:tailEnd/>
          </a:ln>
        </p:spPr>
      </p:pic>
      <p:sp>
        <p:nvSpPr>
          <p:cNvPr id="47113" name="Rectangle 9"/>
          <p:cNvSpPr>
            <a:spLocks noChangeArrowheads="1"/>
          </p:cNvSpPr>
          <p:nvPr/>
        </p:nvSpPr>
        <p:spPr bwMode="auto">
          <a:xfrm>
            <a:off x="755650" y="1460500"/>
            <a:ext cx="4176713" cy="4486275"/>
          </a:xfrm>
          <a:prstGeom prst="rect">
            <a:avLst/>
          </a:prstGeom>
          <a:noFill/>
          <a:ln w="9525">
            <a:noFill/>
            <a:miter lim="800000"/>
            <a:headEnd/>
            <a:tailEnd/>
          </a:ln>
          <a:effectLst/>
        </p:spPr>
        <p:txBody>
          <a:bodyPr>
            <a:spAutoFit/>
          </a:bodyPr>
          <a:lstStyle/>
          <a:p>
            <a:r>
              <a:rPr lang="ru-RU" sz="1800" b="1" dirty="0"/>
              <a:t>В русских деревнях женщины носили понёву — поясную одежду, напоминающую юбку, сшитую из нескольких полотнищ ткани. Её надевали прямо поверх рубашки.</a:t>
            </a:r>
          </a:p>
          <a:p>
            <a:r>
              <a:rPr lang="ru-RU" sz="1800" b="1" dirty="0"/>
              <a:t>Понёва крепилась на талии с помощью пояска, продернутого в верхний подогнутый край ткани. Повседневные поневы выглядели скромно — их отделка состояла из нескольких полосок тесьмы. Праздничные же понёвы были богато украшены вышивкой, вставками из кумача, узорной тесьмой, кружевом, блестками.</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7111"/>
                                        </p:tgtEl>
                                        <p:attrNameLst>
                                          <p:attrName>style.visibility</p:attrName>
                                        </p:attrNameLst>
                                      </p:cBhvr>
                                      <p:to>
                                        <p:strVal val="visible"/>
                                      </p:to>
                                    </p:set>
                                    <p:animEffect transition="in" filter="fade">
                                      <p:cBhvr>
                                        <p:cTn id="7" dur="5000"/>
                                        <p:tgtEl>
                                          <p:spTgt spid="47111"/>
                                        </p:tgtEl>
                                      </p:cBhvr>
                                    </p:animEffect>
                                  </p:childTnLst>
                                </p:cTn>
                              </p:par>
                              <p:par>
                                <p:cTn id="8" presetID="5" presetClass="entr" presetSubtype="10" fill="hold" nodeType="withEffect">
                                  <p:stCondLst>
                                    <p:cond delay="0"/>
                                  </p:stCondLst>
                                  <p:childTnLst>
                                    <p:set>
                                      <p:cBhvr>
                                        <p:cTn id="9" dur="1" fill="hold">
                                          <p:stCondLst>
                                            <p:cond delay="0"/>
                                          </p:stCondLst>
                                        </p:cTn>
                                        <p:tgtEl>
                                          <p:spTgt spid="68622"/>
                                        </p:tgtEl>
                                        <p:attrNameLst>
                                          <p:attrName>style.visibility</p:attrName>
                                        </p:attrNameLst>
                                      </p:cBhvr>
                                      <p:to>
                                        <p:strVal val="visible"/>
                                      </p:to>
                                    </p:set>
                                    <p:animEffect transition="in" filter="checkerboard(across)">
                                      <p:cBhvr>
                                        <p:cTn id="10" dur="2000"/>
                                        <p:tgtEl>
                                          <p:spTgt spid="686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ctrTitle"/>
          </p:nvPr>
        </p:nvSpPr>
        <p:spPr>
          <a:xfrm>
            <a:off x="611188" y="188913"/>
            <a:ext cx="7772400" cy="936625"/>
          </a:xfrm>
        </p:spPr>
        <p:txBody>
          <a:bodyPr/>
          <a:lstStyle/>
          <a:p>
            <a:pPr algn="ctr"/>
            <a:r>
              <a:rPr lang="ru-RU" sz="4400" b="1" smtClean="0">
                <a:solidFill>
                  <a:srgbClr val="800080"/>
                </a:solidFill>
                <a:latin typeface="Monotype Corsiva" pitchFamily="66" charset="0"/>
              </a:rPr>
              <a:t>Юбки карандаш</a:t>
            </a:r>
          </a:p>
        </p:txBody>
      </p:sp>
      <p:pic>
        <p:nvPicPr>
          <p:cNvPr id="59398" name="Picture 6" descr="11"/>
          <p:cNvPicPr>
            <a:picLocks noChangeAspect="1" noChangeArrowheads="1"/>
          </p:cNvPicPr>
          <p:nvPr/>
        </p:nvPicPr>
        <p:blipFill>
          <a:blip r:embed="rId2" cstate="print"/>
          <a:srcRect/>
          <a:stretch>
            <a:fillRect/>
          </a:stretch>
        </p:blipFill>
        <p:spPr bwMode="auto">
          <a:xfrm>
            <a:off x="2195513" y="1484313"/>
            <a:ext cx="5103812" cy="4827587"/>
          </a:xfrm>
          <a:prstGeom prst="rect">
            <a:avLst/>
          </a:prstGeom>
          <a:noFill/>
        </p:spPr>
      </p:pic>
      <p:pic>
        <p:nvPicPr>
          <p:cNvPr id="4" name="Picture 5" descr="19"/>
          <p:cNvPicPr>
            <a:picLocks noChangeAspect="1" noChangeArrowheads="1"/>
          </p:cNvPicPr>
          <p:nvPr/>
        </p:nvPicPr>
        <p:blipFill>
          <a:blip r:embed="rId3" cstate="print"/>
          <a:srcRect/>
          <a:stretch>
            <a:fillRect/>
          </a:stretch>
        </p:blipFill>
        <p:spPr bwMode="auto">
          <a:xfrm>
            <a:off x="1952625" y="1328738"/>
            <a:ext cx="5238750" cy="4200525"/>
          </a:xfrm>
          <a:prstGeom prst="rect">
            <a:avLst/>
          </a:prstGeom>
          <a:noFill/>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ctrTitle"/>
          </p:nvPr>
        </p:nvSpPr>
        <p:spPr>
          <a:xfrm>
            <a:off x="611188" y="188913"/>
            <a:ext cx="7772400" cy="936625"/>
          </a:xfrm>
        </p:spPr>
        <p:txBody>
          <a:bodyPr/>
          <a:lstStyle/>
          <a:p>
            <a:pPr algn="ctr"/>
            <a:r>
              <a:rPr lang="ru-RU" sz="4400" b="1" smtClean="0">
                <a:solidFill>
                  <a:srgbClr val="800080"/>
                </a:solidFill>
                <a:latin typeface="Monotype Corsiva" pitchFamily="66" charset="0"/>
              </a:rPr>
              <a:t>Юбки с драпировкой</a:t>
            </a:r>
          </a:p>
        </p:txBody>
      </p:sp>
      <p:pic>
        <p:nvPicPr>
          <p:cNvPr id="66565" name="Picture 5" descr="14"/>
          <p:cNvPicPr>
            <a:picLocks noChangeAspect="1" noChangeArrowheads="1"/>
          </p:cNvPicPr>
          <p:nvPr/>
        </p:nvPicPr>
        <p:blipFill>
          <a:blip r:embed="rId2" cstate="print"/>
          <a:srcRect/>
          <a:stretch>
            <a:fillRect/>
          </a:stretch>
        </p:blipFill>
        <p:spPr bwMode="auto">
          <a:xfrm>
            <a:off x="2124075" y="1700213"/>
            <a:ext cx="4876800" cy="4248150"/>
          </a:xfrm>
          <a:prstGeom prst="rect">
            <a:avLst/>
          </a:prstGeom>
          <a:noFill/>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ctrTitle"/>
          </p:nvPr>
        </p:nvSpPr>
        <p:spPr>
          <a:xfrm>
            <a:off x="611188" y="188913"/>
            <a:ext cx="7772400" cy="936625"/>
          </a:xfrm>
        </p:spPr>
        <p:txBody>
          <a:bodyPr/>
          <a:lstStyle/>
          <a:p>
            <a:pPr algn="ctr"/>
            <a:r>
              <a:rPr lang="ru-RU" sz="4400" b="1" smtClean="0">
                <a:solidFill>
                  <a:srgbClr val="800080"/>
                </a:solidFill>
                <a:latin typeface="Monotype Corsiva" pitchFamily="66" charset="0"/>
              </a:rPr>
              <a:t>Юбки годе</a:t>
            </a:r>
          </a:p>
        </p:txBody>
      </p:sp>
      <p:pic>
        <p:nvPicPr>
          <p:cNvPr id="69635" name="Picture 3" descr="21"/>
          <p:cNvPicPr>
            <a:picLocks noChangeAspect="1" noChangeArrowheads="1"/>
          </p:cNvPicPr>
          <p:nvPr/>
        </p:nvPicPr>
        <p:blipFill>
          <a:blip r:embed="rId2" cstate="print"/>
          <a:srcRect/>
          <a:stretch>
            <a:fillRect/>
          </a:stretch>
        </p:blipFill>
        <p:spPr bwMode="auto">
          <a:xfrm>
            <a:off x="1763713" y="1484313"/>
            <a:ext cx="5256212" cy="4756150"/>
          </a:xfrm>
          <a:prstGeom prst="rect">
            <a:avLst/>
          </a:prstGeom>
          <a:noFill/>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ctrTitle"/>
          </p:nvPr>
        </p:nvSpPr>
        <p:spPr>
          <a:xfrm>
            <a:off x="611188" y="188913"/>
            <a:ext cx="7772400" cy="936625"/>
          </a:xfrm>
        </p:spPr>
        <p:txBody>
          <a:bodyPr/>
          <a:lstStyle/>
          <a:p>
            <a:pPr algn="ctr"/>
            <a:r>
              <a:rPr lang="ru-RU" sz="4400" b="1" smtClean="0">
                <a:solidFill>
                  <a:srgbClr val="800080"/>
                </a:solidFill>
                <a:latin typeface="Monotype Corsiva" pitchFamily="66" charset="0"/>
              </a:rPr>
              <a:t>Юбки макси</a:t>
            </a:r>
          </a:p>
        </p:txBody>
      </p:sp>
      <p:pic>
        <p:nvPicPr>
          <p:cNvPr id="64517" name="Picture 5" descr="13"/>
          <p:cNvPicPr>
            <a:picLocks noChangeAspect="1" noChangeArrowheads="1"/>
          </p:cNvPicPr>
          <p:nvPr/>
        </p:nvPicPr>
        <p:blipFill>
          <a:blip r:embed="rId2" cstate="print"/>
          <a:srcRect/>
          <a:stretch>
            <a:fillRect/>
          </a:stretch>
        </p:blipFill>
        <p:spPr bwMode="auto">
          <a:xfrm>
            <a:off x="1403350" y="1412875"/>
            <a:ext cx="6121400" cy="4464050"/>
          </a:xfrm>
          <a:prstGeom prst="rect">
            <a:avLst/>
          </a:prstGeom>
          <a:noFill/>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ctrTitle"/>
          </p:nvPr>
        </p:nvSpPr>
        <p:spPr>
          <a:xfrm>
            <a:off x="611188" y="188913"/>
            <a:ext cx="7772400" cy="936625"/>
          </a:xfrm>
        </p:spPr>
        <p:txBody>
          <a:bodyPr/>
          <a:lstStyle/>
          <a:p>
            <a:pPr algn="ctr"/>
            <a:r>
              <a:rPr lang="ru-RU" sz="4400" b="1" smtClean="0">
                <a:solidFill>
                  <a:srgbClr val="800080"/>
                </a:solidFill>
                <a:latin typeface="Monotype Corsiva" pitchFamily="66" charset="0"/>
              </a:rPr>
              <a:t>Мини- юбки</a:t>
            </a:r>
          </a:p>
        </p:txBody>
      </p:sp>
      <p:pic>
        <p:nvPicPr>
          <p:cNvPr id="63495" name="Picture 7" descr="15"/>
          <p:cNvPicPr>
            <a:picLocks noChangeAspect="1" noChangeArrowheads="1"/>
          </p:cNvPicPr>
          <p:nvPr/>
        </p:nvPicPr>
        <p:blipFill>
          <a:blip r:embed="rId2" cstate="print"/>
          <a:srcRect/>
          <a:stretch>
            <a:fillRect/>
          </a:stretch>
        </p:blipFill>
        <p:spPr bwMode="auto">
          <a:xfrm>
            <a:off x="1187450" y="1304925"/>
            <a:ext cx="6413500" cy="4497388"/>
          </a:xfrm>
          <a:prstGeom prst="rect">
            <a:avLst/>
          </a:prstGeom>
          <a:noFill/>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685800" y="404813"/>
            <a:ext cx="7772400" cy="647700"/>
          </a:xfrm>
        </p:spPr>
        <p:txBody>
          <a:bodyPr>
            <a:normAutofit fontScale="90000"/>
          </a:bodyPr>
          <a:lstStyle/>
          <a:p>
            <a:pPr algn="ctr"/>
            <a:r>
              <a:rPr lang="ru-RU" b="1" smtClean="0">
                <a:solidFill>
                  <a:srgbClr val="800080"/>
                </a:solidFill>
                <a:latin typeface="Monotype Corsiva" pitchFamily="66" charset="0"/>
              </a:rPr>
              <a:t>ОСНОВНЫЕ КОНСТРУКЦИИ </a:t>
            </a:r>
            <a:br>
              <a:rPr lang="ru-RU" b="1" smtClean="0">
                <a:solidFill>
                  <a:srgbClr val="800080"/>
                </a:solidFill>
                <a:latin typeface="Monotype Corsiva" pitchFamily="66" charset="0"/>
              </a:rPr>
            </a:br>
            <a:r>
              <a:rPr lang="ru-RU" b="1" smtClean="0">
                <a:solidFill>
                  <a:srgbClr val="800080"/>
                </a:solidFill>
                <a:latin typeface="Monotype Corsiva" pitchFamily="66" charset="0"/>
              </a:rPr>
              <a:t>ЮБОК</a:t>
            </a:r>
          </a:p>
        </p:txBody>
      </p:sp>
      <p:sp>
        <p:nvSpPr>
          <p:cNvPr id="50183" name="Rectangle 7"/>
          <p:cNvSpPr>
            <a:spLocks noChangeArrowheads="1"/>
          </p:cNvSpPr>
          <p:nvPr/>
        </p:nvSpPr>
        <p:spPr bwMode="auto">
          <a:xfrm>
            <a:off x="1476375" y="3716338"/>
            <a:ext cx="1025525" cy="366712"/>
          </a:xfrm>
          <a:prstGeom prst="rect">
            <a:avLst/>
          </a:prstGeom>
          <a:noFill/>
          <a:ln w="9525">
            <a:noFill/>
            <a:miter lim="800000"/>
            <a:headEnd/>
            <a:tailEnd/>
          </a:ln>
          <a:effectLst/>
        </p:spPr>
        <p:txBody>
          <a:bodyPr wrap="none">
            <a:spAutoFit/>
          </a:bodyPr>
          <a:lstStyle/>
          <a:p>
            <a:pPr>
              <a:spcBef>
                <a:spcPct val="50000"/>
              </a:spcBef>
            </a:pPr>
            <a:r>
              <a:rPr lang="ru-RU" sz="1800" b="1">
                <a:solidFill>
                  <a:srgbClr val="000000"/>
                </a:solidFill>
              </a:rPr>
              <a:t>прямая</a:t>
            </a:r>
          </a:p>
        </p:txBody>
      </p:sp>
      <p:sp>
        <p:nvSpPr>
          <p:cNvPr id="50185" name="Rectangle 9"/>
          <p:cNvSpPr>
            <a:spLocks noChangeArrowheads="1"/>
          </p:cNvSpPr>
          <p:nvPr/>
        </p:nvSpPr>
        <p:spPr bwMode="auto">
          <a:xfrm>
            <a:off x="3563938" y="5805488"/>
            <a:ext cx="2357437" cy="366712"/>
          </a:xfrm>
          <a:prstGeom prst="rect">
            <a:avLst/>
          </a:prstGeom>
          <a:noFill/>
          <a:ln w="9525">
            <a:noFill/>
            <a:miter lim="800000"/>
            <a:headEnd/>
            <a:tailEnd/>
          </a:ln>
          <a:effectLst/>
        </p:spPr>
        <p:txBody>
          <a:bodyPr>
            <a:spAutoFit/>
          </a:bodyPr>
          <a:lstStyle/>
          <a:p>
            <a:pPr>
              <a:spcBef>
                <a:spcPct val="50000"/>
              </a:spcBef>
            </a:pPr>
            <a:r>
              <a:rPr lang="ru-RU" sz="1800" b="1">
                <a:solidFill>
                  <a:srgbClr val="000000"/>
                </a:solidFill>
              </a:rPr>
              <a:t>      клиньевая</a:t>
            </a:r>
          </a:p>
        </p:txBody>
      </p:sp>
      <p:sp>
        <p:nvSpPr>
          <p:cNvPr id="50186" name="Rectangle 10"/>
          <p:cNvSpPr>
            <a:spLocks noChangeArrowheads="1"/>
          </p:cNvSpPr>
          <p:nvPr/>
        </p:nvSpPr>
        <p:spPr bwMode="auto">
          <a:xfrm>
            <a:off x="6804025" y="3933825"/>
            <a:ext cx="1512888" cy="366713"/>
          </a:xfrm>
          <a:prstGeom prst="rect">
            <a:avLst/>
          </a:prstGeom>
          <a:noFill/>
          <a:ln w="9525">
            <a:noFill/>
            <a:miter lim="800000"/>
            <a:headEnd/>
            <a:tailEnd/>
          </a:ln>
          <a:effectLst/>
        </p:spPr>
        <p:txBody>
          <a:bodyPr>
            <a:spAutoFit/>
          </a:bodyPr>
          <a:lstStyle/>
          <a:p>
            <a:pPr>
              <a:spcBef>
                <a:spcPct val="50000"/>
              </a:spcBef>
            </a:pPr>
            <a:r>
              <a:rPr lang="ru-RU" sz="1800" b="1">
                <a:solidFill>
                  <a:srgbClr val="000000"/>
                </a:solidFill>
              </a:rPr>
              <a:t>коническая</a:t>
            </a:r>
          </a:p>
        </p:txBody>
      </p:sp>
      <p:sp>
        <p:nvSpPr>
          <p:cNvPr id="50191" name="Line 15"/>
          <p:cNvSpPr>
            <a:spLocks noChangeShapeType="1"/>
          </p:cNvSpPr>
          <p:nvPr/>
        </p:nvSpPr>
        <p:spPr bwMode="auto">
          <a:xfrm flipH="1">
            <a:off x="2195513" y="1268413"/>
            <a:ext cx="1223962" cy="649287"/>
          </a:xfrm>
          <a:prstGeom prst="line">
            <a:avLst/>
          </a:prstGeom>
          <a:noFill/>
          <a:ln w="57150">
            <a:solidFill>
              <a:srgbClr val="512A03"/>
            </a:solidFill>
            <a:round/>
            <a:headEnd/>
            <a:tailEnd type="triangle" w="med" len="med"/>
          </a:ln>
          <a:effectLst/>
        </p:spPr>
        <p:txBody>
          <a:bodyPr/>
          <a:lstStyle/>
          <a:p>
            <a:endParaRPr lang="ru-RU"/>
          </a:p>
        </p:txBody>
      </p:sp>
      <p:sp>
        <p:nvSpPr>
          <p:cNvPr id="50192" name="Line 16"/>
          <p:cNvSpPr>
            <a:spLocks noChangeShapeType="1"/>
          </p:cNvSpPr>
          <p:nvPr/>
        </p:nvSpPr>
        <p:spPr bwMode="auto">
          <a:xfrm flipH="1">
            <a:off x="4716463" y="1412875"/>
            <a:ext cx="215900" cy="2735263"/>
          </a:xfrm>
          <a:prstGeom prst="line">
            <a:avLst/>
          </a:prstGeom>
          <a:noFill/>
          <a:ln w="57150">
            <a:solidFill>
              <a:srgbClr val="512A03"/>
            </a:solidFill>
            <a:round/>
            <a:headEnd/>
            <a:tailEnd type="triangle" w="med" len="med"/>
          </a:ln>
          <a:effectLst/>
        </p:spPr>
        <p:txBody>
          <a:bodyPr/>
          <a:lstStyle/>
          <a:p>
            <a:endParaRPr lang="ru-RU"/>
          </a:p>
        </p:txBody>
      </p:sp>
      <p:sp>
        <p:nvSpPr>
          <p:cNvPr id="50193" name="Line 17"/>
          <p:cNvSpPr>
            <a:spLocks noChangeShapeType="1"/>
          </p:cNvSpPr>
          <p:nvPr/>
        </p:nvSpPr>
        <p:spPr bwMode="auto">
          <a:xfrm>
            <a:off x="6227763" y="1268413"/>
            <a:ext cx="1152525" cy="720725"/>
          </a:xfrm>
          <a:prstGeom prst="line">
            <a:avLst/>
          </a:prstGeom>
          <a:noFill/>
          <a:ln w="57150">
            <a:solidFill>
              <a:srgbClr val="512A03"/>
            </a:solidFill>
            <a:round/>
            <a:headEnd/>
            <a:tailEnd type="triangle" w="med" len="med"/>
          </a:ln>
          <a:effectLst/>
        </p:spPr>
        <p:txBody>
          <a:bodyPr/>
          <a:lstStyle/>
          <a:p>
            <a:endParaRPr lang="ru-RU"/>
          </a:p>
        </p:txBody>
      </p:sp>
      <p:pic>
        <p:nvPicPr>
          <p:cNvPr id="50194" name="Picture 4" descr="picture"/>
          <p:cNvPicPr preferRelativeResize="0">
            <a:picLocks noChangeArrowheads="1"/>
          </p:cNvPicPr>
          <p:nvPr/>
        </p:nvPicPr>
        <p:blipFill>
          <a:blip r:embed="rId2" cstate="print">
            <a:lum bright="12000" contrast="18000"/>
          </a:blip>
          <a:srcRect t="66747"/>
          <a:stretch>
            <a:fillRect/>
          </a:stretch>
        </p:blipFill>
        <p:spPr bwMode="auto">
          <a:xfrm>
            <a:off x="755650" y="2133600"/>
            <a:ext cx="3095625" cy="1366838"/>
          </a:xfrm>
          <a:prstGeom prst="rect">
            <a:avLst/>
          </a:prstGeom>
          <a:solidFill>
            <a:srgbClr val="FFFFFF"/>
          </a:solidFill>
          <a:ln w="9525">
            <a:solidFill>
              <a:srgbClr val="000000"/>
            </a:solidFill>
            <a:round/>
            <a:headEnd/>
            <a:tailEnd/>
          </a:ln>
        </p:spPr>
      </p:pic>
      <p:pic>
        <p:nvPicPr>
          <p:cNvPr id="50195" name="Picture 4" descr="picture"/>
          <p:cNvPicPr preferRelativeResize="0">
            <a:picLocks noChangeArrowheads="1"/>
          </p:cNvPicPr>
          <p:nvPr/>
        </p:nvPicPr>
        <p:blipFill>
          <a:blip r:embed="rId2" cstate="print">
            <a:lum bright="12000" contrast="18000"/>
          </a:blip>
          <a:srcRect t="31590" b="34885"/>
          <a:stretch>
            <a:fillRect/>
          </a:stretch>
        </p:blipFill>
        <p:spPr bwMode="auto">
          <a:xfrm>
            <a:off x="2987675" y="4292600"/>
            <a:ext cx="3600450" cy="1512888"/>
          </a:xfrm>
          <a:prstGeom prst="rect">
            <a:avLst/>
          </a:prstGeom>
          <a:solidFill>
            <a:srgbClr val="FFFFFF"/>
          </a:solidFill>
          <a:ln w="9525">
            <a:solidFill>
              <a:srgbClr val="000000"/>
            </a:solidFill>
            <a:round/>
            <a:headEnd/>
            <a:tailEnd/>
          </a:ln>
        </p:spPr>
      </p:pic>
      <p:pic>
        <p:nvPicPr>
          <p:cNvPr id="50196" name="Picture 4" descr="picture"/>
          <p:cNvPicPr preferRelativeResize="0">
            <a:picLocks noChangeArrowheads="1"/>
          </p:cNvPicPr>
          <p:nvPr/>
        </p:nvPicPr>
        <p:blipFill>
          <a:blip r:embed="rId2" cstate="print">
            <a:lum bright="12000" contrast="18000"/>
          </a:blip>
          <a:srcRect b="65350"/>
          <a:stretch>
            <a:fillRect/>
          </a:stretch>
        </p:blipFill>
        <p:spPr bwMode="auto">
          <a:xfrm>
            <a:off x="5795963" y="2349500"/>
            <a:ext cx="2952750" cy="1439863"/>
          </a:xfrm>
          <a:prstGeom prst="rect">
            <a:avLst/>
          </a:prstGeom>
          <a:solidFill>
            <a:srgbClr val="FFFFFF"/>
          </a:solidFill>
          <a:ln w="9525">
            <a:solidFill>
              <a:srgbClr val="000000"/>
            </a:solidFill>
            <a:round/>
            <a:headEnd/>
            <a:tailEnd/>
          </a:ln>
        </p:spPr>
      </p:pic>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8028384" y="4581128"/>
            <a:ext cx="720080" cy="1057672"/>
          </a:xfrm>
        </p:spPr>
        <p:txBody>
          <a:bodyPr/>
          <a:lstStyle/>
          <a:p>
            <a:endParaRPr lang="ru-RU" dirty="0"/>
          </a:p>
        </p:txBody>
      </p:sp>
      <p:sp>
        <p:nvSpPr>
          <p:cNvPr id="2" name="Заголовок 1"/>
          <p:cNvSpPr>
            <a:spLocks noGrp="1"/>
          </p:cNvSpPr>
          <p:nvPr>
            <p:ph type="ctrTitle"/>
          </p:nvPr>
        </p:nvSpPr>
        <p:spPr>
          <a:xfrm>
            <a:off x="685800" y="548681"/>
            <a:ext cx="3094112" cy="2448271"/>
          </a:xfrm>
        </p:spPr>
        <p:txBody>
          <a:bodyPr>
            <a:normAutofit fontScale="90000"/>
          </a:bodyPr>
          <a:lstStyle/>
          <a:p>
            <a:pPr algn="l"/>
            <a:r>
              <a:rPr lang="ru-RU" sz="2000" b="1" i="1" dirty="0">
                <a:latin typeface="Times New Roman" pitchFamily="18" charset="0"/>
                <a:cs typeface="Times New Roman" pitchFamily="18" charset="0"/>
              </a:rPr>
              <a:t>Прямые юбки</a:t>
            </a:r>
            <a:r>
              <a:rPr lang="ru-RU" sz="2000" dirty="0">
                <a:latin typeface="Times New Roman" pitchFamily="18" charset="0"/>
                <a:cs typeface="Times New Roman" pitchFamily="18" charset="0"/>
              </a:rPr>
              <a:t>, как правило, состоят из двух деталей: переднего и заднего полотнища. Юбка прямого покроя плотно облегает фигуру, хотя при моделировании ее можно сделать совсем узкой или довольно широкой.</a:t>
            </a:r>
            <a:r>
              <a:rPr lang="ru-RU" dirty="0"/>
              <a:t/>
            </a:r>
            <a:br>
              <a:rPr lang="ru-RU" dirty="0"/>
            </a:br>
            <a:endParaRPr lang="ru-RU" dirty="0"/>
          </a:p>
        </p:txBody>
      </p:sp>
      <p:pic>
        <p:nvPicPr>
          <p:cNvPr id="33794" name="Picture 2" descr="http://img3.postila.ru/storage/10208000/10177198/87c45bd90729e5a96f6af506d3679f97.jpg"/>
          <p:cNvPicPr>
            <a:picLocks noChangeAspect="1" noChangeArrowheads="1"/>
          </p:cNvPicPr>
          <p:nvPr/>
        </p:nvPicPr>
        <p:blipFill>
          <a:blip r:embed="rId2" cstate="print"/>
          <a:srcRect/>
          <a:stretch>
            <a:fillRect/>
          </a:stretch>
        </p:blipFill>
        <p:spPr bwMode="auto">
          <a:xfrm>
            <a:off x="4788024" y="0"/>
            <a:ext cx="3744416" cy="3429000"/>
          </a:xfrm>
          <a:prstGeom prst="rect">
            <a:avLst/>
          </a:prstGeom>
          <a:noFill/>
        </p:spPr>
      </p:pic>
      <p:pic>
        <p:nvPicPr>
          <p:cNvPr id="33796" name="Picture 4" descr="http://pi.lmcdn.ru/img600x866/B/A/BA007EWBOX57_1.jpg"/>
          <p:cNvPicPr>
            <a:picLocks noChangeAspect="1" noChangeArrowheads="1"/>
          </p:cNvPicPr>
          <p:nvPr/>
        </p:nvPicPr>
        <p:blipFill>
          <a:blip r:embed="rId3" cstate="print"/>
          <a:srcRect/>
          <a:stretch>
            <a:fillRect/>
          </a:stretch>
        </p:blipFill>
        <p:spPr bwMode="auto">
          <a:xfrm>
            <a:off x="251520" y="3068960"/>
            <a:ext cx="2483768" cy="3584906"/>
          </a:xfrm>
          <a:prstGeom prst="rect">
            <a:avLst/>
          </a:prstGeom>
          <a:noFill/>
        </p:spPr>
      </p:pic>
      <p:pic>
        <p:nvPicPr>
          <p:cNvPr id="33800" name="Picture 8" descr="http://krasodom.ru/images/stories/klassicheskaya_yobka.jpg"/>
          <p:cNvPicPr>
            <a:picLocks noChangeAspect="1" noChangeArrowheads="1"/>
          </p:cNvPicPr>
          <p:nvPr/>
        </p:nvPicPr>
        <p:blipFill>
          <a:blip r:embed="rId4" cstate="print"/>
          <a:srcRect/>
          <a:stretch>
            <a:fillRect/>
          </a:stretch>
        </p:blipFill>
        <p:spPr bwMode="auto">
          <a:xfrm>
            <a:off x="2915816" y="3429000"/>
            <a:ext cx="5544616" cy="28575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716016" y="2996952"/>
            <a:ext cx="2232248" cy="504057"/>
          </a:xfrm>
        </p:spPr>
        <p:txBody>
          <a:bodyPr>
            <a:normAutofit/>
          </a:bodyPr>
          <a:lstStyle/>
          <a:p>
            <a:endParaRPr lang="ru-RU" dirty="0"/>
          </a:p>
        </p:txBody>
      </p:sp>
      <p:sp>
        <p:nvSpPr>
          <p:cNvPr id="2" name="Заголовок 1"/>
          <p:cNvSpPr>
            <a:spLocks noGrp="1"/>
          </p:cNvSpPr>
          <p:nvPr>
            <p:ph type="title"/>
          </p:nvPr>
        </p:nvSpPr>
        <p:spPr>
          <a:xfrm>
            <a:off x="457200" y="274638"/>
            <a:ext cx="4042792" cy="3298378"/>
          </a:xfrm>
        </p:spPr>
        <p:txBody>
          <a:bodyPr>
            <a:normAutofit fontScale="90000"/>
          </a:bodyPr>
          <a:lstStyle/>
          <a:p>
            <a:pPr algn="l"/>
            <a:r>
              <a:rPr lang="ru-RU" sz="2200" b="1" i="1" dirty="0" err="1">
                <a:latin typeface="Times New Roman" pitchFamily="18" charset="0"/>
                <a:cs typeface="Times New Roman" pitchFamily="18" charset="0"/>
              </a:rPr>
              <a:t>Клиньевые</a:t>
            </a:r>
            <a:r>
              <a:rPr lang="ru-RU" sz="2200" b="1" i="1" dirty="0">
                <a:latin typeface="Times New Roman" pitchFamily="18" charset="0"/>
                <a:cs typeface="Times New Roman" pitchFamily="18" charset="0"/>
              </a:rPr>
              <a:t> юбки</a:t>
            </a:r>
            <a:r>
              <a:rPr lang="ru-RU" sz="2200" i="1" dirty="0">
                <a:latin typeface="Times New Roman" pitchFamily="18" charset="0"/>
                <a:cs typeface="Times New Roman" pitchFamily="18" charset="0"/>
              </a:rPr>
              <a:t> </a:t>
            </a:r>
            <a:r>
              <a:rPr lang="ru-RU" sz="2200" dirty="0">
                <a:latin typeface="Times New Roman" pitchFamily="18" charset="0"/>
                <a:cs typeface="Times New Roman" pitchFamily="18" charset="0"/>
              </a:rPr>
              <a:t>состоят из нескольких одинаковых клиньев. Расширяющихся книзу. Число клиньев может быть любым, но лучше четным. Такая юбка плотно облегает фигуру от талии до бедер. Ниже линии бедер образуются равномерные фалды.</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endParaRPr lang="ru-RU" dirty="0">
              <a:latin typeface="Times New Roman" pitchFamily="18" charset="0"/>
              <a:cs typeface="Times New Roman" pitchFamily="18" charset="0"/>
            </a:endParaRPr>
          </a:p>
        </p:txBody>
      </p:sp>
      <p:pic>
        <p:nvPicPr>
          <p:cNvPr id="34818" name="Picture 2" descr="http://festival.1september.ru/articles/214645/img3.gif"/>
          <p:cNvPicPr>
            <a:picLocks noChangeAspect="1" noChangeArrowheads="1"/>
          </p:cNvPicPr>
          <p:nvPr/>
        </p:nvPicPr>
        <p:blipFill>
          <a:blip r:embed="rId2" cstate="print"/>
          <a:srcRect/>
          <a:stretch>
            <a:fillRect/>
          </a:stretch>
        </p:blipFill>
        <p:spPr bwMode="auto">
          <a:xfrm>
            <a:off x="5364088" y="332656"/>
            <a:ext cx="2304797" cy="3096344"/>
          </a:xfrm>
          <a:prstGeom prst="rect">
            <a:avLst/>
          </a:prstGeom>
          <a:noFill/>
        </p:spPr>
      </p:pic>
      <p:pic>
        <p:nvPicPr>
          <p:cNvPr id="34820" name="Picture 4" descr="http://creditsouz.ru/img/courses/1001/ubki/24.jpg"/>
          <p:cNvPicPr>
            <a:picLocks noChangeAspect="1" noChangeArrowheads="1"/>
          </p:cNvPicPr>
          <p:nvPr/>
        </p:nvPicPr>
        <p:blipFill>
          <a:blip r:embed="rId3" cstate="print"/>
          <a:srcRect/>
          <a:stretch>
            <a:fillRect/>
          </a:stretch>
        </p:blipFill>
        <p:spPr bwMode="auto">
          <a:xfrm>
            <a:off x="395536" y="3356992"/>
            <a:ext cx="2520280" cy="2983856"/>
          </a:xfrm>
          <a:prstGeom prst="rect">
            <a:avLst/>
          </a:prstGeom>
          <a:noFill/>
        </p:spPr>
      </p:pic>
      <p:pic>
        <p:nvPicPr>
          <p:cNvPr id="34822" name="Picture 6" descr="http://shoptema.ru/uploads/topics/preview/00/00/25/19/1d2455792d_350crop.jpg"/>
          <p:cNvPicPr>
            <a:picLocks noChangeAspect="1" noChangeArrowheads="1"/>
          </p:cNvPicPr>
          <p:nvPr/>
        </p:nvPicPr>
        <p:blipFill>
          <a:blip r:embed="rId4" cstate="print"/>
          <a:srcRect/>
          <a:stretch>
            <a:fillRect/>
          </a:stretch>
        </p:blipFill>
        <p:spPr bwMode="auto">
          <a:xfrm>
            <a:off x="3203848" y="3140968"/>
            <a:ext cx="2428875" cy="3524251"/>
          </a:xfrm>
          <a:prstGeom prst="rect">
            <a:avLst/>
          </a:prstGeom>
          <a:noFill/>
        </p:spPr>
      </p:pic>
      <p:pic>
        <p:nvPicPr>
          <p:cNvPr id="34824" name="Picture 8" descr="http://ideimaste.ru/sites/default/files/klin.jpg"/>
          <p:cNvPicPr>
            <a:picLocks noChangeAspect="1" noChangeArrowheads="1"/>
          </p:cNvPicPr>
          <p:nvPr/>
        </p:nvPicPr>
        <p:blipFill>
          <a:blip r:embed="rId5" cstate="print"/>
          <a:srcRect/>
          <a:stretch>
            <a:fillRect/>
          </a:stretch>
        </p:blipFill>
        <p:spPr bwMode="auto">
          <a:xfrm>
            <a:off x="6372200" y="3501008"/>
            <a:ext cx="1905000" cy="296227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Рис. 1"/>
          <p:cNvPicPr/>
          <p:nvPr/>
        </p:nvPicPr>
        <p:blipFill>
          <a:blip r:embed="rId2" cstate="print"/>
          <a:srcRect/>
          <a:stretch>
            <a:fillRect/>
          </a:stretch>
        </p:blipFill>
        <p:spPr bwMode="auto">
          <a:xfrm>
            <a:off x="251520" y="692696"/>
            <a:ext cx="8460432" cy="4752528"/>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868144" y="3886200"/>
            <a:ext cx="1904256" cy="1752600"/>
          </a:xfrm>
        </p:spPr>
        <p:txBody>
          <a:bodyPr/>
          <a:lstStyle/>
          <a:p>
            <a:endParaRPr lang="ru-RU" dirty="0"/>
          </a:p>
        </p:txBody>
      </p:sp>
      <p:sp>
        <p:nvSpPr>
          <p:cNvPr id="2" name="Заголовок 1"/>
          <p:cNvSpPr>
            <a:spLocks noGrp="1"/>
          </p:cNvSpPr>
          <p:nvPr>
            <p:ph type="ctrTitle"/>
          </p:nvPr>
        </p:nvSpPr>
        <p:spPr>
          <a:xfrm>
            <a:off x="685800" y="476673"/>
            <a:ext cx="3454152" cy="3123778"/>
          </a:xfrm>
        </p:spPr>
        <p:txBody>
          <a:bodyPr>
            <a:normAutofit/>
          </a:bodyPr>
          <a:lstStyle/>
          <a:p>
            <a:pPr algn="l"/>
            <a:r>
              <a:rPr lang="ru-RU" sz="2000" b="1" i="1" dirty="0">
                <a:latin typeface="Times New Roman" pitchFamily="18" charset="0"/>
                <a:cs typeface="Times New Roman" pitchFamily="18" charset="0"/>
              </a:rPr>
              <a:t>Конические юбки</a:t>
            </a:r>
            <a:r>
              <a:rPr lang="ru-RU" sz="2000" i="1" dirty="0">
                <a:latin typeface="Times New Roman" pitchFamily="18" charset="0"/>
                <a:cs typeface="Times New Roman" pitchFamily="18" charset="0"/>
              </a:rPr>
              <a:t> </a:t>
            </a:r>
            <a:r>
              <a:rPr lang="ru-RU" sz="2000" dirty="0">
                <a:latin typeface="Times New Roman" pitchFamily="18" charset="0"/>
                <a:cs typeface="Times New Roman" pitchFamily="18" charset="0"/>
              </a:rPr>
              <a:t>– самые простые по конструкции, так что их чертежи можно строить прямо на ткани, без лекал. Коническая юбка, как правило, не имеет вытачек и обычно состоит из одной или двух деталей</a:t>
            </a:r>
          </a:p>
        </p:txBody>
      </p:sp>
      <p:pic>
        <p:nvPicPr>
          <p:cNvPr id="35842" name="Picture 2" descr="http://vykroika.kiev.ua/wp-content/uploads/2012/01/44.jpg"/>
          <p:cNvPicPr>
            <a:picLocks noChangeAspect="1" noChangeArrowheads="1"/>
          </p:cNvPicPr>
          <p:nvPr/>
        </p:nvPicPr>
        <p:blipFill>
          <a:blip r:embed="rId2" cstate="print"/>
          <a:srcRect/>
          <a:stretch>
            <a:fillRect/>
          </a:stretch>
        </p:blipFill>
        <p:spPr bwMode="auto">
          <a:xfrm>
            <a:off x="4644008" y="836712"/>
            <a:ext cx="3829050" cy="2209801"/>
          </a:xfrm>
          <a:prstGeom prst="rect">
            <a:avLst/>
          </a:prstGeom>
          <a:noFill/>
        </p:spPr>
      </p:pic>
      <p:pic>
        <p:nvPicPr>
          <p:cNvPr id="35844" name="Picture 4" descr="https://im0-tub-kz.yandex.net/i?id=990495c1d792bc818b1bb7b409c02406&amp;n=33&amp;h=215&amp;w=144"/>
          <p:cNvPicPr>
            <a:picLocks noChangeAspect="1" noChangeArrowheads="1"/>
          </p:cNvPicPr>
          <p:nvPr/>
        </p:nvPicPr>
        <p:blipFill>
          <a:blip r:embed="rId3" cstate="print"/>
          <a:srcRect/>
          <a:stretch>
            <a:fillRect/>
          </a:stretch>
        </p:blipFill>
        <p:spPr bwMode="auto">
          <a:xfrm>
            <a:off x="683568" y="3429000"/>
            <a:ext cx="1872208" cy="2795312"/>
          </a:xfrm>
          <a:prstGeom prst="rect">
            <a:avLst/>
          </a:prstGeom>
          <a:noFill/>
        </p:spPr>
      </p:pic>
      <p:pic>
        <p:nvPicPr>
          <p:cNvPr id="35846" name="Picture 6" descr="http://lipinfo.ru/tahhalceh/img897798.jpg"/>
          <p:cNvPicPr>
            <a:picLocks noChangeAspect="1" noChangeArrowheads="1"/>
          </p:cNvPicPr>
          <p:nvPr/>
        </p:nvPicPr>
        <p:blipFill>
          <a:blip r:embed="rId4" cstate="print"/>
          <a:srcRect/>
          <a:stretch>
            <a:fillRect/>
          </a:stretch>
        </p:blipFill>
        <p:spPr bwMode="auto">
          <a:xfrm>
            <a:off x="2987824" y="3140968"/>
            <a:ext cx="2160240" cy="3240361"/>
          </a:xfrm>
          <a:prstGeom prst="rect">
            <a:avLst/>
          </a:prstGeom>
          <a:noFill/>
        </p:spPr>
      </p:pic>
      <p:pic>
        <p:nvPicPr>
          <p:cNvPr id="35848" name="Picture 8" descr="https://secure-i5.ztat.net/large/S3/92/1B/00/LJ/11/S3921B00L-J11@4.2.jpg"/>
          <p:cNvPicPr>
            <a:picLocks noChangeAspect="1" noChangeArrowheads="1"/>
          </p:cNvPicPr>
          <p:nvPr/>
        </p:nvPicPr>
        <p:blipFill>
          <a:blip r:embed="rId5" cstate="print"/>
          <a:srcRect/>
          <a:stretch>
            <a:fillRect/>
          </a:stretch>
        </p:blipFill>
        <p:spPr bwMode="auto">
          <a:xfrm>
            <a:off x="5724128" y="3284984"/>
            <a:ext cx="2376264" cy="3430303"/>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ctrTitle"/>
          </p:nvPr>
        </p:nvSpPr>
        <p:spPr>
          <a:xfrm>
            <a:off x="611188" y="188913"/>
            <a:ext cx="7772400" cy="936625"/>
          </a:xfrm>
        </p:spPr>
        <p:txBody>
          <a:bodyPr>
            <a:normAutofit fontScale="90000"/>
          </a:bodyPr>
          <a:lstStyle/>
          <a:p>
            <a:pPr algn="ctr">
              <a:tabLst>
                <a:tab pos="990600" algn="l"/>
              </a:tabLst>
            </a:pPr>
            <a:r>
              <a:rPr lang="ru-RU" sz="2400" b="1" dirty="0" smtClean="0">
                <a:solidFill>
                  <a:schemeClr val="tx2"/>
                </a:solidFill>
              </a:rPr>
              <a:t>Задание - </a:t>
            </a:r>
            <a:r>
              <a:rPr lang="ru-RU" sz="2400" b="1" i="1" u="sng" dirty="0" smtClean="0">
                <a:solidFill>
                  <a:schemeClr val="tx2"/>
                </a:solidFill>
              </a:rPr>
              <a:t>установите соответствие между группами требований к одежде их свойствами</a:t>
            </a:r>
            <a:r>
              <a:rPr lang="ru-RU" sz="2400" b="1" dirty="0" smtClean="0">
                <a:solidFill>
                  <a:schemeClr val="tx2"/>
                </a:solidFill>
              </a:rPr>
              <a:t> </a:t>
            </a:r>
            <a:r>
              <a:rPr lang="ru-RU" sz="1800" b="1" i="1" dirty="0" smtClean="0">
                <a:solidFill>
                  <a:schemeClr val="tx2"/>
                </a:solidFill>
              </a:rPr>
              <a:t>(проведите стрелки)</a:t>
            </a:r>
            <a:r>
              <a:rPr lang="ru-RU" sz="3600" dirty="0" smtClean="0"/>
              <a:t> </a:t>
            </a:r>
          </a:p>
        </p:txBody>
      </p:sp>
      <p:sp>
        <p:nvSpPr>
          <p:cNvPr id="77828" name="Rectangle 4"/>
          <p:cNvSpPr>
            <a:spLocks noChangeArrowheads="1"/>
          </p:cNvSpPr>
          <p:nvPr/>
        </p:nvSpPr>
        <p:spPr bwMode="auto">
          <a:xfrm>
            <a:off x="468313" y="1628775"/>
            <a:ext cx="2519362" cy="576263"/>
          </a:xfrm>
          <a:prstGeom prst="rect">
            <a:avLst/>
          </a:prstGeom>
          <a:solidFill>
            <a:schemeClr val="accent1"/>
          </a:solidFill>
          <a:ln w="9525">
            <a:solidFill>
              <a:schemeClr val="tx1"/>
            </a:solidFill>
            <a:miter lim="800000"/>
            <a:headEnd/>
            <a:tailEnd/>
          </a:ln>
          <a:effectLst/>
        </p:spPr>
        <p:txBody>
          <a:bodyPr wrap="none" anchor="ctr"/>
          <a:lstStyle/>
          <a:p>
            <a:pPr algn="ctr"/>
            <a:r>
              <a:rPr lang="ru-RU" sz="2000" b="1" dirty="0">
                <a:solidFill>
                  <a:schemeClr val="tx2"/>
                </a:solidFill>
              </a:rPr>
              <a:t>Эстетические</a:t>
            </a:r>
          </a:p>
        </p:txBody>
      </p:sp>
      <p:sp>
        <p:nvSpPr>
          <p:cNvPr id="77829" name="Rectangle 5"/>
          <p:cNvSpPr>
            <a:spLocks noChangeArrowheads="1"/>
          </p:cNvSpPr>
          <p:nvPr/>
        </p:nvSpPr>
        <p:spPr bwMode="auto">
          <a:xfrm>
            <a:off x="468313" y="2852738"/>
            <a:ext cx="2519362" cy="647700"/>
          </a:xfrm>
          <a:prstGeom prst="rect">
            <a:avLst/>
          </a:prstGeom>
          <a:solidFill>
            <a:schemeClr val="accent1"/>
          </a:solidFill>
          <a:ln w="9525">
            <a:solidFill>
              <a:schemeClr val="tx1"/>
            </a:solidFill>
            <a:miter lim="800000"/>
            <a:headEnd/>
            <a:tailEnd/>
          </a:ln>
          <a:effectLst/>
        </p:spPr>
        <p:txBody>
          <a:bodyPr wrap="none" anchor="ctr"/>
          <a:lstStyle/>
          <a:p>
            <a:pPr algn="ctr"/>
            <a:r>
              <a:rPr lang="ru-RU" sz="2000" b="1">
                <a:solidFill>
                  <a:schemeClr val="tx2"/>
                </a:solidFill>
              </a:rPr>
              <a:t>Эксплуатационные</a:t>
            </a:r>
          </a:p>
        </p:txBody>
      </p:sp>
      <p:sp>
        <p:nvSpPr>
          <p:cNvPr id="77830" name="Rectangle 6"/>
          <p:cNvSpPr>
            <a:spLocks noChangeArrowheads="1"/>
          </p:cNvSpPr>
          <p:nvPr/>
        </p:nvSpPr>
        <p:spPr bwMode="auto">
          <a:xfrm>
            <a:off x="468313" y="4149725"/>
            <a:ext cx="2519362" cy="574675"/>
          </a:xfrm>
          <a:prstGeom prst="rect">
            <a:avLst/>
          </a:prstGeom>
          <a:solidFill>
            <a:schemeClr val="accent1"/>
          </a:solidFill>
          <a:ln w="9525">
            <a:solidFill>
              <a:schemeClr val="tx1"/>
            </a:solidFill>
            <a:miter lim="800000"/>
            <a:headEnd/>
            <a:tailEnd/>
          </a:ln>
          <a:effectLst/>
        </p:spPr>
        <p:txBody>
          <a:bodyPr wrap="none" anchor="ctr"/>
          <a:lstStyle/>
          <a:p>
            <a:pPr algn="ctr"/>
            <a:r>
              <a:rPr lang="ru-RU" sz="2000" b="1" dirty="0">
                <a:solidFill>
                  <a:schemeClr val="tx2"/>
                </a:solidFill>
              </a:rPr>
              <a:t>Гигиенические</a:t>
            </a:r>
          </a:p>
        </p:txBody>
      </p:sp>
      <p:sp>
        <p:nvSpPr>
          <p:cNvPr id="77831" name="Rectangle 7"/>
          <p:cNvSpPr>
            <a:spLocks noChangeArrowheads="1"/>
          </p:cNvSpPr>
          <p:nvPr/>
        </p:nvSpPr>
        <p:spPr bwMode="auto">
          <a:xfrm>
            <a:off x="4932363" y="1341438"/>
            <a:ext cx="3743325" cy="863600"/>
          </a:xfrm>
          <a:prstGeom prst="rect">
            <a:avLst/>
          </a:prstGeom>
          <a:solidFill>
            <a:schemeClr val="accent1"/>
          </a:solidFill>
          <a:ln w="9525">
            <a:solidFill>
              <a:schemeClr val="tx1"/>
            </a:solidFill>
            <a:miter lim="800000"/>
            <a:headEnd/>
            <a:tailEnd/>
          </a:ln>
          <a:effectLst/>
        </p:spPr>
        <p:txBody>
          <a:bodyPr wrap="none" anchor="ctr"/>
          <a:lstStyle/>
          <a:p>
            <a:r>
              <a:rPr lang="ru-RU" sz="1600" b="1" dirty="0">
                <a:solidFill>
                  <a:schemeClr val="tx2"/>
                </a:solidFill>
              </a:rPr>
              <a:t>Удобство в носке, прочность,</a:t>
            </a:r>
          </a:p>
          <a:p>
            <a:r>
              <a:rPr lang="ru-RU" sz="1600" b="1" dirty="0">
                <a:solidFill>
                  <a:schemeClr val="tx2"/>
                </a:solidFill>
              </a:rPr>
              <a:t> износоустойчивость; </a:t>
            </a:r>
          </a:p>
          <a:p>
            <a:r>
              <a:rPr lang="ru-RU" sz="1600" b="1" dirty="0">
                <a:solidFill>
                  <a:schemeClr val="tx2"/>
                </a:solidFill>
              </a:rPr>
              <a:t>устойчивость к деформации</a:t>
            </a:r>
            <a:r>
              <a:rPr lang="ru-RU" sz="1600" b="1" dirty="0"/>
              <a:t>. </a:t>
            </a:r>
          </a:p>
        </p:txBody>
      </p:sp>
      <p:sp>
        <p:nvSpPr>
          <p:cNvPr id="77833" name="Rectangle 9"/>
          <p:cNvSpPr>
            <a:spLocks noChangeArrowheads="1"/>
          </p:cNvSpPr>
          <p:nvPr/>
        </p:nvSpPr>
        <p:spPr bwMode="auto">
          <a:xfrm>
            <a:off x="4932363" y="2492375"/>
            <a:ext cx="3743325" cy="1368425"/>
          </a:xfrm>
          <a:prstGeom prst="rect">
            <a:avLst/>
          </a:prstGeom>
          <a:solidFill>
            <a:schemeClr val="accent1"/>
          </a:solidFill>
          <a:ln w="9525">
            <a:solidFill>
              <a:schemeClr val="tx1"/>
            </a:solidFill>
            <a:miter lim="800000"/>
            <a:headEnd/>
            <a:tailEnd/>
          </a:ln>
          <a:effectLst/>
        </p:spPr>
        <p:txBody>
          <a:bodyPr wrap="none" anchor="ctr"/>
          <a:lstStyle/>
          <a:p>
            <a:r>
              <a:rPr lang="ru-RU" sz="1600" b="1">
                <a:solidFill>
                  <a:schemeClr val="tx2"/>
                </a:solidFill>
              </a:rPr>
              <a:t>Обеспечение нормальной</a:t>
            </a:r>
          </a:p>
          <a:p>
            <a:r>
              <a:rPr lang="ru-RU" sz="1600" b="1">
                <a:solidFill>
                  <a:schemeClr val="tx2"/>
                </a:solidFill>
              </a:rPr>
              <a:t> жизнедеятельности;</a:t>
            </a:r>
          </a:p>
          <a:p>
            <a:r>
              <a:rPr lang="ru-RU" sz="1600" b="1">
                <a:solidFill>
                  <a:schemeClr val="tx2"/>
                </a:solidFill>
              </a:rPr>
              <a:t> создание благоприятного </a:t>
            </a:r>
          </a:p>
          <a:p>
            <a:r>
              <a:rPr lang="ru-RU" sz="1600" b="1">
                <a:solidFill>
                  <a:schemeClr val="tx2"/>
                </a:solidFill>
              </a:rPr>
              <a:t>микроклимата; </a:t>
            </a:r>
          </a:p>
          <a:p>
            <a:r>
              <a:rPr lang="ru-RU" sz="1600" b="1">
                <a:solidFill>
                  <a:schemeClr val="tx2"/>
                </a:solidFill>
              </a:rPr>
              <a:t>защита от внешних воздействий, </a:t>
            </a:r>
          </a:p>
          <a:p>
            <a:r>
              <a:rPr lang="ru-RU" sz="1600" b="1">
                <a:solidFill>
                  <a:schemeClr val="tx2"/>
                </a:solidFill>
              </a:rPr>
              <a:t>легкий уход за одеждой.</a:t>
            </a:r>
          </a:p>
        </p:txBody>
      </p:sp>
      <p:sp>
        <p:nvSpPr>
          <p:cNvPr id="77834" name="Rectangle 10"/>
          <p:cNvSpPr>
            <a:spLocks noChangeArrowheads="1"/>
          </p:cNvSpPr>
          <p:nvPr/>
        </p:nvSpPr>
        <p:spPr bwMode="auto">
          <a:xfrm>
            <a:off x="4932363" y="4149725"/>
            <a:ext cx="3816350" cy="647700"/>
          </a:xfrm>
          <a:prstGeom prst="rect">
            <a:avLst/>
          </a:prstGeom>
          <a:solidFill>
            <a:schemeClr val="accent1"/>
          </a:solidFill>
          <a:ln w="9525">
            <a:solidFill>
              <a:schemeClr val="tx1"/>
            </a:solidFill>
            <a:miter lim="800000"/>
            <a:headEnd/>
            <a:tailEnd/>
          </a:ln>
          <a:effectLst/>
        </p:spPr>
        <p:txBody>
          <a:bodyPr wrap="none" anchor="ctr"/>
          <a:lstStyle/>
          <a:p>
            <a:r>
              <a:rPr lang="ru-RU" sz="1600" b="1" dirty="0">
                <a:solidFill>
                  <a:schemeClr val="tx2"/>
                </a:solidFill>
              </a:rPr>
              <a:t>Доступность одежды  </a:t>
            </a:r>
          </a:p>
          <a:p>
            <a:r>
              <a:rPr lang="ru-RU" sz="1600" b="1" dirty="0">
                <a:solidFill>
                  <a:schemeClr val="tx2"/>
                </a:solidFill>
              </a:rPr>
              <a:t> (недорогая себестоимость).</a:t>
            </a:r>
          </a:p>
        </p:txBody>
      </p:sp>
      <p:sp>
        <p:nvSpPr>
          <p:cNvPr id="77835" name="Rectangle 11"/>
          <p:cNvSpPr>
            <a:spLocks noChangeArrowheads="1"/>
          </p:cNvSpPr>
          <p:nvPr/>
        </p:nvSpPr>
        <p:spPr bwMode="auto">
          <a:xfrm>
            <a:off x="468313" y="5300663"/>
            <a:ext cx="2447925" cy="576262"/>
          </a:xfrm>
          <a:prstGeom prst="rect">
            <a:avLst/>
          </a:prstGeom>
          <a:solidFill>
            <a:schemeClr val="accent1"/>
          </a:solidFill>
          <a:ln w="9525">
            <a:solidFill>
              <a:schemeClr val="tx1"/>
            </a:solidFill>
            <a:miter lim="800000"/>
            <a:headEnd/>
            <a:tailEnd/>
          </a:ln>
          <a:effectLst/>
        </p:spPr>
        <p:txBody>
          <a:bodyPr wrap="none" anchor="ctr"/>
          <a:lstStyle/>
          <a:p>
            <a:pPr algn="ctr"/>
            <a:r>
              <a:rPr lang="ru-RU" sz="2000" b="1" dirty="0">
                <a:solidFill>
                  <a:schemeClr val="tx2"/>
                </a:solidFill>
              </a:rPr>
              <a:t>Экономические</a:t>
            </a:r>
          </a:p>
        </p:txBody>
      </p:sp>
      <p:sp>
        <p:nvSpPr>
          <p:cNvPr id="77836" name="Rectangle 12"/>
          <p:cNvSpPr>
            <a:spLocks noChangeArrowheads="1"/>
          </p:cNvSpPr>
          <p:nvPr/>
        </p:nvSpPr>
        <p:spPr bwMode="auto">
          <a:xfrm>
            <a:off x="4932363" y="5084763"/>
            <a:ext cx="3816350" cy="1152525"/>
          </a:xfrm>
          <a:prstGeom prst="rect">
            <a:avLst/>
          </a:prstGeom>
          <a:solidFill>
            <a:schemeClr val="accent1"/>
          </a:solidFill>
          <a:ln w="9525">
            <a:solidFill>
              <a:schemeClr val="tx1"/>
            </a:solidFill>
            <a:miter lim="800000"/>
            <a:headEnd/>
            <a:tailEnd/>
          </a:ln>
          <a:effectLst/>
        </p:spPr>
        <p:txBody>
          <a:bodyPr wrap="none" anchor="ctr"/>
          <a:lstStyle/>
          <a:p>
            <a:r>
              <a:rPr lang="ru-RU" sz="1600" b="1" dirty="0">
                <a:solidFill>
                  <a:schemeClr val="tx2"/>
                </a:solidFill>
              </a:rPr>
              <a:t>Красота: соответствие </a:t>
            </a:r>
          </a:p>
          <a:p>
            <a:r>
              <a:rPr lang="ru-RU" sz="1600" b="1" dirty="0">
                <a:solidFill>
                  <a:schemeClr val="tx2"/>
                </a:solidFill>
              </a:rPr>
              <a:t>современным требованием моды;</a:t>
            </a:r>
          </a:p>
          <a:p>
            <a:r>
              <a:rPr lang="ru-RU" sz="1600" b="1" dirty="0">
                <a:solidFill>
                  <a:schemeClr val="tx2"/>
                </a:solidFill>
              </a:rPr>
              <a:t>учет особенностей человека, </a:t>
            </a:r>
          </a:p>
          <a:p>
            <a:r>
              <a:rPr lang="ru-RU" sz="1600" b="1" dirty="0">
                <a:solidFill>
                  <a:schemeClr val="tx2"/>
                </a:solidFill>
              </a:rPr>
              <a:t>внешности и возраста.</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468313" y="2852738"/>
            <a:ext cx="2519362" cy="647700"/>
          </a:xfrm>
          <a:prstGeom prst="rect">
            <a:avLst/>
          </a:prstGeom>
          <a:solidFill>
            <a:schemeClr val="accent1"/>
          </a:solidFill>
          <a:ln w="9525">
            <a:solidFill>
              <a:schemeClr val="tx1"/>
            </a:solidFill>
            <a:miter lim="800000"/>
            <a:headEnd/>
            <a:tailEnd/>
          </a:ln>
          <a:effectLst/>
        </p:spPr>
        <p:txBody>
          <a:bodyPr wrap="none" anchor="ctr"/>
          <a:lstStyle/>
          <a:p>
            <a:pPr algn="ctr"/>
            <a:r>
              <a:rPr lang="ru-RU" sz="2000" b="1">
                <a:solidFill>
                  <a:schemeClr val="tx2"/>
                </a:solidFill>
              </a:rPr>
              <a:t>Эксплуатационные</a:t>
            </a:r>
          </a:p>
        </p:txBody>
      </p:sp>
      <p:sp>
        <p:nvSpPr>
          <p:cNvPr id="3" name="Rectangle 4"/>
          <p:cNvSpPr>
            <a:spLocks noChangeArrowheads="1"/>
          </p:cNvSpPr>
          <p:nvPr/>
        </p:nvSpPr>
        <p:spPr bwMode="auto">
          <a:xfrm>
            <a:off x="468313" y="1628775"/>
            <a:ext cx="2519362" cy="576263"/>
          </a:xfrm>
          <a:prstGeom prst="rect">
            <a:avLst/>
          </a:prstGeom>
          <a:solidFill>
            <a:schemeClr val="accent1"/>
          </a:solidFill>
          <a:ln w="9525">
            <a:solidFill>
              <a:schemeClr val="tx1"/>
            </a:solidFill>
            <a:miter lim="800000"/>
            <a:headEnd/>
            <a:tailEnd/>
          </a:ln>
          <a:effectLst/>
        </p:spPr>
        <p:txBody>
          <a:bodyPr wrap="none" anchor="ctr"/>
          <a:lstStyle/>
          <a:p>
            <a:pPr algn="ctr"/>
            <a:r>
              <a:rPr lang="ru-RU" sz="2000" b="1" dirty="0">
                <a:solidFill>
                  <a:schemeClr val="tx2"/>
                </a:solidFill>
              </a:rPr>
              <a:t>Эстетические</a:t>
            </a:r>
          </a:p>
        </p:txBody>
      </p:sp>
      <p:sp>
        <p:nvSpPr>
          <p:cNvPr id="4" name="Rectangle 6"/>
          <p:cNvSpPr>
            <a:spLocks noChangeArrowheads="1"/>
          </p:cNvSpPr>
          <p:nvPr/>
        </p:nvSpPr>
        <p:spPr bwMode="auto">
          <a:xfrm>
            <a:off x="468313" y="4149725"/>
            <a:ext cx="2519362" cy="574675"/>
          </a:xfrm>
          <a:prstGeom prst="rect">
            <a:avLst/>
          </a:prstGeom>
          <a:solidFill>
            <a:schemeClr val="accent1"/>
          </a:solidFill>
          <a:ln w="9525">
            <a:solidFill>
              <a:schemeClr val="tx1"/>
            </a:solidFill>
            <a:miter lim="800000"/>
            <a:headEnd/>
            <a:tailEnd/>
          </a:ln>
          <a:effectLst/>
        </p:spPr>
        <p:txBody>
          <a:bodyPr wrap="none" anchor="ctr"/>
          <a:lstStyle/>
          <a:p>
            <a:pPr algn="ctr"/>
            <a:r>
              <a:rPr lang="ru-RU" sz="2000" b="1" dirty="0">
                <a:solidFill>
                  <a:schemeClr val="tx2"/>
                </a:solidFill>
              </a:rPr>
              <a:t>Гигиенические</a:t>
            </a:r>
          </a:p>
        </p:txBody>
      </p:sp>
      <p:sp>
        <p:nvSpPr>
          <p:cNvPr id="5" name="Rectangle 11"/>
          <p:cNvSpPr>
            <a:spLocks noChangeArrowheads="1"/>
          </p:cNvSpPr>
          <p:nvPr/>
        </p:nvSpPr>
        <p:spPr bwMode="auto">
          <a:xfrm>
            <a:off x="468313" y="5300663"/>
            <a:ext cx="2447925" cy="576262"/>
          </a:xfrm>
          <a:prstGeom prst="rect">
            <a:avLst/>
          </a:prstGeom>
          <a:solidFill>
            <a:schemeClr val="accent1"/>
          </a:solidFill>
          <a:ln w="9525">
            <a:solidFill>
              <a:schemeClr val="tx1"/>
            </a:solidFill>
            <a:miter lim="800000"/>
            <a:headEnd/>
            <a:tailEnd/>
          </a:ln>
          <a:effectLst/>
        </p:spPr>
        <p:txBody>
          <a:bodyPr wrap="none" anchor="ctr"/>
          <a:lstStyle/>
          <a:p>
            <a:pPr algn="ctr"/>
            <a:r>
              <a:rPr lang="ru-RU" sz="2000" b="1" dirty="0">
                <a:solidFill>
                  <a:schemeClr val="tx2"/>
                </a:solidFill>
              </a:rPr>
              <a:t>Экономические</a:t>
            </a:r>
          </a:p>
        </p:txBody>
      </p:sp>
      <p:sp>
        <p:nvSpPr>
          <p:cNvPr id="6" name="Rectangle 7"/>
          <p:cNvSpPr>
            <a:spLocks noChangeArrowheads="1"/>
          </p:cNvSpPr>
          <p:nvPr/>
        </p:nvSpPr>
        <p:spPr bwMode="auto">
          <a:xfrm>
            <a:off x="4932363" y="2780928"/>
            <a:ext cx="3743325" cy="864096"/>
          </a:xfrm>
          <a:prstGeom prst="rect">
            <a:avLst/>
          </a:prstGeom>
          <a:solidFill>
            <a:schemeClr val="accent1"/>
          </a:solidFill>
          <a:ln w="9525">
            <a:solidFill>
              <a:schemeClr val="tx1"/>
            </a:solidFill>
            <a:miter lim="800000"/>
            <a:headEnd/>
            <a:tailEnd/>
          </a:ln>
          <a:effectLst/>
        </p:spPr>
        <p:txBody>
          <a:bodyPr wrap="none" anchor="ctr"/>
          <a:lstStyle/>
          <a:p>
            <a:r>
              <a:rPr lang="ru-RU" sz="1600" b="1" dirty="0">
                <a:solidFill>
                  <a:schemeClr val="tx2"/>
                </a:solidFill>
              </a:rPr>
              <a:t>Удобство в носке, прочность,</a:t>
            </a:r>
          </a:p>
          <a:p>
            <a:r>
              <a:rPr lang="ru-RU" sz="1600" b="1" dirty="0">
                <a:solidFill>
                  <a:schemeClr val="tx2"/>
                </a:solidFill>
              </a:rPr>
              <a:t> износоустойчивость; </a:t>
            </a:r>
          </a:p>
          <a:p>
            <a:r>
              <a:rPr lang="ru-RU" sz="1600" b="1" dirty="0">
                <a:solidFill>
                  <a:schemeClr val="tx2"/>
                </a:solidFill>
              </a:rPr>
              <a:t>устойчивость к деформации</a:t>
            </a:r>
            <a:r>
              <a:rPr lang="ru-RU" sz="1600" b="1" dirty="0"/>
              <a:t>. </a:t>
            </a:r>
          </a:p>
        </p:txBody>
      </p:sp>
      <p:sp>
        <p:nvSpPr>
          <p:cNvPr id="7" name="Rectangle 10"/>
          <p:cNvSpPr>
            <a:spLocks noChangeArrowheads="1"/>
          </p:cNvSpPr>
          <p:nvPr/>
        </p:nvSpPr>
        <p:spPr bwMode="auto">
          <a:xfrm>
            <a:off x="4932363" y="5229200"/>
            <a:ext cx="3816350" cy="720079"/>
          </a:xfrm>
          <a:prstGeom prst="rect">
            <a:avLst/>
          </a:prstGeom>
          <a:solidFill>
            <a:schemeClr val="accent1"/>
          </a:solidFill>
          <a:ln w="9525">
            <a:solidFill>
              <a:schemeClr val="tx1"/>
            </a:solidFill>
            <a:miter lim="800000"/>
            <a:headEnd/>
            <a:tailEnd/>
          </a:ln>
          <a:effectLst/>
        </p:spPr>
        <p:txBody>
          <a:bodyPr wrap="none" anchor="ctr"/>
          <a:lstStyle/>
          <a:p>
            <a:r>
              <a:rPr lang="ru-RU" sz="1600" b="1" dirty="0">
                <a:solidFill>
                  <a:schemeClr val="tx2"/>
                </a:solidFill>
              </a:rPr>
              <a:t>Доступность одежды  </a:t>
            </a:r>
          </a:p>
          <a:p>
            <a:r>
              <a:rPr lang="ru-RU" sz="1600" b="1" dirty="0">
                <a:solidFill>
                  <a:schemeClr val="tx2"/>
                </a:solidFill>
              </a:rPr>
              <a:t> (недорогая себестоимость).</a:t>
            </a:r>
          </a:p>
        </p:txBody>
      </p:sp>
      <p:sp>
        <p:nvSpPr>
          <p:cNvPr id="8" name="Rectangle 12"/>
          <p:cNvSpPr>
            <a:spLocks noChangeArrowheads="1"/>
          </p:cNvSpPr>
          <p:nvPr/>
        </p:nvSpPr>
        <p:spPr bwMode="auto">
          <a:xfrm>
            <a:off x="4932363" y="1268761"/>
            <a:ext cx="3816350" cy="1008111"/>
          </a:xfrm>
          <a:prstGeom prst="rect">
            <a:avLst/>
          </a:prstGeom>
          <a:solidFill>
            <a:schemeClr val="accent1"/>
          </a:solidFill>
          <a:ln w="9525">
            <a:solidFill>
              <a:schemeClr val="tx1"/>
            </a:solidFill>
            <a:miter lim="800000"/>
            <a:headEnd/>
            <a:tailEnd/>
          </a:ln>
          <a:effectLst/>
        </p:spPr>
        <p:txBody>
          <a:bodyPr wrap="none" anchor="ctr"/>
          <a:lstStyle/>
          <a:p>
            <a:r>
              <a:rPr lang="ru-RU" sz="1600" b="1" dirty="0">
                <a:solidFill>
                  <a:schemeClr val="tx2"/>
                </a:solidFill>
              </a:rPr>
              <a:t>Красота: соответствие </a:t>
            </a:r>
          </a:p>
          <a:p>
            <a:r>
              <a:rPr lang="ru-RU" sz="1600" b="1" dirty="0">
                <a:solidFill>
                  <a:schemeClr val="tx2"/>
                </a:solidFill>
              </a:rPr>
              <a:t>современным требованием моды;</a:t>
            </a:r>
          </a:p>
          <a:p>
            <a:r>
              <a:rPr lang="ru-RU" sz="1600" b="1" dirty="0">
                <a:solidFill>
                  <a:schemeClr val="tx2"/>
                </a:solidFill>
              </a:rPr>
              <a:t>учет особенностей человека, </a:t>
            </a:r>
          </a:p>
          <a:p>
            <a:r>
              <a:rPr lang="ru-RU" sz="1600" b="1" dirty="0">
                <a:solidFill>
                  <a:schemeClr val="tx2"/>
                </a:solidFill>
              </a:rPr>
              <a:t>внешности и возраста.</a:t>
            </a:r>
          </a:p>
        </p:txBody>
      </p:sp>
      <p:sp>
        <p:nvSpPr>
          <p:cNvPr id="9" name="Rectangle 7"/>
          <p:cNvSpPr>
            <a:spLocks noChangeArrowheads="1"/>
          </p:cNvSpPr>
          <p:nvPr/>
        </p:nvSpPr>
        <p:spPr bwMode="auto">
          <a:xfrm>
            <a:off x="4932363" y="4221088"/>
            <a:ext cx="3743325" cy="720080"/>
          </a:xfrm>
          <a:prstGeom prst="rect">
            <a:avLst/>
          </a:prstGeom>
          <a:solidFill>
            <a:schemeClr val="accent1"/>
          </a:solidFill>
          <a:ln w="9525">
            <a:solidFill>
              <a:schemeClr val="tx1"/>
            </a:solidFill>
            <a:miter lim="800000"/>
            <a:headEnd/>
            <a:tailEnd/>
          </a:ln>
          <a:effectLst/>
        </p:spPr>
        <p:txBody>
          <a:bodyPr wrap="none" anchor="ctr"/>
          <a:lstStyle/>
          <a:p>
            <a:r>
              <a:rPr lang="ru-RU" sz="1600" b="1" dirty="0">
                <a:solidFill>
                  <a:schemeClr val="tx2"/>
                </a:solidFill>
              </a:rPr>
              <a:t>Удобство в носке, прочность,</a:t>
            </a:r>
          </a:p>
          <a:p>
            <a:r>
              <a:rPr lang="ru-RU" sz="1600" b="1" dirty="0">
                <a:solidFill>
                  <a:schemeClr val="tx2"/>
                </a:solidFill>
              </a:rPr>
              <a:t> износоустойчивость; </a:t>
            </a:r>
          </a:p>
          <a:p>
            <a:r>
              <a:rPr lang="ru-RU" sz="1600" b="1" dirty="0">
                <a:solidFill>
                  <a:schemeClr val="tx2"/>
                </a:solidFill>
              </a:rPr>
              <a:t>устойчивость к деформации</a:t>
            </a:r>
            <a:r>
              <a:rPr lang="ru-RU" sz="1600" b="1" dirty="0"/>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images.myshared.ru/6/637880/slide_5.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idx="1"/>
          </p:nvPr>
        </p:nvSpPr>
        <p:spPr/>
        <p:txBody>
          <a:bodyPr>
            <a:normAutofit/>
          </a:bodyPr>
          <a:lstStyle/>
          <a:p>
            <a:pPr>
              <a:lnSpc>
                <a:spcPct val="90000"/>
              </a:lnSpc>
            </a:pPr>
            <a:r>
              <a:rPr lang="ru-RU" sz="2800" dirty="0" smtClean="0"/>
              <a:t>Юбку можно назвать одним из древних видов одежды- много тысячелетий до нашей эры появились набедренные повязки из шкур.</a:t>
            </a:r>
          </a:p>
          <a:p>
            <a:pPr>
              <a:lnSpc>
                <a:spcPct val="90000"/>
              </a:lnSpc>
            </a:pPr>
            <a:r>
              <a:rPr lang="ru-RU" sz="2800" dirty="0" smtClean="0"/>
              <a:t> Когда человек научился изготавливать ткань, юбка стала более узнаваемой.Но носили её не только женщины, но и мужчины.</a:t>
            </a:r>
          </a:p>
          <a:p>
            <a:pPr>
              <a:lnSpc>
                <a:spcPct val="90000"/>
              </a:lnSpc>
            </a:pPr>
            <a:r>
              <a:rPr lang="ru-RU" sz="2800" dirty="0" smtClean="0"/>
              <a:t>Только в 15 веке женская одежда стала отличаться от мужской.</a:t>
            </a:r>
          </a:p>
          <a:p>
            <a:pPr>
              <a:lnSpc>
                <a:spcPct val="90000"/>
              </a:lnSpc>
            </a:pPr>
            <a:r>
              <a:rPr lang="ru-RU" sz="2800" dirty="0" smtClean="0"/>
              <a:t>В 16 в. под юбку стали одевать кринолин-         каркас из плетёных обручей. </a:t>
            </a:r>
          </a:p>
          <a:p>
            <a:pPr>
              <a:lnSpc>
                <a:spcPct val="90000"/>
              </a:lnSpc>
            </a:pPr>
            <a:endParaRPr lang="ru-RU" sz="2800" dirty="0" smtClean="0"/>
          </a:p>
        </p:txBody>
      </p:sp>
      <p:sp>
        <p:nvSpPr>
          <p:cNvPr id="48132" name="WordArt 4"/>
          <p:cNvSpPr>
            <a:spLocks noChangeArrowheads="1" noChangeShapeType="1" noTextEdit="1"/>
          </p:cNvSpPr>
          <p:nvPr/>
        </p:nvSpPr>
        <p:spPr bwMode="auto">
          <a:xfrm>
            <a:off x="468313" y="404813"/>
            <a:ext cx="8229600" cy="1143000"/>
          </a:xfrm>
          <a:prstGeom prst="rect">
            <a:avLst/>
          </a:prstGeom>
        </p:spPr>
        <p:txBody>
          <a:bodyPr spcFirstLastPara="1" wrap="none" fromWordArt="1">
            <a:prstTxWarp prst="textArchUp">
              <a:avLst>
                <a:gd name="adj" fmla="val 10800000"/>
              </a:avLst>
            </a:prstTxWarp>
          </a:bodyPr>
          <a:lstStyle/>
          <a:p>
            <a:pPr algn="ctr"/>
            <a:r>
              <a:rPr lang="ru-RU" sz="3600" kern="10" smtClean="0">
                <a:ln w="9525">
                  <a:solidFill>
                    <a:srgbClr val="800080"/>
                  </a:solidFill>
                  <a:round/>
                  <a:headEnd/>
                  <a:tailEnd/>
                </a:ln>
                <a:solidFill>
                  <a:srgbClr val="993366">
                    <a:alpha val="78000"/>
                  </a:srgbClr>
                </a:solidFill>
                <a:latin typeface="Monotype Corsiva"/>
              </a:rPr>
              <a:t>История появления юбок.</a:t>
            </a:r>
            <a:endParaRPr lang="ru-RU" sz="3600" kern="10">
              <a:ln w="9525">
                <a:solidFill>
                  <a:srgbClr val="800080"/>
                </a:solidFill>
                <a:round/>
                <a:headEnd/>
                <a:tailEnd/>
              </a:ln>
              <a:solidFill>
                <a:srgbClr val="993366">
                  <a:alpha val="78000"/>
                </a:srgbClr>
              </a:solidFill>
              <a:latin typeface="Monotype Corsiv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8132"/>
                                        </p:tgtEl>
                                        <p:attrNameLst>
                                          <p:attrName>style.visibility</p:attrName>
                                        </p:attrNameLst>
                                      </p:cBhvr>
                                      <p:to>
                                        <p:strVal val="visible"/>
                                      </p:to>
                                    </p:set>
                                    <p:animEffect transition="in" filter="fade">
                                      <p:cBhvr>
                                        <p:cTn id="7" dur="2000"/>
                                        <p:tgtEl>
                                          <p:spTgt spid="48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idx="1"/>
          </p:nvPr>
        </p:nvSpPr>
        <p:spPr>
          <a:xfrm>
            <a:off x="1258888" y="4797425"/>
            <a:ext cx="6769100" cy="1511300"/>
          </a:xfrm>
        </p:spPr>
        <p:txBody>
          <a:bodyPr>
            <a:normAutofit lnSpcReduction="10000"/>
          </a:bodyPr>
          <a:lstStyle/>
          <a:p>
            <a:pPr>
              <a:buFontTx/>
              <a:buNone/>
            </a:pPr>
            <a:r>
              <a:rPr lang="ru-RU" sz="2400" b="1" dirty="0" smtClean="0"/>
              <a:t>       Прообраз      современной юбки – набедренная </a:t>
            </a:r>
            <a:r>
              <a:rPr lang="en-US" sz="2400" b="1" dirty="0" smtClean="0"/>
              <a:t> </a:t>
            </a:r>
            <a:r>
              <a:rPr lang="ru-RU" sz="2400" b="1" dirty="0" smtClean="0"/>
              <a:t>повязка    первобытного человека приобрела  всем привычный современный вид.</a:t>
            </a:r>
            <a:r>
              <a:rPr lang="ru-RU" sz="2400" dirty="0" smtClean="0"/>
              <a:t> </a:t>
            </a:r>
          </a:p>
        </p:txBody>
      </p:sp>
      <p:sp>
        <p:nvSpPr>
          <p:cNvPr id="71683" name="WordArt 3"/>
          <p:cNvSpPr>
            <a:spLocks noChangeArrowheads="1" noChangeShapeType="1" noTextEdit="1"/>
          </p:cNvSpPr>
          <p:nvPr/>
        </p:nvSpPr>
        <p:spPr bwMode="auto">
          <a:xfrm>
            <a:off x="468313" y="549275"/>
            <a:ext cx="8229600" cy="1143000"/>
          </a:xfrm>
          <a:prstGeom prst="rect">
            <a:avLst/>
          </a:prstGeom>
        </p:spPr>
        <p:txBody>
          <a:bodyPr spcFirstLastPara="1" wrap="none" fromWordArt="1">
            <a:prstTxWarp prst="textArchUp">
              <a:avLst>
                <a:gd name="adj" fmla="val 10800000"/>
              </a:avLst>
            </a:prstTxWarp>
          </a:bodyPr>
          <a:lstStyle/>
          <a:p>
            <a:pPr algn="ctr"/>
            <a:r>
              <a:rPr lang="ru-RU" sz="3600" kern="10" smtClean="0">
                <a:ln w="9525">
                  <a:solidFill>
                    <a:srgbClr val="800080"/>
                  </a:solidFill>
                  <a:round/>
                  <a:headEnd/>
                  <a:tailEnd/>
                </a:ln>
                <a:solidFill>
                  <a:srgbClr val="993366">
                    <a:alpha val="78000"/>
                  </a:srgbClr>
                </a:solidFill>
                <a:latin typeface="Monotype Corsiva"/>
              </a:rPr>
              <a:t>История появления юбок.</a:t>
            </a:r>
            <a:endParaRPr lang="ru-RU" sz="3600" kern="10">
              <a:ln w="9525">
                <a:solidFill>
                  <a:srgbClr val="800080"/>
                </a:solidFill>
                <a:round/>
                <a:headEnd/>
                <a:tailEnd/>
              </a:ln>
              <a:solidFill>
                <a:srgbClr val="993366">
                  <a:alpha val="78000"/>
                </a:srgbClr>
              </a:solidFill>
              <a:latin typeface="Monotype Corsiva"/>
            </a:endParaRPr>
          </a:p>
        </p:txBody>
      </p:sp>
      <p:pic>
        <p:nvPicPr>
          <p:cNvPr id="71686" name="Picture 6" descr="Среднее царство 2100г. до н.э."/>
          <p:cNvPicPr>
            <a:picLocks noChangeAspect="1" noChangeArrowheads="1"/>
          </p:cNvPicPr>
          <p:nvPr/>
        </p:nvPicPr>
        <p:blipFill>
          <a:blip r:embed="rId2" cstate="print"/>
          <a:srcRect/>
          <a:stretch>
            <a:fillRect/>
          </a:stretch>
        </p:blipFill>
        <p:spPr bwMode="auto">
          <a:xfrm>
            <a:off x="2051050" y="1123950"/>
            <a:ext cx="5761038" cy="3365500"/>
          </a:xfrm>
          <a:prstGeom prst="rect">
            <a:avLst/>
          </a:prstGeom>
          <a:noFill/>
          <a:ln w="9525">
            <a:noFill/>
            <a:miter lim="800000"/>
            <a:headEnd/>
            <a:tailEnd/>
          </a:ln>
        </p:spPr>
      </p:pic>
      <p:sp>
        <p:nvSpPr>
          <p:cNvPr id="71687" name="Text Box 7"/>
          <p:cNvSpPr txBox="1">
            <a:spLocks noChangeArrowheads="1"/>
          </p:cNvSpPr>
          <p:nvPr/>
        </p:nvSpPr>
        <p:spPr bwMode="auto">
          <a:xfrm>
            <a:off x="4335463" y="4962525"/>
            <a:ext cx="184150" cy="274638"/>
          </a:xfrm>
          <a:prstGeom prst="rect">
            <a:avLst/>
          </a:prstGeom>
          <a:noFill/>
          <a:ln w="9525">
            <a:noFill/>
            <a:miter lim="800000"/>
            <a:headEnd/>
            <a:tailEnd/>
          </a:ln>
          <a:effectLst/>
        </p:spPr>
        <p:txBody>
          <a:bodyPr wrap="none">
            <a:spAutoFit/>
          </a:bodyPr>
          <a:lstStyle/>
          <a:p>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683"/>
                                        </p:tgtEl>
                                        <p:attrNameLst>
                                          <p:attrName>style.visibility</p:attrName>
                                        </p:attrNameLst>
                                      </p:cBhvr>
                                      <p:to>
                                        <p:strVal val="visible"/>
                                      </p:to>
                                    </p:set>
                                    <p:animEffect transition="in" filter="fade">
                                      <p:cBhvr>
                                        <p:cTn id="7" dur="2000"/>
                                        <p:tgtEl>
                                          <p:spTgt spid="71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Rectangle 5"/>
          <p:cNvSpPr>
            <a:spLocks noGrp="1" noChangeArrowheads="1"/>
          </p:cNvSpPr>
          <p:nvPr>
            <p:ph idx="1"/>
          </p:nvPr>
        </p:nvSpPr>
        <p:spPr>
          <a:xfrm>
            <a:off x="457200" y="1600200"/>
            <a:ext cx="4475163" cy="4525963"/>
          </a:xfrm>
        </p:spPr>
        <p:txBody>
          <a:bodyPr/>
          <a:lstStyle/>
          <a:p>
            <a:endParaRPr lang="ru-RU" sz="2400" b="1" dirty="0" smtClean="0"/>
          </a:p>
          <a:p>
            <a:r>
              <a:rPr lang="ru-RU" sz="2400" b="1" dirty="0" smtClean="0"/>
              <a:t>   Древние гречанки и римлянки обходились без юбок, их одежда состояла в основном из хитона или туники и плаща.</a:t>
            </a:r>
          </a:p>
        </p:txBody>
      </p:sp>
      <p:sp>
        <p:nvSpPr>
          <p:cNvPr id="45062" name="WordArt 6"/>
          <p:cNvSpPr>
            <a:spLocks noChangeArrowheads="1" noChangeShapeType="1" noTextEdit="1"/>
          </p:cNvSpPr>
          <p:nvPr/>
        </p:nvSpPr>
        <p:spPr bwMode="auto">
          <a:xfrm>
            <a:off x="468313" y="549275"/>
            <a:ext cx="8229600" cy="1143000"/>
          </a:xfrm>
          <a:prstGeom prst="rect">
            <a:avLst/>
          </a:prstGeom>
        </p:spPr>
        <p:txBody>
          <a:bodyPr spcFirstLastPara="1" wrap="none" fromWordArt="1">
            <a:prstTxWarp prst="textArchUp">
              <a:avLst>
                <a:gd name="adj" fmla="val 10800000"/>
              </a:avLst>
            </a:prstTxWarp>
          </a:bodyPr>
          <a:lstStyle/>
          <a:p>
            <a:pPr algn="ctr"/>
            <a:r>
              <a:rPr lang="ru-RU" sz="3600" kern="10" smtClean="0">
                <a:ln w="9525">
                  <a:solidFill>
                    <a:srgbClr val="800080"/>
                  </a:solidFill>
                  <a:round/>
                  <a:headEnd/>
                  <a:tailEnd/>
                </a:ln>
                <a:solidFill>
                  <a:srgbClr val="993366">
                    <a:alpha val="78000"/>
                  </a:srgbClr>
                </a:solidFill>
                <a:latin typeface="Monotype Corsiva"/>
              </a:rPr>
              <a:t>История появления юбок.</a:t>
            </a:r>
            <a:endParaRPr lang="ru-RU" sz="3600" kern="10">
              <a:ln w="9525">
                <a:solidFill>
                  <a:srgbClr val="800080"/>
                </a:solidFill>
                <a:round/>
                <a:headEnd/>
                <a:tailEnd/>
              </a:ln>
              <a:solidFill>
                <a:srgbClr val="993366">
                  <a:alpha val="78000"/>
                </a:srgbClr>
              </a:solidFill>
              <a:latin typeface="Monotype Corsiva"/>
            </a:endParaRPr>
          </a:p>
        </p:txBody>
      </p:sp>
      <p:pic>
        <p:nvPicPr>
          <p:cNvPr id="7181" name="Picture 13" descr="2"/>
          <p:cNvPicPr>
            <a:picLocks noChangeAspect="1" noChangeArrowheads="1"/>
          </p:cNvPicPr>
          <p:nvPr/>
        </p:nvPicPr>
        <p:blipFill>
          <a:blip r:embed="rId2" cstate="print"/>
          <a:srcRect/>
          <a:stretch>
            <a:fillRect/>
          </a:stretch>
        </p:blipFill>
        <p:spPr bwMode="auto">
          <a:xfrm>
            <a:off x="5364163" y="1557338"/>
            <a:ext cx="2890837" cy="453548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5062"/>
                                        </p:tgtEl>
                                        <p:attrNameLst>
                                          <p:attrName>style.visibility</p:attrName>
                                        </p:attrNameLst>
                                      </p:cBhvr>
                                      <p:to>
                                        <p:strVal val="visible"/>
                                      </p:to>
                                    </p:set>
                                    <p:animEffect transition="in" filter="fade">
                                      <p:cBhvr>
                                        <p:cTn id="7" dur="2000"/>
                                        <p:tgtEl>
                                          <p:spTgt spid="4506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181"/>
                                        </p:tgtEl>
                                        <p:attrNameLst>
                                          <p:attrName>style.visibility</p:attrName>
                                        </p:attrNameLst>
                                      </p:cBhvr>
                                      <p:to>
                                        <p:strVal val="visible"/>
                                      </p:to>
                                    </p:set>
                                    <p:animEffect transition="in" filter="dissolve">
                                      <p:cBhvr>
                                        <p:cTn id="12" dur="500"/>
                                        <p:tgtEl>
                                          <p:spTgt spid="7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idx="1"/>
          </p:nvPr>
        </p:nvSpPr>
        <p:spPr>
          <a:xfrm>
            <a:off x="457200" y="1600200"/>
            <a:ext cx="4475163" cy="4525963"/>
          </a:xfrm>
        </p:spPr>
        <p:txBody>
          <a:bodyPr>
            <a:normAutofit/>
          </a:bodyPr>
          <a:lstStyle/>
          <a:p>
            <a:r>
              <a:rPr lang="ru-RU" sz="2400" b="1" dirty="0" smtClean="0"/>
              <a:t>К 1143-1180 г.г. нашей эры юбка стала преимущественно женской одеждой.</a:t>
            </a:r>
          </a:p>
          <a:p>
            <a:r>
              <a:rPr lang="ru-RU" sz="2400" b="1" dirty="0" smtClean="0"/>
              <a:t>Изменение длины, ширины и формы юбки оказывает существенное влияние на формирование модной линии. В это же время появляется шлейф</a:t>
            </a:r>
            <a:r>
              <a:rPr lang="ru-RU" sz="2400" dirty="0" smtClean="0"/>
              <a:t> </a:t>
            </a:r>
          </a:p>
        </p:txBody>
      </p:sp>
      <p:sp>
        <p:nvSpPr>
          <p:cNvPr id="72707" name="WordArt 3"/>
          <p:cNvSpPr>
            <a:spLocks noChangeArrowheads="1" noChangeShapeType="1" noTextEdit="1"/>
          </p:cNvSpPr>
          <p:nvPr/>
        </p:nvSpPr>
        <p:spPr bwMode="auto">
          <a:xfrm>
            <a:off x="468313" y="549275"/>
            <a:ext cx="8229600" cy="1143000"/>
          </a:xfrm>
          <a:prstGeom prst="rect">
            <a:avLst/>
          </a:prstGeom>
        </p:spPr>
        <p:txBody>
          <a:bodyPr spcFirstLastPara="1" wrap="none" fromWordArt="1">
            <a:prstTxWarp prst="textArchUp">
              <a:avLst>
                <a:gd name="adj" fmla="val 10800000"/>
              </a:avLst>
            </a:prstTxWarp>
          </a:bodyPr>
          <a:lstStyle/>
          <a:p>
            <a:pPr algn="ctr"/>
            <a:r>
              <a:rPr lang="ru-RU" sz="3600" kern="10" smtClean="0">
                <a:ln w="9525">
                  <a:solidFill>
                    <a:srgbClr val="800080"/>
                  </a:solidFill>
                  <a:round/>
                  <a:headEnd/>
                  <a:tailEnd/>
                </a:ln>
                <a:solidFill>
                  <a:srgbClr val="993366">
                    <a:alpha val="78000"/>
                  </a:srgbClr>
                </a:solidFill>
                <a:latin typeface="Monotype Corsiva"/>
              </a:rPr>
              <a:t>История появления юбок.</a:t>
            </a:r>
            <a:endParaRPr lang="ru-RU" sz="3600" kern="10">
              <a:ln w="9525">
                <a:solidFill>
                  <a:srgbClr val="800080"/>
                </a:solidFill>
                <a:round/>
                <a:headEnd/>
                <a:tailEnd/>
              </a:ln>
              <a:solidFill>
                <a:srgbClr val="993366">
                  <a:alpha val="78000"/>
                </a:srgbClr>
              </a:solidFill>
              <a:latin typeface="Monotype Corsiva"/>
            </a:endParaRPr>
          </a:p>
        </p:txBody>
      </p:sp>
      <p:pic>
        <p:nvPicPr>
          <p:cNvPr id="72712" name="Picture 7"/>
          <p:cNvPicPr>
            <a:picLocks noChangeAspect="1" noChangeArrowheads="1"/>
          </p:cNvPicPr>
          <p:nvPr/>
        </p:nvPicPr>
        <p:blipFill>
          <a:blip r:embed="rId2" cstate="print"/>
          <a:srcRect/>
          <a:stretch>
            <a:fillRect/>
          </a:stretch>
        </p:blipFill>
        <p:spPr bwMode="auto">
          <a:xfrm>
            <a:off x="5192713" y="1628775"/>
            <a:ext cx="3403600" cy="417671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2707"/>
                                        </p:tgtEl>
                                        <p:attrNameLst>
                                          <p:attrName>style.visibility</p:attrName>
                                        </p:attrNameLst>
                                      </p:cBhvr>
                                      <p:to>
                                        <p:strVal val="visible"/>
                                      </p:to>
                                    </p:set>
                                    <p:animEffect transition="in" filter="fade">
                                      <p:cBhvr>
                                        <p:cTn id="7" dur="2000"/>
                                        <p:tgtEl>
                                          <p:spTgt spid="72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6" name="Picture 6" descr="picture"/>
          <p:cNvPicPr preferRelativeResize="0">
            <a:picLocks noChangeArrowheads="1"/>
          </p:cNvPicPr>
          <p:nvPr/>
        </p:nvPicPr>
        <p:blipFill>
          <a:blip r:embed="rId2" cstate="print"/>
          <a:srcRect l="2519" t="4723"/>
          <a:stretch>
            <a:fillRect/>
          </a:stretch>
        </p:blipFill>
        <p:spPr bwMode="auto">
          <a:xfrm>
            <a:off x="3995738" y="1341438"/>
            <a:ext cx="4824412" cy="3743325"/>
          </a:xfrm>
          <a:prstGeom prst="rect">
            <a:avLst/>
          </a:prstGeom>
          <a:solidFill>
            <a:srgbClr val="FFFFFF"/>
          </a:solidFill>
          <a:ln w="9525">
            <a:solidFill>
              <a:srgbClr val="000000"/>
            </a:solidFill>
            <a:round/>
            <a:headEnd/>
            <a:tailEnd/>
          </a:ln>
        </p:spPr>
      </p:pic>
      <p:sp>
        <p:nvSpPr>
          <p:cNvPr id="46087" name="Text Box 7"/>
          <p:cNvSpPr txBox="1">
            <a:spLocks noChangeArrowheads="1"/>
          </p:cNvSpPr>
          <p:nvPr/>
        </p:nvSpPr>
        <p:spPr bwMode="auto">
          <a:xfrm>
            <a:off x="250825" y="5445125"/>
            <a:ext cx="8713788" cy="701675"/>
          </a:xfrm>
          <a:prstGeom prst="rect">
            <a:avLst/>
          </a:prstGeom>
          <a:noFill/>
          <a:ln w="9525">
            <a:noFill/>
            <a:miter lim="800000"/>
            <a:headEnd/>
            <a:tailEnd/>
          </a:ln>
          <a:effectLst/>
        </p:spPr>
        <p:txBody>
          <a:bodyPr>
            <a:spAutoFit/>
          </a:bodyPr>
          <a:lstStyle/>
          <a:p>
            <a:pPr algn="ctr"/>
            <a:r>
              <a:rPr lang="en-US" sz="1800" dirty="0"/>
              <a:t>      </a:t>
            </a:r>
            <a:r>
              <a:rPr lang="ru-RU" sz="2000" b="1" dirty="0"/>
              <a:t>В 16 веке появились юбки необъятной ширины и тогда для   юбок придумали каркас из обручей. </a:t>
            </a:r>
          </a:p>
        </p:txBody>
      </p:sp>
      <p:pic>
        <p:nvPicPr>
          <p:cNvPr id="65548" name="Picture 12" descr="5"/>
          <p:cNvPicPr>
            <a:picLocks noChangeAspect="1" noChangeArrowheads="1"/>
          </p:cNvPicPr>
          <p:nvPr/>
        </p:nvPicPr>
        <p:blipFill>
          <a:blip r:embed="rId3" cstate="print">
            <a:lum bright="-6000"/>
          </a:blip>
          <a:srcRect/>
          <a:stretch>
            <a:fillRect/>
          </a:stretch>
        </p:blipFill>
        <p:spPr bwMode="auto">
          <a:xfrm>
            <a:off x="685800" y="1268413"/>
            <a:ext cx="2817813" cy="4176712"/>
          </a:xfrm>
          <a:prstGeom prst="rect">
            <a:avLst/>
          </a:prstGeom>
          <a:noFill/>
          <a:ln w="9525">
            <a:noFill/>
            <a:miter lim="800000"/>
            <a:headEnd/>
            <a:tailEnd/>
          </a:ln>
        </p:spPr>
      </p:pic>
      <p:sp>
        <p:nvSpPr>
          <p:cNvPr id="46089" name="WordArt 9"/>
          <p:cNvSpPr>
            <a:spLocks noChangeArrowheads="1" noChangeShapeType="1" noTextEdit="1"/>
          </p:cNvSpPr>
          <p:nvPr/>
        </p:nvSpPr>
        <p:spPr bwMode="auto">
          <a:xfrm>
            <a:off x="468313" y="404813"/>
            <a:ext cx="8229600" cy="1143000"/>
          </a:xfrm>
          <a:prstGeom prst="rect">
            <a:avLst/>
          </a:prstGeom>
        </p:spPr>
        <p:txBody>
          <a:bodyPr spcFirstLastPara="1" wrap="none" fromWordArt="1">
            <a:prstTxWarp prst="textArchUp">
              <a:avLst>
                <a:gd name="adj" fmla="val 10800000"/>
              </a:avLst>
            </a:prstTxWarp>
          </a:bodyPr>
          <a:lstStyle/>
          <a:p>
            <a:pPr algn="ctr"/>
            <a:r>
              <a:rPr lang="ru-RU" sz="3600" kern="10">
                <a:ln w="9525">
                  <a:solidFill>
                    <a:srgbClr val="800080"/>
                  </a:solidFill>
                  <a:round/>
                  <a:headEnd/>
                  <a:tailEnd/>
                </a:ln>
                <a:solidFill>
                  <a:srgbClr val="993366">
                    <a:alpha val="78000"/>
                  </a:srgbClr>
                </a:solidFill>
                <a:latin typeface="Monotype Corsiva"/>
              </a:rPr>
              <a:t>История появления юбок.</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46086"/>
                                        </p:tgtEl>
                                        <p:attrNameLst>
                                          <p:attrName>style.visibility</p:attrName>
                                        </p:attrNameLst>
                                      </p:cBhvr>
                                      <p:to>
                                        <p:strVal val="visible"/>
                                      </p:to>
                                    </p:set>
                                    <p:animEffect transition="in" filter="fade">
                                      <p:cBhvr>
                                        <p:cTn id="7" dur="2000"/>
                                        <p:tgtEl>
                                          <p:spTgt spid="46086"/>
                                        </p:tgtEl>
                                      </p:cBhvr>
                                    </p:animEffect>
                                    <p:anim calcmode="lin" valueType="num">
                                      <p:cBhvr>
                                        <p:cTn id="8" dur="2000" fill="hold"/>
                                        <p:tgtEl>
                                          <p:spTgt spid="46086"/>
                                        </p:tgtEl>
                                        <p:attrNameLst>
                                          <p:attrName>style.rotation</p:attrName>
                                        </p:attrNameLst>
                                      </p:cBhvr>
                                      <p:tavLst>
                                        <p:tav tm="0">
                                          <p:val>
                                            <p:fltVal val="720"/>
                                          </p:val>
                                        </p:tav>
                                        <p:tav tm="100000">
                                          <p:val>
                                            <p:fltVal val="0"/>
                                          </p:val>
                                        </p:tav>
                                      </p:tavLst>
                                    </p:anim>
                                    <p:anim calcmode="lin" valueType="num">
                                      <p:cBhvr>
                                        <p:cTn id="9" dur="2000" fill="hold"/>
                                        <p:tgtEl>
                                          <p:spTgt spid="46086"/>
                                        </p:tgtEl>
                                        <p:attrNameLst>
                                          <p:attrName>ppt_h</p:attrName>
                                        </p:attrNameLst>
                                      </p:cBhvr>
                                      <p:tavLst>
                                        <p:tav tm="0">
                                          <p:val>
                                            <p:fltVal val="0"/>
                                          </p:val>
                                        </p:tav>
                                        <p:tav tm="100000">
                                          <p:val>
                                            <p:strVal val="#ppt_h"/>
                                          </p:val>
                                        </p:tav>
                                      </p:tavLst>
                                    </p:anim>
                                    <p:anim calcmode="lin" valueType="num">
                                      <p:cBhvr>
                                        <p:cTn id="10" dur="2000" fill="hold"/>
                                        <p:tgtEl>
                                          <p:spTgt spid="46086"/>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65548"/>
                                        </p:tgtEl>
                                        <p:attrNameLst>
                                          <p:attrName>style.visibility</p:attrName>
                                        </p:attrNameLst>
                                      </p:cBhvr>
                                      <p:to>
                                        <p:strVal val="visible"/>
                                      </p:to>
                                    </p:set>
                                    <p:animEffect transition="in" filter="dissolve">
                                      <p:cBhvr>
                                        <p:cTn id="15" dur="500"/>
                                        <p:tgtEl>
                                          <p:spTgt spid="65548"/>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46089"/>
                                        </p:tgtEl>
                                        <p:attrNameLst>
                                          <p:attrName>style.visibility</p:attrName>
                                        </p:attrNameLst>
                                      </p:cBhvr>
                                      <p:to>
                                        <p:strVal val="visible"/>
                                      </p:to>
                                    </p:set>
                                    <p:animEffect transition="in" filter="fade">
                                      <p:cBhvr>
                                        <p:cTn id="19" dur="2000"/>
                                        <p:tgtEl>
                                          <p:spTgt spid="46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idx="1"/>
          </p:nvPr>
        </p:nvSpPr>
        <p:spPr>
          <a:xfrm>
            <a:off x="457200" y="1600200"/>
            <a:ext cx="4475163" cy="4525963"/>
          </a:xfrm>
        </p:spPr>
        <p:txBody>
          <a:bodyPr/>
          <a:lstStyle/>
          <a:p>
            <a:pPr>
              <a:buFontTx/>
              <a:buNone/>
            </a:pPr>
            <a:endParaRPr lang="ru-RU" sz="2400" b="1" dirty="0" smtClean="0"/>
          </a:p>
          <a:p>
            <a:pPr algn="ctr">
              <a:buFontTx/>
              <a:buNone/>
            </a:pPr>
            <a:r>
              <a:rPr lang="ru-RU" sz="2400" b="1" dirty="0" smtClean="0"/>
              <a:t>   В 17 веке одежда стала более удобной, свободной. </a:t>
            </a:r>
            <a:endParaRPr lang="en-US" sz="2400" b="1" dirty="0" smtClean="0"/>
          </a:p>
          <a:p>
            <a:pPr algn="ctr">
              <a:buFontTx/>
              <a:buNone/>
            </a:pPr>
            <a:r>
              <a:rPr lang="ru-RU" sz="2400" b="1" dirty="0" smtClean="0"/>
              <a:t>А эффект широких бедер создавался надетыми юбками.</a:t>
            </a:r>
            <a:r>
              <a:rPr lang="ru-RU" dirty="0" smtClean="0"/>
              <a:t> </a:t>
            </a:r>
          </a:p>
        </p:txBody>
      </p:sp>
      <p:sp>
        <p:nvSpPr>
          <p:cNvPr id="73731" name="WordArt 3"/>
          <p:cNvSpPr>
            <a:spLocks noChangeArrowheads="1" noChangeShapeType="1" noTextEdit="1"/>
          </p:cNvSpPr>
          <p:nvPr/>
        </p:nvSpPr>
        <p:spPr bwMode="auto">
          <a:xfrm>
            <a:off x="468313" y="549275"/>
            <a:ext cx="8229600" cy="1143000"/>
          </a:xfrm>
          <a:prstGeom prst="rect">
            <a:avLst/>
          </a:prstGeom>
        </p:spPr>
        <p:txBody>
          <a:bodyPr spcFirstLastPara="1" wrap="none" fromWordArt="1">
            <a:prstTxWarp prst="textArchUp">
              <a:avLst>
                <a:gd name="adj" fmla="val 10800000"/>
              </a:avLst>
            </a:prstTxWarp>
          </a:bodyPr>
          <a:lstStyle/>
          <a:p>
            <a:pPr algn="ctr"/>
            <a:r>
              <a:rPr lang="ru-RU" sz="3600" kern="10" smtClean="0">
                <a:ln w="9525">
                  <a:solidFill>
                    <a:srgbClr val="800080"/>
                  </a:solidFill>
                  <a:round/>
                  <a:headEnd/>
                  <a:tailEnd/>
                </a:ln>
                <a:solidFill>
                  <a:srgbClr val="993366">
                    <a:alpha val="78000"/>
                  </a:srgbClr>
                </a:solidFill>
                <a:latin typeface="Monotype Corsiva"/>
              </a:rPr>
              <a:t>История появления юбок.</a:t>
            </a:r>
            <a:endParaRPr lang="ru-RU" sz="3600" kern="10">
              <a:ln w="9525">
                <a:solidFill>
                  <a:srgbClr val="800080"/>
                </a:solidFill>
                <a:round/>
                <a:headEnd/>
                <a:tailEnd/>
              </a:ln>
              <a:solidFill>
                <a:srgbClr val="993366">
                  <a:alpha val="78000"/>
                </a:srgbClr>
              </a:solidFill>
              <a:latin typeface="Monotype Corsiva"/>
            </a:endParaRPr>
          </a:p>
        </p:txBody>
      </p:sp>
      <p:pic>
        <p:nvPicPr>
          <p:cNvPr id="73734" name="Picture 6"/>
          <p:cNvPicPr>
            <a:picLocks noChangeAspect="1" noChangeArrowheads="1"/>
          </p:cNvPicPr>
          <p:nvPr/>
        </p:nvPicPr>
        <p:blipFill>
          <a:blip r:embed="rId2" cstate="print"/>
          <a:srcRect/>
          <a:stretch>
            <a:fillRect/>
          </a:stretch>
        </p:blipFill>
        <p:spPr bwMode="auto">
          <a:xfrm>
            <a:off x="5461000" y="1341438"/>
            <a:ext cx="2814638" cy="482441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3731"/>
                                        </p:tgtEl>
                                        <p:attrNameLst>
                                          <p:attrName>style.visibility</p:attrName>
                                        </p:attrNameLst>
                                      </p:cBhvr>
                                      <p:to>
                                        <p:strVal val="visible"/>
                                      </p:to>
                                    </p:set>
                                    <p:animEffect transition="in" filter="fade">
                                      <p:cBhvr>
                                        <p:cTn id="7" dur="2000"/>
                                        <p:tgtEl>
                                          <p:spTgt spid="73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idx="1"/>
          </p:nvPr>
        </p:nvSpPr>
        <p:spPr>
          <a:xfrm>
            <a:off x="457200" y="1600200"/>
            <a:ext cx="4475163" cy="4525963"/>
          </a:xfrm>
        </p:spPr>
        <p:txBody>
          <a:bodyPr/>
          <a:lstStyle/>
          <a:p>
            <a:endParaRPr lang="ru-RU" sz="2400" b="1" smtClean="0"/>
          </a:p>
          <a:p>
            <a:pPr>
              <a:buFontTx/>
              <a:buNone/>
            </a:pPr>
            <a:r>
              <a:rPr lang="ru-RU" sz="2400" b="1" smtClean="0"/>
              <a:t>  </a:t>
            </a:r>
          </a:p>
        </p:txBody>
      </p:sp>
      <p:sp>
        <p:nvSpPr>
          <p:cNvPr id="74755" name="WordArt 3"/>
          <p:cNvSpPr>
            <a:spLocks noChangeArrowheads="1" noChangeShapeType="1" noTextEdit="1"/>
          </p:cNvSpPr>
          <p:nvPr/>
        </p:nvSpPr>
        <p:spPr bwMode="auto">
          <a:xfrm>
            <a:off x="468313" y="549275"/>
            <a:ext cx="8229600" cy="1143000"/>
          </a:xfrm>
          <a:prstGeom prst="rect">
            <a:avLst/>
          </a:prstGeom>
        </p:spPr>
        <p:txBody>
          <a:bodyPr spcFirstLastPara="1" wrap="none" fromWordArt="1">
            <a:prstTxWarp prst="textArchUp">
              <a:avLst>
                <a:gd name="adj" fmla="val 10800000"/>
              </a:avLst>
            </a:prstTxWarp>
          </a:bodyPr>
          <a:lstStyle/>
          <a:p>
            <a:pPr algn="ctr"/>
            <a:r>
              <a:rPr lang="ru-RU" sz="3600" kern="10" smtClean="0">
                <a:ln w="9525">
                  <a:solidFill>
                    <a:srgbClr val="800080"/>
                  </a:solidFill>
                  <a:round/>
                  <a:headEnd/>
                  <a:tailEnd/>
                </a:ln>
                <a:solidFill>
                  <a:srgbClr val="993366">
                    <a:alpha val="78000"/>
                  </a:srgbClr>
                </a:solidFill>
                <a:latin typeface="Monotype Corsiva"/>
              </a:rPr>
              <a:t>История появления юбок.</a:t>
            </a:r>
            <a:endParaRPr lang="ru-RU" sz="3600" kern="10">
              <a:ln w="9525">
                <a:solidFill>
                  <a:srgbClr val="800080"/>
                </a:solidFill>
                <a:round/>
                <a:headEnd/>
                <a:tailEnd/>
              </a:ln>
              <a:solidFill>
                <a:srgbClr val="993366">
                  <a:alpha val="78000"/>
                </a:srgbClr>
              </a:solidFill>
              <a:latin typeface="Monotype Corsiva"/>
            </a:endParaRPr>
          </a:p>
        </p:txBody>
      </p:sp>
      <p:pic>
        <p:nvPicPr>
          <p:cNvPr id="70668" name="Picture 12" descr="9"/>
          <p:cNvPicPr>
            <a:picLocks noChangeAspect="1" noChangeArrowheads="1"/>
          </p:cNvPicPr>
          <p:nvPr/>
        </p:nvPicPr>
        <p:blipFill>
          <a:blip r:embed="rId2" cstate="print">
            <a:lum contrast="48000"/>
          </a:blip>
          <a:srcRect/>
          <a:stretch>
            <a:fillRect/>
          </a:stretch>
        </p:blipFill>
        <p:spPr bwMode="auto">
          <a:xfrm>
            <a:off x="5148263" y="1341438"/>
            <a:ext cx="3054350" cy="4968875"/>
          </a:xfrm>
          <a:prstGeom prst="rect">
            <a:avLst/>
          </a:prstGeom>
          <a:noFill/>
          <a:ln w="9525">
            <a:noFill/>
            <a:miter lim="800000"/>
            <a:headEnd/>
            <a:tailEnd/>
          </a:ln>
        </p:spPr>
      </p:pic>
      <p:sp>
        <p:nvSpPr>
          <p:cNvPr id="74758" name="Rectangle 6"/>
          <p:cNvSpPr>
            <a:spLocks noChangeArrowheads="1"/>
          </p:cNvSpPr>
          <p:nvPr/>
        </p:nvSpPr>
        <p:spPr bwMode="auto">
          <a:xfrm>
            <a:off x="1044575" y="2192338"/>
            <a:ext cx="3311525" cy="1917700"/>
          </a:xfrm>
          <a:prstGeom prst="rect">
            <a:avLst/>
          </a:prstGeom>
          <a:noFill/>
          <a:ln w="9525">
            <a:noFill/>
            <a:miter lim="800000"/>
            <a:headEnd/>
            <a:tailEnd/>
          </a:ln>
          <a:effectLst/>
        </p:spPr>
        <p:txBody>
          <a:bodyPr anchor="ctr">
            <a:spAutoFit/>
          </a:bodyPr>
          <a:lstStyle/>
          <a:p>
            <a:pPr eaLnBrk="0" hangingPunct="0"/>
            <a:r>
              <a:rPr lang="ru-RU" sz="2400" b="1" dirty="0"/>
              <a:t>К 18 веку вернулась юбка в виде купола. Опять сооружались каркасы, на них натягивают ткани.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4755"/>
                                        </p:tgtEl>
                                        <p:attrNameLst>
                                          <p:attrName>style.visibility</p:attrName>
                                        </p:attrNameLst>
                                      </p:cBhvr>
                                      <p:to>
                                        <p:strVal val="visible"/>
                                      </p:to>
                                    </p:set>
                                    <p:animEffect transition="in" filter="fade">
                                      <p:cBhvr>
                                        <p:cTn id="7" dur="2000"/>
                                        <p:tgtEl>
                                          <p:spTgt spid="7475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0668"/>
                                        </p:tgtEl>
                                        <p:attrNameLst>
                                          <p:attrName>style.visibility</p:attrName>
                                        </p:attrNameLst>
                                      </p:cBhvr>
                                      <p:to>
                                        <p:strVal val="visible"/>
                                      </p:to>
                                    </p:set>
                                    <p:animEffect transition="in" filter="dissolve">
                                      <p:cBhvr>
                                        <p:cTn id="12" dur="500"/>
                                        <p:tgtEl>
                                          <p:spTgt spid="70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69</TotalTime>
  <Words>493</Words>
  <Application>Microsoft Office PowerPoint</Application>
  <PresentationFormat>Экран (4:3)</PresentationFormat>
  <Paragraphs>79</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Бумажная</vt:lpstr>
      <vt:lpstr>Конструирование юбок</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Юбки карандаш</vt:lpstr>
      <vt:lpstr>Юбки с драпировкой</vt:lpstr>
      <vt:lpstr>Юбки годе</vt:lpstr>
      <vt:lpstr>Юбки макси</vt:lpstr>
      <vt:lpstr>Мини- юбки</vt:lpstr>
      <vt:lpstr>ОСНОВНЫЕ КОНСТРУКЦИИ  ЮБОК</vt:lpstr>
      <vt:lpstr>Прямые юбки, как правило, состоят из двух деталей: переднего и заднего полотнища. Юбка прямого покроя плотно облегает фигуру, хотя при моделировании ее можно сделать совсем узкой или довольно широкой. </vt:lpstr>
      <vt:lpstr>Клиньевые юбки состоят из нескольких одинаковых клиньев. Расширяющихся книзу. Число клиньев может быть любым, но лучше четным. Такая юбка плотно облегает фигуру от талии до бедер. Ниже линии бедер образуются равномерные фалды. </vt:lpstr>
      <vt:lpstr>Конические юбки – самые простые по конструкции, так что их чертежи можно строить прямо на ткани, без лекал. Коническая юбка, как правило, не имеет вытачек и обычно состоит из одной или двух деталей</vt:lpstr>
      <vt:lpstr>Задание - установите соответствие между группами требований к одежде их свойствами (проведите стрелки) </vt:lpstr>
      <vt:lpstr>Слайд 22</vt:lpstr>
      <vt:lpstr>Слайд 23</vt:lpstr>
      <vt:lpstr>Слайд 24</vt:lpstr>
      <vt:lpstr>Слайд 25</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8</cp:revision>
  <dcterms:created xsi:type="dcterms:W3CDTF">2016-11-14T09:42:39Z</dcterms:created>
  <dcterms:modified xsi:type="dcterms:W3CDTF">2016-11-15T10:03:47Z</dcterms:modified>
</cp:coreProperties>
</file>