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19" r:id="rId3"/>
    <p:sldId id="320" r:id="rId4"/>
    <p:sldId id="301" r:id="rId5"/>
    <p:sldId id="315" r:id="rId6"/>
    <p:sldId id="314" r:id="rId7"/>
    <p:sldId id="271" r:id="rId8"/>
    <p:sldId id="276" r:id="rId9"/>
    <p:sldId id="303" r:id="rId10"/>
    <p:sldId id="298" r:id="rId11"/>
    <p:sldId id="306" r:id="rId12"/>
    <p:sldId id="316" r:id="rId13"/>
    <p:sldId id="317" r:id="rId14"/>
    <p:sldId id="323" r:id="rId15"/>
    <p:sldId id="305" r:id="rId16"/>
    <p:sldId id="304" r:id="rId17"/>
    <p:sldId id="280" r:id="rId18"/>
    <p:sldId id="313" r:id="rId19"/>
    <p:sldId id="287" r:id="rId20"/>
    <p:sldId id="292" r:id="rId21"/>
    <p:sldId id="322" r:id="rId22"/>
    <p:sldId id="321" r:id="rId23"/>
    <p:sldId id="324" r:id="rId24"/>
    <p:sldId id="293" r:id="rId25"/>
    <p:sldId id="260" r:id="rId26"/>
    <p:sldId id="264" r:id="rId27"/>
    <p:sldId id="285" r:id="rId28"/>
    <p:sldId id="286" r:id="rId29"/>
    <p:sldId id="325" r:id="rId30"/>
    <p:sldId id="265" r:id="rId31"/>
    <p:sldId id="26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4660"/>
  </p:normalViewPr>
  <p:slideViewPr>
    <p:cSldViewPr>
      <p:cViewPr varScale="1">
        <p:scale>
          <a:sx n="64" d="100"/>
          <a:sy n="64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38318-08A3-481C-9B22-E5BDFF6BC00A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4A113-C54D-460B-88EB-07CBE7538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9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A113-C54D-460B-88EB-07CBE75380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A113-C54D-460B-88EB-07CBE75380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9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6064BF-A34F-4ADE-A705-591F8E6660DE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77;&#1089;&#1085;&#1080;\&#1059;&#1089;&#1072;&#1090;&#1099;&#1081;%20&#1085;&#1103;&#1085;&#1100;%20(&#1080;&#1079;%20&#1084;&#1080;&#1076;.).mp3" TargetMode="External"/><Relationship Id="rId5" Type="http://schemas.openxmlformats.org/officeDocument/2006/relationships/image" Target="../media/image50.wmf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kolnymir.info/images/stories/Pisately/Oseeva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90336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Когда-нибудь вы сами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приятно поразитесь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какие вы умные, как много и хорошо умеете, если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будете постоянно работать над собой,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ставить новые цели стремиться к их достижению…»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052736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Вы талантливые, дети!</a:t>
            </a:r>
          </a:p>
        </p:txBody>
      </p:sp>
      <p:pic>
        <p:nvPicPr>
          <p:cNvPr id="2" name="PODLOZHKA_veselaya_muzyka_-_dlya_fona_(iPlay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6136" y="18399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Ей их жалко..</a:t>
            </a:r>
            <a:endParaRPr lang="ru-RU" dirty="0"/>
          </a:p>
        </p:txBody>
      </p:sp>
      <p:pic>
        <p:nvPicPr>
          <p:cNvPr id="6148" name="Picture 4" descr="The Hearts Of The 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90" y="659067"/>
            <a:ext cx="33843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&amp;Rcy;&amp;ocy;&amp;mcy;&amp;acy;&amp;ncy;&amp;tcy;&amp;icy;&amp;chcy;&amp;iecy;&amp;scy;&amp;kcy;&amp;icy;&amp;iecy; &amp;Ocy;&amp;bcy;&amp;o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73016"/>
            <a:ext cx="3408313" cy="30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&amp;Zcy;&amp;vcy;&amp;iocy;&amp;zcy;&amp;dcy;&amp;ncy;&amp;ycy;&amp;jcy; * &amp;Pcy;&amp;rcy;&amp;ocy;&amp;scy;&amp;mcy;&amp;ocy;&amp;tcy;&amp;rcy; &amp;tcy;&amp;iecy;&amp;mcy;&amp;ycy; - &amp;Scy; &amp;ncy;&amp;acy;&amp;mcy;&amp;icy; &amp;rcy;&amp;yacy;&amp;dcy;&amp;ocy;&amp;mcy;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45" y="4112639"/>
            <a:ext cx="4369668" cy="256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&amp;Ocy;&amp;bcy;&amp;ocy;&amp;icy; &amp;zhcy;&amp;icy;&amp;vcy;&amp;ocy;&amp;tcy;&amp;ncy;&amp;ycy;&amp;iecy;, &amp;gcy;&amp;ncy;&amp;iecy;&amp;zcy;&amp;dcy;&amp;acy;, &amp;pcy;&amp;tcy;&amp;icy;&amp;tscy; &amp;scy;&amp;kcy;&amp;acy;&amp;chcy;&amp;acy;&amp;tcy;&amp;softcy; &amp;ocy;&amp;bcy;&amp;ocy;&amp;icy; &amp;dcy;&amp;lcy;&amp;yacy; &amp;rcy;&amp;acy;&amp;bcy;&amp;ocy;&amp;chcy;&amp;iecy;&amp;gcy;&amp;ocy; &amp;scy;&amp;tcy;&amp;ocy;&amp;lcy;&amp;acy;,&amp;kcy;&amp;acy;&amp;rcy;&amp;tcy;&amp;icy;&amp;ncy;&amp;kcy;&amp;icy; &amp;ncy;&amp;acy; &amp;rcy;&amp;acy;&amp;bcy;&amp;ocy;&amp;chcy;&amp;icy;&amp;jcy; &amp;scy;&amp;tcy;&amp;ocy;&amp;lcy;,&amp;zcy;&amp;acy;&amp;scy;&amp;tcy;&amp;acy;&amp;vcy;&amp;kcy;&amp;icy;,&amp;icy;&amp;zcy;&amp;ocy;&amp;bcy;&amp;rcy;&amp;acy;&amp;zhcy;&amp;iecy;&amp;ncy;&amp;icy;&amp;yacy; &amp;icy;&amp;zcy; &amp;rcy;&amp;acy;&amp;zcy;&amp;dcy;&amp;iecy;&amp;lcy;&amp;acy; &amp;ZHcy;&amp;icy;&amp;vcy;&amp;ocy;&amp;tcy;&amp;ncy;&amp;ycy;&amp;iecy; &amp;Gcy;&amp;n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4" y="1416837"/>
            <a:ext cx="2850059" cy="22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Opo Terser - &amp;mcy;&amp;acy;&amp;kcy;&amp;rcy;&amp;ocy;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070789"/>
            <a:ext cx="3636404" cy="35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&amp;Ncy;&amp;acy;&amp;shcy;&amp;acy; &amp;Dcy;&amp;vcy;&amp;ocy;&amp;jcy;&amp;rcy;&amp;acy; &amp;ucy;&amp;gcy;&amp;ocy;&amp;rcy;&amp;iecy;&amp;lcy;&amp;acy; &amp;ocy;&amp;tcy; &amp;ucy;&amp;tcy;&amp;yucy;&amp;gcy;&amp;acy; - &amp;Icy;&amp;zcy; sms-&amp;pcy;&amp;iecy;&amp;rcy;&amp;iecy;&amp;pcy;&amp;icy;&amp;scy;&amp;kcy;&amp;icy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86" y="79443"/>
            <a:ext cx="2088232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3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solidFill>
                  <a:schemeClr val="tx2">
                    <a:lumMod val="75000"/>
                  </a:schemeClr>
                </a:solidFill>
              </a:rPr>
              <a:t>Дружи с живым миром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Люби </a:t>
            </a:r>
            <a:r>
              <a:rPr lang="ru-RU" sz="6600" dirty="0">
                <a:solidFill>
                  <a:schemeClr val="tx2">
                    <a:lumMod val="75000"/>
                  </a:schemeClr>
                </a:solidFill>
              </a:rPr>
              <a:t>природу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Ты-её </a:t>
            </a:r>
            <a:r>
              <a:rPr lang="ru-RU" sz="6600" dirty="0">
                <a:solidFill>
                  <a:schemeClr val="tx2">
                    <a:lumMod val="75000"/>
                  </a:schemeClr>
                </a:solidFill>
              </a:rPr>
              <a:t>часть!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Призыв к жестокосердным!!!!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4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Мальчик  признался  в  своём  поступке,  потому  что  его  мучила  совесть;</a:t>
            </a:r>
          </a:p>
          <a:p>
            <a:pPr>
              <a:spcBef>
                <a:spcPct val="0"/>
              </a:spcBef>
              <a:buNone/>
            </a:pPr>
            <a:r>
              <a:rPr lang="ru-RU" sz="2800" b="1" i="1" dirty="0">
                <a:solidFill>
                  <a:schemeClr val="bg1"/>
                </a:solidFill>
              </a:rPr>
              <a:t>Мальчику  было  жаль  Бума;</a:t>
            </a:r>
          </a:p>
          <a:p>
            <a:pPr>
              <a:spcBef>
                <a:spcPct val="0"/>
              </a:spcBef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Мальчик  боялся  наказания;</a:t>
            </a:r>
          </a:p>
          <a:p>
            <a:pPr>
              <a:spcBef>
                <a:spcPct val="0"/>
              </a:spcBef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Мальчик  жалел  маму.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 descr="&amp;Dcy;&amp;rcy;&amp;ucy;&amp;zhcy;&amp;bcy;&amp;acy; &amp;ecy;&amp;tcy;&amp;ocy;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0005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980728"/>
            <a:ext cx="2709939" cy="230425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Объясни смысл названия рассказа </a:t>
            </a:r>
            <a:r>
              <a:rPr lang="ru-RU" sz="2800" dirty="0" smtClean="0">
                <a:solidFill>
                  <a:schemeClr val="bg1"/>
                </a:solidFill>
              </a:rPr>
              <a:t>«</a:t>
            </a:r>
            <a:r>
              <a:rPr lang="ru-RU" sz="2800" dirty="0">
                <a:solidFill>
                  <a:schemeClr val="bg1"/>
                </a:solidFill>
              </a:rPr>
              <a:t>Почему</a:t>
            </a:r>
            <a:r>
              <a:rPr lang="ru-RU" sz="2800" dirty="0" smtClean="0">
                <a:solidFill>
                  <a:schemeClr val="bg1"/>
                </a:solidFill>
              </a:rPr>
              <a:t>?»  В Осеева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4088" y="1988840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????????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3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800" dirty="0" smtClean="0"/>
              <a:t>Чуткий</a:t>
            </a:r>
          </a:p>
          <a:p>
            <a:r>
              <a:rPr lang="ru-RU" sz="8800" dirty="0" smtClean="0"/>
              <a:t>Добрый</a:t>
            </a:r>
          </a:p>
          <a:p>
            <a:r>
              <a:rPr lang="ru-RU" sz="8800" dirty="0" smtClean="0"/>
              <a:t>Честный</a:t>
            </a:r>
            <a:endParaRPr lang="ru-RU" sz="8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Друг……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623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frog5-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419872" y="773996"/>
            <a:ext cx="5399580" cy="5286412"/>
          </a:xfrm>
          <a:prstGeom prst="rect">
            <a:avLst/>
          </a:prstGeom>
          <a:noFill/>
        </p:spPr>
      </p:pic>
      <p:pic>
        <p:nvPicPr>
          <p:cNvPr id="3" name="Picture 12" descr="frog5-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60848"/>
            <a:ext cx="1905000" cy="23907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404664"/>
            <a:ext cx="2999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Песню  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споём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   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????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628800"/>
            <a:ext cx="5598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Дружба крепкая не сломается, 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Не расклеится от дождей и вьюг. 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Друг в беде не бросит, лишнего не спросит -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Вот что значит настоящий верный друг. 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Друг в беде не бросит, лишнего не спросит -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Вот что значит настоящий верный друг. </a:t>
            </a:r>
          </a:p>
        </p:txBody>
      </p:sp>
      <p:pic>
        <p:nvPicPr>
          <p:cNvPr id="7" name="Detskie-pesenki-Druzhba-krepkaya-ne-slomaetsya(muzbar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2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6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0033CC"/>
                </a:solidFill>
              </a:rPr>
              <a:t>Найти неповторяющиеся буквы, сложить из них фамилию</a:t>
            </a:r>
          </a:p>
        </p:txBody>
      </p:sp>
      <p:pic>
        <p:nvPicPr>
          <p:cNvPr id="5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812" y="1524000"/>
            <a:ext cx="53463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94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A50021"/>
                </a:solidFill>
              </a:rPr>
              <a:t>В Ю Драгунский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200" dirty="0"/>
              <a:t>Детский поэт Яков Аким, близкий друг Драгунского, однажды сказал</a:t>
            </a:r>
            <a:r>
              <a:rPr lang="ru-RU" sz="3200" u="sng" dirty="0"/>
              <a:t>:</a:t>
            </a:r>
          </a:p>
          <a:p>
            <a:pPr>
              <a:buNone/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«Юному человеку нужны все витамины, в том числе все нравственные витамины. Витамины доброты, благородства, честности, порядочности, мужества. Все      эти витамины дарил нашим детям щедро и талантливо Виктор Драгунский».  </a:t>
            </a:r>
          </a:p>
          <a:p>
            <a:endParaRPr lang="ru-RU" dirty="0"/>
          </a:p>
        </p:txBody>
      </p:sp>
      <p:pic>
        <p:nvPicPr>
          <p:cNvPr id="7" name="Picture 50" descr="Драгунск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69" y="1981200"/>
            <a:ext cx="2857500" cy="3657600"/>
          </a:xfrm>
          <a:prstGeom prst="rect">
            <a:avLst/>
          </a:prstGeom>
          <a:noFill/>
          <a:ln w="1746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597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949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 название </a:t>
            </a:r>
            <a:r>
              <a:rPr lang="ru-RU" dirty="0" err="1" smtClean="0"/>
              <a:t>рассказа,кто</a:t>
            </a:r>
            <a:r>
              <a:rPr lang="ru-RU" dirty="0" smtClean="0"/>
              <a:t> автор?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679" y="4005064"/>
            <a:ext cx="4059936" cy="2286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&amp;Ucy;&amp;rcy;&amp;ocy;&amp;kcy; &amp;chcy;&amp;tcy;&amp;iecy;&amp;ncy;&amp;icy;&amp;yacy; &amp;Vcy;&amp;icy;&amp;kcy;&amp;tcy;&amp;ocy;&amp;rcy; &amp;dcy;&amp;rcy;&amp;acy;&amp;gcy;&amp;ucy;&amp;ncy;&amp;scy;&amp;kcy;&amp;i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21" y="1543095"/>
            <a:ext cx="333327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.stranamam.ru/data/cache/2012jan/05/55/3381442_25739nothumb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38" y="1383626"/>
            <a:ext cx="35814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Dcy;&amp;iecy;&amp;ncy;&amp;icy;&amp;scy;&amp;kcy;&amp;acy; &amp;lcy;&amp;yucy;&amp;bcy;&amp;ocy;&amp;zcy;&amp;ncy;&amp;acy;&amp;tcy;&amp;iecy;&amp;lcy;&amp;iecy;&amp;ncy;, &amp;ocy;&amp;ncy; &amp;icy;&amp;shchcy;&amp;iecy;&amp;tcy; &amp;ocy;&amp;tcy;&amp;vcy;&amp;iecy;&amp;tcy;&amp;ycy; &amp;ncy;&amp;acy; &amp;mcy;&amp;ncy;&amp;ocy;&amp;gcy;&amp;icy;&amp;iecy; &amp;vcy;&amp;ocy;&amp;pcy;&amp;rcy;&amp;ocy;&amp;scy;&amp;ycy; &amp;icy; &amp;ocy;&amp;tcy;&amp;vcy;&amp;iecy;&amp;chcy;&amp;acy;&amp;iecy;&amp;tcy; &amp;n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694220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.stranamam.ru/data/cache/2012jan/05/54/3381436_23254nothumb5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81" y="1761203"/>
            <a:ext cx="4059238" cy="264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&amp;Pcy;&amp;rcy;&amp;ocy;&amp;scy;&amp;mcy;&amp;ocy;&amp;tcy;&amp;rcy; &amp;icy;&amp;zcy;&amp;ocy;&amp;bcy;&amp;rcy;&amp;acy;&amp;zhcy;&amp;iecy;&amp;ncy;&amp;icy;&amp;yacy; 2080663 &amp;Scy;&amp;iecy;&amp;rcy;&amp;vcy;&amp;icy;&amp;scy; &amp;pcy;&amp;ucy;&amp;bcy;&amp;lcy;&amp;icy;&amp;kcy;&amp;acy;&amp;tscy;&amp;icy;&amp;icy; &amp;icy; &amp;khcy;&amp;rcy;&amp;acy;&amp;ncy;&amp;iecy;&amp;ncy;&amp;icy;&amp;yacy; &amp;icy;&amp;zcy;&amp;ocy;&amp;bcy;&amp;rcy;&amp;acy;&amp;zhcy;&amp;iecy;&amp;ncy;&amp;icy;&amp;jcy; : &amp;khcy;&amp;ocy;&amp;scy;&amp;tcy;&amp;icy;&amp;ncy;&amp;gcy; &amp;kcy;&amp;acy;&amp;rcy;&amp;tcy;&amp;icy;&amp;ncy;&amp;ocy;&amp;kcy; : &amp;rcy;&amp;acy;&amp;zcy;&amp;mcy;&amp;iecy;&amp;shchcy;&amp;iecy;&amp;ncy;&amp;icy;&amp;iecy; &amp;fcy;&amp;ocy;&amp;tcy;&amp;ocy;&amp;kcy; : &amp;mcy;&amp;iecy;&amp;scy;&amp;tcy;&amp;ocy; &amp;dcy;&amp;lcy;&amp;yacy; &amp;fcy;&amp;ocy;&amp;tcy;&amp;ocy;&amp;gcy;&amp;rcy;&amp;acy;&amp;f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18" y="3979172"/>
            <a:ext cx="1968153" cy="23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720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Dcy;&amp;ncy;&amp;iecy;&amp;vcy;&amp;ncy;&amp;icy;&amp;kcy; &amp;pcy;&amp;ocy;&amp;lcy;&amp;softcy;&amp;zcy;&amp;ocy;&amp;vcy;&amp;acy;&amp;tcy;&amp;iecy;&amp;lcy;&amp;yacy; &amp;Ocy;&amp;lcy;&amp;softcy;&amp;gcy;&amp;acy; , 62 &amp;gcy;&amp;ocy;&amp;dcy;&amp;acy;, &amp;scy;&amp;tcy;&amp;rcy;&amp;acy;&amp;ncy;&amp;icy;&amp;tscy;&amp;acy; 63 - &amp;Scy;&amp;iecy;&amp;tcy;&amp;softcy; &amp;zcy;&amp;ncy;&amp;acy;&amp;kcy;&amp;ocy;&amp;mcy;&amp;scy;&amp;tcy;&amp;vcy; &amp;Mcy;&amp;acy;&amp;mcy;&amp;b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04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/>
              </a:rPr>
              <a:t>Николай Георгиевич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Гарин-Михайловский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8 февраля 1852, Санкт-Петербург — 27 ноября 1906, </a:t>
            </a:r>
            <a:r>
              <a:rPr lang="ru-RU" dirty="0" smtClean="0"/>
              <a:t>Николай </a:t>
            </a:r>
            <a:r>
              <a:rPr lang="ru-RU" dirty="0"/>
              <a:t>Гарин-Михайловский - вдохновенный инженер-изыскатель, строитель многих железных дорог на огромных пространствах России, талантливый писатель и публицист, видный общественный деятель, неутомимый путешественник и </a:t>
            </a:r>
            <a:r>
              <a:rPr lang="ru-RU" dirty="0" smtClean="0"/>
              <a:t>первооткрыватель.</a:t>
            </a:r>
            <a:endParaRPr lang="ru-RU" dirty="0"/>
          </a:p>
        </p:txBody>
      </p:sp>
      <p:pic>
        <p:nvPicPr>
          <p:cNvPr id="1026" name="Picture 2" descr="https://upload.wikimedia.org/wikipedia/commons/5/50/Nikolay_Mikhaylovsk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1909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4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72208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Monotype Corsiva" pitchFamily="66" charset="0"/>
              </a:rPr>
              <a:t>Обобщение по разделу 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  <a:latin typeface="Monotype Corsiva" pitchFamily="66" charset="0"/>
              </a:rPr>
              <a:t>«Я и мои друзья»</a:t>
            </a:r>
          </a:p>
          <a:p>
            <a:pPr algn="ctr"/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r>
              <a:rPr lang="ru-RU" sz="2800" dirty="0">
                <a:solidFill>
                  <a:srgbClr val="FFFF00"/>
                </a:solidFill>
                <a:latin typeface="Monotype Corsiva" pitchFamily="66" charset="0"/>
              </a:rPr>
              <a:t>2 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класс</a:t>
            </a:r>
          </a:p>
          <a:p>
            <a:pPr algn="ctr"/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" name="Объект 4" descr="сканирование00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4490" y="1524000"/>
            <a:ext cx="3284657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1729" y="5013176"/>
            <a:ext cx="3048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err="1" smtClean="0"/>
              <a:t>Оконечникова</a:t>
            </a:r>
            <a:r>
              <a:rPr lang="ru-RU" dirty="0" smtClean="0"/>
              <a:t> С.Ю.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pPr algn="r"/>
            <a:r>
              <a:rPr lang="ru-RU" dirty="0" smtClean="0"/>
              <a:t>КГУ ОСШ № 17 г Темиртау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877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Житков Борис </a:t>
            </a:r>
            <a:r>
              <a:rPr lang="ru-RU" dirty="0" smtClean="0">
                <a:effectLst/>
              </a:rPr>
              <a:t>Степанович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(1882 - 1938), прозаик.</a:t>
            </a:r>
            <a:endParaRPr lang="ru-RU" dirty="0"/>
          </a:p>
        </p:txBody>
      </p:sp>
      <p:pic>
        <p:nvPicPr>
          <p:cNvPr id="2050" name="Picture 2" descr="&amp;Ucy;&amp;CHcy;&amp;Icy;&amp;Tcy;&amp;IEcy;&amp;Lcy;&amp;SOFTcy; &amp;Scy;&amp;Lcy;&amp;Ocy;&amp;Vcy;&amp;IEcy;&amp;Scy;&amp;Ncy;&amp;Ocy;&amp;Scy;&amp;Tcy;&amp;Icy; - &amp;Pcy;&amp;Ocy;&amp;Rcy;&amp;Tcy;&amp;Rcy;&amp;IEcy;&amp;Tcy;&amp;Ycy; &amp;Pcy;&amp;Icy;&amp;Scy;&amp;Acy;&amp;Tcy;&amp;IEcy;&amp;Lcy;&amp;IEcy;&amp;Jcy; &amp;KHcy;&amp;KHcy; &amp;Vcy;&amp;IEcy;&amp;Kcy;&amp;A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5" y="1524000"/>
            <a:ext cx="364302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Bcy;&amp;iecy;&amp;scy;&amp;pcy;&amp;rcy;&amp;icy;&amp;zcy;&amp;ocy;&amp;rcy;&amp;ncy;&amp;acy;&amp;yacy; &amp;kcy;&amp;ocy;&amp;shcy;&amp;kcy;&amp;acy;, &amp;ZHcy;&amp;icy;&amp;tcy;&amp;kcy;&amp;ocy;&amp;vcy; &amp;Bcy;&amp;ocy;&amp;rcy;&amp;icy;&amp;scy; &amp;Scy;&amp;tcy;&amp;iecy;&amp;pcy;&amp;acy;&amp;ncy;&amp;ocy;&amp;vcy;&amp;icy;&amp;ch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24000"/>
            <a:ext cx="331236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350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Что тебя взволновало </a:t>
            </a:r>
            <a:r>
              <a:rPr lang="ru-RU" dirty="0" smtClean="0">
                <a:effectLst/>
              </a:rPr>
              <a:t>?</a:t>
            </a:r>
            <a:endParaRPr lang="ru-RU" dirty="0"/>
          </a:p>
        </p:txBody>
      </p:sp>
      <p:pic>
        <p:nvPicPr>
          <p:cNvPr id="2050" name="Picture 2" descr="&amp;Tcy;&amp;iocy;&amp;mcy;&amp;acy; &amp;icy; &amp;ZHcy;&amp;ucy;&amp;chcy;&amp;kcy;&amp;a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8900"/>
            <a:ext cx="4059238" cy="39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Tcy;&amp;iocy;&amp;mcy;&amp;acy; &amp;icy; &amp;ZHcy;&amp;ucy;&amp;chcy;&amp;kcy;&amp;acy;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9"/>
          <a:stretch/>
        </p:blipFill>
        <p:spPr bwMode="auto">
          <a:xfrm>
            <a:off x="4648200" y="1371600"/>
            <a:ext cx="4172272" cy="42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54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Тёма!</a:t>
            </a:r>
            <a:endParaRPr lang="ru-RU" dirty="0"/>
          </a:p>
        </p:txBody>
      </p:sp>
      <p:pic>
        <p:nvPicPr>
          <p:cNvPr id="1026" name="Picture 2" descr="&amp;Tcy;&amp;iocy;&amp;mcy;&amp;acy; &amp;icy; &amp;ZHcy;&amp;ucy;&amp;chcy;&amp;kcy;&amp;a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191000" cy="46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Tcy;&amp;iocy;&amp;mcy;&amp;acy; &amp;icy; &amp;ZHcy;&amp;ucy;&amp;chcy;&amp;kcy;&amp;a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059238" cy="46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24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 что можете сделать вы, дети, чтобы бездомных животных стало меньше?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2"/>
                </a:solidFill>
              </a:rPr>
              <a:t>Как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bg2"/>
                </a:solidFill>
              </a:rPr>
              <a:t> </a:t>
            </a:r>
            <a:r>
              <a:rPr lang="ru-RU" sz="4800" dirty="0">
                <a:solidFill>
                  <a:schemeClr val="bg2"/>
                </a:solidFill>
              </a:rPr>
              <a:t>герои </a:t>
            </a:r>
            <a:endParaRPr lang="ru-RU" sz="48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bg2"/>
                </a:solidFill>
              </a:rPr>
              <a:t>относятся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bg2"/>
                </a:solidFill>
              </a:rPr>
              <a:t>друг </a:t>
            </a:r>
            <a:r>
              <a:rPr lang="ru-RU" sz="4800" b="1" dirty="0">
                <a:solidFill>
                  <a:schemeClr val="bg2"/>
                </a:solidFill>
              </a:rPr>
              <a:t>к другу?</a:t>
            </a:r>
            <a:endParaRPr lang="ru-RU" sz="4800" dirty="0">
              <a:solidFill>
                <a:schemeClr val="bg2"/>
              </a:solidFill>
            </a:endParaRPr>
          </a:p>
        </p:txBody>
      </p:sp>
      <p:pic>
        <p:nvPicPr>
          <p:cNvPr id="5" name="Picture 4" descr="&amp;Bcy;&amp;iecy;&amp;scy;&amp;pcy;&amp;rcy;&amp;icy;&amp;zcy;&amp;ocy;&amp;rcy;&amp;ncy;&amp;acy;&amp;yacy; &amp;kcy;&amp;ocy;&amp;shcy;&amp;kcy;&amp;acy;, &amp;ZHcy;&amp;icy;&amp;tcy;&amp;kcy;&amp;ocy;&amp;vcy; &amp;Bcy;&amp;ocy;&amp;rcy;&amp;icy;&amp;scy; &amp;Scy;&amp;tcy;&amp;iecy;&amp;pcy;&amp;acy;&amp;ncy;&amp;ocy;&amp;vcy;&amp;icy;&amp;ch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4000"/>
            <a:ext cx="374441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48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Бескорыстный</a:t>
            </a:r>
          </a:p>
          <a:p>
            <a:r>
              <a:rPr lang="ru-RU" sz="5400" dirty="0" smtClean="0"/>
              <a:t>Общительный</a:t>
            </a:r>
          </a:p>
          <a:p>
            <a:r>
              <a:rPr lang="ru-RU" sz="5400" dirty="0" smtClean="0"/>
              <a:t>Смелый</a:t>
            </a:r>
          </a:p>
          <a:p>
            <a:r>
              <a:rPr lang="ru-RU" sz="5400" dirty="0" smtClean="0"/>
              <a:t>Отзывчивый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 </a:t>
            </a:r>
            <a:r>
              <a:rPr lang="ru-RU" dirty="0" smtClean="0"/>
              <a:t>может </a:t>
            </a:r>
            <a:r>
              <a:rPr lang="ru-RU" dirty="0"/>
              <a:t>быть</a:t>
            </a:r>
          </a:p>
        </p:txBody>
      </p:sp>
    </p:spTree>
    <p:extLst>
      <p:ext uri="{BB962C8B-B14F-4D97-AF65-F5344CB8AC3E}">
        <p14:creationId xmlns:p14="http://schemas.microsoft.com/office/powerpoint/2010/main" val="1401841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8847" y="428604"/>
            <a:ext cx="7559955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Найди  фамилию автора</a:t>
            </a:r>
          </a:p>
          <a:p>
            <a:pPr algn="ctr"/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 его произведение</a:t>
            </a:r>
            <a:endParaRPr lang="ru-RU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437112"/>
            <a:ext cx="5779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Ьбмлдащшкнвгрыи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мС.В.Михалковаольмтсинчг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139" y="3647438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2555968"/>
            <a:ext cx="63426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щд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познаются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друзь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яд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жаь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мщ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85728"/>
            <a:ext cx="5377562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Отметьте верные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утверждения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785926"/>
            <a:ext cx="65485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«1»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правильно</a:t>
            </a:r>
          </a:p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«0»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неправильно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fictionbook.ru/static/bookimages/00/15/01/00150191.bin.dir/h/i_0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20193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лыбающееся лицо 1"/>
          <p:cNvSpPr/>
          <p:nvPr/>
        </p:nvSpPr>
        <p:spPr>
          <a:xfrm>
            <a:off x="755576" y="188841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лыбающееся лицо 2"/>
          <p:cNvSpPr/>
          <p:nvPr/>
        </p:nvSpPr>
        <p:spPr>
          <a:xfrm>
            <a:off x="755576" y="281051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b="1" i="1" dirty="0"/>
              <a:t>Выручать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b="1" i="1" dirty="0"/>
              <a:t>Сплетничать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b="1" i="1" dirty="0"/>
              <a:t>Поддерживать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b="1" i="1" dirty="0"/>
              <a:t>Завидовать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b="1" i="1" dirty="0"/>
              <a:t>Говорить  правду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b="1" i="1" dirty="0"/>
              <a:t>Обзывать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b="1" i="1" dirty="0"/>
              <a:t>Доверять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b="1" i="1" dirty="0"/>
              <a:t>Командовать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b="1" i="1" dirty="0"/>
              <a:t>Делиться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b="1" i="1" dirty="0"/>
              <a:t>Жадничать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b="1" i="1" dirty="0"/>
              <a:t>Уважать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b="1" i="1" dirty="0" smtClean="0"/>
              <a:t>Уметь</a:t>
            </a:r>
            <a:r>
              <a:rPr lang="ru-RU" sz="2800" b="1" i="1" dirty="0"/>
              <a:t>  радоваться  чужим  успехам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 может:</a:t>
            </a:r>
          </a:p>
        </p:txBody>
      </p:sp>
    </p:spTree>
    <p:extLst>
      <p:ext uri="{BB962C8B-B14F-4D97-AF65-F5344CB8AC3E}">
        <p14:creationId xmlns:p14="http://schemas.microsoft.com/office/powerpoint/2010/main" val="29559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243862"/>
              </p:ext>
            </p:extLst>
          </p:nvPr>
        </p:nvGraphicFramePr>
        <p:xfrm>
          <a:off x="611556" y="1397000"/>
          <a:ext cx="792088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074"/>
                <a:gridCol w="660074"/>
                <a:gridCol w="660074"/>
                <a:gridCol w="660074"/>
                <a:gridCol w="660074"/>
                <a:gridCol w="660074"/>
                <a:gridCol w="660074"/>
                <a:gridCol w="660074"/>
                <a:gridCol w="660074"/>
                <a:gridCol w="660074"/>
                <a:gridCol w="660074"/>
                <a:gridCol w="66007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да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нет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да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нет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да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нет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да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нет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да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да</a:t>
                      </a:r>
                      <a:endParaRPr lang="ru-RU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да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8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Мой друг……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 descr="&amp;rcy;&amp;acy;&amp;scy;&amp;kcy;&amp;rcy;&amp;acy;&amp;scy;&amp;kcy;&amp;icy; &amp;Pcy;&amp;acy;&amp;zcy;&amp;lcy;&amp;ycy; - &amp;Scy;&amp;ocy;&amp;tcy;&amp;rcy;&amp;ucy;&amp;dcy;&amp;ncy;&amp;icy;&amp;kcy;&amp;icy; &amp;icy; &amp;vcy;&amp;acy;&amp;kcy;&amp;acy;&amp;ncy;&amp;scy;&amp;icy;&amp;icy; , &amp;rcy;&amp;acy;&amp;scy;&amp;kcy;&amp;rcy;&amp;acy;&amp;scy;&amp;kcy;&amp;acy; &amp;Pcy;&amp;acy;&amp;zcy;&amp;lcy;&amp;ycy; - &amp;Scy;&amp;ocy;&amp;tcy;&amp;rcy;&amp;ucy;&amp;dcy;&amp;ncy;&amp;icy;&amp;kcy;&amp;icy; &amp;icy; &amp;vcy;&amp;acy;&amp;kcy;&amp;acy;&amp;ncy;&amp;scy;&amp;icy;&amp;icy; , &amp;rcy;&amp;acy;&amp;scy;&amp;kcy;&amp;rcy;&amp;acy;&amp;scy;&amp;kcy;&amp;icy; &amp;dcy;&amp;lcy;&amp;yacy; &amp;pcy;&amp;iecy;&amp;chcy;&amp;acy;&amp;tcy;&amp;icy; &amp;Pcy;&amp;acy;&amp;zcy;&amp;lcy;&amp;ycy; - &amp;Scy;&amp;ocy;&amp;tcy;&amp;rcy;&amp;ucy;&amp;dcy;&amp;ncy;&amp;icy;&amp;kcy;&amp;icy; &amp;icy; &amp;vcy;&amp;acy;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r="51472"/>
          <a:stretch/>
        </p:blipFill>
        <p:spPr bwMode="auto">
          <a:xfrm>
            <a:off x="953552" y="1484784"/>
            <a:ext cx="2050849" cy="457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5" descr="&amp;rcy;&amp;acy;&amp;scy;&amp;kcy;&amp;rcy;&amp;acy;&amp;scy;&amp;kcy;&amp;icy; &amp;Pcy;&amp;acy;&amp;zcy;&amp;lcy;&amp;ycy; - &amp;Scy;&amp;ocy;&amp;tcy;&amp;rcy;&amp;ucy;&amp;dcy;&amp;ncy;&amp;icy;&amp;kcy;&amp;icy; &amp;icy; &amp;vcy;&amp;acy;&amp;kcy;&amp;acy;&amp;ncy;&amp;scy;&amp;icy;&amp;icy; , &amp;rcy;&amp;acy;&amp;scy;&amp;kcy;&amp;rcy;&amp;acy;&amp;scy;&amp;kcy;&amp;acy; &amp;Pcy;&amp;acy;&amp;zcy;&amp;lcy;&amp;ycy; - &amp;Scy;&amp;ocy;&amp;tcy;&amp;rcy;&amp;ucy;&amp;dcy;&amp;ncy;&amp;icy;&amp;kcy;&amp;icy; &amp;icy; &amp;vcy;&amp;acy;&amp;kcy;&amp;acy;&amp;ncy;&amp;scy;&amp;icy;&amp;icy; , &amp;rcy;&amp;acy;&amp;scy;&amp;kcy;&amp;rcy;&amp;acy;&amp;scy;&amp;kcy;&amp;icy; &amp;dcy;&amp;lcy;&amp;yacy; &amp;pcy;&amp;iecy;&amp;chcy;&amp;acy;&amp;tcy;&amp;icy; &amp;Pcy;&amp;acy;&amp;zcy;&amp;lcy;&amp;ycy; - &amp;Scy;&amp;ocy;&amp;tcy;&amp;rcy;&amp;ucy;&amp;dcy;&amp;ncy;&amp;icy;&amp;kcy;&amp;icy; &amp;icy; &amp;vcy;&amp;acy;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2"/>
          <a:stretch/>
        </p:blipFill>
        <p:spPr bwMode="auto">
          <a:xfrm>
            <a:off x="6561022" y="1371600"/>
            <a:ext cx="2146874" cy="45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адпись 28"/>
          <p:cNvSpPr txBox="1"/>
          <p:nvPr/>
        </p:nvSpPr>
        <p:spPr>
          <a:xfrm>
            <a:off x="3995936" y="1180129"/>
            <a:ext cx="2067560" cy="36576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смелая</a:t>
            </a:r>
            <a:endParaRPr lang="ru-RU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Надпись 28"/>
          <p:cNvSpPr txBox="1"/>
          <p:nvPr/>
        </p:nvSpPr>
        <p:spPr>
          <a:xfrm>
            <a:off x="3275856" y="1839672"/>
            <a:ext cx="2067560" cy="36576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смелая</a:t>
            </a:r>
            <a:endParaRPr lang="ru-RU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Надпись 28"/>
          <p:cNvSpPr txBox="1"/>
          <p:nvPr/>
        </p:nvSpPr>
        <p:spPr>
          <a:xfrm>
            <a:off x="4373294" y="2463728"/>
            <a:ext cx="2067560" cy="36576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смелая</a:t>
            </a:r>
            <a:endParaRPr lang="ru-RU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Надпись 28"/>
          <p:cNvSpPr txBox="1"/>
          <p:nvPr/>
        </p:nvSpPr>
        <p:spPr>
          <a:xfrm>
            <a:off x="3273881" y="3063524"/>
            <a:ext cx="2067560" cy="36576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смелая</a:t>
            </a:r>
            <a:endParaRPr lang="ru-RU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&amp;Dcy;&amp;rcy;&amp;ucy;&amp;zhcy;&amp;bcy;&amp;acy; - &amp;ecy;&amp;tcy;&amp;ocy; &amp;dcy;&amp;acy;&amp;rcy; &amp;ncy;&amp;acy;&amp;mcy; &amp;scy;&amp;vcy;&amp;ycy;&amp;sh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94" y="3966964"/>
            <a:ext cx="3185634" cy="197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15616" y="404664"/>
            <a:ext cx="6408712" cy="63367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chemeClr val="tx2">
                    <a:lumMod val="75000"/>
                  </a:schemeClr>
                </a:solidFill>
              </a:rPr>
              <a:t>друг</a:t>
            </a:r>
            <a:endParaRPr lang="ru-RU" sz="16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03848" y="404664"/>
            <a:ext cx="3024336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приятель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45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357166"/>
            <a:ext cx="6514347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Написать Сочинение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себе и своих друзьях.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&amp;Dcy;&amp;rcy;&amp;ucy;&amp;zhcy;&amp;bcy;&amp;acy; &amp;ecy;&amp;tcy;&amp;ocy;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1764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&amp;Dcy;&amp;rcy;&amp;ucy;&amp;zhcy;&amp;bcy;&amp;acy; &amp;ecy;&amp;tcy;&amp;ocy;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7495"/>
            <a:ext cx="4680520" cy="43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620688"/>
            <a:ext cx="41044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Отличная работа!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сканирование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49980">
            <a:off x="2934208" y="3163165"/>
            <a:ext cx="2251333" cy="3078127"/>
          </a:xfrm>
          <a:prstGeom prst="rect">
            <a:avLst/>
          </a:prstGeom>
        </p:spPr>
      </p:pic>
      <p:pic>
        <p:nvPicPr>
          <p:cNvPr id="5" name="Усатый нянь (из мид.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  <p:pic>
        <p:nvPicPr>
          <p:cNvPr id="6" name="Picture 23" descr="j03433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432048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Что  объединяет  эти  книги?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4" descr="&amp;Bcy;&amp;iecy;&amp;scy;&amp;pcy;&amp;rcy;&amp;icy;&amp;zcy;&amp;ocy;&amp;rcy;&amp;ncy;&amp;acy;&amp;yacy; &amp;kcy;&amp;ocy;&amp;shcy;&amp;kcy;&amp;acy;, &amp;ZHcy;&amp;icy;&amp;tcy;&amp;kcy;&amp;ocy;&amp;vcy; &amp;Bcy;&amp;ocy;&amp;rcy;&amp;icy;&amp;scy; &amp;Scy;&amp;tcy;&amp;iecy;&amp;pcy;&amp;acy;&amp;ncy;&amp;ocy;&amp;vcy;&amp;icy;&amp;ch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60" y="2606373"/>
            <a:ext cx="1665909" cy="24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D:\Мои документы2\Драгунский\295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10" y="1308553"/>
            <a:ext cx="1850599" cy="214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&amp;Pcy;&amp;ocy;&amp;chcy;&amp;iecy;&amp;mcy;&amp;ucy;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49" y="4097720"/>
            <a:ext cx="1436713" cy="16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amp;Kcy;&amp;ocy;&amp;lcy;&amp;lcy;&amp;iecy;&amp;kcy;&amp;tscy;&amp;icy;&amp;ocy;&amp;ncy;&amp;ncy;&amp;ycy;&amp;iecy; &amp;dcy;&amp;iecy;&amp;tcy;&amp;scy;&amp;kcy;&amp;icy;&amp;iecy; &amp;kcy;&amp;ncy;&amp;icy;&amp;zhcy;&amp;kcy;&amp;i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56" y="1258888"/>
            <a:ext cx="2340362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&amp;Kcy;&amp;ncy;&amp;icy;&amp;gcy;&amp;acy; &quot;&amp;Scy;&amp;kcy;&amp;acy;&amp;zcy;&amp;kcy;&amp;icy; &amp;ocy; &amp;zhcy;&amp;icy;&amp;vcy;&amp;ocy;&amp;tcy;&amp;ncy;&amp;ycy;&amp;khcy;&quot;. &amp;kcy;&amp;ucy;&amp;pcy;&amp;icy;&amp;tcy;&amp;softcy; &amp;scy; &amp;dcy;&amp;ocy;&amp;scy;&amp;tcy;&amp;acy;&amp;vcy;&amp;kcy;&amp;ocy;&amp;jcy;. &amp;Kcy;&amp;ncy;&amp;icy;&amp;zhcy;&amp;ncy;&amp;ycy;&amp;jcy; &amp;mcy;&amp;acy;&amp;gcy;&amp;acy;&amp;zcy;&amp;icy;&amp;ncy; Literatura.by. &amp;Dcy;&amp;ocy;&amp;scy;&amp;tcy;&amp;acy;&amp;vcy;&amp;kcy;&amp;acy; &amp;kcy;&amp;ncy;&amp;icy;&amp;gcy; &amp;pcy;&amp;ocy; &amp;Bcy;&amp;iecy;&amp;lcy;&amp;acy;&amp;rcy;&amp;ucy;&amp;scy;&amp;i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16" y="1308553"/>
            <a:ext cx="2236058" cy="285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&amp;Kcy;&amp;ocy;&amp;mcy;&amp;acy;&amp;ncy;&amp;dcy;&amp;icy;&amp;rcy; &amp;zcy;&amp;vcy;&amp;iecy;&amp;zcy;&amp;dcy;&amp;ocy;&amp;chcy;&amp;kcy;&amp;icy; - &amp;Lcy;&amp;yucy;&amp;bcy;&amp;ocy;&amp;vcy;&amp;softcy; &amp;Vcy;&amp;ocy;&amp;rcy;&amp;ocy;&amp;ncy;&amp;kcy;&amp;ocy;&amp;vcy;&amp;a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21" y="2703298"/>
            <a:ext cx="26955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3" y="5229200"/>
            <a:ext cx="165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Ласковое слово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4" name="Picture 4" descr="&amp;Pcy;&amp;rcy;&amp;iecy;&amp;zcy;&amp;iecy;&amp;ncy;&amp;tcy;&amp;acy;&amp;tscy;&amp;icy;&amp;yacy; &amp;ncy;&amp;acy; &amp;tcy;&amp;iecy;&amp;mcy;&amp;ucy; &amp;vcy; &amp;dcy;&amp;rcy;&amp;acy;&amp;gcy;&amp;ucy;&amp;ncy;&amp;scy;&amp;kcy;&amp;icy;&amp;jcy; &amp;dcy;&amp;rcy;&amp;ucy;&amp;gcy; &amp;dcy;&amp;iecy;&amp;tcy;&amp;scy;&amp;tcy;&amp;vcy;&amp;a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88" y="2379731"/>
            <a:ext cx="32575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&amp;Zcy;&amp;acy;&amp;jcy;&amp;kcy;&amp;a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41" y="1643599"/>
            <a:ext cx="30194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7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66843"/>
            <a:ext cx="6246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добрый</a:t>
            </a:r>
            <a:endParaRPr lang="ru-RU" sz="9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sz="9600" dirty="0">
                <a:solidFill>
                  <a:schemeClr val="accent5">
                    <a:lumMod val="50000"/>
                  </a:schemeClr>
                </a:solidFill>
              </a:rPr>
              <a:t>надёжный</a:t>
            </a:r>
          </a:p>
        </p:txBody>
      </p:sp>
    </p:spTree>
    <p:extLst>
      <p:ext uri="{BB962C8B-B14F-4D97-AF65-F5344CB8AC3E}">
        <p14:creationId xmlns:p14="http://schemas.microsoft.com/office/powerpoint/2010/main" val="259436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Друг напомнил мне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вчера.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600" b="1" dirty="0" smtClean="0"/>
              <a:t>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>
                <a:solidFill>
                  <a:schemeClr val="bg1"/>
                </a:solidFill>
              </a:rPr>
              <a:t>Друг напомнил мне вчера,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Сколько сделал мне добра: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Карандаш мне дал однажды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(Я в тот день забыл пенал),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В стенгазете, чуть не в каждой,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Обо мне упоминал.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Я упал и весь промок,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Он мне высохнуть помог.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/>
              <a:t> </a:t>
            </a:r>
            <a:r>
              <a:rPr lang="ru-RU" sz="2800" dirty="0">
                <a:solidFill>
                  <a:schemeClr val="bg1"/>
                </a:solidFill>
              </a:rPr>
              <a:t>Он для милого дружка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Не жалел и пирожка –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Откусить мне дал когда – то,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А потом поставил в счёт.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Не влечёт меня, ребята,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b="1" i="1" dirty="0">
                <a:solidFill>
                  <a:schemeClr val="bg1"/>
                </a:solidFill>
              </a:rPr>
              <a:t>Больше</a:t>
            </a:r>
            <a:r>
              <a:rPr lang="ru-RU" sz="2800" dirty="0">
                <a:solidFill>
                  <a:schemeClr val="bg1"/>
                </a:solidFill>
              </a:rPr>
              <a:t> к другу не влечёт.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0480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30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628800"/>
            <a:ext cx="7992888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Друг-</a:t>
            </a:r>
          </a:p>
          <a:p>
            <a:pPr>
              <a:lnSpc>
                <a:spcPct val="90000"/>
              </a:lnSpc>
            </a:pPr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чек,</a:t>
            </a:r>
          </a:p>
          <a:p>
            <a:pPr>
              <a:lnSpc>
                <a:spcPct val="90000"/>
              </a:lnSpc>
            </a:pPr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счёт</a:t>
            </a: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ru-RU" sz="66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8" name="Picture 4" descr="&amp;Acy;&amp;vcy;&amp;tcy;&amp;ocy;&amp;mcy;&amp;ocy;&amp;bcy;&amp;icy;&amp;lcy;&amp;softcy;&amp;ncy;&amp;ocy;&amp;iecy; &amp;tcy;&amp;ocy;&amp;pcy;&amp;lcy;&amp;icy;&amp;vcy;&amp;ocy; - &amp;Ncy;&amp;acy;&amp;rcy;&amp;ocy;&amp;dcy;&amp;ncy;&amp;ycy;&amp;jcy; &amp;fcy;&amp;ocy;&amp;rcy;&amp;ucy;&amp;mcy; &amp;mcy;&amp;kcy;&amp;rcy;. &amp;Zcy;&amp;acy;&amp;rcy;&amp;yacy; &amp;icy; &amp;mcy;&amp;kcy;&amp;rcy;. &amp;Scy;&amp;iecy;&amp;vcy;&amp;iecy;&amp;rcy;&amp;ncy;&amp;ycy;&amp;jcy; &amp;gcy;. &amp;Bcy;&amp;acy;&amp;lcy;&amp;acy;&amp;shcy;&amp;icy;&amp;khcy;&amp;a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523977" cy="39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20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 Воронкова                   </a:t>
            </a:r>
            <a:r>
              <a:rPr lang="ru-RU" dirty="0" smtClean="0">
                <a:solidFill>
                  <a:srgbClr val="00B0F0"/>
                </a:solidFill>
              </a:rPr>
              <a:t>В Осеева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 descr="&amp;Lcy;&amp;yucy;&amp;bcy;&amp;ocy;&amp;vcy;&amp;softcy; &amp;Vcy;&amp;ocy;&amp;rcy;&amp;ocy;&amp;ncy;&amp;kcy;&amp;ocy;&amp;vcy;&amp;acy; - &amp;vcy;&amp;scy;&amp;iecy; &amp;kcy;&amp;ncy;&amp;icy;&amp;gcy;&amp;icy; &amp;acy;&amp;vcy;&amp;tcy;&amp;ocy;&amp;rcy;&amp;a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68760"/>
            <a:ext cx="33843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Картинка 5 из 298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371600"/>
            <a:ext cx="3528392" cy="428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9492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еа</a:t>
            </a:r>
            <a:r>
              <a:rPr lang="ru-RU" dirty="0" smtClean="0"/>
              <a:t>тр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ал</a:t>
            </a:r>
            <a:r>
              <a:rPr lang="ru-RU" dirty="0" smtClean="0"/>
              <a:t>ьная д</a:t>
            </a:r>
            <a:r>
              <a:rPr lang="ru-RU" dirty="0" smtClean="0">
                <a:solidFill>
                  <a:srgbClr val="00B0F0"/>
                </a:solidFill>
              </a:rPr>
              <a:t>ея</a:t>
            </a:r>
            <a:r>
              <a:rPr lang="ru-RU" dirty="0" smtClean="0"/>
              <a:t>тел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ьн</a:t>
            </a:r>
            <a:r>
              <a:rPr lang="ru-RU" dirty="0" smtClean="0"/>
              <a:t>ость……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32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effectLst/>
              </a:rPr>
              <a:t>«Ласковое слово»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400" dirty="0">
                <a:solidFill>
                  <a:schemeClr val="bg1"/>
                </a:solidFill>
              </a:rPr>
              <a:t>Почему </a:t>
            </a:r>
            <a:r>
              <a:rPr lang="ru-RU" sz="4400" dirty="0" err="1">
                <a:solidFill>
                  <a:schemeClr val="bg1"/>
                </a:solidFill>
              </a:rPr>
              <a:t>Аниска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сказала,что</a:t>
            </a:r>
            <a:r>
              <a:rPr lang="ru-RU" sz="4400" dirty="0">
                <a:solidFill>
                  <a:schemeClr val="bg1"/>
                </a:solidFill>
              </a:rPr>
              <a:t> у Светланы большое </a:t>
            </a:r>
            <a:r>
              <a:rPr lang="ru-RU" sz="4400" dirty="0" smtClean="0">
                <a:solidFill>
                  <a:schemeClr val="bg1"/>
                </a:solidFill>
              </a:rPr>
              <a:t>сердце?</a:t>
            </a:r>
            <a:endParaRPr lang="ru-RU" sz="4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&quot;&amp;Scy;&amp;IEcy;&amp;Rcy;&amp;Dcy;&amp;TScy;&amp;IEcy; &amp;Dcy;&amp;IEcy;&amp;Tcy;&amp;YAcy;&amp;Mcy;&quot; &amp;ucy;&amp;zhcy;&amp;iecy; &amp;scy;&amp;iecy;&amp;gcy;&amp;ocy;&amp;dcy;&amp;ncy;&amp;yacy; &amp;vcy;&amp;mcy;&amp;iecy;&amp;scy;&amp;tcy;&amp;iecy; &amp;scy; FocusGroup &amp;Bcy;&amp;icy;&amp;zcy;&amp;ncy;&amp;iecy;&amp;scy;-pro - &amp;Dcy;&amp;iecy;&amp;lcy;&amp;ocy;&amp;vcy;&amp;ocy;&amp;jcy; &amp;pcy;&amp;ocy;&amp;rcy;&amp;tcy;&amp;acy;&amp;lcy; &amp;Scy;&amp;icy;&amp;bcy;&amp;icy;&amp;rcy;&amp;icy;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t="28571" r="16625" b="10204"/>
          <a:stretch/>
        </p:blipFill>
        <p:spPr bwMode="auto">
          <a:xfrm>
            <a:off x="179512" y="1628800"/>
            <a:ext cx="468052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94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1236</TotalTime>
  <Words>349</Words>
  <Application>Microsoft Office PowerPoint</Application>
  <PresentationFormat>Экран (4:3)</PresentationFormat>
  <Paragraphs>131</Paragraphs>
  <Slides>31</Slides>
  <Notes>2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SimSun</vt:lpstr>
      <vt:lpstr>Arial</vt:lpstr>
      <vt:lpstr>Calibri</vt:lpstr>
      <vt:lpstr>Constantia</vt:lpstr>
      <vt:lpstr>Monotype Corsiva</vt:lpstr>
      <vt:lpstr>Times New Roman</vt:lpstr>
      <vt:lpstr>Wingdings 2</vt:lpstr>
      <vt:lpstr>Бумажная</vt:lpstr>
      <vt:lpstr>Презентация PowerPoint</vt:lpstr>
      <vt:lpstr>  Тема: </vt:lpstr>
      <vt:lpstr>Презентация PowerPoint</vt:lpstr>
      <vt:lpstr>Что  объединяет  эти  книги?</vt:lpstr>
      <vt:lpstr>Презентация PowerPoint</vt:lpstr>
      <vt:lpstr>Друг напомнил мне вчера.</vt:lpstr>
      <vt:lpstr>Презентация PowerPoint</vt:lpstr>
      <vt:lpstr>Л Воронкова                   В Осеева</vt:lpstr>
      <vt:lpstr>«Ласковое слово»</vt:lpstr>
      <vt:lpstr>Ей их жалко..</vt:lpstr>
      <vt:lpstr>Призыв к жестокосердным!!!!</vt:lpstr>
      <vt:lpstr>Объясни смысл названия рассказа «Почему?»  В Осеева </vt:lpstr>
      <vt:lpstr>Друг……</vt:lpstr>
      <vt:lpstr>Презентация PowerPoint</vt:lpstr>
      <vt:lpstr>Найти неповторяющиеся буквы, сложить из них фамилию</vt:lpstr>
      <vt:lpstr>В Ю Драгунский</vt:lpstr>
      <vt:lpstr>Назови название рассказа,кто автор?</vt:lpstr>
      <vt:lpstr>Презентация PowerPoint</vt:lpstr>
      <vt:lpstr>Николай Георгиевич Гарин-Михайловский </vt:lpstr>
      <vt:lpstr>Житков Борис Степанович  (1882 - 1938), прозаик.</vt:lpstr>
      <vt:lpstr>Что тебя взволновало ?</vt:lpstr>
      <vt:lpstr>Тёма!</vt:lpstr>
      <vt:lpstr>А что можете сделать вы, дети, чтобы бездомных животных стало меньше? </vt:lpstr>
      <vt:lpstr>Друг может быть</vt:lpstr>
      <vt:lpstr>Презентация PowerPoint</vt:lpstr>
      <vt:lpstr>Презентация PowerPoint</vt:lpstr>
      <vt:lpstr>Друг может:</vt:lpstr>
      <vt:lpstr>Презентация PowerPoint</vt:lpstr>
      <vt:lpstr>Мой друг……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www</cp:lastModifiedBy>
  <cp:revision>98</cp:revision>
  <dcterms:created xsi:type="dcterms:W3CDTF">2010-03-17T17:56:01Z</dcterms:created>
  <dcterms:modified xsi:type="dcterms:W3CDTF">2016-11-05T01:23:13Z</dcterms:modified>
</cp:coreProperties>
</file>