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sldIdLst>
    <p:sldId id="256" r:id="rId2"/>
    <p:sldId id="319" r:id="rId3"/>
    <p:sldId id="320" r:id="rId4"/>
    <p:sldId id="301" r:id="rId5"/>
    <p:sldId id="315" r:id="rId6"/>
    <p:sldId id="314" r:id="rId7"/>
    <p:sldId id="271" r:id="rId8"/>
    <p:sldId id="276" r:id="rId9"/>
    <p:sldId id="303" r:id="rId10"/>
    <p:sldId id="298" r:id="rId11"/>
    <p:sldId id="306" r:id="rId12"/>
    <p:sldId id="316" r:id="rId13"/>
    <p:sldId id="317" r:id="rId14"/>
    <p:sldId id="323" r:id="rId15"/>
    <p:sldId id="305" r:id="rId16"/>
    <p:sldId id="304" r:id="rId17"/>
    <p:sldId id="280" r:id="rId18"/>
    <p:sldId id="313" r:id="rId19"/>
    <p:sldId id="287" r:id="rId20"/>
    <p:sldId id="292" r:id="rId21"/>
    <p:sldId id="322" r:id="rId22"/>
    <p:sldId id="321" r:id="rId23"/>
    <p:sldId id="324" r:id="rId24"/>
    <p:sldId id="293" r:id="rId25"/>
    <p:sldId id="260" r:id="rId26"/>
    <p:sldId id="264" r:id="rId27"/>
    <p:sldId id="285" r:id="rId28"/>
    <p:sldId id="286" r:id="rId29"/>
    <p:sldId id="325" r:id="rId30"/>
    <p:sldId id="265" r:id="rId31"/>
    <p:sldId id="266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969" autoAdjust="0"/>
    <p:restoredTop sz="94660"/>
  </p:normalViewPr>
  <p:slideViewPr>
    <p:cSldViewPr>
      <p:cViewPr varScale="1">
        <p:scale>
          <a:sx n="64" d="100"/>
          <a:sy n="64" d="100"/>
        </p:scale>
        <p:origin x="69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738318-08A3-481C-9B22-E5BDFF6BC00A}" type="datetimeFigureOut">
              <a:rPr lang="ru-RU" smtClean="0"/>
              <a:t>05.11.2016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A4A113-C54D-460B-88EB-07CBE75380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4194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4A113-C54D-460B-88EB-07CBE753801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2480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4A113-C54D-460B-88EB-07CBE7538011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5948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064BF-A34F-4ADE-A705-591F8E6660DE}" type="datetimeFigureOut">
              <a:rPr lang="ru-RU" smtClean="0"/>
              <a:t>05.11.2016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085E630-5CAA-4C31-82FE-624D359CF604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064BF-A34F-4ADE-A705-591F8E6660DE}" type="datetimeFigureOut">
              <a:rPr lang="ru-RU" smtClean="0"/>
              <a:t>05.11.2016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5E630-5CAA-4C31-82FE-624D359CF6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064BF-A34F-4ADE-A705-591F8E6660DE}" type="datetimeFigureOut">
              <a:rPr lang="ru-RU" smtClean="0"/>
              <a:t>05.11.2016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5E630-5CAA-4C31-82FE-624D359CF6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C6064BF-A34F-4ADE-A705-591F8E6660DE}" type="datetimeFigureOut">
              <a:rPr lang="ru-RU" smtClean="0"/>
              <a:t>05.11.2016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F085E630-5CAA-4C31-82FE-624D359CF604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064BF-A34F-4ADE-A705-591F8E6660DE}" type="datetimeFigureOut">
              <a:rPr lang="ru-RU" smtClean="0"/>
              <a:t>05.11.2016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5E630-5CAA-4C31-82FE-624D359CF604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064BF-A34F-4ADE-A705-591F8E6660DE}" type="datetimeFigureOut">
              <a:rPr lang="ru-RU" smtClean="0"/>
              <a:t>05.11.2016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5E630-5CAA-4C31-82FE-624D359CF604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5E630-5CAA-4C31-82FE-624D359CF60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064BF-A34F-4ADE-A705-591F8E6660DE}" type="datetimeFigureOut">
              <a:rPr lang="ru-RU" smtClean="0"/>
              <a:t>05.11.2016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064BF-A34F-4ADE-A705-591F8E6660DE}" type="datetimeFigureOut">
              <a:rPr lang="ru-RU" smtClean="0"/>
              <a:t>05.11.2016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5E630-5CAA-4C31-82FE-624D359CF604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064BF-A34F-4ADE-A705-591F8E6660DE}" type="datetimeFigureOut">
              <a:rPr lang="ru-RU" smtClean="0"/>
              <a:t>05.11.2016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5E630-5CAA-4C31-82FE-624D359CF6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C6064BF-A34F-4ADE-A705-591F8E6660DE}" type="datetimeFigureOut">
              <a:rPr lang="ru-RU" smtClean="0"/>
              <a:t>05.11.2016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085E630-5CAA-4C31-82FE-624D359CF604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064BF-A34F-4ADE-A705-591F8E6660DE}" type="datetimeFigureOut">
              <a:rPr lang="ru-RU" smtClean="0"/>
              <a:t>05.11.2016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085E630-5CAA-4C31-82FE-624D359CF604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C6064BF-A34F-4ADE-A705-591F8E6660DE}" type="datetimeFigureOut">
              <a:rPr lang="ru-RU" smtClean="0"/>
              <a:t>05.11.2016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F085E630-5CAA-4C31-82FE-624D359CF604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.png"/><Relationship Id="rId4" Type="http://schemas.openxmlformats.org/officeDocument/2006/relationships/image" Target="../media/image26.gi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pn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E:\&#1087;&#1077;&#1089;&#1085;&#1080;\&#1059;&#1089;&#1072;&#1090;&#1099;&#1081;%20&#1085;&#1103;&#1085;&#1100;%20(&#1080;&#1079;%20&#1084;&#1080;&#1076;.).mp3" TargetMode="External"/><Relationship Id="rId5" Type="http://schemas.openxmlformats.org/officeDocument/2006/relationships/image" Target="../media/image50.wmf"/><Relationship Id="rId4" Type="http://schemas.openxmlformats.org/officeDocument/2006/relationships/image" Target="../media/image4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hkolnymir.info/images/stories/Pisately/Oseeva.jpg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2690336"/>
            <a:ext cx="828092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>
                    <a:lumMod val="95000"/>
                    <a:lumOff val="5000"/>
                  </a:schemeClr>
                </a:solidFill>
              </a:rPr>
              <a:t>«</a:t>
            </a:r>
            <a:r>
              <a:rPr lang="ru-RU" sz="4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Когда-нибудь вы сами </a:t>
            </a:r>
            <a:r>
              <a:rPr lang="ru-RU" sz="4000" dirty="0">
                <a:solidFill>
                  <a:schemeClr val="tx2">
                    <a:lumMod val="75000"/>
                  </a:schemeClr>
                </a:solidFill>
              </a:rPr>
              <a:t>приятно поразитесь</a:t>
            </a:r>
            <a:r>
              <a:rPr lang="ru-RU" sz="4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, какие вы умные, как много и хорошо умеете, если </a:t>
            </a:r>
            <a:r>
              <a:rPr lang="ru-RU" sz="4000" dirty="0">
                <a:solidFill>
                  <a:schemeClr val="tx2">
                    <a:lumMod val="75000"/>
                  </a:schemeClr>
                </a:solidFill>
              </a:rPr>
              <a:t>будете постоянно работать над собой,</a:t>
            </a:r>
            <a:r>
              <a:rPr lang="ru-RU" sz="4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ставить новые цели стремиться к их достижению…»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43608" y="1052736"/>
            <a:ext cx="57606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>
                <a:solidFill>
                  <a:schemeClr val="tx2">
                    <a:lumMod val="75000"/>
                  </a:schemeClr>
                </a:solidFill>
              </a:rPr>
              <a:t>Вы талантливые, дети!</a:t>
            </a:r>
          </a:p>
        </p:txBody>
      </p:sp>
      <p:pic>
        <p:nvPicPr>
          <p:cNvPr id="2" name="PODLOZHKA_veselaya_muzyka_-_dlya_fona_(iPlayer.fm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6136" y="1839972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6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Ей их жалко..</a:t>
            </a:r>
            <a:endParaRPr lang="ru-RU" dirty="0"/>
          </a:p>
        </p:txBody>
      </p:sp>
      <p:pic>
        <p:nvPicPr>
          <p:cNvPr id="6148" name="Picture 4" descr="The Hearts Of The Natu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5090" y="659067"/>
            <a:ext cx="3384376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&amp;Rcy;&amp;ocy;&amp;mcy;&amp;acy;&amp;ncy;&amp;tcy;&amp;icy;&amp;chcy;&amp;iecy;&amp;scy;&amp;kcy;&amp;icy;&amp;iecy; &amp;Ocy;&amp;bcy;&amp;ocy;&amp;icy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573016"/>
            <a:ext cx="3408313" cy="306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&amp;Zcy;&amp;vcy;&amp;iocy;&amp;zcy;&amp;dcy;&amp;ncy;&amp;ycy;&amp;jcy; * &amp;Pcy;&amp;rcy;&amp;ocy;&amp;scy;&amp;mcy;&amp;ocy;&amp;tcy;&amp;rcy; &amp;tcy;&amp;iecy;&amp;mcy;&amp;ycy; - &amp;Scy; &amp;ncy;&amp;acy;&amp;mcy;&amp;icy; &amp;rcy;&amp;yacy;&amp;dcy;&amp;ocy;&amp;mcy;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0845" y="4112639"/>
            <a:ext cx="4369668" cy="2569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&amp;Ocy;&amp;bcy;&amp;ocy;&amp;icy; &amp;zhcy;&amp;icy;&amp;vcy;&amp;ocy;&amp;tcy;&amp;ncy;&amp;ycy;&amp;iecy;, &amp;gcy;&amp;ncy;&amp;iecy;&amp;zcy;&amp;dcy;&amp;acy;, &amp;pcy;&amp;tcy;&amp;icy;&amp;tscy; &amp;scy;&amp;kcy;&amp;acy;&amp;chcy;&amp;acy;&amp;tcy;&amp;softcy; &amp;ocy;&amp;bcy;&amp;ocy;&amp;icy; &amp;dcy;&amp;lcy;&amp;yacy; &amp;rcy;&amp;acy;&amp;bcy;&amp;ocy;&amp;chcy;&amp;iecy;&amp;gcy;&amp;ocy; &amp;scy;&amp;tcy;&amp;ocy;&amp;lcy;&amp;acy;,&amp;kcy;&amp;acy;&amp;rcy;&amp;tcy;&amp;icy;&amp;ncy;&amp;kcy;&amp;icy; &amp;ncy;&amp;acy; &amp;rcy;&amp;acy;&amp;bcy;&amp;ocy;&amp;chcy;&amp;icy;&amp;jcy; &amp;scy;&amp;tcy;&amp;ocy;&amp;lcy;,&amp;zcy;&amp;acy;&amp;scy;&amp;tcy;&amp;acy;&amp;vcy;&amp;kcy;&amp;icy;,&amp;icy;&amp;zcy;&amp;ocy;&amp;bcy;&amp;rcy;&amp;acy;&amp;zhcy;&amp;iecy;&amp;ncy;&amp;icy;&amp;yacy; &amp;icy;&amp;zcy; &amp;rcy;&amp;acy;&amp;zcy;&amp;dcy;&amp;iecy;&amp;lcy;&amp;acy; &amp;ZHcy;&amp;icy;&amp;vcy;&amp;ocy;&amp;tcy;&amp;ncy;&amp;ycy;&amp;iecy; &amp;Gcy;&amp;ncy;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344" y="1416837"/>
            <a:ext cx="2850059" cy="220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0" name="Picture 16" descr="Opo Terser - &amp;mcy;&amp;acy;&amp;kcy;&amp;rcy;&amp;ocy; &amp;fcy;&amp;ocy;&amp;tcy;&amp;ocy;&amp;gcy;&amp;rcy;&amp;acy;&amp;fcy;&amp;icy;&amp;icy;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3" y="2070789"/>
            <a:ext cx="3636404" cy="3522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&amp;Ncy;&amp;acy;&amp;shcy;&amp;acy; &amp;Dcy;&amp;vcy;&amp;ocy;&amp;jcy;&amp;rcy;&amp;acy; &amp;ucy;&amp;gcy;&amp;ocy;&amp;rcy;&amp;iecy;&amp;lcy;&amp;acy; &amp;ocy;&amp;tcy; &amp;ucy;&amp;tcy;&amp;yucy;&amp;gcy;&amp;acy; - &amp;Icy;&amp;zcy; sms-&amp;pcy;&amp;iecy;&amp;rcy;&amp;iecy;&amp;pcy;&amp;icy;&amp;scy;&amp;kcy;&amp;icy;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1186" y="79443"/>
            <a:ext cx="2088232" cy="1872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41370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6600" dirty="0">
                <a:solidFill>
                  <a:schemeClr val="tx2">
                    <a:lumMod val="75000"/>
                  </a:schemeClr>
                </a:solidFill>
              </a:rPr>
              <a:t>Дружи с живым миром</a:t>
            </a:r>
            <a:r>
              <a:rPr lang="ru-RU" sz="6600" dirty="0" smtClean="0">
                <a:solidFill>
                  <a:schemeClr val="tx2">
                    <a:lumMod val="75000"/>
                  </a:schemeClr>
                </a:solidFill>
              </a:rPr>
              <a:t>!</a:t>
            </a:r>
          </a:p>
          <a:p>
            <a:r>
              <a:rPr lang="ru-RU" sz="6600" dirty="0" smtClean="0">
                <a:solidFill>
                  <a:schemeClr val="tx2">
                    <a:lumMod val="75000"/>
                  </a:schemeClr>
                </a:solidFill>
              </a:rPr>
              <a:t>Люби </a:t>
            </a:r>
            <a:r>
              <a:rPr lang="ru-RU" sz="6600" dirty="0">
                <a:solidFill>
                  <a:schemeClr val="tx2">
                    <a:lumMod val="75000"/>
                  </a:schemeClr>
                </a:solidFill>
              </a:rPr>
              <a:t>природу</a:t>
            </a:r>
            <a:r>
              <a:rPr lang="ru-RU" sz="6600" dirty="0" smtClean="0">
                <a:solidFill>
                  <a:schemeClr val="tx2">
                    <a:lumMod val="75000"/>
                  </a:schemeClr>
                </a:solidFill>
              </a:rPr>
              <a:t>!</a:t>
            </a:r>
          </a:p>
          <a:p>
            <a:r>
              <a:rPr lang="ru-RU" sz="6600" dirty="0" smtClean="0">
                <a:solidFill>
                  <a:schemeClr val="tx2">
                    <a:lumMod val="75000"/>
                  </a:schemeClr>
                </a:solidFill>
              </a:rPr>
              <a:t>Ты-её </a:t>
            </a:r>
            <a:r>
              <a:rPr lang="ru-RU" sz="6600" dirty="0">
                <a:solidFill>
                  <a:schemeClr val="tx2">
                    <a:lumMod val="75000"/>
                  </a:schemeClr>
                </a:solidFill>
              </a:rPr>
              <a:t>часть!</a:t>
            </a:r>
            <a:endParaRPr lang="ru-RU" sz="6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Призыв к жестокосердным!!!!</a:t>
            </a:r>
            <a:endParaRPr lang="ru-RU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51487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spcBef>
                <a:spcPct val="0"/>
              </a:spcBef>
              <a:buNone/>
            </a:pPr>
            <a:r>
              <a:rPr lang="ru-RU" sz="2800" b="1" i="1" dirty="0">
                <a:solidFill>
                  <a:schemeClr val="tx2">
                    <a:lumMod val="50000"/>
                  </a:schemeClr>
                </a:solidFill>
              </a:rPr>
              <a:t>Мальчик  признался  в  своём  поступке,  потому  что  его  мучила  совесть;</a:t>
            </a:r>
          </a:p>
          <a:p>
            <a:pPr>
              <a:spcBef>
                <a:spcPct val="0"/>
              </a:spcBef>
              <a:buNone/>
            </a:pPr>
            <a:r>
              <a:rPr lang="ru-RU" sz="2800" b="1" i="1" dirty="0">
                <a:solidFill>
                  <a:schemeClr val="bg1"/>
                </a:solidFill>
              </a:rPr>
              <a:t>Мальчику  было  жаль  Бума;</a:t>
            </a:r>
          </a:p>
          <a:p>
            <a:pPr>
              <a:spcBef>
                <a:spcPct val="0"/>
              </a:spcBef>
              <a:buNone/>
            </a:pPr>
            <a:r>
              <a:rPr lang="ru-RU" sz="2800" b="1" i="1" dirty="0">
                <a:solidFill>
                  <a:srgbClr val="7030A0"/>
                </a:solidFill>
              </a:rPr>
              <a:t>Мальчик  боялся  наказания;</a:t>
            </a:r>
          </a:p>
          <a:p>
            <a:pPr>
              <a:spcBef>
                <a:spcPct val="0"/>
              </a:spcBef>
              <a:buNone/>
            </a:pPr>
            <a:r>
              <a:rPr lang="ru-RU" sz="2800" b="1" i="1" dirty="0">
                <a:solidFill>
                  <a:srgbClr val="7030A0"/>
                </a:solidFill>
              </a:rPr>
              <a:t>Мальчик  жалел  маму.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5" name="Picture 2" descr="&amp;Dcy;&amp;rcy;&amp;ucy;&amp;zhcy;&amp;bcy;&amp;acy; &amp;ecy;&amp;tcy;&amp;ocy;...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284984"/>
            <a:ext cx="4000500" cy="268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2040" y="980728"/>
            <a:ext cx="2709939" cy="2304256"/>
          </a:xfrm>
          <a:prstGeom prst="rect">
            <a:avLst/>
          </a:prstGeom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Объясни смысл названия рассказа </a:t>
            </a:r>
            <a:r>
              <a:rPr lang="ru-RU" sz="2800" dirty="0" smtClean="0">
                <a:solidFill>
                  <a:schemeClr val="bg1"/>
                </a:solidFill>
              </a:rPr>
              <a:t>«</a:t>
            </a:r>
            <a:r>
              <a:rPr lang="ru-RU" sz="2800" dirty="0">
                <a:solidFill>
                  <a:schemeClr val="bg1"/>
                </a:solidFill>
              </a:rPr>
              <a:t>Почему</a:t>
            </a:r>
            <a:r>
              <a:rPr lang="ru-RU" sz="2800" dirty="0" smtClean="0">
                <a:solidFill>
                  <a:schemeClr val="bg1"/>
                </a:solidFill>
              </a:rPr>
              <a:t>?»  В Осеева</a:t>
            </a:r>
            <a:r>
              <a:rPr lang="ru-RU" sz="2800" dirty="0">
                <a:solidFill>
                  <a:schemeClr val="bg1"/>
                </a:solidFill>
              </a:rPr>
              <a:t/>
            </a:r>
            <a:br>
              <a:rPr lang="ru-RU" sz="2800" dirty="0">
                <a:solidFill>
                  <a:schemeClr val="bg1"/>
                </a:solidFill>
              </a:rPr>
            </a:b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64088" y="1988840"/>
            <a:ext cx="17876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????????</a:t>
            </a:r>
            <a:endParaRPr lang="ru-RU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76395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8800" dirty="0" smtClean="0"/>
              <a:t>Чуткий</a:t>
            </a:r>
          </a:p>
          <a:p>
            <a:r>
              <a:rPr lang="ru-RU" sz="8800" dirty="0" smtClean="0"/>
              <a:t>Добрый</a:t>
            </a:r>
          </a:p>
          <a:p>
            <a:r>
              <a:rPr lang="ru-RU" sz="8800" dirty="0" smtClean="0"/>
              <a:t>Честный</a:t>
            </a:r>
            <a:endParaRPr lang="ru-RU" sz="8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Друг……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56231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3" descr="frog5-10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3419872" y="773996"/>
            <a:ext cx="5399580" cy="5286412"/>
          </a:xfrm>
          <a:prstGeom prst="rect">
            <a:avLst/>
          </a:prstGeom>
          <a:noFill/>
        </p:spPr>
      </p:pic>
      <p:pic>
        <p:nvPicPr>
          <p:cNvPr id="3" name="Picture 12" descr="frog5-10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060848"/>
            <a:ext cx="1905000" cy="239077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475656" y="404664"/>
            <a:ext cx="29994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Песню   </a:t>
            </a: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споём</a:t>
            </a: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,    А</a:t>
            </a: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????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1628800"/>
            <a:ext cx="55983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>
                    <a:lumMod val="95000"/>
                    <a:lumOff val="5000"/>
                  </a:schemeClr>
                </a:solidFill>
              </a:rPr>
              <a:t>Дружба крепкая не сломается, </a:t>
            </a:r>
            <a:br>
              <a:rPr lang="ru-RU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ru-RU" dirty="0">
                <a:solidFill>
                  <a:schemeClr val="bg1">
                    <a:lumMod val="95000"/>
                    <a:lumOff val="5000"/>
                  </a:schemeClr>
                </a:solidFill>
              </a:rPr>
              <a:t>Не расклеится от дождей и вьюг. </a:t>
            </a:r>
            <a:br>
              <a:rPr lang="ru-RU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ru-RU" dirty="0">
                <a:solidFill>
                  <a:schemeClr val="bg1">
                    <a:lumMod val="95000"/>
                    <a:lumOff val="5000"/>
                  </a:schemeClr>
                </a:solidFill>
              </a:rPr>
              <a:t>Друг в беде не бросит, лишнего не спросит -</a:t>
            </a:r>
            <a:br>
              <a:rPr lang="ru-RU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ru-RU" dirty="0">
                <a:solidFill>
                  <a:schemeClr val="bg1">
                    <a:lumMod val="95000"/>
                    <a:lumOff val="5000"/>
                  </a:schemeClr>
                </a:solidFill>
              </a:rPr>
              <a:t>Вот что значит настоящий верный друг. </a:t>
            </a:r>
            <a:br>
              <a:rPr lang="ru-RU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ru-RU" dirty="0">
                <a:solidFill>
                  <a:schemeClr val="bg1">
                    <a:lumMod val="95000"/>
                    <a:lumOff val="5000"/>
                  </a:schemeClr>
                </a:solidFill>
              </a:rPr>
              <a:t>Друг в беде не бросит, лишнего не спросит -</a:t>
            </a:r>
            <a:br>
              <a:rPr lang="ru-RU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ru-RU" dirty="0">
                <a:solidFill>
                  <a:schemeClr val="bg1">
                    <a:lumMod val="95000"/>
                    <a:lumOff val="5000"/>
                  </a:schemeClr>
                </a:solidFill>
              </a:rPr>
              <a:t>Вот что значит настоящий верный друг. </a:t>
            </a:r>
          </a:p>
        </p:txBody>
      </p:sp>
      <p:pic>
        <p:nvPicPr>
          <p:cNvPr id="7" name="Detskie-pesenki-Druzhba-krepkaya-ne-slomaetsya(muzbaron.com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121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10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6"/>
          <p:cNvSpPr txBox="1">
            <a:spLocks noGrp="1" noChangeArrowheads="1"/>
          </p:cNvSpPr>
          <p:nvPr>
            <p:ph type="title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ru-RU" sz="2000" dirty="0">
                <a:solidFill>
                  <a:srgbClr val="0033CC"/>
                </a:solidFill>
              </a:rPr>
              <a:t>Найти неповторяющиеся буквы, сложить из них фамилию</a:t>
            </a:r>
          </a:p>
        </p:txBody>
      </p:sp>
      <p:pic>
        <p:nvPicPr>
          <p:cNvPr id="5" name="table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98812" y="1524000"/>
            <a:ext cx="5346376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1949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i="1" dirty="0" smtClean="0">
                <a:solidFill>
                  <a:srgbClr val="A50021"/>
                </a:solidFill>
              </a:rPr>
              <a:t>В Ю Драгунский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3200" dirty="0"/>
              <a:t>Детский поэт Яков Аким, близкий друг Драгунского, однажды сказал</a:t>
            </a:r>
            <a:r>
              <a:rPr lang="ru-RU" sz="3200" u="sng" dirty="0"/>
              <a:t>:</a:t>
            </a:r>
          </a:p>
          <a:p>
            <a:pPr>
              <a:buNone/>
            </a:pPr>
            <a:r>
              <a:rPr lang="ru-RU" sz="2800" dirty="0"/>
              <a:t>	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«Юному человеку нужны все витамины, в том числе все нравственные витамины. Витамины доброты, благородства, честности, порядочности, мужества. Все      эти витамины дарил нашим детям щедро и талантливо Виктор Драгунский».  </a:t>
            </a:r>
          </a:p>
          <a:p>
            <a:endParaRPr lang="ru-RU" dirty="0"/>
          </a:p>
        </p:txBody>
      </p:sp>
      <p:pic>
        <p:nvPicPr>
          <p:cNvPr id="7" name="Picture 50" descr="Драгунский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9069" y="1981200"/>
            <a:ext cx="2857500" cy="3657600"/>
          </a:xfrm>
          <a:prstGeom prst="rect">
            <a:avLst/>
          </a:prstGeom>
          <a:noFill/>
          <a:ln w="1746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35975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59494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Назови название </a:t>
            </a:r>
            <a:r>
              <a:rPr lang="ru-RU" dirty="0" err="1" smtClean="0"/>
              <a:t>рассказа,кто</a:t>
            </a:r>
            <a:r>
              <a:rPr lang="ru-RU" dirty="0" smtClean="0"/>
              <a:t> автор?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1679" y="4005064"/>
            <a:ext cx="4059936" cy="2286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" name="Picture 2" descr="&amp;Ucy;&amp;rcy;&amp;ocy;&amp;kcy; &amp;chcy;&amp;tcy;&amp;iecy;&amp;ncy;&amp;icy;&amp;yacy; &amp;Vcy;&amp;icy;&amp;kcy;&amp;tcy;&amp;ocy;&amp;rcy; &amp;dcy;&amp;rcy;&amp;acy;&amp;gcy;&amp;ucy;&amp;ncy;&amp;scy;&amp;kcy;&amp;icy;&amp;j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921" y="1543095"/>
            <a:ext cx="3333273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st.stranamam.ru/data/cache/2012jan/05/55/3381442_25739nothumb5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0938" y="1383626"/>
            <a:ext cx="3581400" cy="334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&amp;Dcy;&amp;iecy;&amp;ncy;&amp;icy;&amp;scy;&amp;kcy;&amp;acy; &amp;lcy;&amp;yucy;&amp;bcy;&amp;ocy;&amp;zcy;&amp;ncy;&amp;acy;&amp;tcy;&amp;iecy;&amp;lcy;&amp;iecy;&amp;ncy;, &amp;ocy;&amp;ncy; &amp;icy;&amp;shchcy;&amp;iecy;&amp;tcy; &amp;ocy;&amp;tcy;&amp;vcy;&amp;iecy;&amp;tcy;&amp;ycy; &amp;ncy;&amp;acy; &amp;mcy;&amp;ncy;&amp;ocy;&amp;gcy;&amp;icy;&amp;iecy; &amp;vcy;&amp;ocy;&amp;pcy;&amp;rcy;&amp;ocy;&amp;scy;&amp;ycy; &amp;icy; &amp;ocy;&amp;tcy;&amp;vcy;&amp;iecy;&amp;chcy;&amp;acy;&amp;iecy;&amp;tcy; &amp;ncy;&amp;acy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575" y="1694220"/>
            <a:ext cx="1905000" cy="254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st.stranamam.ru/data/cache/2012jan/05/54/3381436_23254nothumb50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381" y="1761203"/>
            <a:ext cx="4059238" cy="2641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&amp;Pcy;&amp;rcy;&amp;ocy;&amp;scy;&amp;mcy;&amp;ocy;&amp;tcy;&amp;rcy; &amp;icy;&amp;zcy;&amp;ocy;&amp;bcy;&amp;rcy;&amp;acy;&amp;zhcy;&amp;iecy;&amp;ncy;&amp;icy;&amp;yacy; 2080663 &amp;Scy;&amp;iecy;&amp;rcy;&amp;vcy;&amp;icy;&amp;scy; &amp;pcy;&amp;ucy;&amp;bcy;&amp;lcy;&amp;icy;&amp;kcy;&amp;acy;&amp;tscy;&amp;icy;&amp;icy; &amp;icy; &amp;khcy;&amp;rcy;&amp;acy;&amp;ncy;&amp;iecy;&amp;ncy;&amp;icy;&amp;yacy; &amp;icy;&amp;zcy;&amp;ocy;&amp;bcy;&amp;rcy;&amp;acy;&amp;zhcy;&amp;iecy;&amp;ncy;&amp;icy;&amp;jcy; : &amp;khcy;&amp;ocy;&amp;scy;&amp;tcy;&amp;icy;&amp;ncy;&amp;gcy; &amp;kcy;&amp;acy;&amp;rcy;&amp;tcy;&amp;icy;&amp;ncy;&amp;ocy;&amp;kcy; : &amp;rcy;&amp;acy;&amp;zcy;&amp;mcy;&amp;iecy;&amp;shchcy;&amp;iecy;&amp;ncy;&amp;icy;&amp;iecy; &amp;fcy;&amp;ocy;&amp;tcy;&amp;ocy;&amp;kcy; : &amp;mcy;&amp;iecy;&amp;scy;&amp;tcy;&amp;ocy; &amp;dcy;&amp;lcy;&amp;yacy; &amp;fcy;&amp;ocy;&amp;tcy;&amp;ocy;&amp;gcy;&amp;rcy;&amp;acy;&amp;fcy;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818" y="3979172"/>
            <a:ext cx="1968153" cy="2311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97203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&amp;Dcy;&amp;ncy;&amp;iecy;&amp;vcy;&amp;ncy;&amp;icy;&amp;kcy; &amp;pcy;&amp;ocy;&amp;lcy;&amp;softcy;&amp;zcy;&amp;ocy;&amp;vcy;&amp;acy;&amp;tcy;&amp;iecy;&amp;lcy;&amp;yacy; &amp;Ocy;&amp;lcy;&amp;softcy;&amp;gcy;&amp;acy; , 62 &amp;gcy;&amp;ocy;&amp;dcy;&amp;acy;, &amp;scy;&amp;tcy;&amp;rcy;&amp;acy;&amp;ncy;&amp;icy;&amp;tscy;&amp;acy; 63 - &amp;Scy;&amp;iecy;&amp;tcy;&amp;softcy; &amp;zcy;&amp;ncy;&amp;acy;&amp;kcy;&amp;ocy;&amp;mcy;&amp;scy;&amp;tcy;&amp;vcy; &amp;Mcy;&amp;acy;&amp;mcy;&amp;bcy;&amp;a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085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21041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>
                <a:solidFill>
                  <a:schemeClr val="tx2">
                    <a:lumMod val="75000"/>
                  </a:schemeClr>
                </a:solidFill>
                <a:effectLst/>
              </a:rPr>
              <a:t>Николай Георгиевич </a:t>
            </a: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  <a:effectLst/>
              </a:rPr>
              <a:t>Гарин-Михайловский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8 февраля 1852, Санкт-Петербург — 27 ноября 1906, </a:t>
            </a:r>
            <a:r>
              <a:rPr lang="ru-RU" dirty="0" smtClean="0"/>
              <a:t>Николай </a:t>
            </a:r>
            <a:r>
              <a:rPr lang="ru-RU" dirty="0"/>
              <a:t>Гарин-Михайловский - вдохновенный инженер-изыскатель, строитель многих железных дорог на огромных пространствах России, талантливый писатель и публицист, видный общественный деятель, неутомимый путешественник и </a:t>
            </a:r>
            <a:r>
              <a:rPr lang="ru-RU" dirty="0" smtClean="0"/>
              <a:t>первооткрыватель.</a:t>
            </a:r>
            <a:endParaRPr lang="ru-RU" dirty="0"/>
          </a:p>
        </p:txBody>
      </p:sp>
      <p:pic>
        <p:nvPicPr>
          <p:cNvPr id="1026" name="Picture 2" descr="https://upload.wikimedia.org/wikipedia/commons/5/50/Nikolay_Mikhaylovsky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47800"/>
            <a:ext cx="4190999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4465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872208"/>
          </a:xfrm>
        </p:spPr>
        <p:txBody>
          <a:bodyPr>
            <a:normAutofit fontScale="90000"/>
          </a:bodyPr>
          <a:lstStyle/>
          <a:p>
            <a:pPr algn="r"/>
            <a:r>
              <a:rPr lang="ru-RU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6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Тема</a:t>
            </a:r>
            <a:r>
              <a:rPr lang="ru-RU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:</a:t>
            </a:r>
            <a:r>
              <a:rPr lang="ru-RU" sz="4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sz="4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ctr"/>
            <a:r>
              <a:rPr lang="ru-RU" sz="2800" dirty="0">
                <a:solidFill>
                  <a:srgbClr val="FFFF00"/>
                </a:solidFill>
                <a:latin typeface="Monotype Corsiva" pitchFamily="66" charset="0"/>
              </a:rPr>
              <a:t>Обобщение по разделу </a:t>
            </a:r>
          </a:p>
          <a:p>
            <a:pPr algn="ctr"/>
            <a:r>
              <a:rPr lang="ru-RU" sz="2800" dirty="0">
                <a:solidFill>
                  <a:srgbClr val="FFFF00"/>
                </a:solidFill>
                <a:latin typeface="Monotype Corsiva" pitchFamily="66" charset="0"/>
              </a:rPr>
              <a:t>«Я и мои друзья»</a:t>
            </a:r>
          </a:p>
          <a:p>
            <a:pPr algn="ctr"/>
            <a:endParaRPr lang="ru-RU" sz="2800" dirty="0">
              <a:solidFill>
                <a:srgbClr val="FFFF00"/>
              </a:solidFill>
              <a:latin typeface="Monotype Corsiva" pitchFamily="66" charset="0"/>
            </a:endParaRPr>
          </a:p>
          <a:p>
            <a:pPr algn="ctr"/>
            <a:r>
              <a:rPr lang="ru-RU" sz="2800" dirty="0">
                <a:solidFill>
                  <a:srgbClr val="FFFF00"/>
                </a:solidFill>
                <a:latin typeface="Monotype Corsiva" pitchFamily="66" charset="0"/>
              </a:rPr>
              <a:t>2 </a:t>
            </a:r>
            <a:r>
              <a:rPr lang="ru-RU" sz="2800" dirty="0" smtClean="0">
                <a:solidFill>
                  <a:srgbClr val="FFFF00"/>
                </a:solidFill>
                <a:latin typeface="Monotype Corsiva" pitchFamily="66" charset="0"/>
              </a:rPr>
              <a:t>класс</a:t>
            </a:r>
          </a:p>
          <a:p>
            <a:pPr algn="ctr"/>
            <a:endParaRPr lang="ru-RU" sz="2800" dirty="0">
              <a:solidFill>
                <a:srgbClr val="FFFF00"/>
              </a:solidFill>
              <a:latin typeface="Monotype Corsiva" pitchFamily="66" charset="0"/>
            </a:endParaRPr>
          </a:p>
          <a:p>
            <a:pPr algn="ctr"/>
            <a:endParaRPr lang="ru-RU" sz="2800" dirty="0">
              <a:solidFill>
                <a:srgbClr val="FFFF00"/>
              </a:solidFill>
              <a:latin typeface="Monotype Corsiva" pitchFamily="66" charset="0"/>
            </a:endParaRPr>
          </a:p>
          <a:p>
            <a:endParaRPr lang="ru-RU" dirty="0"/>
          </a:p>
        </p:txBody>
      </p:sp>
      <p:pic>
        <p:nvPicPr>
          <p:cNvPr id="5" name="Объект 4" descr="сканирование0008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44490" y="1524000"/>
            <a:ext cx="3284657" cy="4572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641729" y="5013176"/>
            <a:ext cx="304871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dirty="0" err="1" smtClean="0"/>
              <a:t>Оконечникова</a:t>
            </a:r>
            <a:r>
              <a:rPr lang="ru-RU" dirty="0" smtClean="0"/>
              <a:t> С.Ю.</a:t>
            </a:r>
          </a:p>
          <a:p>
            <a:pPr algn="r"/>
            <a:r>
              <a:rPr lang="ru-RU" dirty="0"/>
              <a:t>у</a:t>
            </a:r>
            <a:r>
              <a:rPr lang="ru-RU" dirty="0" smtClean="0"/>
              <a:t>читель начальных классов</a:t>
            </a:r>
          </a:p>
          <a:p>
            <a:pPr algn="r"/>
            <a:r>
              <a:rPr lang="ru-RU" dirty="0" smtClean="0"/>
              <a:t>КГУ ОСШ № 17 г Темиртау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68779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effectLst/>
              </a:rPr>
              <a:t>Житков Борис </a:t>
            </a:r>
            <a:r>
              <a:rPr lang="ru-RU" dirty="0" smtClean="0">
                <a:effectLst/>
              </a:rPr>
              <a:t>Степанович</a:t>
            </a:r>
            <a:br>
              <a:rPr lang="ru-RU" dirty="0" smtClean="0">
                <a:effectLst/>
              </a:rPr>
            </a:br>
            <a:r>
              <a:rPr lang="ru-RU" dirty="0" smtClean="0">
                <a:effectLst/>
              </a:rPr>
              <a:t> </a:t>
            </a:r>
            <a:r>
              <a:rPr lang="ru-RU" dirty="0">
                <a:effectLst/>
              </a:rPr>
              <a:t>(1882 - 1938), прозаик.</a:t>
            </a:r>
            <a:endParaRPr lang="ru-RU" dirty="0"/>
          </a:p>
        </p:txBody>
      </p:sp>
      <p:pic>
        <p:nvPicPr>
          <p:cNvPr id="2050" name="Picture 2" descr="&amp;Ucy;&amp;CHcy;&amp;Icy;&amp;Tcy;&amp;IEcy;&amp;Lcy;&amp;SOFTcy; &amp;Scy;&amp;Lcy;&amp;Ocy;&amp;Vcy;&amp;IEcy;&amp;Scy;&amp;Ncy;&amp;Ocy;&amp;Scy;&amp;Tcy;&amp;Icy; - &amp;Pcy;&amp;Ocy;&amp;Rcy;&amp;Tcy;&amp;Rcy;&amp;IEcy;&amp;Tcy;&amp;Ycy; &amp;Pcy;&amp;Icy;&amp;Scy;&amp;Acy;&amp;Tcy;&amp;IEcy;&amp;Lcy;&amp;IEcy;&amp;Jcy; &amp;KHcy;&amp;KHcy; &amp;Vcy;&amp;IEcy;&amp;Kcy;&amp;Acy;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305" y="1524000"/>
            <a:ext cx="3643027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&amp;Bcy;&amp;iecy;&amp;scy;&amp;pcy;&amp;rcy;&amp;icy;&amp;zcy;&amp;ocy;&amp;rcy;&amp;ncy;&amp;acy;&amp;yacy; &amp;kcy;&amp;ocy;&amp;shcy;&amp;kcy;&amp;acy;, &amp;ZHcy;&amp;icy;&amp;tcy;&amp;kcy;&amp;ocy;&amp;vcy; &amp;Bcy;&amp;ocy;&amp;rcy;&amp;icy;&amp;scy; &amp;Scy;&amp;tcy;&amp;iecy;&amp;pcy;&amp;acy;&amp;ncy;&amp;ocy;&amp;vcy;&amp;icy;&amp;chcy;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524000"/>
            <a:ext cx="3312368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13503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effectLst/>
              </a:rPr>
              <a:t>Что тебя взволновало </a:t>
            </a:r>
            <a:r>
              <a:rPr lang="ru-RU" dirty="0" smtClean="0">
                <a:effectLst/>
              </a:rPr>
              <a:t>?</a:t>
            </a:r>
            <a:endParaRPr lang="ru-RU" dirty="0"/>
          </a:p>
        </p:txBody>
      </p:sp>
      <p:pic>
        <p:nvPicPr>
          <p:cNvPr id="2050" name="Picture 2" descr="&amp;Tcy;&amp;iocy;&amp;mcy;&amp;acy; &amp;icy; &amp;ZHcy;&amp;ucy;&amp;chcy;&amp;kcy;&amp;acy;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78900"/>
            <a:ext cx="4059238" cy="3959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&amp;Tcy;&amp;iocy;&amp;mcy;&amp;acy; &amp;icy; &amp;ZHcy;&amp;ucy;&amp;chcy;&amp;kcy;&amp;acy;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369"/>
          <a:stretch/>
        </p:blipFill>
        <p:spPr bwMode="auto">
          <a:xfrm>
            <a:off x="4648200" y="1371600"/>
            <a:ext cx="4172272" cy="4289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42540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Тёма!</a:t>
            </a:r>
            <a:endParaRPr lang="ru-RU" dirty="0"/>
          </a:p>
        </p:txBody>
      </p:sp>
      <p:pic>
        <p:nvPicPr>
          <p:cNvPr id="1026" name="Picture 2" descr="&amp;Tcy;&amp;iocy;&amp;mcy;&amp;acy; &amp;icy; &amp;ZHcy;&amp;ucy;&amp;chcy;&amp;kcy;&amp;acy;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71600"/>
            <a:ext cx="4191000" cy="4649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&amp;Tcy;&amp;iocy;&amp;mcy;&amp;acy; &amp;icy; &amp;ZHcy;&amp;ucy;&amp;chcy;&amp;kcy;&amp;acy;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371600"/>
            <a:ext cx="4059238" cy="4649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06248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А что можете сделать вы, дети, чтобы бездомных животных стало меньше? 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solidFill>
                  <a:schemeClr val="bg2"/>
                </a:solidFill>
              </a:rPr>
              <a:t>Как</a:t>
            </a:r>
          </a:p>
          <a:p>
            <a:pPr marL="0" indent="0">
              <a:buNone/>
            </a:pPr>
            <a:r>
              <a:rPr lang="ru-RU" sz="4800" dirty="0" smtClean="0">
                <a:solidFill>
                  <a:schemeClr val="bg2"/>
                </a:solidFill>
              </a:rPr>
              <a:t> </a:t>
            </a:r>
            <a:r>
              <a:rPr lang="ru-RU" sz="4800" dirty="0">
                <a:solidFill>
                  <a:schemeClr val="bg2"/>
                </a:solidFill>
              </a:rPr>
              <a:t>герои </a:t>
            </a:r>
            <a:endParaRPr lang="ru-RU" sz="4800" dirty="0" smtClean="0">
              <a:solidFill>
                <a:schemeClr val="bg2"/>
              </a:solidFill>
            </a:endParaRPr>
          </a:p>
          <a:p>
            <a:pPr marL="0" indent="0">
              <a:buNone/>
            </a:pPr>
            <a:r>
              <a:rPr lang="ru-RU" sz="4800" b="1" dirty="0" smtClean="0">
                <a:solidFill>
                  <a:schemeClr val="bg2"/>
                </a:solidFill>
              </a:rPr>
              <a:t>относятся </a:t>
            </a:r>
          </a:p>
          <a:p>
            <a:pPr marL="0" indent="0">
              <a:buNone/>
            </a:pPr>
            <a:r>
              <a:rPr lang="ru-RU" sz="4800" b="1" dirty="0" smtClean="0">
                <a:solidFill>
                  <a:schemeClr val="bg2"/>
                </a:solidFill>
              </a:rPr>
              <a:t>друг </a:t>
            </a:r>
            <a:r>
              <a:rPr lang="ru-RU" sz="4800" b="1" dirty="0">
                <a:solidFill>
                  <a:schemeClr val="bg2"/>
                </a:solidFill>
              </a:rPr>
              <a:t>к другу?</a:t>
            </a:r>
            <a:endParaRPr lang="ru-RU" sz="4800" dirty="0">
              <a:solidFill>
                <a:schemeClr val="bg2"/>
              </a:solidFill>
            </a:endParaRPr>
          </a:p>
        </p:txBody>
      </p:sp>
      <p:pic>
        <p:nvPicPr>
          <p:cNvPr id="5" name="Picture 4" descr="&amp;Bcy;&amp;iecy;&amp;scy;&amp;pcy;&amp;rcy;&amp;icy;&amp;zcy;&amp;ocy;&amp;rcy;&amp;ncy;&amp;acy;&amp;yacy; &amp;kcy;&amp;ocy;&amp;shcy;&amp;kcy;&amp;acy;, &amp;ZHcy;&amp;icy;&amp;tcy;&amp;kcy;&amp;ocy;&amp;vcy; &amp;Bcy;&amp;ocy;&amp;rcy;&amp;icy;&amp;scy; &amp;Scy;&amp;tcy;&amp;iecy;&amp;pcy;&amp;acy;&amp;ncy;&amp;ocy;&amp;vcy;&amp;icy;&amp;chcy;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24000"/>
            <a:ext cx="3744415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22488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5400" dirty="0" smtClean="0"/>
              <a:t>Бескорыстный</a:t>
            </a:r>
          </a:p>
          <a:p>
            <a:r>
              <a:rPr lang="ru-RU" sz="5400" dirty="0" smtClean="0"/>
              <a:t>Общительный</a:t>
            </a:r>
          </a:p>
          <a:p>
            <a:r>
              <a:rPr lang="ru-RU" sz="5400" dirty="0" smtClean="0"/>
              <a:t>Смелый</a:t>
            </a:r>
          </a:p>
          <a:p>
            <a:r>
              <a:rPr lang="ru-RU" sz="5400" dirty="0" smtClean="0"/>
              <a:t>Отзывчивый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Друг </a:t>
            </a:r>
            <a:r>
              <a:rPr lang="ru-RU" dirty="0" smtClean="0"/>
              <a:t>может </a:t>
            </a:r>
            <a:r>
              <a:rPr lang="ru-RU" dirty="0"/>
              <a:t>быть</a:t>
            </a:r>
          </a:p>
        </p:txBody>
      </p:sp>
    </p:spTree>
    <p:extLst>
      <p:ext uri="{BB962C8B-B14F-4D97-AF65-F5344CB8AC3E}">
        <p14:creationId xmlns:p14="http://schemas.microsoft.com/office/powerpoint/2010/main" val="14018411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8847" y="428604"/>
            <a:ext cx="7559955" cy="156966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48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Найди  фамилию автора</a:t>
            </a:r>
          </a:p>
          <a:p>
            <a:pPr algn="ctr"/>
            <a:r>
              <a:rPr lang="ru-RU" sz="48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и его произведение</a:t>
            </a:r>
            <a:endParaRPr lang="ru-RU" sz="48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5576" y="4437112"/>
            <a:ext cx="577914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Ьбмлдащшкнвгрыи</a:t>
            </a:r>
            <a:endParaRPr lang="ru-RU" sz="36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мС.В.Михалковаольмтсинчг</a:t>
            </a:r>
            <a:endParaRPr lang="ru-RU" sz="36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0139" y="3647438"/>
            <a:ext cx="3000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31640" y="2555968"/>
            <a:ext cx="634269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0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4000" b="1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</a:t>
            </a:r>
            <a:r>
              <a:rPr lang="ru-RU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сть</a:t>
            </a:r>
            <a:r>
              <a:rPr lang="ru-RU" sz="40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ок</a:t>
            </a:r>
            <a:r>
              <a:rPr lang="ru-RU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40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щд</a:t>
            </a:r>
            <a:r>
              <a:rPr lang="ru-RU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познаются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друзь</a:t>
            </a:r>
            <a:r>
              <a:rPr lang="ru-RU" sz="40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яд</a:t>
            </a:r>
            <a:r>
              <a:rPr lang="ru-RU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жаь</a:t>
            </a:r>
            <a:r>
              <a:rPr lang="ru-RU" sz="40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мщ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…»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85918" y="285728"/>
            <a:ext cx="5377562" cy="1323439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Отметьте верные </a:t>
            </a:r>
          </a:p>
          <a:p>
            <a:pPr algn="ctr"/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утверждения</a:t>
            </a:r>
            <a:endParaRPr lang="ru-RU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1472" y="1785926"/>
            <a:ext cx="654858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«1» </a:t>
            </a:r>
            <a:r>
              <a:rPr lang="ru-RU" sz="6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правильно</a:t>
            </a:r>
          </a:p>
          <a:p>
            <a:r>
              <a:rPr lang="ru-RU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«0» </a:t>
            </a:r>
            <a:r>
              <a:rPr lang="ru-RU" sz="6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неправильно</a:t>
            </a:r>
            <a:endParaRPr lang="ru-RU" sz="6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ttp://fictionbook.ru/static/bookimages/00/15/01/00150191.bin.dir/h/i_03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149080"/>
            <a:ext cx="2019300" cy="199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Улыбающееся лицо 1"/>
          <p:cNvSpPr/>
          <p:nvPr/>
        </p:nvSpPr>
        <p:spPr>
          <a:xfrm>
            <a:off x="755576" y="1888410"/>
            <a:ext cx="914400" cy="9144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Улыбающееся лицо 2"/>
          <p:cNvSpPr/>
          <p:nvPr/>
        </p:nvSpPr>
        <p:spPr>
          <a:xfrm>
            <a:off x="755576" y="2810518"/>
            <a:ext cx="914400" cy="9144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lnSpc>
                <a:spcPct val="80000"/>
              </a:lnSpc>
              <a:buFont typeface="+mj-lt"/>
              <a:buAutoNum type="arabicPeriod"/>
            </a:pPr>
            <a:r>
              <a:rPr lang="ru-RU" sz="2800" b="1" i="1" dirty="0"/>
              <a:t>Выручать</a:t>
            </a:r>
          </a:p>
          <a:p>
            <a:pPr marL="514350" indent="-514350">
              <a:lnSpc>
                <a:spcPct val="80000"/>
              </a:lnSpc>
              <a:buFont typeface="+mj-lt"/>
              <a:buAutoNum type="arabicPeriod"/>
            </a:pPr>
            <a:r>
              <a:rPr lang="ru-RU" sz="2800" b="1" i="1" dirty="0"/>
              <a:t>Сплетничать</a:t>
            </a:r>
          </a:p>
          <a:p>
            <a:pPr marL="514350" indent="-514350">
              <a:lnSpc>
                <a:spcPct val="80000"/>
              </a:lnSpc>
              <a:buFont typeface="+mj-lt"/>
              <a:buAutoNum type="arabicPeriod"/>
            </a:pPr>
            <a:r>
              <a:rPr lang="ru-RU" sz="2800" b="1" i="1" dirty="0"/>
              <a:t>Поддерживать</a:t>
            </a:r>
          </a:p>
          <a:p>
            <a:pPr marL="514350" indent="-514350">
              <a:lnSpc>
                <a:spcPct val="80000"/>
              </a:lnSpc>
              <a:buFont typeface="+mj-lt"/>
              <a:buAutoNum type="arabicPeriod"/>
            </a:pPr>
            <a:r>
              <a:rPr lang="ru-RU" sz="2800" b="1" i="1" dirty="0"/>
              <a:t>Завидовать</a:t>
            </a:r>
          </a:p>
          <a:p>
            <a:pPr marL="514350" indent="-514350">
              <a:lnSpc>
                <a:spcPct val="80000"/>
              </a:lnSpc>
              <a:buFont typeface="+mj-lt"/>
              <a:buAutoNum type="arabicPeriod"/>
            </a:pPr>
            <a:r>
              <a:rPr lang="ru-RU" sz="2800" b="1" i="1" dirty="0"/>
              <a:t>Говорить  правду</a:t>
            </a:r>
          </a:p>
          <a:p>
            <a:pPr marL="514350" indent="-514350">
              <a:lnSpc>
                <a:spcPct val="80000"/>
              </a:lnSpc>
              <a:buFont typeface="+mj-lt"/>
              <a:buAutoNum type="arabicPeriod"/>
            </a:pPr>
            <a:r>
              <a:rPr lang="ru-RU" sz="2800" b="1" i="1" dirty="0"/>
              <a:t>Обзывать</a:t>
            </a:r>
          </a:p>
          <a:p>
            <a:pPr marL="514350" indent="-514350">
              <a:lnSpc>
                <a:spcPct val="80000"/>
              </a:lnSpc>
              <a:buFont typeface="+mj-lt"/>
              <a:buAutoNum type="arabicPeriod"/>
            </a:pPr>
            <a:r>
              <a:rPr lang="ru-RU" sz="2800" b="1" i="1" dirty="0"/>
              <a:t>Доверять</a:t>
            </a:r>
          </a:p>
          <a:p>
            <a:pPr marL="514350" indent="-514350">
              <a:lnSpc>
                <a:spcPct val="80000"/>
              </a:lnSpc>
              <a:buFont typeface="+mj-lt"/>
              <a:buAutoNum type="arabicPeriod"/>
            </a:pPr>
            <a:r>
              <a:rPr lang="ru-RU" sz="2800" b="1" i="1" dirty="0"/>
              <a:t>Командовать</a:t>
            </a:r>
          </a:p>
          <a:p>
            <a:pPr marL="514350" indent="-514350">
              <a:lnSpc>
                <a:spcPct val="80000"/>
              </a:lnSpc>
              <a:buFont typeface="+mj-lt"/>
              <a:buAutoNum type="arabicPeriod"/>
            </a:pPr>
            <a:r>
              <a:rPr lang="ru-RU" sz="2800" b="1" i="1" dirty="0"/>
              <a:t>Делиться</a:t>
            </a:r>
          </a:p>
          <a:p>
            <a:pPr marL="514350" indent="-514350">
              <a:lnSpc>
                <a:spcPct val="80000"/>
              </a:lnSpc>
              <a:buFont typeface="+mj-lt"/>
              <a:buAutoNum type="arabicPeriod"/>
            </a:pPr>
            <a:r>
              <a:rPr lang="ru-RU" sz="2800" b="1" i="1" dirty="0"/>
              <a:t>Жадничать</a:t>
            </a:r>
          </a:p>
          <a:p>
            <a:pPr marL="514350" indent="-514350">
              <a:lnSpc>
                <a:spcPct val="80000"/>
              </a:lnSpc>
              <a:buFont typeface="+mj-lt"/>
              <a:buAutoNum type="arabicPeriod"/>
            </a:pPr>
            <a:r>
              <a:rPr lang="ru-RU" sz="2800" b="1" i="1" dirty="0"/>
              <a:t>Уважать</a:t>
            </a:r>
          </a:p>
          <a:p>
            <a:pPr marL="514350" indent="-514350">
              <a:lnSpc>
                <a:spcPct val="80000"/>
              </a:lnSpc>
              <a:buFont typeface="+mj-lt"/>
              <a:buAutoNum type="arabicPeriod"/>
            </a:pPr>
            <a:r>
              <a:rPr lang="ru-RU" sz="2800" b="1" i="1" dirty="0" smtClean="0"/>
              <a:t>Уметь</a:t>
            </a:r>
            <a:r>
              <a:rPr lang="ru-RU" sz="2800" b="1" i="1" dirty="0"/>
              <a:t>  радоваться  чужим  успехам</a:t>
            </a:r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Друг может:</a:t>
            </a:r>
          </a:p>
        </p:txBody>
      </p:sp>
    </p:spTree>
    <p:extLst>
      <p:ext uri="{BB962C8B-B14F-4D97-AF65-F5344CB8AC3E}">
        <p14:creationId xmlns:p14="http://schemas.microsoft.com/office/powerpoint/2010/main" val="2955910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3243862"/>
              </p:ext>
            </p:extLst>
          </p:nvPr>
        </p:nvGraphicFramePr>
        <p:xfrm>
          <a:off x="611556" y="1397000"/>
          <a:ext cx="7920888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0074"/>
                <a:gridCol w="660074"/>
                <a:gridCol w="660074"/>
                <a:gridCol w="660074"/>
                <a:gridCol w="660074"/>
                <a:gridCol w="660074"/>
                <a:gridCol w="660074"/>
                <a:gridCol w="660074"/>
                <a:gridCol w="660074"/>
                <a:gridCol w="660074"/>
                <a:gridCol w="660074"/>
                <a:gridCol w="660074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да</a:t>
                      </a:r>
                      <a:endParaRPr lang="ru-RU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 smtClean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  <a:p>
                      <a:endParaRPr lang="ru-RU" dirty="0" smtClean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  <a:p>
                      <a:endParaRPr lang="ru-RU" dirty="0" smtClean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  <a:p>
                      <a:endParaRPr lang="ru-RU" dirty="0" smtClean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lang="ru-RU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нет</a:t>
                      </a:r>
                      <a:endParaRPr lang="ru-RU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да</a:t>
                      </a:r>
                      <a:endParaRPr lang="ru-RU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 smtClean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  <a:p>
                      <a:endParaRPr lang="ru-RU" dirty="0" smtClean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  <a:p>
                      <a:endParaRPr lang="ru-RU" dirty="0" smtClean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  <a:p>
                      <a:endParaRPr lang="ru-RU" dirty="0" smtClean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lang="ru-RU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нет</a:t>
                      </a:r>
                      <a:endParaRPr lang="ru-RU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да</a:t>
                      </a:r>
                      <a:endParaRPr lang="ru-RU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 smtClean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  <a:p>
                      <a:endParaRPr lang="ru-RU" dirty="0" smtClean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  <a:p>
                      <a:endParaRPr lang="ru-RU" dirty="0" smtClean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  <a:p>
                      <a:endParaRPr lang="ru-RU" dirty="0" smtClean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lang="ru-RU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нет</a:t>
                      </a:r>
                      <a:endParaRPr lang="ru-RU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да</a:t>
                      </a:r>
                      <a:endParaRPr lang="ru-RU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 smtClean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  <a:p>
                      <a:endParaRPr lang="ru-RU" dirty="0" smtClean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  <a:p>
                      <a:endParaRPr lang="ru-RU" dirty="0" smtClean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  <a:p>
                      <a:endParaRPr lang="ru-RU" dirty="0" smtClean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lang="ru-RU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нет</a:t>
                      </a:r>
                      <a:endParaRPr lang="ru-RU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да</a:t>
                      </a:r>
                      <a:endParaRPr lang="ru-RU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 smtClean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  <a:p>
                      <a:endParaRPr lang="ru-RU" dirty="0" smtClean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  <a:p>
                      <a:endParaRPr lang="ru-RU" dirty="0" smtClean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  <a:p>
                      <a:endParaRPr lang="ru-RU" dirty="0" smtClean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lang="ru-RU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нет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n>
                            <a:solidFill>
                              <a:schemeClr val="accent4">
                                <a:lumMod val="75000"/>
                              </a:schemeClr>
                            </a:solidFill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да</a:t>
                      </a:r>
                      <a:endParaRPr lang="ru-RU" dirty="0">
                        <a:ln>
                          <a:solidFill>
                            <a:schemeClr val="accent4">
                              <a:lumMod val="75000"/>
                            </a:schemeClr>
                          </a:solidFill>
                        </a:ln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да</a:t>
                      </a:r>
                      <a:endParaRPr lang="ru-RU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7839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Мой друг……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Объект 4" descr="&amp;rcy;&amp;acy;&amp;scy;&amp;kcy;&amp;rcy;&amp;acy;&amp;scy;&amp;kcy;&amp;icy; &amp;Pcy;&amp;acy;&amp;zcy;&amp;lcy;&amp;ycy; - &amp;Scy;&amp;ocy;&amp;tcy;&amp;rcy;&amp;ucy;&amp;dcy;&amp;ncy;&amp;icy;&amp;kcy;&amp;icy; &amp;icy; &amp;vcy;&amp;acy;&amp;kcy;&amp;acy;&amp;ncy;&amp;scy;&amp;icy;&amp;icy; , &amp;rcy;&amp;acy;&amp;scy;&amp;kcy;&amp;rcy;&amp;acy;&amp;scy;&amp;kcy;&amp;acy; &amp;Pcy;&amp;acy;&amp;zcy;&amp;lcy;&amp;ycy; - &amp;Scy;&amp;ocy;&amp;tcy;&amp;rcy;&amp;ucy;&amp;dcy;&amp;ncy;&amp;icy;&amp;kcy;&amp;icy; &amp;icy; &amp;vcy;&amp;acy;&amp;kcy;&amp;acy;&amp;ncy;&amp;scy;&amp;icy;&amp;icy; , &amp;rcy;&amp;acy;&amp;scy;&amp;kcy;&amp;rcy;&amp;acy;&amp;scy;&amp;kcy;&amp;icy; &amp;dcy;&amp;lcy;&amp;yacy; &amp;pcy;&amp;iecy;&amp;chcy;&amp;acy;&amp;tcy;&amp;icy; &amp;Pcy;&amp;acy;&amp;zcy;&amp;lcy;&amp;ycy; - &amp;Scy;&amp;ocy;&amp;tcy;&amp;rcy;&amp;ucy;&amp;dcy;&amp;ncy;&amp;icy;&amp;kcy;&amp;icy; &amp;icy; &amp;vcy;&amp;acy;"/>
          <p:cNvPicPr>
            <a:picLocks noGrp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" r="51472"/>
          <a:stretch/>
        </p:blipFill>
        <p:spPr bwMode="auto">
          <a:xfrm>
            <a:off x="953552" y="1484784"/>
            <a:ext cx="2050849" cy="4572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Объект 5" descr="&amp;rcy;&amp;acy;&amp;scy;&amp;kcy;&amp;rcy;&amp;acy;&amp;scy;&amp;kcy;&amp;icy; &amp;Pcy;&amp;acy;&amp;zcy;&amp;lcy;&amp;ycy; - &amp;Scy;&amp;ocy;&amp;tcy;&amp;rcy;&amp;ucy;&amp;dcy;&amp;ncy;&amp;icy;&amp;kcy;&amp;icy; &amp;icy; &amp;vcy;&amp;acy;&amp;kcy;&amp;acy;&amp;ncy;&amp;scy;&amp;icy;&amp;icy; , &amp;rcy;&amp;acy;&amp;scy;&amp;kcy;&amp;rcy;&amp;acy;&amp;scy;&amp;kcy;&amp;acy; &amp;Pcy;&amp;acy;&amp;zcy;&amp;lcy;&amp;ycy; - &amp;Scy;&amp;ocy;&amp;tcy;&amp;rcy;&amp;ucy;&amp;dcy;&amp;ncy;&amp;icy;&amp;kcy;&amp;icy; &amp;icy; &amp;vcy;&amp;acy;&amp;kcy;&amp;acy;&amp;ncy;&amp;scy;&amp;icy;&amp;icy; , &amp;rcy;&amp;acy;&amp;scy;&amp;kcy;&amp;rcy;&amp;acy;&amp;scy;&amp;kcy;&amp;icy; &amp;dcy;&amp;lcy;&amp;yacy; &amp;pcy;&amp;iecy;&amp;chcy;&amp;acy;&amp;tcy;&amp;icy; &amp;Pcy;&amp;acy;&amp;zcy;&amp;lcy;&amp;ycy; - &amp;Scy;&amp;ocy;&amp;tcy;&amp;rcy;&amp;ucy;&amp;dcy;&amp;ncy;&amp;icy;&amp;kcy;&amp;icy; &amp;icy; &amp;vcy;&amp;acy;"/>
          <p:cNvPicPr>
            <a:picLocks noGrp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52"/>
          <a:stretch/>
        </p:blipFill>
        <p:spPr bwMode="auto">
          <a:xfrm>
            <a:off x="6561022" y="1371600"/>
            <a:ext cx="2146874" cy="4572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Надпись 28"/>
          <p:cNvSpPr txBox="1"/>
          <p:nvPr/>
        </p:nvSpPr>
        <p:spPr>
          <a:xfrm>
            <a:off x="3995936" y="1180129"/>
            <a:ext cx="2067560" cy="365760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смелая</a:t>
            </a:r>
            <a:endParaRPr lang="ru-RU" sz="11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" name="Надпись 28"/>
          <p:cNvSpPr txBox="1"/>
          <p:nvPr/>
        </p:nvSpPr>
        <p:spPr>
          <a:xfrm>
            <a:off x="3275856" y="1839672"/>
            <a:ext cx="2067560" cy="365760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смелая</a:t>
            </a:r>
            <a:endParaRPr lang="ru-RU" sz="11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" name="Надпись 28"/>
          <p:cNvSpPr txBox="1"/>
          <p:nvPr/>
        </p:nvSpPr>
        <p:spPr>
          <a:xfrm>
            <a:off x="4373294" y="2463728"/>
            <a:ext cx="2067560" cy="365760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смелая</a:t>
            </a:r>
            <a:endParaRPr lang="ru-RU" sz="11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" name="Надпись 28"/>
          <p:cNvSpPr txBox="1"/>
          <p:nvPr/>
        </p:nvSpPr>
        <p:spPr>
          <a:xfrm>
            <a:off x="3273881" y="3063524"/>
            <a:ext cx="2067560" cy="365760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смелая</a:t>
            </a:r>
            <a:endParaRPr lang="ru-RU" sz="11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026" name="Picture 2" descr="&amp;Dcy;&amp;rcy;&amp;ucy;&amp;zhcy;&amp;bcy;&amp;acy; - &amp;ecy;&amp;tcy;&amp;ocy; &amp;dcy;&amp;acy;&amp;rcy; &amp;ncy;&amp;acy;&amp;mcy; &amp;scy;&amp;vcy;&amp;ycy;&amp;shcy;&amp;iecy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894" y="3966964"/>
            <a:ext cx="3185634" cy="1976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71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1115616" y="404664"/>
            <a:ext cx="6408712" cy="633670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600" dirty="0" smtClean="0">
                <a:solidFill>
                  <a:schemeClr val="tx2">
                    <a:lumMod val="75000"/>
                  </a:schemeClr>
                </a:solidFill>
              </a:rPr>
              <a:t>друг</a:t>
            </a:r>
            <a:endParaRPr lang="ru-RU" sz="16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3203848" y="404664"/>
            <a:ext cx="3024336" cy="27363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приятель</a:t>
            </a:r>
            <a:endParaRPr lang="ru-RU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14553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28728" y="357166"/>
            <a:ext cx="6514347" cy="1200329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Написать Сочинение </a:t>
            </a:r>
          </a:p>
          <a:p>
            <a:pPr algn="ctr"/>
            <a:r>
              <a:rPr lang="ru-RU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 себе и своих друзьях.</a:t>
            </a:r>
            <a:endParaRPr lang="ru-RU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2052" name="Picture 4" descr="&amp;Dcy;&amp;rcy;&amp;ucy;&amp;zhcy;&amp;bcy;&amp;acy; &amp;ecy;&amp;tcy;&amp;ocy;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060848"/>
            <a:ext cx="4176464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&amp;Dcy;&amp;rcy;&amp;ucy;&amp;zhcy;&amp;bcy;&amp;acy; &amp;ecy;&amp;tcy;&amp;ocy;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557495"/>
            <a:ext cx="4680520" cy="4391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067944" y="620688"/>
            <a:ext cx="4104456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Отличная работа!</a:t>
            </a:r>
            <a:endParaRPr lang="ru-RU" sz="6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Рисунок 3" descr="сканирование000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749980">
            <a:off x="2934208" y="3163165"/>
            <a:ext cx="2251333" cy="3078127"/>
          </a:xfrm>
          <a:prstGeom prst="rect">
            <a:avLst/>
          </a:prstGeom>
        </p:spPr>
      </p:pic>
      <p:pic>
        <p:nvPicPr>
          <p:cNvPr id="5" name="Усатый нянь (из мид.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501090" y="6143644"/>
            <a:ext cx="304800" cy="304800"/>
          </a:xfrm>
          <a:prstGeom prst="rect">
            <a:avLst/>
          </a:prstGeom>
        </p:spPr>
      </p:pic>
      <p:pic>
        <p:nvPicPr>
          <p:cNvPr id="6" name="Picture 23" descr="j034334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484784"/>
            <a:ext cx="4320480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Что  объединяет  эти  книги?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" name="Picture 4" descr="&amp;Bcy;&amp;iecy;&amp;scy;&amp;pcy;&amp;rcy;&amp;icy;&amp;zcy;&amp;ocy;&amp;rcy;&amp;ncy;&amp;acy;&amp;yacy; &amp;kcy;&amp;ocy;&amp;shcy;&amp;kcy;&amp;acy;, &amp;ZHcy;&amp;icy;&amp;tcy;&amp;kcy;&amp;ocy;&amp;vcy; &amp;Bcy;&amp;ocy;&amp;rcy;&amp;icy;&amp;scy; &amp;Scy;&amp;tcy;&amp;iecy;&amp;pcy;&amp;acy;&amp;ncy;&amp;ocy;&amp;vcy;&amp;icy;&amp;chcy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5460" y="2606373"/>
            <a:ext cx="1665909" cy="241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 descr="D:\Мои документы2\Драгунский\2953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9510" y="1308553"/>
            <a:ext cx="1850599" cy="2142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 descr="&amp;Pcy;&amp;ocy;&amp;chcy;&amp;iecy;&amp;mcy;&amp;ucy;?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6749" y="4097720"/>
            <a:ext cx="1436713" cy="1687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&amp;Kcy;&amp;ocy;&amp;lcy;&amp;lcy;&amp;iecy;&amp;kcy;&amp;tscy;&amp;icy;&amp;ocy;&amp;ncy;&amp;ncy;&amp;ycy;&amp;iecy; &amp;dcy;&amp;iecy;&amp;tcy;&amp;scy;&amp;kcy;&amp;icy;&amp;iecy; &amp;kcy;&amp;ncy;&amp;icy;&amp;zhcy;&amp;kcy;&amp;icy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3756" y="1258888"/>
            <a:ext cx="2340362" cy="2620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&amp;Kcy;&amp;ncy;&amp;icy;&amp;gcy;&amp;acy; &quot;&amp;Scy;&amp;kcy;&amp;acy;&amp;zcy;&amp;kcy;&amp;icy; &amp;ocy; &amp;zhcy;&amp;icy;&amp;vcy;&amp;ocy;&amp;tcy;&amp;ncy;&amp;ycy;&amp;khcy;&quot;. &amp;kcy;&amp;ucy;&amp;pcy;&amp;icy;&amp;tcy;&amp;softcy; &amp;scy; &amp;dcy;&amp;ocy;&amp;scy;&amp;tcy;&amp;acy;&amp;vcy;&amp;kcy;&amp;ocy;&amp;jcy;. &amp;Kcy;&amp;ncy;&amp;icy;&amp;zhcy;&amp;ncy;&amp;ycy;&amp;jcy; &amp;mcy;&amp;acy;&amp;gcy;&amp;acy;&amp;zcy;&amp;icy;&amp;ncy; Literatura.by. &amp;Dcy;&amp;ocy;&amp;scy;&amp;tcy;&amp;acy;&amp;vcy;&amp;kcy;&amp;acy; &amp;kcy;&amp;ncy;&amp;icy;&amp;gcy; &amp;pcy;&amp;ocy; &amp;Bcy;&amp;iecy;&amp;lcy;&amp;acy;&amp;rcy;&amp;ucy;&amp;scy;&amp;icy;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9116" y="1308553"/>
            <a:ext cx="2236058" cy="285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&amp;Kcy;&amp;ocy;&amp;mcy;&amp;acy;&amp;ncy;&amp;dcy;&amp;icy;&amp;rcy; &amp;zcy;&amp;vcy;&amp;iecy;&amp;zcy;&amp;dcy;&amp;ocy;&amp;chcy;&amp;kcy;&amp;icy; - &amp;Lcy;&amp;yucy;&amp;bcy;&amp;ocy;&amp;vcy;&amp;softcy; &amp;Vcy;&amp;ocy;&amp;rcy;&amp;ocy;&amp;ncy;&amp;kcy;&amp;ocy;&amp;vcy;&amp;acy;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2021" y="2703298"/>
            <a:ext cx="2695575" cy="3838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99593" y="5229200"/>
            <a:ext cx="16561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Ласковое слово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5124" name="Picture 4" descr="&amp;Pcy;&amp;rcy;&amp;iecy;&amp;zcy;&amp;iecy;&amp;ncy;&amp;tcy;&amp;acy;&amp;tscy;&amp;icy;&amp;yacy; &amp;ncy;&amp;acy; &amp;tcy;&amp;iecy;&amp;mcy;&amp;ucy; &amp;vcy; &amp;dcy;&amp;rcy;&amp;acy;&amp;gcy;&amp;ucy;&amp;ncy;&amp;scy;&amp;kcy;&amp;icy;&amp;jcy; &amp;dcy;&amp;rcy;&amp;ucy;&amp;gcy; &amp;dcy;&amp;iecy;&amp;tcy;&amp;scy;&amp;tcy;&amp;vcy;&amp;acy;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2388" y="2379731"/>
            <a:ext cx="3257550" cy="4124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&amp;Zcy;&amp;acy;&amp;jcy;&amp;kcy;&amp;acy;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741" y="1643599"/>
            <a:ext cx="3019425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22716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1166843"/>
            <a:ext cx="624644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6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добрый</a:t>
            </a:r>
            <a:endParaRPr lang="ru-RU" sz="96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r>
              <a:rPr lang="ru-RU" sz="9600" dirty="0">
                <a:solidFill>
                  <a:schemeClr val="accent5">
                    <a:lumMod val="50000"/>
                  </a:schemeClr>
                </a:solidFill>
              </a:rPr>
              <a:t>надёжный</a:t>
            </a:r>
          </a:p>
        </p:txBody>
      </p:sp>
    </p:spTree>
    <p:extLst>
      <p:ext uri="{BB962C8B-B14F-4D97-AF65-F5344CB8AC3E}">
        <p14:creationId xmlns:p14="http://schemas.microsoft.com/office/powerpoint/2010/main" val="25943606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b="1" dirty="0">
                <a:solidFill>
                  <a:schemeClr val="tx2">
                    <a:lumMod val="75000"/>
                  </a:schemeClr>
                </a:solidFill>
              </a:rPr>
              <a:t>Друг напомнил мне </a:t>
            </a:r>
            <a:r>
              <a:rPr lang="ru-RU" sz="4400" b="1" dirty="0" smtClean="0">
                <a:solidFill>
                  <a:schemeClr val="tx2">
                    <a:lumMod val="75000"/>
                  </a:schemeClr>
                </a:solidFill>
              </a:rPr>
              <a:t>вчера.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sz="3600" b="1" dirty="0" smtClean="0"/>
              <a:t>.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sz="2800" dirty="0">
                <a:solidFill>
                  <a:schemeClr val="bg1"/>
                </a:solidFill>
              </a:rPr>
              <a:t>Друг напомнил мне вчера,</a:t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Сколько сделал мне добра:</a:t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Карандаш мне дал однажды</a:t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(Я в тот день забыл пенал),</a:t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В стенгазете, чуть не в каждой, </a:t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Обо мне упоминал.</a:t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Я упал и весь промок, </a:t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Он мне высохнуть помог.</a:t>
            </a:r>
            <a:br>
              <a:rPr lang="ru-RU" sz="2800" dirty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sz="2800" dirty="0"/>
              <a:t> </a:t>
            </a:r>
            <a:r>
              <a:rPr lang="ru-RU" sz="2800" dirty="0">
                <a:solidFill>
                  <a:schemeClr val="bg1"/>
                </a:solidFill>
              </a:rPr>
              <a:t>Он для милого дружка</a:t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Не жалел и пирожка –</a:t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Откусить мне дал когда – то, </a:t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А потом поставил в счёт.</a:t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Не влечёт меня, ребята,</a:t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b="1" i="1" dirty="0">
                <a:solidFill>
                  <a:schemeClr val="bg1"/>
                </a:solidFill>
              </a:rPr>
              <a:t>Больше</a:t>
            </a:r>
            <a:r>
              <a:rPr lang="ru-RU" sz="2800" dirty="0">
                <a:solidFill>
                  <a:schemeClr val="bg1"/>
                </a:solidFill>
              </a:rPr>
              <a:t> к другу не влечёт.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221088"/>
            <a:ext cx="3048000" cy="215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23018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1600" y="1628800"/>
            <a:ext cx="7992888" cy="3582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66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Друг-</a:t>
            </a:r>
          </a:p>
          <a:p>
            <a:pPr>
              <a:lnSpc>
                <a:spcPct val="90000"/>
              </a:lnSpc>
            </a:pPr>
            <a:r>
              <a:rPr lang="ru-RU" sz="66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чек,</a:t>
            </a:r>
          </a:p>
          <a:p>
            <a:pPr>
              <a:lnSpc>
                <a:spcPct val="90000"/>
              </a:lnSpc>
            </a:pPr>
            <a:r>
              <a:rPr lang="ru-RU" sz="66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счёт</a:t>
            </a:r>
            <a:r>
              <a:rPr lang="ru-RU" sz="6600" dirty="0">
                <a:solidFill>
                  <a:schemeClr val="bg1"/>
                </a:solidFill>
                <a:latin typeface="Times New Roman" panose="02020603050405020304" pitchFamily="18" charset="0"/>
              </a:rPr>
              <a:t>.</a:t>
            </a:r>
            <a:endParaRPr lang="ru-RU" sz="6600" dirty="0" smtClean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en-US" dirty="0" smtClean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en-US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ru-RU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028" name="Picture 4" descr="&amp;Acy;&amp;vcy;&amp;tcy;&amp;ocy;&amp;mcy;&amp;ocy;&amp;bcy;&amp;icy;&amp;lcy;&amp;softcy;&amp;ncy;&amp;ocy;&amp;iecy; &amp;tcy;&amp;ocy;&amp;pcy;&amp;lcy;&amp;icy;&amp;vcy;&amp;ocy; - &amp;Ncy;&amp;acy;&amp;rcy;&amp;ocy;&amp;dcy;&amp;ncy;&amp;ycy;&amp;jcy; &amp;fcy;&amp;ocy;&amp;rcy;&amp;ucy;&amp;mcy; &amp;mcy;&amp;kcy;&amp;rcy;. &amp;Zcy;&amp;acy;&amp;rcy;&amp;yacy; &amp;icy; &amp;mcy;&amp;kcy;&amp;rcy;. &amp;Scy;&amp;iecy;&amp;vcy;&amp;iecy;&amp;rcy;&amp;ncy;&amp;ycy;&amp;jcy; &amp;gcy;. &amp;Bcy;&amp;acy;&amp;lcy;&amp;acy;&amp;shcy;&amp;icy;&amp;khcy;&amp;acy;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628800"/>
            <a:ext cx="3523977" cy="392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72061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Л Воронкова                   </a:t>
            </a:r>
            <a:r>
              <a:rPr lang="ru-RU" dirty="0" smtClean="0">
                <a:solidFill>
                  <a:srgbClr val="00B0F0"/>
                </a:solidFill>
              </a:rPr>
              <a:t>В Осеева</a:t>
            </a:r>
            <a:endParaRPr lang="ru-RU" dirty="0">
              <a:solidFill>
                <a:srgbClr val="00B0F0"/>
              </a:solidFill>
            </a:endParaRPr>
          </a:p>
        </p:txBody>
      </p:sp>
      <p:pic>
        <p:nvPicPr>
          <p:cNvPr id="1026" name="Picture 2" descr="&amp;Lcy;&amp;yucy;&amp;bcy;&amp;ocy;&amp;vcy;&amp;softcy; &amp;Vcy;&amp;ocy;&amp;rcy;&amp;ocy;&amp;ncy;&amp;kcy;&amp;ocy;&amp;vcy;&amp;acy; - &amp;vcy;&amp;scy;&amp;iecy; &amp;kcy;&amp;ncy;&amp;icy;&amp;gcy;&amp;icy; &amp;acy;&amp;vcy;&amp;tcy;&amp;ocy;&amp;rcy;&amp;acy;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1268760"/>
            <a:ext cx="3384376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7" descr="Картинка 5 из 298">
            <a:hlinkClick r:id="rId3"/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1" y="1371600"/>
            <a:ext cx="3528392" cy="4289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9512" y="5949280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Т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еа</a:t>
            </a:r>
            <a:r>
              <a:rPr lang="ru-RU" dirty="0" smtClean="0"/>
              <a:t>тр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ал</a:t>
            </a:r>
            <a:r>
              <a:rPr lang="ru-RU" dirty="0" smtClean="0"/>
              <a:t>ьная д</a:t>
            </a:r>
            <a:r>
              <a:rPr lang="ru-RU" dirty="0" smtClean="0">
                <a:solidFill>
                  <a:srgbClr val="00B0F0"/>
                </a:solidFill>
              </a:rPr>
              <a:t>ея</a:t>
            </a:r>
            <a:r>
              <a:rPr lang="ru-RU" dirty="0" smtClean="0"/>
              <a:t>тел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ьн</a:t>
            </a:r>
            <a:r>
              <a:rPr lang="ru-RU" dirty="0" smtClean="0"/>
              <a:t>ость……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03238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 smtClean="0">
                <a:effectLst/>
              </a:rPr>
              <a:t>«Ласковое слово»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sz="4400" dirty="0">
                <a:solidFill>
                  <a:schemeClr val="bg1"/>
                </a:solidFill>
              </a:rPr>
              <a:t>Почему </a:t>
            </a:r>
            <a:r>
              <a:rPr lang="ru-RU" sz="4400" dirty="0" err="1">
                <a:solidFill>
                  <a:schemeClr val="bg1"/>
                </a:solidFill>
              </a:rPr>
              <a:t>Аниска</a:t>
            </a:r>
            <a:r>
              <a:rPr lang="ru-RU" sz="4400" dirty="0">
                <a:solidFill>
                  <a:schemeClr val="bg1"/>
                </a:solidFill>
              </a:rPr>
              <a:t> </a:t>
            </a:r>
            <a:r>
              <a:rPr lang="ru-RU" sz="4400" dirty="0" err="1">
                <a:solidFill>
                  <a:schemeClr val="bg1"/>
                </a:solidFill>
              </a:rPr>
              <a:t>сказала,что</a:t>
            </a:r>
            <a:r>
              <a:rPr lang="ru-RU" sz="4400" dirty="0">
                <a:solidFill>
                  <a:schemeClr val="bg1"/>
                </a:solidFill>
              </a:rPr>
              <a:t> у Светланы большое </a:t>
            </a:r>
            <a:r>
              <a:rPr lang="ru-RU" sz="4400" dirty="0" smtClean="0">
                <a:solidFill>
                  <a:schemeClr val="bg1"/>
                </a:solidFill>
              </a:rPr>
              <a:t>сердце?</a:t>
            </a:r>
            <a:endParaRPr lang="ru-RU" sz="4400" dirty="0">
              <a:solidFill>
                <a:schemeClr val="bg1"/>
              </a:solidFill>
            </a:endParaRPr>
          </a:p>
          <a:p>
            <a:endParaRPr lang="ru-RU" dirty="0"/>
          </a:p>
        </p:txBody>
      </p:sp>
      <p:pic>
        <p:nvPicPr>
          <p:cNvPr id="5" name="Picture 2" descr="&quot;&amp;Scy;&amp;IEcy;&amp;Rcy;&amp;Dcy;&amp;TScy;&amp;IEcy; &amp;Dcy;&amp;IEcy;&amp;Tcy;&amp;YAcy;&amp;Mcy;&quot; &amp;ucy;&amp;zhcy;&amp;iecy; &amp;scy;&amp;iecy;&amp;gcy;&amp;ocy;&amp;dcy;&amp;ncy;&amp;yacy; &amp;vcy;&amp;mcy;&amp;iecy;&amp;scy;&amp;tcy;&amp;iecy; &amp;scy; FocusGroup &amp;Bcy;&amp;icy;&amp;zcy;&amp;ncy;&amp;iecy;&amp;scy;-pro - &amp;Dcy;&amp;iecy;&amp;lcy;&amp;ocy;&amp;vcy;&amp;ocy;&amp;jcy; &amp;pcy;&amp;ocy;&amp;rcy;&amp;tcy;&amp;acy;&amp;lcy; &amp;Scy;&amp;icy;&amp;bcy;&amp;icy;&amp;rcy;&amp;icy;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39" t="28571" r="16625" b="10204"/>
          <a:stretch/>
        </p:blipFill>
        <p:spPr bwMode="auto">
          <a:xfrm>
            <a:off x="179512" y="1628800"/>
            <a:ext cx="4680520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36940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1236</TotalTime>
  <Words>349</Words>
  <Application>Microsoft Office PowerPoint</Application>
  <PresentationFormat>Экран (4:3)</PresentationFormat>
  <Paragraphs>131</Paragraphs>
  <Slides>31</Slides>
  <Notes>2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9" baseType="lpstr">
      <vt:lpstr>SimSun</vt:lpstr>
      <vt:lpstr>Arial</vt:lpstr>
      <vt:lpstr>Calibri</vt:lpstr>
      <vt:lpstr>Constantia</vt:lpstr>
      <vt:lpstr>Monotype Corsiva</vt:lpstr>
      <vt:lpstr>Times New Roman</vt:lpstr>
      <vt:lpstr>Wingdings 2</vt:lpstr>
      <vt:lpstr>Бумажная</vt:lpstr>
      <vt:lpstr>Презентация PowerPoint</vt:lpstr>
      <vt:lpstr>  Тема: </vt:lpstr>
      <vt:lpstr>Презентация PowerPoint</vt:lpstr>
      <vt:lpstr>Что  объединяет  эти  книги?</vt:lpstr>
      <vt:lpstr>Презентация PowerPoint</vt:lpstr>
      <vt:lpstr>Друг напомнил мне вчера.</vt:lpstr>
      <vt:lpstr>Презентация PowerPoint</vt:lpstr>
      <vt:lpstr>Л Воронкова                   В Осеева</vt:lpstr>
      <vt:lpstr>«Ласковое слово»</vt:lpstr>
      <vt:lpstr>Ей их жалко..</vt:lpstr>
      <vt:lpstr>Призыв к жестокосердным!!!!</vt:lpstr>
      <vt:lpstr>Объясни смысл названия рассказа «Почему?»  В Осеева </vt:lpstr>
      <vt:lpstr>Друг……</vt:lpstr>
      <vt:lpstr>Презентация PowerPoint</vt:lpstr>
      <vt:lpstr>Найти неповторяющиеся буквы, сложить из них фамилию</vt:lpstr>
      <vt:lpstr>В Ю Драгунский</vt:lpstr>
      <vt:lpstr>Назови название рассказа,кто автор?</vt:lpstr>
      <vt:lpstr>Презентация PowerPoint</vt:lpstr>
      <vt:lpstr>Николай Георгиевич Гарин-Михайловский </vt:lpstr>
      <vt:lpstr>Житков Борис Степанович  (1882 - 1938), прозаик.</vt:lpstr>
      <vt:lpstr>Что тебя взволновало ?</vt:lpstr>
      <vt:lpstr>Тёма!</vt:lpstr>
      <vt:lpstr>А что можете сделать вы, дети, чтобы бездомных животных стало меньше? </vt:lpstr>
      <vt:lpstr>Друг может быть</vt:lpstr>
      <vt:lpstr>Презентация PowerPoint</vt:lpstr>
      <vt:lpstr>Презентация PowerPoint</vt:lpstr>
      <vt:lpstr>Друг может:</vt:lpstr>
      <vt:lpstr>Презентация PowerPoint</vt:lpstr>
      <vt:lpstr>Мой друг……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www</cp:lastModifiedBy>
  <cp:revision>98</cp:revision>
  <dcterms:created xsi:type="dcterms:W3CDTF">2010-03-17T17:56:01Z</dcterms:created>
  <dcterms:modified xsi:type="dcterms:W3CDTF">2016-11-05T01:23:13Z</dcterms:modified>
</cp:coreProperties>
</file>