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sldIdLst>
    <p:sldId id="256" r:id="rId2"/>
    <p:sldId id="259" r:id="rId3"/>
    <p:sldId id="260" r:id="rId4"/>
    <p:sldId id="263" r:id="rId5"/>
    <p:sldId id="264" r:id="rId6"/>
    <p:sldId id="265" r:id="rId7"/>
    <p:sldId id="257" r:id="rId8"/>
    <p:sldId id="266" r:id="rId9"/>
    <p:sldId id="258" r:id="rId10"/>
    <p:sldId id="267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 autoAdjust="0"/>
    <p:restoredTop sz="86410" autoAdjust="0"/>
  </p:normalViewPr>
  <p:slideViewPr>
    <p:cSldViewPr>
      <p:cViewPr varScale="1">
        <p:scale>
          <a:sx n="66" d="100"/>
          <a:sy n="66" d="100"/>
        </p:scale>
        <p:origin x="-173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B6F51-F7F6-42FA-91EB-C878C06E9C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B574C-4C59-4049-9880-AE63EB8F95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A627E-6371-44D7-88E2-6178C916C5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F886E-3B22-4367-A724-6FE7A2BC57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3E05B-DB5B-4490-A936-87DD2FB90A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015F0-BA84-42BE-8E32-377A701C4F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D9A22-A0E8-4C5E-91CC-3245CC7F70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B00B1-FA8D-480E-8F02-DE0240EAF5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39978-0358-4A9F-9238-4D8001CEA1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0E77D-06C8-4F08-AAD6-52ACCC2041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F99EC-BFE2-4DEB-B2B3-5D2AEC15F9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1C9BEE0-7995-4D90-9BA2-EA98D0936A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ransition advClick="0" advTm="10000">
    <p:sndAc>
      <p:stSnd>
        <p:snd r:embed="rId13" name="click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5105400"/>
            <a:ext cx="6400800" cy="1752600"/>
          </a:xfrm>
        </p:spPr>
        <p:txBody>
          <a:bodyPr/>
          <a:lstStyle/>
          <a:p>
            <a:pPr eaLnBrk="1" hangingPunct="1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изобразительного искусства</a:t>
            </a:r>
          </a:p>
          <a:p>
            <a:pPr eaLnBrk="1" hangingPunct="1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СОШ №26 г.Сургут</a:t>
            </a:r>
          </a:p>
          <a:p>
            <a:pPr eaLnBrk="1" hangingPunct="1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Гумерова Вера Александровна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228600"/>
            <a:ext cx="8839200" cy="70788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ru-RU" sz="4000" b="1" dirty="0">
                <a:blipFill>
                  <a:blip r:embed="rId3"/>
                  <a:tile tx="0" ty="0" sx="100000" sy="100000" flip="none" algn="tl"/>
                </a:blip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Женские головные уборы на Руси</a:t>
            </a:r>
            <a:endParaRPr lang="ru-RU" sz="4000" dirty="0">
              <a:blipFill>
                <a:blip r:embed="rId3"/>
                <a:tile tx="0" ty="0" sx="100000" sy="100000" flip="none" algn="tl"/>
              </a:blip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pic>
        <p:nvPicPr>
          <p:cNvPr id="2052" name="Picture 7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1143000"/>
            <a:ext cx="7750175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7"/>
          <p:cNvSpPr>
            <a:spLocks noChangeArrowheads="1"/>
          </p:cNvSpPr>
          <p:nvPr/>
        </p:nvSpPr>
        <p:spPr bwMode="auto">
          <a:xfrm>
            <a:off x="0" y="0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>
                <a:latin typeface="Times New Roman" pitchFamily="18" charset="0"/>
                <a:cs typeface="Times New Roman" pitchFamily="18" charset="0"/>
              </a:rPr>
              <a:t>В старину на Руси девушки и женщины любили роскошные наряды не меньше, чем сегодня. Особое внимание уделялось головным уборам. Их делали их лучших тканей, украшали серебряным и золотым шитьём, пайетками, бисером и жемчугом. </a:t>
            </a:r>
          </a:p>
        </p:txBody>
      </p:sp>
      <p:sp>
        <p:nvSpPr>
          <p:cNvPr id="3075" name="Прямоугольник 9"/>
          <p:cNvSpPr>
            <a:spLocks noChangeArrowheads="1"/>
          </p:cNvSpPr>
          <p:nvPr/>
        </p:nvSpPr>
        <p:spPr bwMode="auto">
          <a:xfrm>
            <a:off x="0" y="1295400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Times New Roman" pitchFamily="18" charset="0"/>
                <a:cs typeface="Times New Roman" pitchFamily="18" charset="0"/>
              </a:rPr>
              <a:t>Названия девичьих головных уборов очень разнообразны: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лента, венец, венчик, повязка, почёлок, коруна, головодец, тканка 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 и другие. Материал, который шел в дело разный: ленты, кусок парчи или ткани, сложенный в виде ленты платок, прямоугольник из березовой или липовой коры с завязками венок из живых или искусственных цветов.</a:t>
            </a:r>
            <a:r>
              <a:rPr lang="ru-RU" sz="2000"/>
              <a:t> 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Особенно торжественный, праздничный головной убор –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коруна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. Делали ее на каркасе из металлической проволоки.</a:t>
            </a:r>
          </a:p>
        </p:txBody>
      </p:sp>
      <p:pic>
        <p:nvPicPr>
          <p:cNvPr id="3076" name="Picture 7" descr="http://www.karakyli-shop.ru/upload/blok/golovnoy-ubor/golovnoy-ubor3.jpg"/>
          <p:cNvPicPr>
            <a:picLocks noChangeAspect="1" noChangeArrowheads="1"/>
          </p:cNvPicPr>
          <p:nvPr/>
        </p:nvPicPr>
        <p:blipFill>
          <a:blip r:embed="rId3" cstate="screen"/>
          <a:srcRect t="17052"/>
          <a:stretch>
            <a:fillRect/>
          </a:stretch>
        </p:blipFill>
        <p:spPr bwMode="auto">
          <a:xfrm>
            <a:off x="0" y="3429000"/>
            <a:ext cx="67341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9"/>
          <p:cNvSpPr>
            <a:spLocks noChangeArrowheads="1"/>
          </p:cNvSpPr>
          <p:nvPr/>
        </p:nvSpPr>
        <p:spPr bwMode="auto">
          <a:xfrm>
            <a:off x="0" y="152400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В русском народном костюме особое место занимал женский головной убор. Глядя на него можно было определить, из какой местности его владелица, сколько ей лет, её общественное и семейное положение. </a:t>
            </a:r>
            <a:br>
              <a:rPr lang="ru-RU" sz="2000" b="1">
                <a:latin typeface="Times New Roman" pitchFamily="18" charset="0"/>
                <a:cs typeface="Times New Roman" pitchFamily="18" charset="0"/>
              </a:rPr>
            </a:br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1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1438275"/>
            <a:ext cx="8934450" cy="541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3"/>
          <p:cNvSpPr>
            <a:spLocks noChangeArrowheads="1"/>
          </p:cNvSpPr>
          <p:nvPr/>
        </p:nvSpPr>
        <p:spPr bwMode="auto">
          <a:xfrm>
            <a:off x="304800" y="152400"/>
            <a:ext cx="86868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Традиционно форма русского народного головного убора сочеталась с причёской. Девушки заплетали косу, а их головной убор чаще всего выглядел как перевязка или обруч с открытой макушкой. </a:t>
            </a:r>
            <a:br>
              <a:rPr lang="ru-RU" sz="2000" b="1">
                <a:latin typeface="Times New Roman" pitchFamily="18" charset="0"/>
                <a:cs typeface="Times New Roman" pitchFamily="18" charset="0"/>
              </a:rPr>
            </a:br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7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350" y="1447800"/>
            <a:ext cx="9010650" cy="526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3"/>
          <p:cNvSpPr>
            <a:spLocks noChangeArrowheads="1"/>
          </p:cNvSpPr>
          <p:nvPr/>
        </p:nvSpPr>
        <p:spPr bwMode="auto">
          <a:xfrm>
            <a:off x="0" y="0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Кичка – часть кичкообразного головного убора на твёрдой основе. Кички отличались разнообразием фасонов. Они были рогатые, копытообразные, лопатообразные, котелкообразные, в виде обруча, овала, полуовала – фантазийность решений были безгранична </a:t>
            </a:r>
          </a:p>
        </p:txBody>
      </p:sp>
      <p:pic>
        <p:nvPicPr>
          <p:cNvPr id="6147" name="Picture 11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3825" y="838200"/>
            <a:ext cx="9020175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3"/>
          <p:cNvSpPr>
            <a:spLocks noChangeArrowheads="1"/>
          </p:cNvSpPr>
          <p:nvPr/>
        </p:nvSpPr>
        <p:spPr bwMode="auto">
          <a:xfrm>
            <a:off x="0" y="0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Сорока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 – так называлась верхняя украшенная головного убора. Она изготавливалась из ткани и натягивалась на кичку.  </a:t>
            </a:r>
          </a:p>
        </p:txBody>
      </p:sp>
      <p:pic>
        <p:nvPicPr>
          <p:cNvPr id="7171" name="Picture 12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450" y="762000"/>
            <a:ext cx="8845550" cy="593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7"/>
          <p:cNvSpPr>
            <a:spLocks noChangeArrowheads="1"/>
          </p:cNvSpPr>
          <p:nvPr/>
        </p:nvSpPr>
        <p:spPr bwMode="auto">
          <a:xfrm>
            <a:off x="0" y="0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Кокошник в отличие от сороки был только праздничным головным убором, в том числе и свадебным. В северных губерниях его часто украшали жемчугом. Если кичку носили крестьянки, то купчихи и мещанки одевали на голову кокошник. </a:t>
            </a:r>
          </a:p>
        </p:txBody>
      </p:sp>
      <p:sp>
        <p:nvSpPr>
          <p:cNvPr id="819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52400" y="1295400"/>
            <a:ext cx="8864600" cy="540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sndAc>
      <p:stSnd>
        <p:snd r:embed="rId2" name="click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4"/>
          <p:cNvSpPr>
            <a:spLocks noChangeArrowheads="1"/>
          </p:cNvSpPr>
          <p:nvPr/>
        </p:nvSpPr>
        <p:spPr bwMode="auto">
          <a:xfrm>
            <a:off x="0" y="15240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Головные уборы женщин на Руси были разными у замужних и незамужних </a:t>
            </a:r>
          </a:p>
        </p:txBody>
      </p:sp>
      <p:grpSp>
        <p:nvGrpSpPr>
          <p:cNvPr id="9219" name="Группа 5"/>
          <p:cNvGrpSpPr>
            <a:grpSpLocks/>
          </p:cNvGrpSpPr>
          <p:nvPr/>
        </p:nvGrpSpPr>
        <p:grpSpPr bwMode="auto">
          <a:xfrm>
            <a:off x="0" y="457200"/>
            <a:ext cx="5432425" cy="6400800"/>
            <a:chOff x="0" y="457200"/>
            <a:chExt cx="5432425" cy="6400800"/>
          </a:xfrm>
        </p:grpSpPr>
        <p:pic>
          <p:nvPicPr>
            <p:cNvPr id="9221" name="Picture 2" descr="http://www.karakyli-shop.ru/upload/blok/golovnoy-ubor/golovnoy-ubor30.jpg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0" y="457200"/>
              <a:ext cx="5432425" cy="2667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2" name="Picture 2" descr="http://www.karakyli-shop.ru/upload/blok/golovnoy-ubor/golovnoy-ubor30.jpg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0" y="3124200"/>
              <a:ext cx="5334000" cy="3733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220" name="Прямоугольник 6"/>
          <p:cNvSpPr>
            <a:spLocks noChangeArrowheads="1"/>
          </p:cNvSpPr>
          <p:nvPr/>
        </p:nvSpPr>
        <p:spPr bwMode="auto">
          <a:xfrm>
            <a:off x="5334000" y="609600"/>
            <a:ext cx="3810000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b="1">
                <a:latin typeface="Times New Roman" pitchFamily="18" charset="0"/>
                <a:cs typeface="Times New Roman" pitchFamily="18" charset="0"/>
              </a:rPr>
              <a:t>Переходя из одного социального состояния в другое, становясь мужней женой, женщина меняла головной убор. В словаре Даля об этом написано:  “На парне да на мужике все та же шапка; а девка простоволоса, женка покрыта”.</a:t>
            </a:r>
          </a:p>
          <a:p>
            <a:r>
              <a:rPr lang="ru-RU" sz="1800" b="1">
                <a:latin typeface="Times New Roman" pitchFamily="18" charset="0"/>
                <a:cs typeface="Times New Roman" pitchFamily="18" charset="0"/>
              </a:rPr>
              <a:t>Как уже говорилось выше, замужние женщины заплетали две косы и укладывали их на голову, одевая сверху такой головной убор, чтоб скрыть под ним все волосы.</a:t>
            </a:r>
          </a:p>
          <a:p>
            <a:r>
              <a:rPr lang="ru-RU" sz="1800" b="1">
                <a:latin typeface="Times New Roman" pitchFamily="18" charset="0"/>
                <a:cs typeface="Times New Roman" pitchFamily="18" charset="0"/>
              </a:rPr>
              <a:t>Женский головной убор был сложной, можно сказать, многослойной конструкцией. Популярнейший на Руси  «модный журнал» «Домострой» рекомендовал молодой жене носить кику, под ней повойник (подубрусник) с подзатыльником и волосник.</a:t>
            </a:r>
          </a:p>
        </p:txBody>
      </p:sp>
    </p:spTree>
  </p:cSld>
  <p:clrMapOvr>
    <a:masterClrMapping/>
  </p:clrMapOvr>
  <p:transition advClick="0" advTm="10000">
    <p:sndAc>
      <p:stSnd>
        <p:snd r:embed="rId2" name="click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243" name="Picture 8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4925" y="0"/>
            <a:ext cx="9213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sndAc>
      <p:stSnd>
        <p:snd r:embed="rId2" name="click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Список использованных источников</a:t>
            </a:r>
            <a:endParaRPr lang="ru-RU" sz="2000" dirty="0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371600"/>
          </a:xfrm>
        </p:spPr>
        <p:txBody>
          <a:bodyPr/>
          <a:lstStyle/>
          <a:p>
            <a:pPr eaLnBrk="1" hangingPunct="1"/>
            <a:r>
              <a:rPr lang="en-US" sz="2000" smtClean="0"/>
              <a:t>https://ru.wikipedia.org/wiki/%D0%A0%D1%83%D1%81%D1%81%D0%BA%D0%B8%D0%B5_%D0%BD%D0%B0%D1%80%D0%BE%D0%B4%D0%BD%D1%8B%D0%B5_%D0%B3%D0%BE%D0%BB%D0%BE%D0%B2%D0%BD%D1%8B%D0%B5_%D1%83%D0%B1%D0%BE%D1%80%D1%8B</a:t>
            </a:r>
            <a:endParaRPr lang="ru-RU" sz="2000" smtClean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457200" y="29718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000" dirty="0">
                <a:latin typeface="+mn-lt"/>
                <a:cs typeface="+mn-cs"/>
              </a:rPr>
              <a:t>http://www.kulturologia.ru/blogs/240415/24247/</a:t>
            </a:r>
            <a:endParaRPr lang="ru-RU" sz="2000" dirty="0">
              <a:latin typeface="+mn-lt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457200" y="3505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000" dirty="0">
                <a:latin typeface="+mn-lt"/>
                <a:cs typeface="+mn-cs"/>
              </a:rPr>
              <a:t>http://www.karakyli-shop.ru/blog/8/</a:t>
            </a:r>
            <a:endParaRPr lang="ru-RU" sz="20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Click="0" advTm="10000">
    <p:sndAc>
      <p:stSnd>
        <p:snd r:embed="rId2" name="click.wav"/>
      </p:stSnd>
    </p:sndAc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292</Words>
  <Application>Microsoft Office PowerPoint</Application>
  <PresentationFormat>Экран (4:3)</PresentationFormat>
  <Paragraphs>19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Список использованных источников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Вера</dc:creator>
  <cp:lastModifiedBy>Вера</cp:lastModifiedBy>
  <cp:revision>18</cp:revision>
  <cp:lastPrinted>1601-01-01T00:00:00Z</cp:lastPrinted>
  <dcterms:created xsi:type="dcterms:W3CDTF">2011-12-04T13:23:14Z</dcterms:created>
  <dcterms:modified xsi:type="dcterms:W3CDTF">2016-10-12T15:58:02Z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