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notesMasterIdLst>
    <p:notesMasterId r:id="rId14"/>
  </p:notes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8" r:id="rId9"/>
    <p:sldId id="262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40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74210A-BDAE-4AA6-B5AF-CF06DB9CE270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C14038D3-97C0-411D-BD0D-BD8DFE31FB1B}">
      <dgm:prSet phldrT="[Текст]" custT="1"/>
      <dgm:spPr/>
      <dgm:t>
        <a:bodyPr/>
        <a:lstStyle/>
        <a:p>
          <a:r>
            <a:rPr lang="ru-RU" sz="2000" dirty="0" smtClean="0"/>
            <a:t>В избытке</a:t>
          </a:r>
          <a:endParaRPr lang="ru-RU" sz="2000" dirty="0"/>
        </a:p>
      </dgm:t>
    </dgm:pt>
    <dgm:pt modelId="{BE232476-11F8-4337-BF7F-8BCE1F72A862}" type="parTrans" cxnId="{D6A4CADB-1340-4AC3-ACF9-507EF5390037}">
      <dgm:prSet/>
      <dgm:spPr/>
      <dgm:t>
        <a:bodyPr/>
        <a:lstStyle/>
        <a:p>
          <a:endParaRPr lang="ru-RU"/>
        </a:p>
      </dgm:t>
    </dgm:pt>
    <dgm:pt modelId="{5F6A0238-EF81-46B0-8550-81C26D673CA9}" type="sibTrans" cxnId="{D6A4CADB-1340-4AC3-ACF9-507EF5390037}">
      <dgm:prSet/>
      <dgm:spPr/>
      <dgm:t>
        <a:bodyPr/>
        <a:lstStyle/>
        <a:p>
          <a:endParaRPr lang="ru-RU"/>
        </a:p>
      </dgm:t>
    </dgm:pt>
    <dgm:pt modelId="{ADF27A53-B26D-481D-B56D-D82145E26550}">
      <dgm:prSet phldrT="[Текст]" custT="1"/>
      <dgm:spPr/>
      <dgm:t>
        <a:bodyPr/>
        <a:lstStyle/>
        <a:p>
          <a:r>
            <a:rPr lang="ru-RU" sz="2400" dirty="0" smtClean="0"/>
            <a:t>дешевое</a:t>
          </a:r>
          <a:endParaRPr lang="ru-RU" sz="2400" dirty="0"/>
        </a:p>
      </dgm:t>
    </dgm:pt>
    <dgm:pt modelId="{2F219249-99D3-4608-892F-10329FB3685F}" type="parTrans" cxnId="{19021DCB-2ADA-4F9D-AE46-93DCDF9EDB62}">
      <dgm:prSet/>
      <dgm:spPr/>
      <dgm:t>
        <a:bodyPr/>
        <a:lstStyle/>
        <a:p>
          <a:endParaRPr lang="ru-RU"/>
        </a:p>
      </dgm:t>
    </dgm:pt>
    <dgm:pt modelId="{7F73461D-04C5-48DE-880C-A406E6865215}" type="sibTrans" cxnId="{19021DCB-2ADA-4F9D-AE46-93DCDF9EDB62}">
      <dgm:prSet/>
      <dgm:spPr/>
      <dgm:t>
        <a:bodyPr/>
        <a:lstStyle/>
        <a:p>
          <a:endParaRPr lang="ru-RU"/>
        </a:p>
      </dgm:t>
    </dgm:pt>
    <dgm:pt modelId="{151952C8-7B05-446A-A9EA-F5D7EEBD79DC}">
      <dgm:prSet phldrT="[Текст]" custT="1"/>
      <dgm:spPr/>
      <dgm:t>
        <a:bodyPr/>
        <a:lstStyle/>
        <a:p>
          <a:r>
            <a:rPr lang="ru-RU" sz="2400" dirty="0" smtClean="0"/>
            <a:t>топливо</a:t>
          </a:r>
          <a:endParaRPr lang="ru-RU" sz="2400" dirty="0"/>
        </a:p>
      </dgm:t>
    </dgm:pt>
    <dgm:pt modelId="{D85A19D3-12C6-46C4-95C9-AE8B8FD3B267}" type="parTrans" cxnId="{9F69E0C9-4FEE-4395-BE38-1859EC8DE90E}">
      <dgm:prSet/>
      <dgm:spPr/>
      <dgm:t>
        <a:bodyPr/>
        <a:lstStyle/>
        <a:p>
          <a:endParaRPr lang="ru-RU"/>
        </a:p>
      </dgm:t>
    </dgm:pt>
    <dgm:pt modelId="{E03BE6D9-D6D1-41C7-86E8-7A0268D48069}" type="sibTrans" cxnId="{9F69E0C9-4FEE-4395-BE38-1859EC8DE90E}">
      <dgm:prSet/>
      <dgm:spPr/>
      <dgm:t>
        <a:bodyPr/>
        <a:lstStyle/>
        <a:p>
          <a:endParaRPr lang="ru-RU"/>
        </a:p>
      </dgm:t>
    </dgm:pt>
    <dgm:pt modelId="{BB35BAE4-9651-43D9-A3DD-48F3ACA46F0B}" type="pres">
      <dgm:prSet presAssocID="{AE74210A-BDAE-4AA6-B5AF-CF06DB9CE270}" presName="arrowDiagram" presStyleCnt="0">
        <dgm:presLayoutVars>
          <dgm:chMax val="5"/>
          <dgm:dir/>
          <dgm:resizeHandles val="exact"/>
        </dgm:presLayoutVars>
      </dgm:prSet>
      <dgm:spPr/>
    </dgm:pt>
    <dgm:pt modelId="{C8B37FA9-8DEC-4669-8CF4-D7B8A8BA843F}" type="pres">
      <dgm:prSet presAssocID="{AE74210A-BDAE-4AA6-B5AF-CF06DB9CE270}" presName="arrow" presStyleLbl="bgShp" presStyleIdx="0" presStyleCnt="1" custLinFactNeighborX="-44930" custLinFactNeighborY="26702"/>
      <dgm:spPr/>
    </dgm:pt>
    <dgm:pt modelId="{0249804B-6C8F-4E83-B915-BB044275D4F6}" type="pres">
      <dgm:prSet presAssocID="{AE74210A-BDAE-4AA6-B5AF-CF06DB9CE270}" presName="arrowDiagram3" presStyleCnt="0"/>
      <dgm:spPr/>
    </dgm:pt>
    <dgm:pt modelId="{0320DC80-05D1-46A8-B94F-9F5D4949A3EE}" type="pres">
      <dgm:prSet presAssocID="{C14038D3-97C0-411D-BD0D-BD8DFE31FB1B}" presName="bullet3a" presStyleLbl="node1" presStyleIdx="0" presStyleCnt="3"/>
      <dgm:spPr/>
    </dgm:pt>
    <dgm:pt modelId="{0892494E-B902-4427-A4C7-E3F7B33093A7}" type="pres">
      <dgm:prSet presAssocID="{C14038D3-97C0-411D-BD0D-BD8DFE31FB1B}" presName="textBox3a" presStyleLbl="revTx" presStyleIdx="0" presStyleCnt="3" custScaleX="3655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7F2899-74AC-45CD-8F83-5312676721E7}" type="pres">
      <dgm:prSet presAssocID="{ADF27A53-B26D-481D-B56D-D82145E26550}" presName="bullet3b" presStyleLbl="node1" presStyleIdx="1" presStyleCnt="3"/>
      <dgm:spPr/>
    </dgm:pt>
    <dgm:pt modelId="{2776A707-7346-4663-8D70-5F3495779583}" type="pres">
      <dgm:prSet presAssocID="{ADF27A53-B26D-481D-B56D-D82145E26550}" presName="textBox3b" presStyleLbl="revTx" presStyleIdx="1" presStyleCnt="3" custScaleX="430327" custLinFactNeighborX="-675" custLinFactNeighborY="3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677F0-4267-47A2-8852-BB550012627C}" type="pres">
      <dgm:prSet presAssocID="{151952C8-7B05-446A-A9EA-F5D7EEBD79DC}" presName="bullet3c" presStyleLbl="node1" presStyleIdx="2" presStyleCnt="3"/>
      <dgm:spPr/>
    </dgm:pt>
    <dgm:pt modelId="{DA14E10D-B3FA-4511-A53B-37101F5B5F75}" type="pres">
      <dgm:prSet presAssocID="{151952C8-7B05-446A-A9EA-F5D7EEBD79DC}" presName="textBox3c" presStyleLbl="revTx" presStyleIdx="2" presStyleCnt="3" custScaleX="436925" custScaleY="1153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BCBE3F-4DEB-4490-815E-279A981C4E8B}" type="presOf" srcId="{ADF27A53-B26D-481D-B56D-D82145E26550}" destId="{2776A707-7346-4663-8D70-5F3495779583}" srcOrd="0" destOrd="0" presId="urn:microsoft.com/office/officeart/2005/8/layout/arrow2"/>
    <dgm:cxn modelId="{14C1F7C5-DCCB-4677-BB52-FF9FBC37E483}" type="presOf" srcId="{AE74210A-BDAE-4AA6-B5AF-CF06DB9CE270}" destId="{BB35BAE4-9651-43D9-A3DD-48F3ACA46F0B}" srcOrd="0" destOrd="0" presId="urn:microsoft.com/office/officeart/2005/8/layout/arrow2"/>
    <dgm:cxn modelId="{9F69E0C9-4FEE-4395-BE38-1859EC8DE90E}" srcId="{AE74210A-BDAE-4AA6-B5AF-CF06DB9CE270}" destId="{151952C8-7B05-446A-A9EA-F5D7EEBD79DC}" srcOrd="2" destOrd="0" parTransId="{D85A19D3-12C6-46C4-95C9-AE8B8FD3B267}" sibTransId="{E03BE6D9-D6D1-41C7-86E8-7A0268D48069}"/>
    <dgm:cxn modelId="{E1946A01-7A05-4C08-A846-78A12B363E0C}" type="presOf" srcId="{151952C8-7B05-446A-A9EA-F5D7EEBD79DC}" destId="{DA14E10D-B3FA-4511-A53B-37101F5B5F75}" srcOrd="0" destOrd="0" presId="urn:microsoft.com/office/officeart/2005/8/layout/arrow2"/>
    <dgm:cxn modelId="{D6A4CADB-1340-4AC3-ACF9-507EF5390037}" srcId="{AE74210A-BDAE-4AA6-B5AF-CF06DB9CE270}" destId="{C14038D3-97C0-411D-BD0D-BD8DFE31FB1B}" srcOrd="0" destOrd="0" parTransId="{BE232476-11F8-4337-BF7F-8BCE1F72A862}" sibTransId="{5F6A0238-EF81-46B0-8550-81C26D673CA9}"/>
    <dgm:cxn modelId="{35022CEA-914A-48E1-8E8A-B6313B440C85}" type="presOf" srcId="{C14038D3-97C0-411D-BD0D-BD8DFE31FB1B}" destId="{0892494E-B902-4427-A4C7-E3F7B33093A7}" srcOrd="0" destOrd="0" presId="urn:microsoft.com/office/officeart/2005/8/layout/arrow2"/>
    <dgm:cxn modelId="{19021DCB-2ADA-4F9D-AE46-93DCDF9EDB62}" srcId="{AE74210A-BDAE-4AA6-B5AF-CF06DB9CE270}" destId="{ADF27A53-B26D-481D-B56D-D82145E26550}" srcOrd="1" destOrd="0" parTransId="{2F219249-99D3-4608-892F-10329FB3685F}" sibTransId="{7F73461D-04C5-48DE-880C-A406E6865215}"/>
    <dgm:cxn modelId="{E7511BDD-E6C4-40A6-AB8E-A2C717D19454}" type="presParOf" srcId="{BB35BAE4-9651-43D9-A3DD-48F3ACA46F0B}" destId="{C8B37FA9-8DEC-4669-8CF4-D7B8A8BA843F}" srcOrd="0" destOrd="0" presId="urn:microsoft.com/office/officeart/2005/8/layout/arrow2"/>
    <dgm:cxn modelId="{7A1D3C47-CC9A-414D-8C48-B2F1DC0D6602}" type="presParOf" srcId="{BB35BAE4-9651-43D9-A3DD-48F3ACA46F0B}" destId="{0249804B-6C8F-4E83-B915-BB044275D4F6}" srcOrd="1" destOrd="0" presId="urn:microsoft.com/office/officeart/2005/8/layout/arrow2"/>
    <dgm:cxn modelId="{B89449D4-6A55-4B63-A491-01A3E7DC312D}" type="presParOf" srcId="{0249804B-6C8F-4E83-B915-BB044275D4F6}" destId="{0320DC80-05D1-46A8-B94F-9F5D4949A3EE}" srcOrd="0" destOrd="0" presId="urn:microsoft.com/office/officeart/2005/8/layout/arrow2"/>
    <dgm:cxn modelId="{405C7B42-3705-4D2A-9DA8-C4ED1690A0C9}" type="presParOf" srcId="{0249804B-6C8F-4E83-B915-BB044275D4F6}" destId="{0892494E-B902-4427-A4C7-E3F7B33093A7}" srcOrd="1" destOrd="0" presId="urn:microsoft.com/office/officeart/2005/8/layout/arrow2"/>
    <dgm:cxn modelId="{BA542F9C-BE30-430F-9680-3D94D2B780A2}" type="presParOf" srcId="{0249804B-6C8F-4E83-B915-BB044275D4F6}" destId="{8D7F2899-74AC-45CD-8F83-5312676721E7}" srcOrd="2" destOrd="0" presId="urn:microsoft.com/office/officeart/2005/8/layout/arrow2"/>
    <dgm:cxn modelId="{9D12C123-27D1-42C5-9D1B-81F26EE0C0E4}" type="presParOf" srcId="{0249804B-6C8F-4E83-B915-BB044275D4F6}" destId="{2776A707-7346-4663-8D70-5F3495779583}" srcOrd="3" destOrd="0" presId="urn:microsoft.com/office/officeart/2005/8/layout/arrow2"/>
    <dgm:cxn modelId="{F1B871F1-C7EC-4FB8-8165-F2526B3EECA9}" type="presParOf" srcId="{0249804B-6C8F-4E83-B915-BB044275D4F6}" destId="{D02677F0-4267-47A2-8852-BB550012627C}" srcOrd="4" destOrd="0" presId="urn:microsoft.com/office/officeart/2005/8/layout/arrow2"/>
    <dgm:cxn modelId="{05F8A982-5FAF-4A56-B0F1-12990581F793}" type="presParOf" srcId="{0249804B-6C8F-4E83-B915-BB044275D4F6}" destId="{DA14E10D-B3FA-4511-A53B-37101F5B5F75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B37FA9-8DEC-4669-8CF4-D7B8A8BA843F}">
      <dsp:nvSpPr>
        <dsp:cNvPr id="0" name=""/>
        <dsp:cNvSpPr/>
      </dsp:nvSpPr>
      <dsp:spPr>
        <a:xfrm>
          <a:off x="0" y="0"/>
          <a:ext cx="3366412" cy="2104008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20DC80-05D1-46A8-B94F-9F5D4949A3EE}">
      <dsp:nvSpPr>
        <dsp:cNvPr id="0" name=""/>
        <dsp:cNvSpPr/>
      </dsp:nvSpPr>
      <dsp:spPr>
        <a:xfrm>
          <a:off x="536870" y="1396027"/>
          <a:ext cx="87526" cy="875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92494E-B902-4427-A4C7-E3F7B33093A7}">
      <dsp:nvSpPr>
        <dsp:cNvPr id="0" name=""/>
        <dsp:cNvSpPr/>
      </dsp:nvSpPr>
      <dsp:spPr>
        <a:xfrm>
          <a:off x="-460901" y="1439790"/>
          <a:ext cx="2867444" cy="608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379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 избытке</a:t>
          </a:r>
          <a:endParaRPr lang="ru-RU" sz="2000" kern="1200" dirty="0"/>
        </a:p>
      </dsp:txBody>
      <dsp:txXfrm>
        <a:off x="-460901" y="1439790"/>
        <a:ext cx="2867444" cy="608058"/>
      </dsp:txXfrm>
    </dsp:sp>
    <dsp:sp modelId="{8D7F2899-74AC-45CD-8F83-5312676721E7}">
      <dsp:nvSpPr>
        <dsp:cNvPr id="0" name=""/>
        <dsp:cNvSpPr/>
      </dsp:nvSpPr>
      <dsp:spPr>
        <a:xfrm>
          <a:off x="1309461" y="824157"/>
          <a:ext cx="158221" cy="1582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76A707-7346-4663-8D70-5F3495779583}">
      <dsp:nvSpPr>
        <dsp:cNvPr id="0" name=""/>
        <dsp:cNvSpPr/>
      </dsp:nvSpPr>
      <dsp:spPr>
        <a:xfrm>
          <a:off x="48698" y="907137"/>
          <a:ext cx="3476779" cy="1144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3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дешевое</a:t>
          </a:r>
          <a:endParaRPr lang="ru-RU" sz="2400" kern="1200" dirty="0"/>
        </a:p>
      </dsp:txBody>
      <dsp:txXfrm>
        <a:off x="48698" y="907137"/>
        <a:ext cx="3476779" cy="1144580"/>
      </dsp:txXfrm>
    </dsp:sp>
    <dsp:sp modelId="{D02677F0-4267-47A2-8852-BB550012627C}">
      <dsp:nvSpPr>
        <dsp:cNvPr id="0" name=""/>
        <dsp:cNvSpPr/>
      </dsp:nvSpPr>
      <dsp:spPr>
        <a:xfrm>
          <a:off x="2238591" y="476154"/>
          <a:ext cx="218816" cy="2188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14E10D-B3FA-4511-A53B-37101F5B5F75}">
      <dsp:nvSpPr>
        <dsp:cNvPr id="0" name=""/>
        <dsp:cNvSpPr/>
      </dsp:nvSpPr>
      <dsp:spPr>
        <a:xfrm>
          <a:off x="986925" y="473245"/>
          <a:ext cx="3530087" cy="1686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947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топливо</a:t>
          </a:r>
          <a:endParaRPr lang="ru-RU" sz="2400" kern="1200" dirty="0"/>
        </a:p>
      </dsp:txBody>
      <dsp:txXfrm>
        <a:off x="986925" y="473245"/>
        <a:ext cx="3530087" cy="16869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AC632F-32B2-4119-BE59-265F36A69D13}" type="datetimeFigureOut">
              <a:rPr lang="ru-RU" smtClean="0"/>
              <a:t>04.06.2016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96E209-C2CF-46F9-88E2-CDC691FDB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48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6E209-C2CF-46F9-88E2-CDC691FDB3D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546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B0FD-4CD2-48A5-BFF6-2759CF7F63C2}" type="datetimeFigureOut">
              <a:rPr lang="ru-RU" smtClean="0"/>
              <a:t>04.06.2016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42DE107-8256-4B54-A5D4-38BEECCEF2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B0FD-4CD2-48A5-BFF6-2759CF7F63C2}" type="datetimeFigureOut">
              <a:rPr lang="ru-RU" smtClean="0"/>
              <a:t>04.06.2016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DE107-8256-4B54-A5D4-38BEECCEF2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B0FD-4CD2-48A5-BFF6-2759CF7F63C2}" type="datetimeFigureOut">
              <a:rPr lang="ru-RU" smtClean="0"/>
              <a:t>04.06.2016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DE107-8256-4B54-A5D4-38BEECCEF2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B0FD-4CD2-48A5-BFF6-2759CF7F63C2}" type="datetimeFigureOut">
              <a:rPr lang="ru-RU" smtClean="0"/>
              <a:t>04.06.2016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42DE107-8256-4B54-A5D4-38BEECCEF2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B0FD-4CD2-48A5-BFF6-2759CF7F63C2}" type="datetimeFigureOut">
              <a:rPr lang="ru-RU" smtClean="0"/>
              <a:t>04.06.2016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DE107-8256-4B54-A5D4-38BEECCEF26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B0FD-4CD2-48A5-BFF6-2759CF7F63C2}" type="datetimeFigureOut">
              <a:rPr lang="ru-RU" smtClean="0"/>
              <a:t>04.06.2016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DE107-8256-4B54-A5D4-38BEECCEF2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B0FD-4CD2-48A5-BFF6-2759CF7F63C2}" type="datetimeFigureOut">
              <a:rPr lang="ru-RU" smtClean="0"/>
              <a:t>04.06.2016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42DE107-8256-4B54-A5D4-38BEECCEF26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B0FD-4CD2-48A5-BFF6-2759CF7F63C2}" type="datetimeFigureOut">
              <a:rPr lang="ru-RU" smtClean="0"/>
              <a:t>04.06.2016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DE107-8256-4B54-A5D4-38BEECCEF2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B0FD-4CD2-48A5-BFF6-2759CF7F63C2}" type="datetimeFigureOut">
              <a:rPr lang="ru-RU" smtClean="0"/>
              <a:t>04.06.2016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DE107-8256-4B54-A5D4-38BEECCEF2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B0FD-4CD2-48A5-BFF6-2759CF7F63C2}" type="datetimeFigureOut">
              <a:rPr lang="ru-RU" smtClean="0"/>
              <a:t>04.06.2016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DE107-8256-4B54-A5D4-38BEECCEF2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B0FD-4CD2-48A5-BFF6-2759CF7F63C2}" type="datetimeFigureOut">
              <a:rPr lang="ru-RU" smtClean="0"/>
              <a:t>04.06.2016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DE107-8256-4B54-A5D4-38BEECCEF26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580B0FD-4CD2-48A5-BFF6-2759CF7F63C2}" type="datetimeFigureOut">
              <a:rPr lang="ru-RU" smtClean="0"/>
              <a:t>04.06.2016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42DE107-8256-4B54-A5D4-38BEECCEF26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4.jp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6.jpeg"/><Relationship Id="rId4" Type="http://schemas.openxmlformats.org/officeDocument/2006/relationships/image" Target="../media/image5.jp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980728"/>
            <a:ext cx="8019774" cy="1703719"/>
          </a:xfrm>
        </p:spPr>
        <p:txBody>
          <a:bodyPr>
            <a:normAutofit/>
          </a:bodyPr>
          <a:lstStyle/>
          <a:p>
            <a:r>
              <a:rPr lang="ru-RU" dirty="0" smtClean="0"/>
              <a:t>Презентация к дипломной работе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988840"/>
            <a:ext cx="7920880" cy="187220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Плазмоэлектролитический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реактор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источник водородного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топлива.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95936" y="5661248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Кокенов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А.Д.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692696"/>
            <a:ext cx="7056784" cy="3600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872716"/>
            <a:ext cx="8229600" cy="5715040"/>
          </a:xfrm>
        </p:spPr>
        <p:txBody>
          <a:bodyPr>
            <a:normAutofit fontScale="62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работе изучались физические процессы, протекающие в  плазмоэлектролитическом реакторе, а также условия, налагаемые на его конструкцию и режимы работы, при которых появляется плазм.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Реактор выполняет две основные функции: 1) производит водородное топливо в ходе электролиза; и 2) нагревает полученный газ. У реактора есть и дополнительные функции: он производит кислород и может расплавить катод.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конструкцию плазмоэлектролитического реактора необходимо заложить пространственную асимметрию: катод должен быть на несколько порядков меньше анода, что позволяет получать большие значения напряженности электрического поля, ионизирующего водород. Наиболее существенные параметры реактора: напряжение, радиус катода и радиус облака плазмы.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появлению плазмы уменьшается сила тока, что приводит к увеличению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кпд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реактора, и соответственно к удешевлению получаемого водородного топлива. Получение дешевого водородного топлива — это веление времени.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ВОДОРОД-БУДУЩЕЕ,КОТОРОЕ СТРЕМИТЕЛЬНО ПРИБЛИЖАЕТСЯ!</a:t>
            </a: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25" y="1745456"/>
            <a:ext cx="7753350" cy="4143375"/>
          </a:xfrm>
        </p:spPr>
      </p:pic>
    </p:spTree>
    <p:extLst>
      <p:ext uri="{BB962C8B-B14F-4D97-AF65-F5344CB8AC3E}">
        <p14:creationId xmlns:p14="http://schemas.microsoft.com/office/powerpoint/2010/main" val="268455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благодарю за внимание!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892" y="1554163"/>
            <a:ext cx="6034616" cy="4525962"/>
          </a:xfrm>
        </p:spPr>
      </p:pic>
    </p:spTree>
    <p:extLst>
      <p:ext uri="{BB962C8B-B14F-4D97-AF65-F5344CB8AC3E}">
        <p14:creationId xmlns:p14="http://schemas.microsoft.com/office/powerpoint/2010/main" val="95264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-6633"/>
            <a:ext cx="6798734" cy="1303867"/>
          </a:xfrm>
        </p:spPr>
        <p:txBody>
          <a:bodyPr/>
          <a:lstStyle/>
          <a:p>
            <a:r>
              <a:rPr lang="ru-RU" dirty="0" smtClean="0"/>
              <a:t>Введение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196752"/>
            <a:ext cx="8207824" cy="5141168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Издавна считалось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альтернативой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двигателю внутреннего сгорания является электромобиль.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Практически подсчитано,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ущерб при производстве и утилизации аккумуляторов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данных  машин превысит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ущерб от привычных автомобилей 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Перспективным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альтернативных источников энергии является водородное топливо. У водорода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очень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удельная теплота сгорания: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3 раза выше, чем у бензина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использование водорода как топлива стало массовым и конкурировало с нефтью, производство водорода должно стать энергетически выгодным. Сейчас водород слишком дорогой: его себестоимость в десятки раз превосходит издержки добычи нефти.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из схем этого процесса, – плазмоэлектролитический реактор – изучили в данной  работе.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 плазмоэлектролитического реактора до сих пор не выполнялись.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678" y="290"/>
            <a:ext cx="5447322" cy="40174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50730"/>
            <a:ext cx="4187542" cy="330727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737" y="114623"/>
            <a:ext cx="3475647" cy="2380755"/>
          </a:xfrm>
          <a:prstGeom prst="rect">
            <a:avLst/>
          </a:prstGeom>
        </p:spPr>
      </p:pic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409687816"/>
              </p:ext>
            </p:extLst>
          </p:nvPr>
        </p:nvGraphicFramePr>
        <p:xfrm>
          <a:off x="1547664" y="1965973"/>
          <a:ext cx="4056112" cy="2104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2050" name="Picture 2" descr="C:\Users\Алибек\Desktop\slide_4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543" y="3861048"/>
            <a:ext cx="4956458" cy="2996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807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171400"/>
            <a:ext cx="8229600" cy="1582726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229600" cy="4197361"/>
          </a:xfrm>
        </p:spPr>
        <p:txBody>
          <a:bodyPr/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предложить модель плазмоэлектролитического реактора, который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вырабатывает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водород в процессе электролиза при меньших затратах энергии.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pic>
        <p:nvPicPr>
          <p:cNvPr id="4098" name="Picture 2" descr="C:\Users\Алибек\Desktop\vver-440-v213-schem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524250"/>
            <a:ext cx="468052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83820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физические процессы, протекающие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плазмоэлектролитическом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реакторе.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параметры конструкции реактора, при которых возникает плазма.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формулы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массы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температуры водорода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производится в реакторе.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Рассчитать мощность реактора.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вольтамперную характеристику реактора в ходе моделирования его работы.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931224" cy="1282154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КАЧЕСТВЕННОЕ ОПИСАНИЕ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52736"/>
            <a:ext cx="6120680" cy="5112568"/>
          </a:xfrm>
        </p:spPr>
        <p:txBody>
          <a:bodyPr>
            <a:noAutofit/>
          </a:bodyPr>
          <a:lstStyle/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рисунке.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реактора. Катод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маленький шарик радиуса, 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анод –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металлическая  полусфера радиуса,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пространство между ними заполнено водой с растворенной в ней серной кислотой. 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Плазма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играет роль изолятора. Сила тока уменьшается скачком, одновременно начинается выход разогретого водорода (вместе с парами воды).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Ионизация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водорода неоднородным электрическим полем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Коронный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разряд вокруг катода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 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силы тока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C:\Documents and Settings\Пользователь\Local Settings\Temporary Internet Files\Content.Word\схема.bmp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2200" y="1196752"/>
            <a:ext cx="2609850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2" name="Picture 5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029" y="136150"/>
            <a:ext cx="7716689" cy="5023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83" name="Picture 5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157192"/>
            <a:ext cx="7847026" cy="1173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84" name="Picture 60" descr="C:\Users\Алибек\Desktop\reaktor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6150"/>
            <a:ext cx="3744416" cy="350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45" y="290565"/>
            <a:ext cx="8136904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Алибек\Desktop\Attachm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284985"/>
            <a:ext cx="4695826" cy="3251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3" descr="C:\Users\Алибек\Desktop\e5af4fcs-96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034581"/>
            <a:ext cx="3617318" cy="3502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631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8167895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398</TotalTime>
  <Words>272</Words>
  <Application>Microsoft Office PowerPoint</Application>
  <PresentationFormat>Экран (4:3)</PresentationFormat>
  <Paragraphs>36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Презентация к дипломной работе</vt:lpstr>
      <vt:lpstr>Введение </vt:lpstr>
      <vt:lpstr>Презентация PowerPoint</vt:lpstr>
      <vt:lpstr>ЦЕЛЬ работы:</vt:lpstr>
      <vt:lpstr>ЗАДАЧИ:</vt:lpstr>
      <vt:lpstr>КАЧЕСТВЕННОЕ ОПИСАНИЕ МОДЕЛИ. </vt:lpstr>
      <vt:lpstr>Презентация PowerPoint</vt:lpstr>
      <vt:lpstr>Презентация PowerPoint</vt:lpstr>
      <vt:lpstr>Презентация PowerPoint</vt:lpstr>
      <vt:lpstr>ВЫВОДЫ </vt:lpstr>
      <vt:lpstr>ВОДОРОД-БУДУЩЕЕ,КОТОРОЕ СТРЕМИТЕЛЬНО ПРИБЛИЖАЕТСЯ!</vt:lpstr>
      <vt:lpstr> благодарю за внимание!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Алибек</cp:lastModifiedBy>
  <cp:revision>41</cp:revision>
  <dcterms:created xsi:type="dcterms:W3CDTF">2012-06-17T06:04:12Z</dcterms:created>
  <dcterms:modified xsi:type="dcterms:W3CDTF">2016-06-04T01:48:09Z</dcterms:modified>
</cp:coreProperties>
</file>