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69" r:id="rId4"/>
    <p:sldId id="265" r:id="rId5"/>
    <p:sldId id="274" r:id="rId6"/>
    <p:sldId id="270" r:id="rId7"/>
    <p:sldId id="268" r:id="rId8"/>
    <p:sldId id="267" r:id="rId9"/>
    <p:sldId id="266" r:id="rId10"/>
    <p:sldId id="272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80790" autoAdjust="0"/>
  </p:normalViewPr>
  <p:slideViewPr>
    <p:cSldViewPr snapToGrid="0">
      <p:cViewPr varScale="1">
        <p:scale>
          <a:sx n="60" d="100"/>
          <a:sy n="60" d="100"/>
        </p:scale>
        <p:origin x="16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2D79-9A30-46C6-BFFD-648C2CC9662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DD082-2292-4266-985C-4799562EB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3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D082-2292-4266-985C-4799562EBA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2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D082-2292-4266-985C-4799562EBA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D082-2292-4266-985C-4799562EBAA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1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D082-2292-4266-985C-4799562EBAA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3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D082-2292-4266-985C-4799562EBA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5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D082-2292-4266-985C-4799562EBA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5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D082-2292-4266-985C-4799562EBAA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3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D082-2292-4266-985C-4799562EBAA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40BA-A664-4C78-8324-BD4EBFFA6206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58C5-AF87-448A-8334-AD42A3969E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7.png"/><Relationship Id="rId1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12" Type="http://schemas.openxmlformats.org/officeDocument/2006/relationships/image" Target="../media/image16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40.png"/><Relationship Id="rId5" Type="http://schemas.openxmlformats.org/officeDocument/2006/relationships/image" Target="../media/image142.png"/><Relationship Id="rId15" Type="http://schemas.openxmlformats.org/officeDocument/2006/relationships/image" Target="../media/image22.png"/><Relationship Id="rId10" Type="http://schemas.openxmlformats.org/officeDocument/2006/relationships/image" Target="../media/image141.png"/><Relationship Id="rId9" Type="http://schemas.openxmlformats.org/officeDocument/2006/relationships/image" Target="../media/image130.png"/><Relationship Id="rId1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работы со стереометрической задачей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доказательство перпендикулярности прямых и вычисление площади сечения правильной шестиугольной призмы.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941168"/>
            <a:ext cx="326896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Кочергина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 Николаевна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47610"/>
            <a:ext cx="4170948" cy="23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222" y="-244365"/>
            <a:ext cx="3225855" cy="3333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292486"/>
                <a:ext cx="5517397" cy="3914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AutoNum type="arabicPeriod"/>
                </a:pPr>
                <a:r>
                  <a:rPr lang="ru-RU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 </a:t>
                </a:r>
                <a:r>
                  <a:rPr lang="ru-RU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можно найти площадь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AF</m:t>
                    </m:r>
                    <m:r>
                      <m:rPr>
                        <m:nor/>
                      </m:rPr>
                      <a:rPr 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KDCHA</m:t>
                    </m:r>
                  </m:oMath>
                </a14:m>
                <a:r>
                  <a:rPr lang="ru-RU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через угол наклона плоскости сечения к </a:t>
                </a:r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основанию?</a:t>
                </a:r>
              </a:p>
              <a:p>
                <a:pPr marL="342900" indent="-342900">
                  <a:spcBef>
                    <a:spcPct val="20000"/>
                  </a:spcBef>
                  <a:buAutoNum type="arabicPeriod"/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 построить данный угол?</a:t>
                </a:r>
                <a:endPara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AutoNum type="arabicPeriod"/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Какой угол будет являться углом наклона?</a:t>
                </a:r>
              </a:p>
              <a:p>
                <a:pPr marL="342900" indent="-342900">
                  <a:spcBef>
                    <a:spcPct val="20000"/>
                  </a:spcBef>
                  <a:buAutoNum type="arabicPeriod"/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Что необходимо найти, чтобы вычислить площадь сечения?</a:t>
                </a:r>
              </a:p>
              <a:p>
                <a:pPr marL="342900" indent="-342900">
                  <a:spcBef>
                    <a:spcPct val="20000"/>
                  </a:spcBef>
                  <a:buAutoNum type="arabicPeriod"/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По какой формуле найдем площадь основания?</a:t>
                </a:r>
                <a:endPara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AutoNum type="arabicPeriod"/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По какой формуле найдем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AutoNum type="arabicPeriod"/>
                </a:pPr>
                <a:endParaRPr lang="ru-RU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buAutoNum type="arabicPeriod"/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Известны ли нужные элементы?</a:t>
                </a:r>
              </a:p>
              <a:p>
                <a:pPr marL="342900" indent="-342900">
                  <a:spcBef>
                    <a:spcPct val="20000"/>
                  </a:spcBef>
                  <a:buAutoNum type="arabicPeriod"/>
                </a:pPr>
                <a:r>
                  <a:rPr lang="ru-RU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Каков </a:t>
                </a:r>
                <a:r>
                  <a:rPr lang="ru-RU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ru-RU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лан решения?</a:t>
                </a:r>
                <a:endParaRPr lang="ru-RU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>
                  <a:spcBef>
                    <a:spcPct val="20000"/>
                  </a:spcBef>
                </a:pPr>
                <a:endParaRPr lang="ru-RU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2486"/>
                <a:ext cx="5517397" cy="3914918"/>
              </a:xfrm>
              <a:prstGeom prst="rect">
                <a:avLst/>
              </a:prstGeom>
              <a:blipFill rotWithShape="0">
                <a:blip r:embed="rId3"/>
                <a:stretch>
                  <a:fillRect l="-663" t="-935" r="-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07354" y="2920144"/>
                <a:ext cx="1661545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600" b="1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KDCHA</m:t>
                        </m:r>
                        <m:r>
                          <m:rPr>
                            <m:nor/>
                          </m:rPr>
                          <a:rPr lang="en-US" sz="1600" b="1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? </a:t>
                </a:r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354" y="2920144"/>
                <a:ext cx="1661545" cy="353238"/>
              </a:xfrm>
              <a:prstGeom prst="rect">
                <a:avLst/>
              </a:prstGeom>
              <a:blipFill rotWithShape="0">
                <a:blip r:embed="rId4"/>
                <a:stretch>
                  <a:fillRect t="-5172" r="-1099" b="-17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907354" y="3250027"/>
                <a:ext cx="3181014" cy="50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KDCHA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f>
                      <m:fPr>
                        <m:ctrlPr>
                          <a:rPr lang="ru-RU" sz="2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осн.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354" y="3250027"/>
                <a:ext cx="3181014" cy="504177"/>
              </a:xfrm>
              <a:prstGeom prst="rect">
                <a:avLst/>
              </a:prstGeom>
              <a:blipFill rotWithShape="0">
                <a:blip r:embed="rId5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6900364" y="1960968"/>
            <a:ext cx="1910350" cy="24384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24975" y="135505"/>
            <a:ext cx="1885739" cy="206931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rot="14953987">
            <a:off x="8417875" y="1868618"/>
            <a:ext cx="458056" cy="462995"/>
          </a:xfrm>
          <a:prstGeom prst="arc">
            <a:avLst>
              <a:gd name="adj1" fmla="val 17050778"/>
              <a:gd name="adj2" fmla="val 21104766"/>
            </a:avLst>
          </a:prstGeom>
          <a:noFill/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10497" y="1926567"/>
                <a:ext cx="3017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497" y="1926567"/>
                <a:ext cx="30173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H="1">
            <a:off x="5625885" y="3795654"/>
            <a:ext cx="867906" cy="337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44720" y="3779802"/>
            <a:ext cx="790050" cy="3946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196123" y="3997814"/>
                <a:ext cx="9240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ru-RU" sz="28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осн.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23" y="3997814"/>
                <a:ext cx="92409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606151" y="4133003"/>
                <a:ext cx="743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151" y="4133003"/>
                <a:ext cx="74308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90637" y="4521034"/>
                <a:ext cx="870495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637" y="4521034"/>
                <a:ext cx="870495" cy="5809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795648" y="4495669"/>
                <a:ext cx="448777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648" y="4495669"/>
                <a:ext cx="448777" cy="565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H="1">
            <a:off x="6927742" y="5113474"/>
            <a:ext cx="867906" cy="337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088368" y="5130331"/>
            <a:ext cx="790050" cy="3946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662028" y="5450823"/>
                <a:ext cx="531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28" y="5450823"/>
                <a:ext cx="53142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8493993" y="5524982"/>
                <a:ext cx="6334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993" y="5524982"/>
                <a:ext cx="63344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601362" y="58943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523786" y="5788172"/>
                <a:ext cx="669671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786" y="5788172"/>
                <a:ext cx="669671" cy="40197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/>
          <p:cNvSpPr/>
          <p:nvPr/>
        </p:nvSpPr>
        <p:spPr>
          <a:xfrm>
            <a:off x="8345280" y="4211714"/>
            <a:ext cx="193457" cy="35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97180" y="4038674"/>
            <a:ext cx="193457" cy="35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13897" y="3322339"/>
            <a:ext cx="193457" cy="35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8307813" y="2169473"/>
            <a:ext cx="128175" cy="26780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8307814" y="2437282"/>
            <a:ext cx="293548" cy="4848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8835325" y="1682015"/>
            <a:ext cx="128304" cy="24455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38147" y="2203567"/>
            <a:ext cx="369666" cy="4433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8679638" y="1641087"/>
            <a:ext cx="128175" cy="26780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7809217" y="1716253"/>
            <a:ext cx="1348352" cy="175125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8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/>
      <p:bldP spid="21" grpId="0"/>
      <p:bldP spid="22" grpId="0"/>
      <p:bldP spid="23" grpId="0"/>
      <p:bldP spid="25" grpId="0"/>
      <p:bldP spid="29" grpId="0"/>
      <p:bldP spid="30" grpId="0"/>
      <p:bldP spid="31" grpId="0"/>
      <p:bldP spid="32" grpId="0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6560" y="1879918"/>
            <a:ext cx="8229600" cy="1143000"/>
          </a:xfrm>
        </p:spPr>
        <p:txBody>
          <a:bodyPr/>
          <a:lstStyle/>
          <a:p>
            <a:r>
              <a:rPr lang="ru-RU" smtClean="0"/>
              <a:t>Спасибо за работу!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1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файлы\файлы\МОИДОК~1\КАФЕДРА-\УМК\ТМОМ\Проекты\обложка ЕГЭ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" y="188640"/>
            <a:ext cx="2475130" cy="339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832591"/>
            <a:ext cx="8509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*Задача №14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(ЕГЭ-2016,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.75)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73" y="3789040"/>
            <a:ext cx="8742915" cy="2948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8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5769909" y="1884066"/>
            <a:ext cx="457200" cy="685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227109" y="1704452"/>
            <a:ext cx="1505098" cy="179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732207" y="1704452"/>
            <a:ext cx="985454" cy="489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260461" y="2194310"/>
            <a:ext cx="457200" cy="685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55363" y="2880111"/>
            <a:ext cx="1505098" cy="179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69909" y="2569867"/>
            <a:ext cx="985454" cy="489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717662" y="2194310"/>
            <a:ext cx="12201" cy="2704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227109" y="1884066"/>
            <a:ext cx="23241" cy="27127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779655" y="2569867"/>
            <a:ext cx="35220" cy="2688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766580" y="3059725"/>
            <a:ext cx="37341" cy="2688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260461" y="2880111"/>
            <a:ext cx="0" cy="2712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5802077" y="4575177"/>
            <a:ext cx="457200" cy="6858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239132" y="4401098"/>
            <a:ext cx="1505098" cy="1796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744409" y="4401098"/>
            <a:ext cx="985454" cy="4898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260461" y="4898940"/>
            <a:ext cx="457200" cy="685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7744230" y="1704452"/>
            <a:ext cx="1" cy="27161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6774496" y="5584741"/>
            <a:ext cx="1485964" cy="1636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816580" y="5258517"/>
            <a:ext cx="985454" cy="489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45936" y="-3708"/>
            <a:ext cx="8998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правильной шестиугольной призме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ABCDEFA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 основания равны 5, а боковые ребра равны 11.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прямые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перпендикулярны.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сечения призмы плоскостью, проходящей через вершины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46476" y="3390834"/>
            <a:ext cx="47822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условия задачи и построение чертежа</a:t>
            </a:r>
          </a:p>
          <a:p>
            <a:pPr marL="342900" indent="-342900"/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геометрическая фигура рассматривается в задаче? </a:t>
            </a:r>
          </a:p>
          <a:p>
            <a:pPr marL="342900" indent="-342900"/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какой призме идет речь?</a:t>
            </a:r>
            <a:endParaRPr lang="en-US" sz="1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строится данная призма? </a:t>
            </a:r>
          </a:p>
          <a:p>
            <a:pPr marL="342900" indent="-34290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Строится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верхнее основание, в котором лежит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шестиугольник с попарно параллельными сторонами.</a:t>
            </a:r>
          </a:p>
          <a:p>
            <a:pPr marL="342900" indent="-34290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Строятся боковые ребра перпендикулярно основанию. </a:t>
            </a:r>
          </a:p>
          <a:p>
            <a:pPr marL="342900" indent="-342900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Строится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нижнее основание.</a:t>
            </a:r>
          </a:p>
          <a:p>
            <a:pPr marL="342900" indent="-342900"/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Выполните построение призмы.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известно о призме? </a:t>
            </a:r>
          </a:p>
          <a:p>
            <a:pPr lvl="0" algn="just">
              <a:spcBef>
                <a:spcPct val="20000"/>
              </a:spcBef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требуется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доказать в пункте а) ?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r>
              <a:rPr lang="ru-RU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2872299" y="404664"/>
            <a:ext cx="720080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57200" y="404664"/>
            <a:ext cx="2415099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8558452" y="5217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787784" y="4068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715963" y="53359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625671" y="39505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32134" y="35502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6234248" y="1922275"/>
            <a:ext cx="2520280" cy="3034865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8255642" y="2184400"/>
            <a:ext cx="502278" cy="71243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547665" y="1539045"/>
                <a:ext cx="4572000" cy="18517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Дано:</a:t>
                </a:r>
              </a:p>
              <a:p>
                <a:pPr algn="r">
                  <a:buNone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ABCDEFA</a:t>
                </a:r>
                <a:r>
                  <a:rPr lang="en-US" sz="14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4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4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4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14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1400" i="1" dirty="0">
                    <a:latin typeface="Times New Roman" pitchFamily="18" charset="0"/>
                    <a:cs typeface="Times New Roman" pitchFamily="18" charset="0"/>
                  </a:rPr>
                  <a:t>правильная  шестиугольная призма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r"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</a:p>
              <a:p>
                <a:pPr algn="r">
                  <a:buNone/>
                </a:pPr>
                <a:r>
                  <a:rPr 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en-US" sz="14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r">
                  <a:spcAft>
                    <a:spcPts val="1000"/>
                  </a:spcAft>
                  <a:buAutoNum type="alphaLcParenR"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Доказать</a:t>
                </a:r>
                <a:r>
                  <a:rPr lang="ru-RU" sz="16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 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1400" dirty="0" smtClean="0">
                  <a:latin typeface="Times New Roman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spcAft>
                    <a:spcPts val="1000"/>
                  </a:spcAft>
                </a:pPr>
                <a:endParaRPr lang="ru-RU" sz="1400" dirty="0"/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5" y="1539045"/>
                <a:ext cx="4572000" cy="1851789"/>
              </a:xfrm>
              <a:prstGeom prst="rect">
                <a:avLst/>
              </a:prstGeom>
              <a:blipFill rotWithShape="0">
                <a:blip r:embed="rId4"/>
                <a:stretch>
                  <a:fillRect t="-987" r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5510452" y="1336467"/>
            <a:ext cx="3666698" cy="4829572"/>
            <a:chOff x="5510452" y="1336467"/>
            <a:chExt cx="3666698" cy="4829572"/>
          </a:xfrm>
        </p:grpSpPr>
        <p:sp>
          <p:nvSpPr>
            <p:cNvPr id="34" name="TextBox 33"/>
            <p:cNvSpPr txBox="1"/>
            <p:nvPr/>
          </p:nvSpPr>
          <p:spPr>
            <a:xfrm>
              <a:off x="6008292" y="4303187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47252" y="417110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21012" y="478070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43492" y="561382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09332" y="579670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10452" y="514646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18452" y="148886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76132" y="133646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761652" y="194606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84132" y="277918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49972" y="303318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51092" y="238294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0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-122227" y="753869"/>
                <a:ext cx="5914504" cy="6136903"/>
              </a:xfrm>
            </p:spPr>
            <p:txBody>
              <a:bodyPr>
                <a:normAutofit fontScale="55000" lnSpcReduction="20000"/>
              </a:bodyPr>
              <a:lstStyle/>
              <a:p>
                <a:pPr lvl="0" algn="ctr">
                  <a:buNone/>
                </a:pPr>
                <a:r>
                  <a:rPr lang="ru-RU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Поиск способа доказательства</a:t>
                </a:r>
              </a:p>
              <a:p>
                <a:pPr lvl="0">
                  <a:buNone/>
                </a:pPr>
                <a:r>
                  <a:rPr lang="ru-RU" sz="26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Что необходимо доказать</a:t>
                </a: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 поступают, если прямые являются скрещивающимися?</a:t>
                </a:r>
                <a:endParaRPr lang="en-US" sz="2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Можно ли в качестве прямой, параллельной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a:rPr lang="en-US" sz="2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a:rPr lang="en-US" sz="2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выбрать </a:t>
                </a:r>
                <a:r>
                  <a:rPr lang="en-US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CD?</a:t>
                </a:r>
              </a:p>
              <a:p>
                <a:pPr lvl="0">
                  <a:buNone/>
                </a:pP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да, можно</a:t>
                </a: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a:rPr lang="en-US" sz="2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a:rPr lang="en-US" sz="2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ru-RU" sz="26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∥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CD</a:t>
                </a:r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так как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ABCDEFA</a:t>
                </a:r>
                <a:r>
                  <a:rPr lang="en-US" sz="26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6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6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6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6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правильная призма.</a:t>
                </a:r>
              </a:p>
              <a:p>
                <a:pPr lvl="0">
                  <a:buNone/>
                </a:pPr>
                <a:r>
                  <a:rPr lang="ru-RU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к чему сводится доказательство? </a:t>
                </a:r>
                <a:endParaRPr lang="en-US" sz="26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buNone/>
                </a:pPr>
                <a:r>
                  <a:rPr lang="ru-RU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Нужно доказать,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𝐶𝐴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ru-RU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𝐶𝐷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 можно доказать перпендикулярность двух прямых</a:t>
                </a: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– С использованием теоремы о трех перпендикулярах.</a:t>
                </a:r>
              </a:p>
              <a:p>
                <a:pPr lvl="0">
                  <a:buNone/>
                </a:pPr>
                <a:r>
                  <a:rPr lang="ru-RU" sz="26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Какие фигуры нужно выбрать, чтобы доказать перпендикулярность прямых этим способом</a:t>
                </a: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– Плоскость, содержащую одну из данных 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прямых</a:t>
                </a:r>
              </a:p>
              <a:p>
                <a:pPr lvl="0">
                  <a:buNone/>
                </a:pPr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наклонную к этой 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плоскости</a:t>
                </a:r>
              </a:p>
              <a:p>
                <a:pPr lvl="0">
                  <a:buNone/>
                </a:pPr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 её проекцию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buNone/>
                </a:pP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Какие </a:t>
                </a:r>
                <a:r>
                  <a:rPr lang="ru-RU" sz="26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это фигуры в данном случае</a:t>
                </a: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– Плоскость основания (содержит </a:t>
                </a:r>
                <a:r>
                  <a:rPr lang="en-US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),</a:t>
                </a:r>
              </a:p>
              <a:p>
                <a:pPr lvl="0">
                  <a:buNone/>
                </a:pP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𝐶𝐴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является наклонной к плоскости основания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lvl="0">
                  <a:buNone/>
                </a:pP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проекцию наклонной надо построить, опустив перпендикуляр из 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точки</a:t>
                </a:r>
              </a:p>
              <a:p>
                <a:pPr lvl="0">
                  <a:buNone/>
                </a:pP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на плоскость основания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Тогда что будет являться проекцией наклонной на плоскость </a:t>
                </a:r>
                <a:r>
                  <a:rPr lang="en-US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ABCDEF</a:t>
                </a: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 </a:t>
                </a:r>
                <a:endParaRPr lang="en-US" sz="2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– Отрезок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AC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buNone/>
                </a:pP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Какую перпендикулярность нужно найти?</a:t>
                </a:r>
                <a:endParaRPr lang="en-US" sz="2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роекции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AC </a:t>
                </a:r>
                <a:r>
                  <a:rPr lang="ru-RU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и стороны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CD.</a:t>
                </a:r>
                <a:endParaRPr lang="ru-RU" sz="2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 доказать, что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𝐴𝐶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⊥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𝐶𝐷</m:t>
                    </m:r>
                    <m:r>
                      <a:rPr lang="ru-RU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?</m:t>
                    </m:r>
                  </m:oMath>
                </a14:m>
                <a:r>
                  <a:rPr lang="ru-RU" sz="2600" b="0" i="1" dirty="0" smtClean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endParaRPr lang="en-US" sz="2600" b="0" i="1" dirty="0" smtClean="0">
                  <a:solidFill>
                    <a:prstClr val="black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b="0" dirty="0" smtClean="0">
                    <a:solidFill>
                      <a:prstClr val="black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– По свойствам правильного шестиугольника</a:t>
                </a:r>
                <a:endParaRPr lang="en-US" sz="2600" b="0" dirty="0" smtClean="0">
                  <a:solidFill>
                    <a:prstClr val="black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r>
                  <a:rPr lang="ru-RU" sz="2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Каков план доказательства? </a:t>
                </a:r>
                <a:endPara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endParaRPr lang="en-US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endParaRPr lang="en-US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endParaRPr lang="ru-RU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ru-RU" sz="16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22227" y="753869"/>
                <a:ext cx="5914504" cy="6136903"/>
              </a:xfrm>
              <a:blipFill rotWithShape="0">
                <a:blip r:embed="rId4"/>
                <a:stretch>
                  <a:fillRect l="-309" t="-1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-32742"/>
                <a:ext cx="9144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20000"/>
                  </a:spcBef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1600" b="1" dirty="0">
                    <a:latin typeface="Times New Roman" pitchFamily="18" charset="0"/>
                    <a:cs typeface="Times New Roman" pitchFamily="18" charset="0"/>
                  </a:rPr>
                  <a:t>Доказать: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 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1600" dirty="0">
                  <a:latin typeface="Times New Roman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2742"/>
                <a:ext cx="9144000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333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0" y="3629633"/>
            <a:ext cx="6121238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endParaRPr lang="ru-RU" sz="1400" baseline="-25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63227">
            <a:off x="6671478" y="2415839"/>
            <a:ext cx="1622743" cy="2073751"/>
          </a:xfrm>
          <a:prstGeom prst="rect">
            <a:avLst/>
          </a:prstGeom>
        </p:spPr>
      </p:pic>
      <p:sp>
        <p:nvSpPr>
          <p:cNvPr id="20" name="Блок-схема: данные 19"/>
          <p:cNvSpPr/>
          <p:nvPr/>
        </p:nvSpPr>
        <p:spPr>
          <a:xfrm>
            <a:off x="5083303" y="5941704"/>
            <a:ext cx="2592288" cy="781826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6683098" y="5978321"/>
            <a:ext cx="432048" cy="576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91415" y="5221624"/>
            <a:ext cx="0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967005" y="5288025"/>
            <a:ext cx="1104537" cy="1235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087982" y="6049715"/>
            <a:ext cx="267466" cy="25202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768445" y="6301744"/>
            <a:ext cx="11150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289510" y="3545931"/>
            <a:ext cx="144016" cy="216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8305272" y="3777407"/>
            <a:ext cx="228682" cy="37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249920" y="3615613"/>
            <a:ext cx="445255" cy="671907"/>
          </a:xfrm>
          <a:prstGeom prst="line">
            <a:avLst/>
          </a:prstGeom>
          <a:ln>
            <a:solidFill>
              <a:srgbClr val="00206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281" y="5318598"/>
            <a:ext cx="1371719" cy="154242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982276" y="582068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92981" y="53656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</a:rPr>
              <a:t>1</a:t>
            </a:r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7439" y="53656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2182" y="53656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3378591" y="6024732"/>
            <a:ext cx="1549238" cy="570933"/>
          </a:xfrm>
          <a:prstGeom prst="parallelogram">
            <a:avLst>
              <a:gd name="adj" fmla="val 699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868742" y="6112791"/>
            <a:ext cx="774619" cy="288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83760" y="5236296"/>
            <a:ext cx="715875" cy="37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852651" y="6069070"/>
            <a:ext cx="749829" cy="382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42517" y="602977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12415" y="515196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197521" y="6229940"/>
            <a:ext cx="5670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2174500">
            <a:off x="4020140" y="6040183"/>
            <a:ext cx="540006" cy="436232"/>
          </a:xfrm>
          <a:prstGeom prst="arc">
            <a:avLst>
              <a:gd name="adj1" fmla="val 1808938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198984" y="25827"/>
            <a:ext cx="3945016" cy="4829572"/>
            <a:chOff x="5232134" y="737027"/>
            <a:chExt cx="3945016" cy="4829572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769909" y="1284626"/>
              <a:ext cx="457200" cy="6858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227109" y="1105012"/>
              <a:ext cx="1505098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732207" y="1105012"/>
              <a:ext cx="985454" cy="4898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8260461" y="1594870"/>
              <a:ext cx="457200" cy="6858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755363" y="2280671"/>
              <a:ext cx="1505098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769909" y="1970427"/>
              <a:ext cx="985454" cy="4898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8717662" y="1594870"/>
              <a:ext cx="12201" cy="27046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227109" y="1284626"/>
              <a:ext cx="23241" cy="27127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779655" y="1970427"/>
              <a:ext cx="35220" cy="268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6766580" y="2460285"/>
              <a:ext cx="37341" cy="268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8260461" y="2280671"/>
              <a:ext cx="0" cy="2712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5802077" y="3975737"/>
              <a:ext cx="457200" cy="6858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6239132" y="3801658"/>
              <a:ext cx="1505098" cy="1796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7744409" y="3801658"/>
              <a:ext cx="985454" cy="48985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8260461" y="4299500"/>
              <a:ext cx="457200" cy="6858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7744230" y="1105012"/>
              <a:ext cx="1" cy="271617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6774496" y="4985301"/>
              <a:ext cx="1485964" cy="1636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5816580" y="4659077"/>
              <a:ext cx="985454" cy="4898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8558452" y="46181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87784" y="34686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15963" y="47364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625671" y="33510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11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32134" y="29507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11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>
              <a:off x="6234248" y="1322835"/>
              <a:ext cx="2520280" cy="3034865"/>
            </a:xfrm>
            <a:prstGeom prst="line">
              <a:avLst/>
            </a:prstGeom>
            <a:ln>
              <a:prstDash val="lg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8255642" y="1584960"/>
              <a:ext cx="502278" cy="712438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Группа 67"/>
            <p:cNvGrpSpPr/>
            <p:nvPr/>
          </p:nvGrpSpPr>
          <p:grpSpPr>
            <a:xfrm>
              <a:off x="5510452" y="737027"/>
              <a:ext cx="3666698" cy="4829572"/>
              <a:chOff x="5510452" y="1336467"/>
              <a:chExt cx="3666698" cy="4829572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6008292" y="4303187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847252" y="4171107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721012" y="4780707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243492" y="5613827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709332" y="5796707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Е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510452" y="5146467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018452" y="148886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776132" y="133646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761652" y="1946067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284132" y="2779187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749972" y="303318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Е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551092" y="2382947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35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13588 L 4.72222E-6 -4.4444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37732 L -2.77778E-6 2.22222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5" grpId="0"/>
      <p:bldP spid="21" grpId="0"/>
      <p:bldP spid="23" grpId="0"/>
      <p:bldP spid="10" grpId="0" animBg="1"/>
      <p:bldP spid="18" grpId="0"/>
      <p:bldP spid="39" grpId="0"/>
      <p:bldP spid="30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Оформление решения задачи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100100" y="449288"/>
                <a:ext cx="5103912" cy="6408712"/>
              </a:xfrm>
            </p:spPr>
            <p:txBody>
              <a:bodyPr>
                <a:normAutofit/>
              </a:bodyPr>
              <a:lstStyle/>
              <a:p>
                <a:pPr marL="400050" indent="-400050">
                  <a:buNone/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Докажем,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ru-RU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AutoNum type="arabicParenR"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Рассмотрим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правильный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шестиугольник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ABCDEF.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нём: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ABC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−равнобедренный: 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BAC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 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BCA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.</a:t>
                </a:r>
                <a:endParaRPr lang="en-US" sz="1600" dirty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marL="400050" indent="-40005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ABC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∘</m:t>
                          </m:r>
                        </m:sup>
                      </m:sSup>
                      <m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следовательно, 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A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 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C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14:m>
                  <m:oMath xmlns:m="http://schemas.openxmlformats.org/officeDocument/2006/math">
                    <m:r>
                      <a:rPr lang="ru-RU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AC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D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120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∘</m:t>
                        </m:r>
                      </m:sup>
                    </m:sSup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−</m:t>
                    </m:r>
                  </m:oMath>
                </a14:m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ACB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120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∘</m:t>
                        </m:r>
                      </m:sup>
                    </m:sSup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−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30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∘</m:t>
                        </m:r>
                      </m:sup>
                    </m:sSup>
                    <m:r>
                      <a:rPr lang="ru-RU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следовательно,</m:t>
                      </m:r>
                      <m:r>
                        <a:rPr lang="ru-RU" sz="1600" b="0" i="0" smtClean="0">
                          <a:latin typeface="Cambria Math"/>
                          <a:ea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AC</m:t>
                      </m:r>
                      <m:r>
                        <a:rPr lang="en-US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⊥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CD</m:t>
                      </m:r>
                    </m:oMath>
                  </m:oMathPara>
                </a14:m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2) Рассмотрим плоскость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ABCDEF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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ABCDEF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– наклонная к плоскости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ABCDEF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00050" indent="-400050">
                  <a:buNone/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AC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– проекция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на плоскость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ABCDEF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00050" indent="-400050">
                  <a:buNone/>
                </a:pPr>
                <a:r>
                  <a:rPr lang="ru-RU" sz="1600" dirty="0" smtClean="0">
                    <a:solidFill>
                      <a:prstClr val="black"/>
                    </a:solidFill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CD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(по доказанному)</a:t>
                </a:r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Таким образом,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a:rPr lang="en-US" sz="16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a:rPr lang="en-US" sz="1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a:rPr lang="en-US" sz="16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(по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теореме о 3х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перпендикулярах).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3)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Рассмотрим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ABCDEFA</a:t>
                </a:r>
                <a:r>
                  <a:rPr lang="en-US" sz="1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1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правильная шестиугольная 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призма.</a:t>
                </a:r>
              </a:p>
              <a:p>
                <a:pPr marL="400050" indent="-40005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a:rPr lang="en-US" sz="1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a:rPr lang="en-US" sz="16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ru-RU" sz="16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∥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(по свойству призмы),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CD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(по доказанному), значит,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ru-RU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⊥</m:t>
                    </m:r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4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AutoNum type="arabicParenR"/>
                </a:pP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:endParaRPr lang="en-US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:endParaRPr lang="en-US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00" y="449288"/>
                <a:ext cx="5103912" cy="6408712"/>
              </a:xfrm>
              <a:blipFill rotWithShape="1">
                <a:blip r:embed="rId3"/>
                <a:stretch>
                  <a:fillRect l="-597" t="-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Группа 46"/>
          <p:cNvGrpSpPr/>
          <p:nvPr/>
        </p:nvGrpSpPr>
        <p:grpSpPr>
          <a:xfrm>
            <a:off x="5198984" y="25827"/>
            <a:ext cx="3945016" cy="4829572"/>
            <a:chOff x="5198984" y="25827"/>
            <a:chExt cx="3945016" cy="482957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963227">
              <a:off x="6671478" y="2415839"/>
              <a:ext cx="1622743" cy="2073751"/>
            </a:xfrm>
            <a:prstGeom prst="rect">
              <a:avLst/>
            </a:prstGeom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8289510" y="3545931"/>
              <a:ext cx="144016" cy="216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 flipV="1">
              <a:off x="8305272" y="3777407"/>
              <a:ext cx="228682" cy="375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8249920" y="3615613"/>
              <a:ext cx="445255" cy="671907"/>
            </a:xfrm>
            <a:prstGeom prst="line">
              <a:avLst/>
            </a:prstGeom>
            <a:ln>
              <a:solidFill>
                <a:srgbClr val="00206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Группа 7"/>
            <p:cNvGrpSpPr/>
            <p:nvPr/>
          </p:nvGrpSpPr>
          <p:grpSpPr>
            <a:xfrm>
              <a:off x="5198984" y="25827"/>
              <a:ext cx="3945016" cy="4829572"/>
              <a:chOff x="5232134" y="737027"/>
              <a:chExt cx="3945016" cy="482957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5769909" y="1284626"/>
                <a:ext cx="457200" cy="6858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6227109" y="1105012"/>
                <a:ext cx="1505098" cy="1796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7732207" y="1105012"/>
                <a:ext cx="985454" cy="48985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8260461" y="1594870"/>
                <a:ext cx="457200" cy="6858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6755363" y="2280671"/>
                <a:ext cx="1505098" cy="1796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769909" y="1970427"/>
                <a:ext cx="985454" cy="48985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8717662" y="1594870"/>
                <a:ext cx="12201" cy="27046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227109" y="1284626"/>
                <a:ext cx="23241" cy="271279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779655" y="1970427"/>
                <a:ext cx="35220" cy="26886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766580" y="2460285"/>
                <a:ext cx="37341" cy="26886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8260461" y="2280671"/>
                <a:ext cx="0" cy="27126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5802077" y="3975737"/>
                <a:ext cx="457200" cy="68580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6239132" y="3801658"/>
                <a:ext cx="1505098" cy="17961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7744409" y="3801658"/>
                <a:ext cx="985454" cy="48985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8260461" y="4299500"/>
                <a:ext cx="457200" cy="6858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7744230" y="1105012"/>
                <a:ext cx="1" cy="271617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6774496" y="4985301"/>
                <a:ext cx="1485964" cy="16363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816580" y="4659077"/>
                <a:ext cx="985454" cy="48985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558452" y="461814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5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87784" y="346862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5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715963" y="473649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5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625671" y="335109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11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32134" y="295078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11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6234248" y="1322835"/>
                <a:ext cx="2520280" cy="3034865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8255642" y="1584960"/>
                <a:ext cx="502278" cy="712438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Группа 33"/>
              <p:cNvGrpSpPr/>
              <p:nvPr/>
            </p:nvGrpSpPr>
            <p:grpSpPr>
              <a:xfrm>
                <a:off x="5510452" y="737027"/>
                <a:ext cx="3666698" cy="4829572"/>
                <a:chOff x="5510452" y="1336467"/>
                <a:chExt cx="3666698" cy="4829572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6008292" y="4303187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847252" y="4171107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8721012" y="4780707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243492" y="5613827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709332" y="5796707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510452" y="5146467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6018452" y="1488867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776132" y="1336467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r>
                    <a:rPr lang="ru-RU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761652" y="1946067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8284132" y="2779187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ru-RU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749972" y="3033187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lang="ru-RU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5551092" y="2382947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ru-RU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661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Прямая соединительная линия 140"/>
          <p:cNvCxnSpPr>
            <a:stCxn id="139" idx="5"/>
          </p:cNvCxnSpPr>
          <p:nvPr/>
        </p:nvCxnSpPr>
        <p:spPr>
          <a:xfrm flipH="1" flipV="1">
            <a:off x="5613929" y="1823670"/>
            <a:ext cx="2074071" cy="371361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5875597" y="751635"/>
            <a:ext cx="360040" cy="36343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512798" y="3979965"/>
            <a:ext cx="360040" cy="36343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427335" y="1619335"/>
            <a:ext cx="360040" cy="36343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-37229" y="328731"/>
            <a:ext cx="5108737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требуется в пункте б)?</a:t>
            </a:r>
          </a:p>
          <a:p>
            <a:pPr algn="just">
              <a:spcBef>
                <a:spcPct val="2000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типа эта задача?</a:t>
            </a:r>
          </a:p>
          <a:p>
            <a:pPr algn="just">
              <a:spcBef>
                <a:spcPct val="200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задача на построение сечения многогранника плоскостью, проходящей через три заданные точки.</a:t>
            </a:r>
          </a:p>
          <a:p>
            <a:pPr algn="just">
              <a:spcBef>
                <a:spcPct val="2000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среди заданных точек две, лежащие в одной грани?</a:t>
            </a:r>
          </a:p>
          <a:p>
            <a:pPr algn="just">
              <a:spcBef>
                <a:spcPct val="2000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поступаем в этом случае?</a:t>
            </a:r>
            <a:endPara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ещё точки, лежащие в плоскости одной грани?</a:t>
            </a:r>
          </a:p>
          <a:p>
            <a:pPr algn="just">
              <a:spcBef>
                <a:spcPct val="20000"/>
              </a:spcBef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среди заданных точек две, лежащие в одной плоскости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2000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дальнейшее построение.</a:t>
            </a:r>
          </a:p>
          <a:p>
            <a:pPr algn="just">
              <a:spcBef>
                <a:spcPct val="2000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требуется найти?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5843" y="-22134"/>
            <a:ext cx="9008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сечения призмы плоскостью, проходящей через вершины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083" y="5513934"/>
            <a:ext cx="9151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Точка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53083" y="6111811"/>
            <a:ext cx="10408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Прямая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1587032" y="5513934"/>
            <a:ext cx="7328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Грань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1517419" y="6162346"/>
            <a:ext cx="20460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Плоскость грани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4077982" y="5898387"/>
            <a:ext cx="21291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Линия пересечения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6979832" y="5871482"/>
            <a:ext cx="20422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Точка пересечения</a:t>
            </a:r>
            <a:endParaRPr lang="ru-RU" dirty="0"/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987954" y="5717366"/>
            <a:ext cx="603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76" idx="1"/>
          </p:cNvCxnSpPr>
          <p:nvPr/>
        </p:nvCxnSpPr>
        <p:spPr>
          <a:xfrm>
            <a:off x="1092580" y="6337156"/>
            <a:ext cx="424839" cy="9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3019108" y="5658259"/>
            <a:ext cx="1005086" cy="34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3583884" y="6266330"/>
            <a:ext cx="463681" cy="192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5040938" y="536813"/>
            <a:ext cx="3945016" cy="4829572"/>
            <a:chOff x="5198984" y="25827"/>
            <a:chExt cx="3945016" cy="4829572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63227">
              <a:off x="6671478" y="2415839"/>
              <a:ext cx="1622743" cy="2073751"/>
            </a:xfrm>
            <a:prstGeom prst="rect">
              <a:avLst/>
            </a:prstGeom>
          </p:spPr>
        </p:pic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8289510" y="3545931"/>
              <a:ext cx="144016" cy="216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 flipV="1">
              <a:off x="8305272" y="3777407"/>
              <a:ext cx="228682" cy="375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8249920" y="3615613"/>
              <a:ext cx="445255" cy="671907"/>
            </a:xfrm>
            <a:prstGeom prst="line">
              <a:avLst/>
            </a:prstGeom>
            <a:ln>
              <a:solidFill>
                <a:srgbClr val="002060"/>
              </a:solidFill>
              <a:prstDash val="soli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Группа 66"/>
            <p:cNvGrpSpPr/>
            <p:nvPr/>
          </p:nvGrpSpPr>
          <p:grpSpPr>
            <a:xfrm>
              <a:off x="5198984" y="25827"/>
              <a:ext cx="3945016" cy="4829572"/>
              <a:chOff x="5232134" y="737027"/>
              <a:chExt cx="3945016" cy="4829572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 flipV="1">
                <a:off x="5769909" y="1284626"/>
                <a:ext cx="457200" cy="6858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6227109" y="1105012"/>
                <a:ext cx="1505098" cy="1796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7732207" y="1105012"/>
                <a:ext cx="985454" cy="48985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8260461" y="1594870"/>
                <a:ext cx="457200" cy="6858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6755363" y="2280671"/>
                <a:ext cx="1505098" cy="1796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769909" y="1970427"/>
                <a:ext cx="985454" cy="48985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8717662" y="1594870"/>
                <a:ext cx="12201" cy="27046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6227109" y="1284626"/>
                <a:ext cx="23241" cy="271279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5779655" y="1970427"/>
                <a:ext cx="35220" cy="26886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6766580" y="2460285"/>
                <a:ext cx="37341" cy="26886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8260461" y="2280671"/>
                <a:ext cx="0" cy="27126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flipV="1">
                <a:off x="5802077" y="3975737"/>
                <a:ext cx="457200" cy="68580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V="1">
                <a:off x="6239132" y="3801658"/>
                <a:ext cx="1505098" cy="17961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7744409" y="3801658"/>
                <a:ext cx="985454" cy="48985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8260461" y="4299500"/>
                <a:ext cx="457200" cy="6858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>
                <a:off x="7744230" y="1105012"/>
                <a:ext cx="1" cy="271617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6774496" y="4985301"/>
                <a:ext cx="1485964" cy="16363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5816580" y="4659077"/>
                <a:ext cx="985454" cy="48985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8558452" y="461814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5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787784" y="346862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5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715963" y="473649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5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625671" y="335109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11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232134" y="295078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11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6234248" y="1322835"/>
                <a:ext cx="2520280" cy="3034865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H="1">
                <a:off x="8255642" y="1584960"/>
                <a:ext cx="502278" cy="712438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Группа 104"/>
              <p:cNvGrpSpPr/>
              <p:nvPr/>
            </p:nvGrpSpPr>
            <p:grpSpPr>
              <a:xfrm>
                <a:off x="5510452" y="737027"/>
                <a:ext cx="3666698" cy="4829572"/>
                <a:chOff x="5510452" y="1336467"/>
                <a:chExt cx="3666698" cy="4829572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6008292" y="4303187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7847252" y="4171107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8721012" y="4780707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8243492" y="5613827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6709332" y="5796707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510452" y="5146467"/>
                  <a:ext cx="325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6018452" y="1488867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7776132" y="1336467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r>
                    <a:rPr lang="ru-RU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8761652" y="1946067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8284132" y="2779187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ru-RU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6749972" y="3033187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 smtClean="0"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lang="ru-RU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5551092" y="2382947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ru-RU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119" name="Прямая соединительная линия 118"/>
          <p:cNvCxnSpPr>
            <a:stCxn id="58" idx="4"/>
          </p:cNvCxnSpPr>
          <p:nvPr/>
        </p:nvCxnSpPr>
        <p:spPr>
          <a:xfrm flipH="1">
            <a:off x="5587563" y="1115070"/>
            <a:ext cx="432000" cy="672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345524" y="1809153"/>
            <a:ext cx="59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4710" y="57931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5051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533926" y="5833476"/>
            <a:ext cx="137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нижняя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99691" y="1257491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 flipV="1">
            <a:off x="5998061" y="6056148"/>
            <a:ext cx="823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048871" y="6468035"/>
            <a:ext cx="0" cy="282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48871" y="6763871"/>
            <a:ext cx="6777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839635" y="6239435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659432" y="6488668"/>
            <a:ext cx="137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верхняя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093197" y="6292823"/>
            <a:ext cx="14968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параллельны</a:t>
            </a:r>
            <a:endParaRPr lang="ru-RU" dirty="0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H="1">
            <a:off x="7452989" y="3478241"/>
            <a:ext cx="1525733" cy="2236759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35751" y="57841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1`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76092" y="647970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595017" y="5820936"/>
            <a:ext cx="85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левая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90303" y="6460385"/>
            <a:ext cx="137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нижняя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342929" y="6287563"/>
            <a:ext cx="46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 flipH="1" flipV="1">
            <a:off x="3770487" y="3522133"/>
            <a:ext cx="4461009" cy="227766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7459791" y="560324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7565075" y="5419925"/>
            <a:ext cx="144016" cy="137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286404" y="223398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6498158" y="3538743"/>
            <a:ext cx="144016" cy="137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351952" y="3625991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 flipH="1" flipV="1">
            <a:off x="5598752" y="1724120"/>
            <a:ext cx="988231" cy="19137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H="1">
            <a:off x="5207218" y="3398755"/>
            <a:ext cx="4326444" cy="4186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855033" y="353195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flipH="1" flipV="1">
            <a:off x="5644444" y="790222"/>
            <a:ext cx="3675274" cy="293799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H="1" flipV="1">
            <a:off x="6602285" y="3607494"/>
            <a:ext cx="1474026" cy="1156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9" name="Овал 148"/>
          <p:cNvSpPr/>
          <p:nvPr/>
        </p:nvSpPr>
        <p:spPr>
          <a:xfrm>
            <a:off x="8925640" y="3370967"/>
            <a:ext cx="144016" cy="137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7499296" y="2261214"/>
            <a:ext cx="144016" cy="137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689494" y="2133936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 flipH="1" flipV="1">
            <a:off x="6064852" y="1047398"/>
            <a:ext cx="1566426" cy="1298413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H="1" flipV="1">
            <a:off x="7563545" y="2283879"/>
            <a:ext cx="1013394" cy="182057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5782303" y="1344714"/>
            <a:ext cx="2587184" cy="3237000"/>
            <a:chOff x="5500080" y="1626937"/>
            <a:chExt cx="2587184" cy="3237000"/>
          </a:xfrm>
        </p:grpSpPr>
        <p:cxnSp>
          <p:nvCxnSpPr>
            <p:cNvPr id="154" name="Прямая соединительная линия 153"/>
            <p:cNvCxnSpPr/>
            <p:nvPr/>
          </p:nvCxnSpPr>
          <p:spPr>
            <a:xfrm flipH="1">
              <a:off x="5500080" y="1626937"/>
              <a:ext cx="471414" cy="64985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flipH="1">
              <a:off x="5724626" y="1815835"/>
              <a:ext cx="548697" cy="80671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 flipH="1">
              <a:off x="5903073" y="2103596"/>
              <a:ext cx="644491" cy="886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 flipH="1">
              <a:off x="6086108" y="2299595"/>
              <a:ext cx="749092" cy="112130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flipH="1">
              <a:off x="6307984" y="2549261"/>
              <a:ext cx="816719" cy="11842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flipH="1">
              <a:off x="6543108" y="2811676"/>
              <a:ext cx="816719" cy="11842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flipH="1">
              <a:off x="6818194" y="3097320"/>
              <a:ext cx="749092" cy="112130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flipH="1">
              <a:off x="7091966" y="3514428"/>
              <a:ext cx="644491" cy="886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flipH="1">
              <a:off x="7384542" y="3879982"/>
              <a:ext cx="548697" cy="80671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flipH="1">
              <a:off x="7615850" y="4214082"/>
              <a:ext cx="471414" cy="64985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728184" y="233454"/>
                <a:ext cx="250985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б) Найти: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KDCHA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184" y="233454"/>
                <a:ext cx="2509854" cy="453137"/>
              </a:xfrm>
              <a:prstGeom prst="rect">
                <a:avLst/>
              </a:prstGeom>
              <a:blipFill rotWithShape="1">
                <a:blip r:embed="rId4"/>
                <a:stretch>
                  <a:fillRect l="-2190"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4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4" dur="5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5" dur="500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7" grpId="2" animBg="1"/>
      <p:bldP spid="77" grpId="3" animBg="1"/>
      <p:bldP spid="80" grpId="0" animBg="1"/>
      <p:bldP spid="80" grpId="1" animBg="1"/>
      <p:bldP spid="121" grpId="0"/>
      <p:bldP spid="121" grpId="1"/>
      <p:bldP spid="122" grpId="0"/>
      <p:bldP spid="122" grpId="1"/>
      <p:bldP spid="123" grpId="0"/>
      <p:bldP spid="123" grpId="1"/>
      <p:bldP spid="126" grpId="0"/>
      <p:bldP spid="126" grpId="1"/>
      <p:bldP spid="127" grpId="0"/>
      <p:bldP spid="129" grpId="0"/>
      <p:bldP spid="129" grpId="1"/>
      <p:bldP spid="130" grpId="0" animBg="1"/>
      <p:bldP spid="130" grpId="1" animBg="1"/>
      <p:bldP spid="132" grpId="0"/>
      <p:bldP spid="133" grpId="0"/>
      <p:bldP spid="134" grpId="0"/>
      <p:bldP spid="135" grpId="0"/>
      <p:bldP spid="136" grpId="0"/>
      <p:bldP spid="138" grpId="0"/>
      <p:bldP spid="139" grpId="0" animBg="1"/>
      <p:bldP spid="140" grpId="0"/>
      <p:bldP spid="142" grpId="0" animBg="1"/>
      <p:bldP spid="143" grpId="0"/>
      <p:bldP spid="146" grpId="0"/>
      <p:bldP spid="149" grpId="0" animBg="1"/>
      <p:bldP spid="150" grpId="0" animBg="1"/>
      <p:bldP spid="151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988" y="4822112"/>
            <a:ext cx="1371719" cy="1542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277026" y="2362205"/>
                <a:ext cx="1661545" cy="353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600" b="1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KDCHA</m:t>
                        </m:r>
                        <m:r>
                          <m:rPr>
                            <m:nor/>
                          </m:rPr>
                          <a:rPr lang="en-US" sz="1600" b="1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? </a:t>
                </a:r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26" y="2362205"/>
                <a:ext cx="1661545" cy="353238"/>
              </a:xfrm>
              <a:prstGeom prst="rect">
                <a:avLst/>
              </a:prstGeom>
              <a:blipFill rotWithShape="0">
                <a:blip r:embed="rId5"/>
                <a:stretch>
                  <a:fillRect t="-5263" r="-1103" b="-17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101601" y="2827132"/>
                <a:ext cx="2819875" cy="320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4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KDCHA</m:t>
                        </m:r>
                        <m:r>
                          <m:rPr>
                            <m:nor/>
                          </m:rPr>
                          <a:rPr lang="en-US" sz="14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4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KHA</m:t>
                        </m:r>
                        <m:r>
                          <m:rPr>
                            <m:nor/>
                          </m:rPr>
                          <a:rPr lang="en-US" sz="14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400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</m:t>
                        </m:r>
                      </m:sub>
                    </m:sSub>
                  </m:oMath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601" y="2827132"/>
                <a:ext cx="2819875" cy="320665"/>
              </a:xfrm>
              <a:prstGeom prst="rect">
                <a:avLst/>
              </a:prstGeom>
              <a:blipFill rotWithShape="0">
                <a:blip r:embed="rId6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417586" y="3398601"/>
                <a:ext cx="1969322" cy="402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ru-RU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С+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KH</m:t>
                        </m:r>
                      </m:num>
                      <m:den>
                        <m:r>
                          <a:rPr lang="en-US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sz="1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586" y="3398601"/>
                <a:ext cx="1969322" cy="402482"/>
              </a:xfrm>
              <a:prstGeom prst="rect">
                <a:avLst/>
              </a:prstGeom>
              <a:blipFill rotWithShape="0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64088" y="4221088"/>
                <a:ext cx="138513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𝐷𝐶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221088"/>
                <a:ext cx="1385134" cy="215444"/>
              </a:xfrm>
              <a:prstGeom prst="rect">
                <a:avLst/>
              </a:prstGeom>
              <a:blipFill rotWithShape="1"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14564" y="4236103"/>
                <a:ext cx="3066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𝐾𝐻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564" y="4236103"/>
                <a:ext cx="306622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11765" r="-7843"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447703" y="4653136"/>
                <a:ext cx="16962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Из </m:t>
                      </m:r>
                      <m:r>
                        <m:rPr>
                          <m:sty m:val="p"/>
                        </m:rPr>
                        <a:rPr lang="el-GR" sz="1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AC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(прямоугольный)</m:t>
                      </m:r>
                    </m:oMath>
                  </m:oMathPara>
                </a14:m>
                <a:endParaRPr lang="ru-RU" sz="14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03" y="4653136"/>
                <a:ext cx="1696297" cy="523220"/>
              </a:xfrm>
              <a:prstGeom prst="rect">
                <a:avLst/>
              </a:prstGeom>
              <a:blipFill rotWithShape="1">
                <a:blip r:embed="rId10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154769" y="5607358"/>
                <a:ext cx="4427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  <a:cs typeface="Times New Roman" pitchFamily="18" charset="0"/>
                        </a:rPr>
                        <m:t>AC</m:t>
                      </m:r>
                    </m:oMath>
                  </m:oMathPara>
                </a14:m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69" y="5607358"/>
                <a:ext cx="44274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8480219" y="6200593"/>
                <a:ext cx="5505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А</m:t>
                      </m:r>
                    </m:oMath>
                  </m:oMathPara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219" y="6200593"/>
                <a:ext cx="550535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-41881" y="803316"/>
                <a:ext cx="5621993" cy="5004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ctr">
                  <a:spcBef>
                    <a:spcPct val="20000"/>
                  </a:spcBef>
                </a:pPr>
                <a:r>
                  <a:rPr lang="ru-RU" sz="1400" b="1" u="sng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2. Поиск способа решения</a:t>
                </a:r>
              </a:p>
              <a:p>
                <a:pPr marL="342900" lvl="0" indent="-342900">
                  <a:spcBef>
                    <a:spcPct val="20000"/>
                  </a:spcBef>
                </a:pP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1.Что нужно найти в задаче?</a:t>
                </a:r>
              </a:p>
              <a:p>
                <a:pPr marL="342900" lvl="0" indent="-342900">
                  <a:spcBef>
                    <a:spcPct val="20000"/>
                  </a:spcBef>
                </a:pP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 находят площадь сечения?</a:t>
                </a:r>
              </a:p>
              <a:p>
                <a:pPr marL="342900" lvl="0" indent="-342900">
                  <a:spcBef>
                    <a:spcPct val="20000"/>
                  </a:spcBef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 площадь плоской фигуры или через угол наклона плоскости сечения к основанию.</a:t>
                </a:r>
              </a:p>
              <a:p>
                <a:pPr marL="342900" lvl="0" indent="-342900">
                  <a:spcBef>
                    <a:spcPct val="20000"/>
                  </a:spcBef>
                </a:pP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2. Как можно найти площадь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AF</m:t>
                    </m:r>
                    <m:r>
                      <m:rPr>
                        <m:nor/>
                      </m:rPr>
                      <a:rPr lang="en-US" sz="1400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KDCHA</m:t>
                    </m:r>
                  </m:oMath>
                </a14:m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первым способом?</a:t>
                </a:r>
              </a:p>
              <a:p>
                <a:pPr marL="342900" lvl="0" indent="-342900">
                  <a:spcBef>
                    <a:spcPct val="20000"/>
                  </a:spcBef>
                </a:pP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3. Какими геометрическими фигурами являются четырехугольники</a:t>
                </a:r>
                <a14:m>
                  <m:oMath xmlns:m="http://schemas.openxmlformats.org/officeDocument/2006/math">
                    <m:r>
                      <a:rPr lang="ru-RU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KHA</m:t>
                    </m:r>
                    <m:r>
                      <m:rPr>
                        <m:nor/>
                      </m:rPr>
                      <a:rPr lang="en-US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и</m:t>
                    </m:r>
                  </m:oMath>
                </a14:m>
                <a:r>
                  <a:rPr lang="en-US" sz="14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KDCH</m:t>
                    </m:r>
                  </m:oMath>
                </a14:m>
                <a:r>
                  <a:rPr lang="ru-RU" sz="1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i="1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285750" lvl="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Равными трапециями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4.Что тогда достаточно найти?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5. По какой формуле найдем площадь трапеции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KDCH</m:t>
                    </m:r>
                  </m:oMath>
                </a14:m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6. Что нужно знать, чтобы найти </a:t>
                </a:r>
                <a:r>
                  <a:rPr lang="ru-RU" sz="1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площадь трапеции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KDCH</m:t>
                    </m:r>
                  </m:oMath>
                </a14:m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Известны ли нужные элементы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8. </a:t>
                </a: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Из какой фигуры можно найти 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9. </a:t>
                </a: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Можно ли найти ВЕ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10. </a:t>
                </a: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Из какой фигуры можно найти длину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11. </a:t>
                </a:r>
                <a:r>
                  <a:rPr lang="ru-RU" sz="1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Что нужно знать, чтобы найти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 </a:t>
                </a:r>
                <a:r>
                  <a:rPr lang="ru-RU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какой фигуры можно найти АС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Каков план решения?</a:t>
                </a:r>
                <a:endParaRPr lang="ru-RU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881" y="803316"/>
                <a:ext cx="5621993" cy="5004447"/>
              </a:xfrm>
              <a:prstGeom prst="rect">
                <a:avLst/>
              </a:prstGeom>
              <a:blipFill rotWithShape="0">
                <a:blip r:embed="rId13"/>
                <a:stretch>
                  <a:fillRect l="-325" t="-244" b="-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588224" y="3068960"/>
                <a:ext cx="831703" cy="320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KDCH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068960"/>
                <a:ext cx="831703" cy="320665"/>
              </a:xfrm>
              <a:prstGeom prst="rect">
                <a:avLst/>
              </a:prstGeom>
              <a:blipFill rotWithShape="1">
                <a:blip r:embed="rId1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/>
          <p:nvPr/>
        </p:nvCxnSpPr>
        <p:spPr>
          <a:xfrm>
            <a:off x="4860032" y="5060800"/>
            <a:ext cx="0" cy="10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368201" y="5303053"/>
            <a:ext cx="9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7920247" y="4176222"/>
                <a:ext cx="5200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CA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247" y="4176222"/>
                <a:ext cx="520079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>
            <a:stCxn id="32" idx="2"/>
          </p:cNvCxnSpPr>
          <p:nvPr/>
        </p:nvCxnSpPr>
        <p:spPr>
          <a:xfrm>
            <a:off x="7004076" y="3389625"/>
            <a:ext cx="0" cy="1113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156176" y="3701652"/>
            <a:ext cx="1240926" cy="5194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890539" y="3687963"/>
            <a:ext cx="757744" cy="5331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59" idx="0"/>
          </p:cNvCxnSpPr>
          <p:nvPr/>
        </p:nvCxnSpPr>
        <p:spPr>
          <a:xfrm>
            <a:off x="8180286" y="3762242"/>
            <a:ext cx="1" cy="4139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868144" y="443711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00192" y="4653136"/>
            <a:ext cx="819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 =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ru-RU" sz="14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8755487" y="5136086"/>
            <a:ext cx="22882" cy="1082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516216" y="5153047"/>
            <a:ext cx="1628039" cy="5082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8532440" y="6526175"/>
            <a:ext cx="357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961632" y="4158353"/>
            <a:ext cx="425843" cy="255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00429" y="5386413"/>
            <a:ext cx="505171" cy="185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351657" y="4137751"/>
            <a:ext cx="138113" cy="211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98296" y="3504440"/>
            <a:ext cx="138113" cy="211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028476" y="2669019"/>
            <a:ext cx="138113" cy="211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769904" y="4437112"/>
            <a:ext cx="0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948264" y="4653136"/>
            <a:ext cx="510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400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8172400" y="4437112"/>
            <a:ext cx="0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355976" y="5301208"/>
            <a:ext cx="100811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5508104" y="5949280"/>
                <a:ext cx="16962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Из </m:t>
                      </m:r>
                      <m:r>
                        <m:rPr>
                          <m:sty m:val="p"/>
                        </m:rPr>
                        <a:rPr lang="el-GR" sz="1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AC</m:t>
                      </m:r>
                      <m:r>
                        <a:rPr lang="en-US" sz="1400" b="0" i="1" smtClean="0">
                          <a:latin typeface="Cambria Math"/>
                          <a:ea typeface="Cambria Math" panose="02040503050406030204" pitchFamily="18" charset="0"/>
                          <a:cs typeface="Times New Roman" pitchFamily="18" charset="0"/>
                        </a:rPr>
                        <m:t>𝐹</m:t>
                      </m:r>
                    </m:oMath>
                  </m:oMathPara>
                </a14:m>
                <a:endParaRPr lang="ru-RU" sz="14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(прямоугольный)</m:t>
                      </m:r>
                    </m:oMath>
                  </m:oMathPara>
                </a14:m>
                <a:endParaRPr lang="ru-RU" sz="14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949280"/>
                <a:ext cx="1696297" cy="523220"/>
              </a:xfrm>
              <a:prstGeom prst="rect">
                <a:avLst/>
              </a:prstGeom>
              <a:blipFill rotWithShape="1">
                <a:blip r:embed="rId1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единительная линия 55"/>
          <p:cNvCxnSpPr/>
          <p:nvPr/>
        </p:nvCxnSpPr>
        <p:spPr>
          <a:xfrm>
            <a:off x="6372200" y="5877272"/>
            <a:ext cx="0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890466" y="5517761"/>
            <a:ext cx="138113" cy="211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119" idx="0"/>
          </p:cNvCxnSpPr>
          <p:nvPr/>
        </p:nvCxnSpPr>
        <p:spPr>
          <a:xfrm flipV="1">
            <a:off x="7224521" y="938742"/>
            <a:ext cx="649809" cy="836675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6288141" y="-112889"/>
            <a:ext cx="2691975" cy="2952147"/>
            <a:chOff x="5040938" y="536813"/>
            <a:chExt cx="4234905" cy="4829572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5040938" y="536813"/>
              <a:ext cx="4234905" cy="4829572"/>
              <a:chOff x="5198984" y="25827"/>
              <a:chExt cx="4234905" cy="4829572"/>
            </a:xfrm>
          </p:grpSpPr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 rot="18963227">
                <a:off x="6671478" y="2415839"/>
                <a:ext cx="1622744" cy="2073751"/>
              </a:xfrm>
              <a:prstGeom prst="rect">
                <a:avLst/>
              </a:prstGeom>
            </p:spPr>
          </p:pic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8289510" y="3545931"/>
                <a:ext cx="144016" cy="2166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flipH="1" flipV="1">
                <a:off x="8305272" y="3777407"/>
                <a:ext cx="228682" cy="3759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H="1">
                <a:off x="8249920" y="3615613"/>
                <a:ext cx="445255" cy="671907"/>
              </a:xfrm>
              <a:prstGeom prst="line">
                <a:avLst/>
              </a:prstGeom>
              <a:ln>
                <a:solidFill>
                  <a:srgbClr val="002060"/>
                </a:solidFill>
                <a:prstDash val="soli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Группа 71"/>
              <p:cNvGrpSpPr/>
              <p:nvPr/>
            </p:nvGrpSpPr>
            <p:grpSpPr>
              <a:xfrm>
                <a:off x="5198984" y="25827"/>
                <a:ext cx="4234905" cy="4829572"/>
                <a:chOff x="5232134" y="737027"/>
                <a:chExt cx="4234905" cy="4829572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flipV="1">
                  <a:off x="5769909" y="1284626"/>
                  <a:ext cx="457200" cy="68580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flipV="1">
                  <a:off x="6227109" y="1105012"/>
                  <a:ext cx="1505098" cy="1796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7732207" y="1105012"/>
                  <a:ext cx="985454" cy="48985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 flipV="1">
                  <a:off x="8260461" y="1594870"/>
                  <a:ext cx="457200" cy="68580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 flipV="1">
                  <a:off x="6755363" y="2280671"/>
                  <a:ext cx="1505098" cy="1796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5769909" y="1970427"/>
                  <a:ext cx="985454" cy="48985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8717662" y="1594870"/>
                  <a:ext cx="12201" cy="270463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5779655" y="1970427"/>
                  <a:ext cx="35220" cy="26886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6766580" y="2460285"/>
                  <a:ext cx="37341" cy="26886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8260461" y="2280671"/>
                  <a:ext cx="0" cy="27126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 flipV="1">
                  <a:off x="5802077" y="3975737"/>
                  <a:ext cx="457200" cy="685801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 flipV="1">
                  <a:off x="6239132" y="3801658"/>
                  <a:ext cx="1505098" cy="17961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7744409" y="3801658"/>
                  <a:ext cx="985454" cy="48985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 flipV="1">
                  <a:off x="8260461" y="4299500"/>
                  <a:ext cx="457200" cy="68580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 flipH="1">
                  <a:off x="7744230" y="1105012"/>
                  <a:ext cx="1" cy="2716171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 flipV="1">
                  <a:off x="6774496" y="4985301"/>
                  <a:ext cx="1485964" cy="16363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>
                  <a:off x="5816580" y="4659077"/>
                  <a:ext cx="985454" cy="48985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8558452" y="461814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FF0000"/>
                      </a:solidFill>
                    </a:rPr>
                    <a:t>5</a:t>
                  </a:r>
                  <a:endParaRPr lang="ru-RU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6787784" y="3468626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FF0000"/>
                      </a:solidFill>
                    </a:rPr>
                    <a:t>5</a:t>
                  </a:r>
                  <a:endParaRPr lang="ru-RU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5715963" y="4736495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FF0000"/>
                      </a:solidFill>
                    </a:rPr>
                    <a:t>5</a:t>
                  </a:r>
                  <a:endParaRPr lang="ru-RU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8625671" y="3351099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FF0000"/>
                      </a:solidFill>
                    </a:rPr>
                    <a:t>11</a:t>
                  </a:r>
                  <a:endParaRPr lang="ru-RU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5232134" y="2950786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FF0000"/>
                      </a:solidFill>
                    </a:rPr>
                    <a:t>11</a:t>
                  </a:r>
                  <a:endParaRPr lang="ru-RU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>
                  <a:off x="6234248" y="1322835"/>
                  <a:ext cx="2520280" cy="3034865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 flipH="1">
                  <a:off x="8255642" y="1584960"/>
                  <a:ext cx="502278" cy="712438"/>
                </a:xfrm>
                <a:prstGeom prst="line">
                  <a:avLst/>
                </a:prstGeom>
                <a:ln/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Группа 97"/>
                <p:cNvGrpSpPr/>
                <p:nvPr/>
              </p:nvGrpSpPr>
              <p:grpSpPr>
                <a:xfrm>
                  <a:off x="5337981" y="737027"/>
                  <a:ext cx="4129058" cy="4829572"/>
                  <a:chOff x="5337981" y="1336467"/>
                  <a:chExt cx="4129058" cy="4829572"/>
                </a:xfrm>
              </p:grpSpPr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6008292" y="4303187"/>
                    <a:ext cx="3241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i="1" dirty="0" smtClean="0"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lang="ru-RU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7847252" y="4171107"/>
                    <a:ext cx="3257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i="1" dirty="0" smtClean="0"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lang="ru-RU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8737780" y="4669893"/>
                    <a:ext cx="729259" cy="6042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i="1" dirty="0" smtClean="0"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endParaRPr lang="ru-RU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8243492" y="5613827"/>
                    <a:ext cx="3513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endParaRPr lang="ru-RU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6709332" y="5796707"/>
                    <a:ext cx="3257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i="1" dirty="0" smtClean="0">
                        <a:latin typeface="Times New Roman" pitchFamily="18" charset="0"/>
                        <a:cs typeface="Times New Roman" pitchFamily="18" charset="0"/>
                      </a:rPr>
                      <a:t>Е</a:t>
                    </a:r>
                    <a:endParaRPr lang="ru-RU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5510452" y="5146467"/>
                    <a:ext cx="3257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endParaRPr lang="ru-RU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057271" y="1373404"/>
                    <a:ext cx="816924" cy="6042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i="1" dirty="0" smtClean="0"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r>
                      <a:rPr lang="ru-RU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7776132" y="1336467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i="1" dirty="0" smtClean="0"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 baseline="-2500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8761652" y="1946067"/>
                    <a:ext cx="4154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i="1" dirty="0" smtClean="0"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 baseline="-2500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8284132" y="2779187"/>
                    <a:ext cx="4283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aseline="-2500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6749972" y="3033187"/>
                    <a:ext cx="4026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i="1" dirty="0" smtClean="0">
                        <a:latin typeface="Times New Roman" pitchFamily="18" charset="0"/>
                        <a:cs typeface="Times New Roman" pitchFamily="18" charset="0"/>
                      </a:rPr>
                      <a:t>Е</a:t>
                    </a:r>
                    <a:r>
                      <a:rPr lang="ru-RU" baseline="-2500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5337981" y="2327542"/>
                    <a:ext cx="402674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lang="ru-RU" baseline="-2500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cxnSp>
          <p:nvCxnSpPr>
            <p:cNvPr id="111" name="Прямая соединительная линия 110"/>
            <p:cNvCxnSpPr/>
            <p:nvPr/>
          </p:nvCxnSpPr>
          <p:spPr>
            <a:xfrm flipH="1">
              <a:off x="5587563" y="1115070"/>
              <a:ext cx="432000" cy="6722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8" name="Овал 117"/>
            <p:cNvSpPr/>
            <p:nvPr/>
          </p:nvSpPr>
          <p:spPr>
            <a:xfrm>
              <a:off x="6498158" y="3538743"/>
              <a:ext cx="144016" cy="137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51952" y="3625991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 flipH="1" flipV="1">
              <a:off x="5598752" y="1724120"/>
              <a:ext cx="988231" cy="191378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flipH="1" flipV="1">
              <a:off x="6602286" y="3607494"/>
              <a:ext cx="1474026" cy="11561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Овал 125"/>
            <p:cNvSpPr/>
            <p:nvPr/>
          </p:nvSpPr>
          <p:spPr>
            <a:xfrm>
              <a:off x="7499296" y="2261214"/>
              <a:ext cx="144016" cy="1375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89494" y="2133936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8" name="Прямая соединительная линия 127"/>
            <p:cNvCxnSpPr/>
            <p:nvPr/>
          </p:nvCxnSpPr>
          <p:spPr>
            <a:xfrm flipH="1" flipV="1">
              <a:off x="6064852" y="1047399"/>
              <a:ext cx="1566426" cy="1298413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H="1" flipV="1">
              <a:off x="7563545" y="2283879"/>
              <a:ext cx="1013394" cy="1820571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0" name="Группа 129"/>
            <p:cNvGrpSpPr/>
            <p:nvPr/>
          </p:nvGrpSpPr>
          <p:grpSpPr>
            <a:xfrm>
              <a:off x="5782303" y="1344714"/>
              <a:ext cx="2587184" cy="3237000"/>
              <a:chOff x="5500080" y="1626937"/>
              <a:chExt cx="2587184" cy="3237000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 flipH="1">
                <a:off x="5500080" y="1626937"/>
                <a:ext cx="471414" cy="64985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H="1">
                <a:off x="5724626" y="1815835"/>
                <a:ext cx="548697" cy="8067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 flipH="1">
                <a:off x="5903073" y="2103596"/>
                <a:ext cx="644491" cy="8868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flipH="1">
                <a:off x="6086108" y="2299595"/>
                <a:ext cx="749092" cy="112130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flipH="1">
                <a:off x="6307984" y="2549261"/>
                <a:ext cx="816720" cy="118425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flipH="1">
                <a:off x="6543108" y="2811676"/>
                <a:ext cx="816720" cy="118425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H="1">
                <a:off x="6818194" y="3097320"/>
                <a:ext cx="749092" cy="112130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flipH="1">
                <a:off x="7091966" y="3514428"/>
                <a:ext cx="644491" cy="8868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 flipH="1">
                <a:off x="7384542" y="3879982"/>
                <a:ext cx="548697" cy="8067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>
                <a:off x="7615850" y="4214082"/>
                <a:ext cx="471414" cy="64985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Прямоугольник 140"/>
              <p:cNvSpPr/>
              <p:nvPr/>
            </p:nvSpPr>
            <p:spPr>
              <a:xfrm>
                <a:off x="257784" y="97987"/>
                <a:ext cx="250985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б) Найти: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KDCHA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1" name="Прямоугольник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84" y="97987"/>
                <a:ext cx="2509854" cy="453137"/>
              </a:xfrm>
              <a:prstGeom prst="rect">
                <a:avLst/>
              </a:prstGeom>
              <a:blipFill rotWithShape="1">
                <a:blip r:embed="rId18"/>
                <a:stretch>
                  <a:fillRect l="-1942" b="-18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>
            <a:endCxn id="99" idx="3"/>
          </p:cNvCxnSpPr>
          <p:nvPr/>
        </p:nvCxnSpPr>
        <p:spPr>
          <a:xfrm>
            <a:off x="6946444" y="285346"/>
            <a:ext cx="41108" cy="152809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195713" y="2086164"/>
            <a:ext cx="318683" cy="4148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87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1" grpId="0"/>
      <p:bldP spid="32" grpId="0"/>
      <p:bldP spid="59" grpId="0"/>
      <p:bldP spid="34" grpId="0"/>
      <p:bldP spid="49" grpId="0"/>
      <p:bldP spid="61" grpId="0" animBg="1"/>
      <p:bldP spid="62" grpId="0" animBg="1"/>
      <p:bldP spid="64" grpId="0" animBg="1"/>
      <p:bldP spid="65" grpId="0" animBg="1"/>
      <p:bldP spid="66" grpId="0" animBg="1"/>
      <p:bldP spid="44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Оформление решения задачи б)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100100" y="449288"/>
                <a:ext cx="9043900" cy="6408712"/>
              </a:xfrm>
            </p:spPr>
            <p:txBody>
              <a:bodyPr>
                <a:normAutofit/>
              </a:bodyPr>
              <a:lstStyle/>
              <a:p>
                <a:pPr marL="400050" indent="-400050">
                  <a:buNone/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II.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Найдем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KDCHA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00050" indent="-400050" algn="ctr">
                  <a:buNone/>
                </a:pP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1 способ</a:t>
                </a:r>
                <a:r>
                  <a:rPr lang="ru-RU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(как </a:t>
                </a:r>
                <a:r>
                  <a:rPr lang="ru-RU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площадь плоской 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фигуры)</a:t>
                </a:r>
                <a:endParaRPr lang="ru-RU" sz="1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AutoNum type="arabicParenR"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Рассмотрим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ABCDEF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-  правильный шестиугольник. По свойству диагоналей правильного шестиугольника: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EB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a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=2∙5=10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AC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Так как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KH = EB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то КН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= 10.</a:t>
                </a:r>
              </a:p>
              <a:p>
                <a:pPr marL="400050" indent="-400050">
                  <a:buAutoNum type="arabicParenR"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AC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A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прямоугольный. По теореме Пифагора: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sz="16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16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75+121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196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=14.</m:t>
                    </m:r>
                  </m:oMath>
                </a14:m>
                <a:endParaRPr lang="en-US" sz="16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a:rPr lang="ru-RU" sz="160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С+</m:t>
                        </m:r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KH</m:t>
                        </m:r>
                      </m:num>
                      <m:den>
                        <m:r>
                          <a:rPr lang="en-US" sz="160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sz="16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CA</m:t>
                        </m:r>
                      </m:e>
                      <m:sub>
                        <m: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lang="ru-RU" sz="160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160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sz="16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7=7,5∙7=52,5.</m:t>
                    </m:r>
                  </m:oMath>
                </a14:m>
                <a:endParaRPr lang="en-US" sz="1600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/>
                        <a:cs typeface="Times New Roman" pitchFamily="18" charset="0"/>
                      </a:rPr>
                      <m:t>4) 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KDCHA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KHA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и</m:t>
                    </m:r>
                  </m:oMath>
                </a14:m>
                <a:r>
                  <a:rPr lang="en-US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KDCH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– равные трапеции </a:t>
                </a:r>
                <a14:m>
                  <m:oMath xmlns:m="http://schemas.openxmlformats.org/officeDocument/2006/math">
                    <m:r>
                      <a:rPr lang="ru-RU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⟹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1600" dirty="0">
                            <a:latin typeface="Times New Roman" pitchFamily="18" charset="0"/>
                            <a:cs typeface="Times New Roman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KDCHA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</a:p>
              <a:p>
                <a:pPr marL="400050" indent="-400050">
                  <a:buNone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= 2 </a:t>
                </a:r>
                <a14:m>
                  <m:oMath xmlns:m="http://schemas.openxmlformats.org/officeDocument/2006/math">
                    <m:r>
                      <a:rPr lang="ru-RU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</m:t>
                        </m:r>
                      </m:sub>
                    </m:sSub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16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KDCHA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= 2 </a:t>
                </a:r>
                <a14:m>
                  <m:oMath xmlns:m="http://schemas.openxmlformats.org/officeDocument/2006/math">
                    <m:r>
                      <a:rPr lang="ru-RU" sz="16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KDCH</m:t>
                        </m:r>
                      </m:sub>
                    </m:sSub>
                  </m:oMath>
                </a14:m>
                <a:r>
                  <a:rPr lang="en-US" sz="1600" b="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2∙52,5=105</m:t>
                    </m:r>
                  </m:oMath>
                </a14:m>
                <a:endParaRPr lang="en-US" sz="1600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Ответ :105</a:t>
                </a:r>
                <a:endParaRPr lang="en-US" sz="1600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400050" indent="-400050">
                  <a:buAutoNum type="arabicParenR"/>
                </a:pPr>
                <a:endParaRPr lang="en-US" sz="14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AutoNum type="arabicParenR"/>
                </a:pP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:endParaRPr lang="en-US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:endParaRPr lang="en-US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0050" indent="-400050">
                  <a:buNone/>
                </a:pPr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00" y="449288"/>
                <a:ext cx="9043900" cy="6408712"/>
              </a:xfrm>
              <a:blipFill rotWithShape="1">
                <a:blip r:embed="rId3"/>
                <a:stretch>
                  <a:fillRect l="-337" t="-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329" y="3260258"/>
            <a:ext cx="2743438" cy="322506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8115502" y="5455006"/>
            <a:ext cx="318683" cy="4148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7129" y="-72189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Какой схемы мы придерживались, чтобы построить сечения призмы через 3 точки, 2 из которых лежат в плоскости одной грани?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мы пользовались для доказательства перпендикулярности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скрещивающихся прямых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пространстве?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Определением угла между скрещивающимися прямыми;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теоремой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трех перпендикулярах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Есть ли иные способы доказательства перпендикулярности двух прямых?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Через доказательство того, что одна прямая перпендикулярна плоскости, в которой лежит вторая прямая;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через свойство перпендикулярных плоскостей;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через скалярное произведение векторов.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вопросы мы задавали при поиске способа решения задачи?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пользовались вопросами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нужно знать, чтобы найти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…?»; «Чему равен…?»;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какой формуле вычисляется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…?»;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какой фигуры можно найти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…?».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Как мы представили поиск способа решения задачи на вычисление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граф-схемы.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Каким способом мы нашли площадь сечения призмы?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 площадь плоской фигуры.</a:t>
            </a:r>
          </a:p>
          <a:p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иначе можно найти площадь сечения?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угол наклона плоскости сечения к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основанию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025" y="637134"/>
            <a:ext cx="9151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Точка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8380" y="1235011"/>
            <a:ext cx="1076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Прямая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708974" y="637134"/>
            <a:ext cx="7328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Грань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639361" y="1285546"/>
            <a:ext cx="20460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Плоскость грани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199924" y="1021587"/>
            <a:ext cx="21291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Линия пересечения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101774" y="994682"/>
            <a:ext cx="20422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Точка пересечения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109896" y="840566"/>
            <a:ext cx="603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109896" y="1419677"/>
            <a:ext cx="603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141050" y="781459"/>
            <a:ext cx="1005086" cy="344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705826" y="1389530"/>
            <a:ext cx="463681" cy="192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6382821" y="1198485"/>
            <a:ext cx="636806" cy="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170813" y="1591235"/>
            <a:ext cx="0" cy="282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170813" y="1887071"/>
            <a:ext cx="6777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7961577" y="1362635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821</Words>
  <Application>Microsoft Office PowerPoint</Application>
  <PresentationFormat>Экран (4:3)</PresentationFormat>
  <Paragraphs>314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Times New Roman</vt:lpstr>
      <vt:lpstr>Тема Office</vt:lpstr>
      <vt:lpstr>Методика работы со стереометрической задачей на доказательство перпендикулярности прямых и вычисление площади сечения правильной шестиугольной призмы.</vt:lpstr>
      <vt:lpstr>Презентация PowerPoint</vt:lpstr>
      <vt:lpstr>Презентация PowerPoint</vt:lpstr>
      <vt:lpstr>Презентация PowerPoint</vt:lpstr>
      <vt:lpstr>4. Оформление решения задачи</vt:lpstr>
      <vt:lpstr>Презентация PowerPoint</vt:lpstr>
      <vt:lpstr>Презентация PowerPoint</vt:lpstr>
      <vt:lpstr>4. Оформление решения задачи б)</vt:lpstr>
      <vt:lpstr>Презентация PowerPoint</vt:lpstr>
      <vt:lpstr>Презентация PowerPoint</vt:lpstr>
      <vt:lpstr>Спасибо за работу!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Bryansk</dc:creator>
  <cp:lastModifiedBy>user</cp:lastModifiedBy>
  <cp:revision>234</cp:revision>
  <dcterms:created xsi:type="dcterms:W3CDTF">2015-12-30T14:18:19Z</dcterms:created>
  <dcterms:modified xsi:type="dcterms:W3CDTF">2016-08-29T10:08:45Z</dcterms:modified>
</cp:coreProperties>
</file>