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4" r:id="rId5"/>
    <p:sldId id="263" r:id="rId6"/>
    <p:sldId id="262" r:id="rId7"/>
    <p:sldId id="261" r:id="rId8"/>
    <p:sldId id="260" r:id="rId9"/>
    <p:sldId id="267" r:id="rId10"/>
    <p:sldId id="268" r:id="rId11"/>
    <p:sldId id="259" r:id="rId12"/>
    <p:sldId id="266" r:id="rId13"/>
    <p:sldId id="274" r:id="rId14"/>
    <p:sldId id="273" r:id="rId15"/>
    <p:sldId id="272" r:id="rId16"/>
    <p:sldId id="271" r:id="rId17"/>
    <p:sldId id="270" r:id="rId18"/>
    <p:sldId id="269" r:id="rId19"/>
    <p:sldId id="280" r:id="rId20"/>
    <p:sldId id="258" r:id="rId21"/>
    <p:sldId id="275" r:id="rId22"/>
    <p:sldId id="276" r:id="rId23"/>
    <p:sldId id="281" r:id="rId24"/>
    <p:sldId id="278" r:id="rId25"/>
    <p:sldId id="279" r:id="rId26"/>
    <p:sldId id="286" r:id="rId27"/>
    <p:sldId id="285" r:id="rId28"/>
    <p:sldId id="284" r:id="rId29"/>
    <p:sldId id="283" r:id="rId30"/>
    <p:sldId id="282" r:id="rId31"/>
    <p:sldId id="287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7ECF1-008D-4084-8A39-EFB08442678D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2FAEE-3018-421C-910F-EF500CB7A5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D8EFD-94D1-4B39-82E9-B196C70D36B8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89E4E-448A-43B8-AD1C-5262E43CA1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DD109-7B75-4F5A-AA8F-962D45B894E4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FC201-E4CD-4D0F-85DB-BE13E441F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ECD22-A3D3-4662-A5DA-F7FD454CA342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D33AA-51F6-4869-8722-6E8B8497E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5FEC5-F17D-4925-B134-E71A4CDF3C21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95A9D-2459-4354-AA4E-7AE7B9BAE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99DAF-FF7A-4718-A8C8-D11506D89F77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E0514-905A-43BC-B272-D544F780F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B4ECB-7834-4D45-8E1D-7909D3181E95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60883-6195-48C5-A28D-3019C8133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21FF2-A2A7-4AC1-8978-43EAC6C9A40C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232C2-9B43-4938-B0C6-72CF86B99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7E099-AB80-43A0-B369-D28DF2576982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F360B-2374-45BC-B27D-966B628AF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7F9D9-305D-40AB-B77D-FF3FE36AF653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BDE30-7138-4A40-80DB-845806C62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96138-BF6F-49E3-B331-B0515AB32898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E8751-666E-4D6C-84B0-4D43E9B44B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51CAEB-778E-4B42-A1BA-73136BD06CD8}" type="datetimeFigureOut">
              <a:rPr lang="ru-RU"/>
              <a:pPr>
                <a:defRPr/>
              </a:pPr>
              <a:t>04.08.2016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41A080-F51A-44D3-8204-83A457457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V="1">
            <a:off x="214282" y="142852"/>
            <a:ext cx="8715436" cy="9818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685800" y="917836"/>
            <a:ext cx="7772400" cy="229685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Подготовка к конкурсу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4000" b="1" i="1" dirty="0" smtClean="0">
                <a:solidFill>
                  <a:srgbClr val="FF0000"/>
                </a:solidFill>
              </a:rPr>
              <a:t>«Русский медвежонок</a:t>
            </a:r>
            <a:r>
              <a:rPr lang="en-US" sz="4000" b="1" i="1" dirty="0" smtClean="0">
                <a:solidFill>
                  <a:srgbClr val="FF0000"/>
                </a:solidFill>
              </a:rPr>
              <a:t> – </a:t>
            </a:r>
            <a:r>
              <a:rPr lang="ru-RU" sz="4000" b="1" i="1" dirty="0" smtClean="0">
                <a:solidFill>
                  <a:srgbClr val="FF0000"/>
                </a:solidFill>
              </a:rPr>
              <a:t>языкознание для всех</a:t>
            </a:r>
            <a:r>
              <a:rPr lang="ru-RU" sz="4000" b="1" i="1" dirty="0" smtClean="0">
                <a:solidFill>
                  <a:srgbClr val="FF0000"/>
                </a:solidFill>
              </a:rPr>
              <a:t>»</a:t>
            </a:r>
            <a:endParaRPr lang="ru-RU" sz="4000" b="1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 descr="H:\Documents and Settings\Aida\Рабочий стол\ПРО создание презнетаций шаблонов... и всё!\Картинки к 1 сентября\lqoeyiomhoedxyztswry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84238" flipH="1">
            <a:off x="463550" y="215900"/>
            <a:ext cx="611188" cy="6016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9" name="Picture 2" descr="C:\Documents and Settings\ALEX\Рабочий стол\картинка русский медвежонок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2924944"/>
            <a:ext cx="1285884" cy="1771651"/>
          </a:xfrm>
          <a:prstGeom prst="rect">
            <a:avLst/>
          </a:prstGeom>
          <a:noFill/>
        </p:spPr>
      </p:pic>
      <p:pic>
        <p:nvPicPr>
          <p:cNvPr id="10" name="Picture 2" descr="C:\Documents and Settings\ALEX\Рабочий стол\картинка русский медвежонок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2917794"/>
            <a:ext cx="1285884" cy="1785950"/>
          </a:xfrm>
          <a:prstGeom prst="rect">
            <a:avLst/>
          </a:prstGeom>
          <a:noFill/>
        </p:spPr>
      </p:pic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0013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043890" cy="428628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800" dirty="0" smtClean="0"/>
              <a:t>9. Какой из этих глаголов отвечает на вопрос «Что сделать?»?</a:t>
            </a:r>
          </a:p>
          <a:p>
            <a:pPr>
              <a:buNone/>
            </a:pPr>
            <a:r>
              <a:rPr lang="ru-RU" sz="2800" dirty="0" smtClean="0"/>
              <a:t>            (А) сверкать;   (Б) скакать;   (В) сидеть;</a:t>
            </a:r>
          </a:p>
          <a:p>
            <a:pPr>
              <a:buNone/>
            </a:pPr>
            <a:r>
              <a:rPr lang="ru-RU" sz="2800" dirty="0" smtClean="0"/>
              <a:t>                       (Г) слететь;    (Д) свистеть</a:t>
            </a:r>
          </a:p>
          <a:p>
            <a:pPr>
              <a:buNone/>
            </a:pPr>
            <a:r>
              <a:rPr lang="ru-RU" sz="2800" dirty="0" smtClean="0"/>
              <a:t>           На вопрос </a:t>
            </a:r>
            <a:r>
              <a:rPr lang="ru-RU" sz="2800" i="1" dirty="0" smtClean="0"/>
              <a:t>Что сделать</a:t>
            </a:r>
            <a:r>
              <a:rPr lang="ru-RU" sz="2800" dirty="0" smtClean="0"/>
              <a:t>? отвечает глагол </a:t>
            </a:r>
            <a:r>
              <a:rPr lang="ru-RU" sz="2800" i="1" dirty="0" smtClean="0"/>
              <a:t>слететь</a:t>
            </a:r>
            <a:r>
              <a:rPr lang="ru-RU" sz="2800" dirty="0" smtClean="0"/>
              <a:t>. Глаголы, отвечающие на такой вопрос, относятся к совершенному виду.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                                        Ответ: (Г)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186766" cy="5143536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/>
              <a:t>       </a:t>
            </a:r>
            <a:r>
              <a:rPr lang="ru-RU" sz="2800" dirty="0" smtClean="0"/>
              <a:t>10. На языке южный </a:t>
            </a:r>
            <a:r>
              <a:rPr lang="ru-RU" sz="2800" dirty="0" err="1" smtClean="0"/>
              <a:t>киваи</a:t>
            </a:r>
            <a:r>
              <a:rPr lang="ru-RU" sz="2800" dirty="0" smtClean="0"/>
              <a:t>, на котором говорит один из народов страны Папуа – Новая Гвинея, 2 будет </a:t>
            </a:r>
            <a:r>
              <a:rPr lang="en-US" sz="2800" dirty="0" err="1" smtClean="0"/>
              <a:t>netewa</a:t>
            </a:r>
            <a:r>
              <a:rPr lang="ru-RU" sz="2800" dirty="0" smtClean="0"/>
              <a:t>,</a:t>
            </a:r>
            <a:r>
              <a:rPr lang="en-US" sz="2800" dirty="0" smtClean="0"/>
              <a:t> 4</a:t>
            </a:r>
            <a:r>
              <a:rPr lang="ru-RU" sz="2800" dirty="0" smtClean="0"/>
              <a:t> – </a:t>
            </a:r>
            <a:r>
              <a:rPr lang="en-US" sz="2800" dirty="0" err="1" smtClean="0"/>
              <a:t>netewa</a:t>
            </a:r>
            <a:r>
              <a:rPr lang="en-US" sz="2800" dirty="0" smtClean="0"/>
              <a:t> </a:t>
            </a:r>
            <a:r>
              <a:rPr lang="en-US" sz="2800" dirty="0" err="1" smtClean="0"/>
              <a:t>netewa</a:t>
            </a:r>
            <a:r>
              <a:rPr lang="ru-RU" sz="2800" dirty="0" smtClean="0"/>
              <a:t>,</a:t>
            </a:r>
            <a:r>
              <a:rPr lang="en-US" sz="2800" dirty="0" smtClean="0"/>
              <a:t> 5 </a:t>
            </a:r>
            <a:r>
              <a:rPr lang="ru-RU" sz="2800" dirty="0" smtClean="0"/>
              <a:t>– </a:t>
            </a:r>
            <a:r>
              <a:rPr lang="en-US" sz="2800" dirty="0" err="1" smtClean="0"/>
              <a:t>netewa</a:t>
            </a:r>
            <a:r>
              <a:rPr lang="en-US" sz="2800" dirty="0" smtClean="0"/>
              <a:t> </a:t>
            </a:r>
            <a:r>
              <a:rPr lang="en-US" sz="2800" dirty="0" err="1" smtClean="0"/>
              <a:t>netewa</a:t>
            </a:r>
            <a:r>
              <a:rPr lang="en-US" sz="2800" dirty="0" smtClean="0"/>
              <a:t> </a:t>
            </a:r>
            <a:r>
              <a:rPr lang="en-US" sz="2800" dirty="0" err="1" smtClean="0"/>
              <a:t>nao</a:t>
            </a:r>
            <a:r>
              <a:rPr lang="ru-RU" sz="2800" dirty="0" smtClean="0"/>
              <a:t>. А как на этом языке будет 3?</a:t>
            </a:r>
          </a:p>
          <a:p>
            <a:pPr algn="just">
              <a:buNone/>
            </a:pPr>
            <a:r>
              <a:rPr lang="ru-RU" sz="2800" dirty="0" smtClean="0"/>
              <a:t>              (А) </a:t>
            </a:r>
            <a:r>
              <a:rPr lang="en-US" sz="2800" dirty="0" err="1" smtClean="0"/>
              <a:t>nao</a:t>
            </a:r>
            <a:r>
              <a:rPr lang="ru-RU" sz="2800" dirty="0" smtClean="0"/>
              <a:t>;    (Б) </a:t>
            </a:r>
            <a:r>
              <a:rPr lang="en-US" sz="2800" dirty="0" err="1" smtClean="0"/>
              <a:t>netewa</a:t>
            </a:r>
            <a:r>
              <a:rPr lang="en-US" sz="2800" dirty="0" smtClean="0"/>
              <a:t> </a:t>
            </a:r>
            <a:r>
              <a:rPr lang="en-US" sz="2800" dirty="0" err="1" smtClean="0"/>
              <a:t>nao</a:t>
            </a:r>
            <a:r>
              <a:rPr lang="ru-RU" sz="2800" dirty="0" smtClean="0"/>
              <a:t>;    (В) </a:t>
            </a:r>
            <a:r>
              <a:rPr lang="en-US" sz="2800" dirty="0" err="1" smtClean="0"/>
              <a:t>nao</a:t>
            </a:r>
            <a:r>
              <a:rPr lang="en-US" sz="2800" dirty="0" smtClean="0"/>
              <a:t> </a:t>
            </a:r>
            <a:r>
              <a:rPr lang="en-US" sz="2800" dirty="0" err="1" smtClean="0"/>
              <a:t>netewa</a:t>
            </a:r>
            <a:r>
              <a:rPr lang="ru-RU" sz="2800" dirty="0" smtClean="0"/>
              <a:t>;</a:t>
            </a:r>
          </a:p>
          <a:p>
            <a:pPr algn="just">
              <a:buNone/>
            </a:pPr>
            <a:r>
              <a:rPr lang="ru-RU" sz="2800" dirty="0" smtClean="0"/>
              <a:t>               (Г) </a:t>
            </a:r>
            <a:r>
              <a:rPr lang="en-US" sz="2800" dirty="0" err="1" smtClean="0"/>
              <a:t>nao</a:t>
            </a:r>
            <a:r>
              <a:rPr lang="en-US" sz="2800" dirty="0" smtClean="0"/>
              <a:t> </a:t>
            </a:r>
            <a:r>
              <a:rPr lang="en-US" sz="2800" dirty="0" err="1" smtClean="0"/>
              <a:t>nao</a:t>
            </a:r>
            <a:r>
              <a:rPr lang="en-US" sz="2800" dirty="0" smtClean="0"/>
              <a:t> </a:t>
            </a:r>
            <a:r>
              <a:rPr lang="en-US" sz="2800" dirty="0" err="1" smtClean="0"/>
              <a:t>nao</a:t>
            </a:r>
            <a:r>
              <a:rPr lang="ru-RU" sz="2800" dirty="0" smtClean="0"/>
              <a:t>;    (Д) </a:t>
            </a:r>
            <a:r>
              <a:rPr lang="en-US" sz="2800" dirty="0" err="1" smtClean="0"/>
              <a:t>netewa</a:t>
            </a:r>
            <a:r>
              <a:rPr lang="en-US" sz="2800" dirty="0" smtClean="0"/>
              <a:t> </a:t>
            </a:r>
            <a:r>
              <a:rPr lang="en-US" sz="2800" dirty="0" err="1" smtClean="0"/>
              <a:t>nao</a:t>
            </a:r>
            <a:r>
              <a:rPr lang="en-US" sz="2800" dirty="0" smtClean="0"/>
              <a:t> </a:t>
            </a:r>
            <a:r>
              <a:rPr lang="en-US" sz="2800" dirty="0" err="1" smtClean="0"/>
              <a:t>netewa</a:t>
            </a:r>
            <a:r>
              <a:rPr lang="ru-RU" sz="2800" dirty="0" smtClean="0"/>
              <a:t>.</a:t>
            </a:r>
          </a:p>
          <a:p>
            <a:pPr algn="just">
              <a:buNone/>
            </a:pPr>
            <a:r>
              <a:rPr lang="ru-RU" sz="2400" dirty="0" smtClean="0"/>
              <a:t>          Посмотрим, как образуются числительные в языке южный </a:t>
            </a:r>
            <a:r>
              <a:rPr lang="ru-RU" sz="2400" dirty="0" err="1" smtClean="0"/>
              <a:t>киваи</a:t>
            </a:r>
            <a:r>
              <a:rPr lang="ru-RU" sz="2400" dirty="0" smtClean="0"/>
              <a:t>. Четыре будет буквально «два </a:t>
            </a:r>
            <a:r>
              <a:rPr lang="ru-RU" sz="2400" dirty="0" err="1" smtClean="0"/>
              <a:t>два</a:t>
            </a:r>
            <a:r>
              <a:rPr lang="ru-RU" sz="2400" dirty="0" smtClean="0"/>
              <a:t>», а пять – «два </a:t>
            </a:r>
            <a:r>
              <a:rPr lang="ru-RU" sz="2400" dirty="0" err="1" smtClean="0"/>
              <a:t>два</a:t>
            </a:r>
            <a:r>
              <a:rPr lang="ru-RU" sz="2400" dirty="0" smtClean="0"/>
              <a:t> </a:t>
            </a:r>
            <a:r>
              <a:rPr lang="en-US" sz="2400" dirty="0" err="1" smtClean="0"/>
              <a:t>nao</a:t>
            </a:r>
            <a:r>
              <a:rPr lang="ru-RU" sz="2400" dirty="0" smtClean="0"/>
              <a:t>». Логично предположить, что, во-первых, «</a:t>
            </a:r>
            <a:r>
              <a:rPr lang="en-US" sz="2400" dirty="0" err="1" smtClean="0"/>
              <a:t>nao</a:t>
            </a:r>
            <a:r>
              <a:rPr lang="ru-RU" sz="2400" dirty="0" smtClean="0"/>
              <a:t>» – это один, а во-вторых, три будет «два один», то есть </a:t>
            </a:r>
            <a:r>
              <a:rPr lang="en-US" sz="2400" dirty="0" err="1" smtClean="0"/>
              <a:t>netewa</a:t>
            </a:r>
            <a:r>
              <a:rPr lang="en-US" sz="2400" dirty="0" smtClean="0"/>
              <a:t> </a:t>
            </a:r>
            <a:r>
              <a:rPr lang="en-US" sz="2400" dirty="0" err="1" smtClean="0"/>
              <a:t>noa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Ответ: (Б)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5143536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  11. Какое из этих сочетаний употребляется реже остальных?</a:t>
            </a:r>
          </a:p>
          <a:p>
            <a:pPr>
              <a:buNone/>
            </a:pPr>
            <a:r>
              <a:rPr lang="ru-RU" sz="2400" dirty="0" smtClean="0"/>
              <a:t>        (А) чёрный день;   (Б) белая ночь,   (В) жёлтый смех;  </a:t>
            </a:r>
          </a:p>
          <a:p>
            <a:pPr>
              <a:buNone/>
            </a:pPr>
            <a:r>
              <a:rPr lang="ru-RU" sz="2400" dirty="0" smtClean="0"/>
              <a:t>                       (Г) зелёная тоска;   (Д) розовые очки.</a:t>
            </a:r>
          </a:p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i="1" dirty="0" smtClean="0"/>
              <a:t>Чёрный день </a:t>
            </a:r>
            <a:r>
              <a:rPr lang="ru-RU" sz="2400" dirty="0" smtClean="0"/>
              <a:t>говорят про время нужды, безденежья, несчастий.</a:t>
            </a:r>
          </a:p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i="1" dirty="0" smtClean="0"/>
              <a:t>Белыми ночами </a:t>
            </a:r>
            <a:r>
              <a:rPr lang="ru-RU" sz="2400" dirty="0" smtClean="0"/>
              <a:t>называют северные летние ночи.</a:t>
            </a:r>
          </a:p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i="1" dirty="0" smtClean="0"/>
              <a:t>Тоска зелёная</a:t>
            </a:r>
            <a:r>
              <a:rPr lang="ru-RU" sz="2400" dirty="0" smtClean="0"/>
              <a:t> говорят о чём-то очень скучном, нудном.</a:t>
            </a:r>
          </a:p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i="1" dirty="0" smtClean="0"/>
              <a:t>Смотреть на кого-то или что-то сквозь розовые очки </a:t>
            </a:r>
            <a:r>
              <a:rPr lang="ru-RU" sz="2400" dirty="0" smtClean="0"/>
              <a:t>значит не замечать недостатков, идеализировать.</a:t>
            </a:r>
          </a:p>
          <a:p>
            <a:pPr>
              <a:buNone/>
            </a:pPr>
            <a:r>
              <a:rPr lang="ru-RU" sz="2400" dirty="0" smtClean="0"/>
              <a:t>        А вот устойчивого сочетания </a:t>
            </a:r>
            <a:r>
              <a:rPr lang="ru-RU" sz="2400" i="1" dirty="0" smtClean="0"/>
              <a:t>жёлтый смех </a:t>
            </a:r>
            <a:r>
              <a:rPr lang="ru-RU" sz="2400" dirty="0" smtClean="0"/>
              <a:t>в русском языке нет.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Ответ: (В)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7157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Documents and Settings\ALEX\Рабочий стол\Мама\Мама 3\смайлик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215206" y="5072074"/>
            <a:ext cx="1571636" cy="150019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85786" y="2000240"/>
            <a:ext cx="78581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  </a:t>
            </a:r>
            <a:r>
              <a:rPr lang="ru-RU" sz="2800" dirty="0" smtClean="0">
                <a:latin typeface="+mn-lt"/>
              </a:rPr>
              <a:t>12. В фильме «Приключения Буратино» лиса Алиса и кот </a:t>
            </a:r>
            <a:r>
              <a:rPr lang="ru-RU" sz="2800" dirty="0" err="1" smtClean="0">
                <a:latin typeface="+mn-lt"/>
              </a:rPr>
              <a:t>Базилио</a:t>
            </a:r>
            <a:r>
              <a:rPr lang="ru-RU" sz="2800" dirty="0" smtClean="0">
                <a:latin typeface="+mn-lt"/>
              </a:rPr>
              <a:t> поют: «Не прячьте ваши ….. по банкам и углам». Как правильно пишется пропущенное слово?</a:t>
            </a:r>
            <a:endParaRPr lang="ru-RU" sz="2800" dirty="0"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4071942"/>
            <a:ext cx="7429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   (</a:t>
            </a:r>
            <a:r>
              <a:rPr lang="ru-RU" sz="2800" dirty="0" smtClean="0">
                <a:latin typeface="+mn-lt"/>
              </a:rPr>
              <a:t>А) </a:t>
            </a:r>
            <a:r>
              <a:rPr lang="ru-RU" sz="2800" dirty="0" err="1" smtClean="0">
                <a:latin typeface="+mn-lt"/>
              </a:rPr>
              <a:t>денешки</a:t>
            </a:r>
            <a:r>
              <a:rPr lang="ru-RU" sz="2800" dirty="0" smtClean="0">
                <a:latin typeface="+mn-lt"/>
              </a:rPr>
              <a:t>;   (Б) </a:t>
            </a:r>
            <a:r>
              <a:rPr lang="ru-RU" sz="2800" dirty="0" err="1" smtClean="0">
                <a:latin typeface="+mn-lt"/>
              </a:rPr>
              <a:t>денюшки</a:t>
            </a:r>
            <a:r>
              <a:rPr lang="ru-RU" sz="2800" dirty="0" smtClean="0">
                <a:latin typeface="+mn-lt"/>
              </a:rPr>
              <a:t>;   (В) </a:t>
            </a:r>
            <a:r>
              <a:rPr lang="ru-RU" sz="2800" dirty="0" err="1" smtClean="0">
                <a:latin typeface="+mn-lt"/>
              </a:rPr>
              <a:t>денижки</a:t>
            </a:r>
            <a:r>
              <a:rPr lang="ru-RU" sz="2800" dirty="0" smtClean="0">
                <a:latin typeface="+mn-lt"/>
              </a:rPr>
              <a:t>; </a:t>
            </a:r>
          </a:p>
          <a:p>
            <a:pPr>
              <a:buNone/>
            </a:pPr>
            <a:r>
              <a:rPr lang="ru-RU" sz="2800" dirty="0" smtClean="0">
                <a:latin typeface="+mn-lt"/>
              </a:rPr>
              <a:t>              (Г) </a:t>
            </a:r>
            <a:r>
              <a:rPr lang="ru-RU" sz="2800" dirty="0" err="1" smtClean="0">
                <a:latin typeface="+mn-lt"/>
              </a:rPr>
              <a:t>денюжки</a:t>
            </a:r>
            <a:r>
              <a:rPr lang="ru-RU" sz="2800" dirty="0" smtClean="0">
                <a:latin typeface="+mn-lt"/>
              </a:rPr>
              <a:t>;   (Д) денежки.</a:t>
            </a:r>
            <a:endParaRPr lang="ru-RU" sz="2800" dirty="0"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5357826"/>
            <a:ext cx="2357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+mn-lt"/>
              </a:rPr>
              <a:t> Ответ: (Д)</a:t>
            </a:r>
            <a:endParaRPr lang="ru-RU" sz="2800" b="1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143932" cy="5286412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/>
              <a:t>                 13. В «грамматической сказке» А.И. Максакова и </a:t>
            </a:r>
          </a:p>
          <a:p>
            <a:pPr algn="just">
              <a:buNone/>
            </a:pPr>
            <a:r>
              <a:rPr lang="ru-RU" sz="2400" dirty="0" smtClean="0"/>
              <a:t>      Г.А. </a:t>
            </a:r>
            <a:r>
              <a:rPr lang="ru-RU" sz="2400" dirty="0" err="1" smtClean="0"/>
              <a:t>Тумаковой</a:t>
            </a:r>
            <a:r>
              <a:rPr lang="ru-RU" sz="2400" dirty="0" smtClean="0"/>
              <a:t> «Исполнение желаний» волшебник обещает зверям исполнить их желания. При этом он использует некоторое правило, и получается, что лев и тигр могут загадать по одному желанию, заяц – два, а косуля – три. Хитрой лисе захотелось загадать больше желаний. Возможно, вы не читали эту сказку, но всё-таки ответьте: что она для этого сделала?</a:t>
            </a:r>
          </a:p>
          <a:p>
            <a:pPr>
              <a:buNone/>
            </a:pPr>
            <a:r>
              <a:rPr lang="ru-RU" sz="2400" dirty="0" smtClean="0"/>
              <a:t>                    (А) сказала волшебнику, что она медведь;</a:t>
            </a:r>
          </a:p>
          <a:p>
            <a:pPr>
              <a:buNone/>
            </a:pPr>
            <a:r>
              <a:rPr lang="ru-RU" sz="2400" dirty="0" smtClean="0"/>
              <a:t>                    (Б) спрятала хвост;</a:t>
            </a:r>
          </a:p>
          <a:p>
            <a:pPr>
              <a:buNone/>
            </a:pPr>
            <a:r>
              <a:rPr lang="ru-RU" sz="2400" dirty="0" smtClean="0"/>
              <a:t>                    (В) сказала волшебнику, что она не хищник;</a:t>
            </a:r>
          </a:p>
          <a:p>
            <a:pPr>
              <a:buNone/>
            </a:pPr>
            <a:r>
              <a:rPr lang="ru-RU" sz="2400" dirty="0" smtClean="0"/>
              <a:t>                    (Г) сказала волшебнику, что она лисица;</a:t>
            </a:r>
          </a:p>
          <a:p>
            <a:pPr>
              <a:buNone/>
            </a:pPr>
            <a:r>
              <a:rPr lang="ru-RU" sz="2400" dirty="0" smtClean="0"/>
              <a:t>                    (Д) покрасила шерсть в серый цвет.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7901014" cy="4697427"/>
          </a:xfrm>
        </p:spPr>
        <p:txBody>
          <a:bodyPr/>
          <a:lstStyle/>
          <a:p>
            <a:pPr algn="just">
              <a:buNone/>
            </a:pPr>
            <a:r>
              <a:rPr lang="ru-RU" sz="2800" dirty="0" smtClean="0"/>
              <a:t>            Волшебник разрешает каждому зверю загадать столько желаний, сколько слогов в его имени: например, </a:t>
            </a:r>
            <a:r>
              <a:rPr lang="ru-RU" sz="2800" i="1" dirty="0" smtClean="0"/>
              <a:t>лев, тигр </a:t>
            </a:r>
            <a:r>
              <a:rPr lang="ru-RU" sz="2800" dirty="0" smtClean="0"/>
              <a:t>– один слог, значит, одно желание; </a:t>
            </a:r>
            <a:r>
              <a:rPr lang="ru-RU" sz="2800" i="1" dirty="0" err="1" smtClean="0"/>
              <a:t>за-яц</a:t>
            </a:r>
            <a:r>
              <a:rPr lang="ru-RU" sz="2800" i="1" dirty="0" smtClean="0"/>
              <a:t> – </a:t>
            </a:r>
            <a:r>
              <a:rPr lang="ru-RU" sz="2800" dirty="0" smtClean="0"/>
              <a:t>два слога, значит, два желания, </a:t>
            </a:r>
            <a:r>
              <a:rPr lang="ru-RU" sz="2800" i="1" dirty="0" err="1" smtClean="0"/>
              <a:t>ко-су-ля</a:t>
            </a:r>
            <a:r>
              <a:rPr lang="ru-RU" sz="2800" dirty="0" smtClean="0"/>
              <a:t> – три слога, значит, три желания. Поэтому хитрая лиса, которой было предложено два желания, сказала, что она не </a:t>
            </a:r>
            <a:r>
              <a:rPr lang="ru-RU" sz="2800" i="1" dirty="0" err="1" smtClean="0"/>
              <a:t>ли-са</a:t>
            </a:r>
            <a:r>
              <a:rPr lang="ru-RU" sz="2800" dirty="0" smtClean="0"/>
              <a:t>, а </a:t>
            </a:r>
            <a:r>
              <a:rPr lang="ru-RU" sz="2800" i="1" dirty="0" err="1" smtClean="0"/>
              <a:t>ли-си-ца</a:t>
            </a:r>
            <a:r>
              <a:rPr lang="ru-RU" sz="2800" dirty="0" smtClean="0"/>
              <a:t>, тем самым увеличив количество желаний на одно.</a:t>
            </a:r>
          </a:p>
          <a:p>
            <a:pPr>
              <a:buNone/>
            </a:pPr>
            <a:r>
              <a:rPr lang="ru-RU" sz="2800" dirty="0" smtClean="0"/>
              <a:t>                                          </a:t>
            </a:r>
            <a:r>
              <a:rPr lang="ru-RU" sz="2800" b="1" dirty="0" smtClean="0">
                <a:solidFill>
                  <a:srgbClr val="0070C0"/>
                </a:solidFill>
              </a:rPr>
              <a:t>Ответ: (Г)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001056" cy="535785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</a:t>
            </a:r>
            <a:r>
              <a:rPr lang="ru-RU" sz="2400" dirty="0" smtClean="0"/>
              <a:t>14. Как переводится на русский язык слово, которое по-польски звучит как «</a:t>
            </a:r>
            <a:r>
              <a:rPr lang="ru-RU" sz="2400" dirty="0" err="1" smtClean="0"/>
              <a:t>сушарка</a:t>
            </a:r>
            <a:r>
              <a:rPr lang="ru-RU" sz="2400" dirty="0" smtClean="0"/>
              <a:t>»?</a:t>
            </a:r>
          </a:p>
          <a:p>
            <a:pPr algn="just">
              <a:buNone/>
            </a:pPr>
            <a:r>
              <a:rPr lang="ru-RU" sz="2400" dirty="0" smtClean="0"/>
              <a:t>                        (А) миксер;   (Б) пылесос;   (В) фен;   </a:t>
            </a:r>
          </a:p>
          <a:p>
            <a:pPr algn="just">
              <a:buNone/>
            </a:pPr>
            <a:r>
              <a:rPr lang="ru-RU" sz="2400" dirty="0" smtClean="0"/>
              <a:t>                              (Г) электробритва;   (Д) утюг.</a:t>
            </a:r>
          </a:p>
          <a:p>
            <a:pPr algn="just">
              <a:buNone/>
            </a:pPr>
            <a:r>
              <a:rPr lang="ru-RU" sz="2400" dirty="0" smtClean="0"/>
              <a:t>              Во многих языках бытовые приборы получают своё название по основной функции, которую они выполняют (ср., например, </a:t>
            </a:r>
            <a:r>
              <a:rPr lang="ru-RU" sz="2400" i="1" dirty="0" smtClean="0"/>
              <a:t>холодильник</a:t>
            </a:r>
            <a:r>
              <a:rPr lang="ru-RU" sz="2400" dirty="0" smtClean="0"/>
              <a:t> и </a:t>
            </a:r>
            <a:r>
              <a:rPr lang="ru-RU" sz="2400" i="1" dirty="0" smtClean="0"/>
              <a:t>соковыжималка</a:t>
            </a:r>
            <a:r>
              <a:rPr lang="ru-RU" sz="2400" dirty="0" smtClean="0"/>
              <a:t>). Польский язык – близкий родственник русского, и мы без труда можем разглядеть в слове </a:t>
            </a:r>
            <a:r>
              <a:rPr lang="ru-RU" sz="2400" i="1" dirty="0" err="1" smtClean="0"/>
              <a:t>сушарка</a:t>
            </a:r>
            <a:r>
              <a:rPr lang="ru-RU" sz="2400" dirty="0" smtClean="0"/>
              <a:t> корень -</a:t>
            </a:r>
            <a:r>
              <a:rPr lang="ru-RU" sz="2400" i="1" dirty="0" smtClean="0"/>
              <a:t>суш-. </a:t>
            </a:r>
            <a:r>
              <a:rPr lang="ru-RU" sz="2400" dirty="0" smtClean="0"/>
              <a:t>Таким образом</a:t>
            </a:r>
            <a:r>
              <a:rPr lang="ru-RU" sz="2400" i="1" dirty="0" smtClean="0"/>
              <a:t>, </a:t>
            </a:r>
            <a:r>
              <a:rPr lang="ru-RU" sz="2400" i="1" dirty="0" err="1" smtClean="0"/>
              <a:t>сушарка</a:t>
            </a:r>
            <a:r>
              <a:rPr lang="ru-RU" sz="2400" dirty="0" smtClean="0"/>
              <a:t> – это прибор, который используют, чтобы </a:t>
            </a:r>
            <a:r>
              <a:rPr lang="ru-RU" sz="2400" i="1" dirty="0" smtClean="0"/>
              <a:t>сушить</a:t>
            </a:r>
            <a:r>
              <a:rPr lang="ru-RU" sz="2400" dirty="0" smtClean="0"/>
              <a:t>. Из предложенных вариантов ответа такой функцией обладает только </a:t>
            </a:r>
            <a:r>
              <a:rPr lang="ru-RU" sz="2400" i="1" dirty="0" smtClean="0"/>
              <a:t>фен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70C0"/>
                </a:solidFill>
              </a:rPr>
              <a:t>                          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Ответ: (В)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92869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115328" cy="4643470"/>
          </a:xfrm>
        </p:spPr>
        <p:txBody>
          <a:bodyPr/>
          <a:lstStyle/>
          <a:p>
            <a:pPr algn="just">
              <a:buNone/>
            </a:pPr>
            <a:r>
              <a:rPr lang="ru-RU" sz="2800" dirty="0" smtClean="0"/>
              <a:t>     15. Сколько из четырёх названий частей света – </a:t>
            </a:r>
            <a:r>
              <a:rPr lang="ru-RU" sz="2800" i="1" dirty="0" smtClean="0"/>
              <a:t>север, юг, запад, восток </a:t>
            </a:r>
            <a:r>
              <a:rPr lang="ru-RU" sz="2800" dirty="0" smtClean="0"/>
              <a:t>– не имеют и никогда не имели приставки?</a:t>
            </a:r>
          </a:p>
          <a:p>
            <a:pPr algn="just">
              <a:buNone/>
            </a:pPr>
            <a:r>
              <a:rPr lang="ru-RU" sz="2800" dirty="0" smtClean="0"/>
              <a:t>     (А) ни одно;   (Б) одно;   (В) два;   (Г) три;   (Д) все.</a:t>
            </a:r>
          </a:p>
          <a:p>
            <a:pPr algn="just">
              <a:buNone/>
            </a:pPr>
            <a:r>
              <a:rPr lang="ru-RU" sz="2800" dirty="0" smtClean="0"/>
              <a:t>           Слова </a:t>
            </a:r>
            <a:r>
              <a:rPr lang="ru-RU" sz="2800" i="1" dirty="0" smtClean="0"/>
              <a:t>север</a:t>
            </a:r>
            <a:r>
              <a:rPr lang="ru-RU" sz="2800" dirty="0" smtClean="0"/>
              <a:t> и </a:t>
            </a:r>
            <a:r>
              <a:rPr lang="ru-RU" sz="2800" i="1" dirty="0" smtClean="0"/>
              <a:t>юг</a:t>
            </a:r>
            <a:r>
              <a:rPr lang="ru-RU" sz="2800" dirty="0" smtClean="0"/>
              <a:t> приставок никогда не имели. Слова же </a:t>
            </a:r>
            <a:r>
              <a:rPr lang="ru-RU" sz="2800" i="1" dirty="0" smtClean="0"/>
              <a:t>запад</a:t>
            </a:r>
            <a:r>
              <a:rPr lang="ru-RU" sz="2800" dirty="0" smtClean="0"/>
              <a:t> и </a:t>
            </a:r>
            <a:r>
              <a:rPr lang="ru-RU" sz="2800" i="1" dirty="0" smtClean="0"/>
              <a:t>восток</a:t>
            </a:r>
            <a:r>
              <a:rPr lang="ru-RU" sz="2800" dirty="0" smtClean="0"/>
              <a:t> описывают «движение» солнца по небу и являются производными: </a:t>
            </a:r>
            <a:r>
              <a:rPr lang="ru-RU" sz="2800" i="1" dirty="0" smtClean="0"/>
              <a:t>запад </a:t>
            </a:r>
            <a:r>
              <a:rPr lang="ru-RU" sz="2800" dirty="0" smtClean="0"/>
              <a:t>– от  </a:t>
            </a:r>
            <a:r>
              <a:rPr lang="ru-RU" sz="2800" i="1" dirty="0" smtClean="0"/>
              <a:t>за-</a:t>
            </a:r>
            <a:r>
              <a:rPr lang="ru-RU" sz="2800" dirty="0" smtClean="0"/>
              <a:t> и </a:t>
            </a:r>
            <a:r>
              <a:rPr lang="ru-RU" sz="2800" i="1" dirty="0" smtClean="0"/>
              <a:t>падать</a:t>
            </a:r>
            <a:r>
              <a:rPr lang="ru-RU" sz="2800" dirty="0" smtClean="0"/>
              <a:t>, </a:t>
            </a:r>
            <a:r>
              <a:rPr lang="ru-RU" sz="2800" i="1" dirty="0" smtClean="0"/>
              <a:t>восток</a:t>
            </a:r>
            <a:r>
              <a:rPr lang="ru-RU" sz="2800" dirty="0" smtClean="0"/>
              <a:t> – от </a:t>
            </a:r>
            <a:r>
              <a:rPr lang="ru-RU" sz="2800" i="1" dirty="0" err="1" smtClean="0"/>
              <a:t>вос</a:t>
            </a:r>
            <a:r>
              <a:rPr lang="ru-RU" sz="2800" dirty="0" smtClean="0"/>
              <a:t>- и </a:t>
            </a:r>
            <a:r>
              <a:rPr lang="ru-RU" sz="2800" i="1" dirty="0" smtClean="0"/>
              <a:t>течь</a:t>
            </a:r>
            <a:r>
              <a:rPr lang="ru-RU" sz="2800" dirty="0" smtClean="0"/>
              <a:t>  (ср. </a:t>
            </a:r>
            <a:r>
              <a:rPr lang="ru-RU" sz="2800" i="1" dirty="0" smtClean="0"/>
              <a:t>заход</a:t>
            </a:r>
            <a:r>
              <a:rPr lang="ru-RU" sz="2800" dirty="0" smtClean="0"/>
              <a:t> и </a:t>
            </a:r>
            <a:r>
              <a:rPr lang="ru-RU" sz="2800" i="1" dirty="0" smtClean="0"/>
              <a:t>восход</a:t>
            </a:r>
            <a:r>
              <a:rPr lang="ru-RU" sz="2800" dirty="0" smtClean="0"/>
              <a:t>).</a:t>
            </a:r>
          </a:p>
          <a:p>
            <a:pPr algn="just">
              <a:buNone/>
            </a:pPr>
            <a:r>
              <a:rPr lang="ru-RU" sz="2800" dirty="0" smtClean="0"/>
              <a:t>                                          </a:t>
            </a:r>
            <a:r>
              <a:rPr lang="ru-RU" sz="2800" b="1" dirty="0" smtClean="0">
                <a:solidFill>
                  <a:srgbClr val="0070C0"/>
                </a:solidFill>
              </a:rPr>
              <a:t>Ответ: (В)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215370" cy="5286412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   </a:t>
            </a:r>
            <a:r>
              <a:rPr lang="ru-RU" sz="2400" dirty="0" smtClean="0"/>
              <a:t>16. В выражении </a:t>
            </a:r>
            <a:r>
              <a:rPr lang="ru-RU" sz="2400" i="1" dirty="0" smtClean="0"/>
              <a:t>широкая дорога </a:t>
            </a:r>
            <a:r>
              <a:rPr lang="ru-RU" sz="2400" dirty="0" smtClean="0"/>
              <a:t>слово </a:t>
            </a:r>
            <a:r>
              <a:rPr lang="ru-RU" sz="2400" i="1" dirty="0" smtClean="0"/>
              <a:t>дорога</a:t>
            </a:r>
            <a:r>
              <a:rPr lang="ru-RU" sz="2400" dirty="0" smtClean="0"/>
              <a:t> можно заменить словом </a:t>
            </a:r>
            <a:r>
              <a:rPr lang="ru-RU" sz="2400" i="1" dirty="0" smtClean="0"/>
              <a:t>путь</a:t>
            </a:r>
            <a:r>
              <a:rPr lang="ru-RU" sz="2400" dirty="0" smtClean="0"/>
              <a:t>: </a:t>
            </a:r>
            <a:r>
              <a:rPr lang="ru-RU" sz="2400" i="1" dirty="0" smtClean="0"/>
              <a:t>широкий путь</a:t>
            </a:r>
            <a:r>
              <a:rPr lang="ru-RU" sz="2400" dirty="0" smtClean="0"/>
              <a:t>. В четырёх данных ниже выражениях слово </a:t>
            </a:r>
            <a:r>
              <a:rPr lang="ru-RU" sz="2400" i="1" dirty="0" smtClean="0"/>
              <a:t>дорога</a:t>
            </a:r>
            <a:r>
              <a:rPr lang="ru-RU" sz="2400" dirty="0" smtClean="0"/>
              <a:t> тоже можно легко заменить словом </a:t>
            </a:r>
            <a:r>
              <a:rPr lang="ru-RU" sz="2400" i="1" dirty="0" smtClean="0"/>
              <a:t>путь</a:t>
            </a:r>
            <a:r>
              <a:rPr lang="ru-RU" sz="2400" dirty="0" smtClean="0"/>
              <a:t>, а в одном такая замена выглядит необычно. В каком?</a:t>
            </a:r>
          </a:p>
          <a:p>
            <a:pPr>
              <a:buNone/>
            </a:pPr>
            <a:r>
              <a:rPr lang="ru-RU" sz="2400" dirty="0" smtClean="0"/>
              <a:t> (А) дальняя дорога;   (Б) долгая дорога;  (В) железная дорога; </a:t>
            </a:r>
          </a:p>
          <a:p>
            <a:pPr>
              <a:buNone/>
            </a:pPr>
            <a:r>
              <a:rPr lang="ru-RU" sz="2400" dirty="0" smtClean="0"/>
              <a:t>                     (Г) прямая дорога;        (Д) трудная дорога.</a:t>
            </a:r>
          </a:p>
          <a:p>
            <a:pPr>
              <a:buNone/>
            </a:pPr>
            <a:r>
              <a:rPr lang="ru-RU" sz="2400" i="1" dirty="0" smtClean="0"/>
              <a:t>               Железная дорога </a:t>
            </a:r>
            <a:r>
              <a:rPr lang="ru-RU" sz="2400" dirty="0" smtClean="0"/>
              <a:t>– устойчивое выражение, означающее рельсовый путь для движения поездов. Произвольно заменять слова в устойчивых выражениях нельзя. Остальные сочетания, приведённые в задаче, устойчивыми выражениями не являются. </a:t>
            </a:r>
          </a:p>
          <a:p>
            <a:pPr>
              <a:buNone/>
            </a:pPr>
            <a:r>
              <a:rPr lang="ru-RU" sz="2400" dirty="0" smtClean="0"/>
              <a:t>                          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Ответ: (В)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214422"/>
            <a:ext cx="7786742" cy="5429288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/>
              <a:t>             17.  В наше время машинам присваивают международные номера. Буквы в них используются такие, которые легко могут прочитать во всех странах Европы. Какого номера точно не может быть?</a:t>
            </a:r>
          </a:p>
          <a:p>
            <a:pPr>
              <a:buNone/>
            </a:pPr>
            <a:r>
              <a:rPr lang="ru-RU" sz="2400" dirty="0" smtClean="0"/>
              <a:t>           (А) О123ТА;   (Б) Н123ВС;   (В) М123БК;   (Г) Е123ХР; </a:t>
            </a:r>
          </a:p>
          <a:p>
            <a:pPr>
              <a:buNone/>
            </a:pPr>
            <a:r>
              <a:rPr lang="ru-RU" sz="2400" dirty="0" smtClean="0"/>
              <a:t>                                               (Д) Р123СМ.</a:t>
            </a:r>
          </a:p>
          <a:p>
            <a:pPr algn="just">
              <a:buNone/>
            </a:pPr>
            <a:r>
              <a:rPr lang="ru-RU" sz="2400" dirty="0" smtClean="0"/>
              <a:t>            Чтобы букву могли прочитать в любой стране, она должна иметь знакомое начертание – как для тех, кто знаком с кириллицей, так и для тех, кто знаком с латинским алфавитом. Среди приведённых в условии такова только буква Б: в латинском алфавите такого начертания нет. Остальные буквы можно найти в обоих алфавитах, хотя читаться они могут по-разному.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Ответ: (В)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86808" cy="5357826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/>
              <a:t>          1. Герои детской повести Анатолия Алексина «Очень страшная история» писал любовные стихи и посвящал их прекрасным дамам. Первое его стихотворение было посвящено А.Я., второе – Б.Ю. Кому было посвящено третье?</a:t>
            </a:r>
          </a:p>
          <a:p>
            <a:pPr>
              <a:buNone/>
            </a:pPr>
            <a:r>
              <a:rPr lang="ru-RU" sz="2400" dirty="0" smtClean="0"/>
              <a:t>                 </a:t>
            </a:r>
            <a:r>
              <a:rPr lang="ru-RU" sz="2400" b="1" dirty="0" smtClean="0"/>
              <a:t>(А) Г.Д.;   (Б) У.Ю.;   (В) Е.Э.;   (Г) Г.О.;   (Д) В.Э.</a:t>
            </a:r>
          </a:p>
          <a:p>
            <a:pPr algn="just">
              <a:buNone/>
            </a:pPr>
            <a:r>
              <a:rPr lang="ru-RU" sz="2400" dirty="0" smtClean="0"/>
              <a:t>           Герой повести А. Алексина сочинял не только стихи, но и инициалы прекрасных дам. Инициалы первой – первая и последняя буквы алфавита, второй, соответственно, вторая от начала и вторая от конца. Следуя этой логике, правильный ответ – В.Э., третья от начала и третья от конца буквы.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Ответ: (Д)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Задачи, оцениваемые в 4 балла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000240"/>
            <a:ext cx="8043890" cy="4357718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18. Какая часть корабля раньше называлась </a:t>
            </a:r>
            <a:r>
              <a:rPr lang="ru-RU" sz="2800" i="1" dirty="0" smtClean="0"/>
              <a:t>ветрило</a:t>
            </a:r>
            <a:r>
              <a:rPr lang="ru-RU" sz="2800" dirty="0" smtClean="0"/>
              <a:t>?</a:t>
            </a:r>
          </a:p>
          <a:p>
            <a:pPr>
              <a:buNone/>
            </a:pPr>
            <a:r>
              <a:rPr lang="ru-RU" sz="2800" dirty="0" smtClean="0"/>
              <a:t>   (А) штурвал;   (Б) якорь;   (В) корма;   (Г) палуба;   </a:t>
            </a:r>
          </a:p>
          <a:p>
            <a:pPr>
              <a:buNone/>
            </a:pPr>
            <a:r>
              <a:rPr lang="ru-RU" sz="2800" dirty="0" smtClean="0"/>
              <a:t>                                     (Д) парус.</a:t>
            </a:r>
          </a:p>
          <a:p>
            <a:pPr>
              <a:buNone/>
            </a:pPr>
            <a:r>
              <a:rPr lang="ru-RU" sz="2800" dirty="0" smtClean="0"/>
              <a:t>            Слово </a:t>
            </a:r>
            <a:r>
              <a:rPr lang="ru-RU" sz="2800" i="1" dirty="0" smtClean="0"/>
              <a:t>ветрило</a:t>
            </a:r>
            <a:r>
              <a:rPr lang="ru-RU" sz="2800" dirty="0" smtClean="0"/>
              <a:t>, очевидно, происходит от слова </a:t>
            </a:r>
            <a:r>
              <a:rPr lang="ru-RU" sz="2800" i="1" dirty="0" smtClean="0"/>
              <a:t>ветер</a:t>
            </a:r>
            <a:r>
              <a:rPr lang="ru-RU" sz="2800" dirty="0" smtClean="0"/>
              <a:t>. Из всех частей корабля с ветром связаны в первую очередь паруса.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                                    Ответ: (Д)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115328" cy="5143536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/>
              <a:t>           19. Гриша пока знает не все правила орфографии и в конце слова всегда ставит мягкий знак после мягких согласных, а после твёрдых – не ставит. Выберите вариант, в котором Гриша все слова напишет правильно.</a:t>
            </a:r>
          </a:p>
          <a:p>
            <a:pPr algn="just">
              <a:buNone/>
            </a:pPr>
            <a:r>
              <a:rPr lang="ru-RU" sz="2400" dirty="0" smtClean="0"/>
              <a:t>       </a:t>
            </a:r>
            <a:r>
              <a:rPr lang="ru-RU" sz="2400" b="1" dirty="0" smtClean="0"/>
              <a:t>(А) морж, дочь, товарищ, чушь; (Б) дрожь, мяч, вещь, ландыш;  (В) ёж, печь, лещ, шалаш;  (Г) нож, речь, вещь,   грош;    (Д) дрожь, врач, плющ, сушь.</a:t>
            </a:r>
          </a:p>
          <a:p>
            <a:pPr algn="just">
              <a:buNone/>
            </a:pPr>
            <a:r>
              <a:rPr lang="ru-RU" sz="2400" dirty="0" smtClean="0"/>
              <a:t>           В русском языке звуки </a:t>
            </a:r>
            <a:r>
              <a:rPr lang="ru-RU" sz="2400" i="1" dirty="0" smtClean="0"/>
              <a:t>ж</a:t>
            </a:r>
            <a:r>
              <a:rPr lang="ru-RU" sz="2400" dirty="0" smtClean="0"/>
              <a:t> и </a:t>
            </a:r>
            <a:r>
              <a:rPr lang="ru-RU" sz="2400" i="1" dirty="0" err="1" smtClean="0"/>
              <a:t>ш</a:t>
            </a:r>
            <a:r>
              <a:rPr lang="ru-RU" sz="2400" dirty="0" smtClean="0"/>
              <a:t> всегда твёрдые, а </a:t>
            </a:r>
            <a:r>
              <a:rPr lang="ru-RU" sz="2400" i="1" dirty="0" smtClean="0"/>
              <a:t>ч </a:t>
            </a:r>
            <a:r>
              <a:rPr lang="ru-RU" sz="2400" dirty="0" smtClean="0"/>
              <a:t>и </a:t>
            </a:r>
            <a:r>
              <a:rPr lang="ru-RU" sz="2400" i="1" dirty="0" err="1" smtClean="0"/>
              <a:t>щ</a:t>
            </a:r>
            <a:r>
              <a:rPr lang="ru-RU" sz="2400" i="1" dirty="0" smtClean="0"/>
              <a:t> </a:t>
            </a:r>
            <a:r>
              <a:rPr lang="ru-RU" sz="2400" dirty="0" smtClean="0"/>
              <a:t>– всегда мягкие. Поэтому в (А) Гриша </a:t>
            </a:r>
            <a:r>
              <a:rPr lang="ru-RU" sz="2400" dirty="0" err="1" smtClean="0"/>
              <a:t>ниписал</a:t>
            </a:r>
            <a:r>
              <a:rPr lang="ru-RU" sz="2400" dirty="0" smtClean="0"/>
              <a:t> бы с ошибкой «</a:t>
            </a:r>
            <a:r>
              <a:rPr lang="ru-RU" sz="2400" i="1" dirty="0" err="1" smtClean="0"/>
              <a:t>товарищь</a:t>
            </a:r>
            <a:r>
              <a:rPr lang="ru-RU" sz="2400" dirty="0" smtClean="0"/>
              <a:t>» и «</a:t>
            </a:r>
            <a:r>
              <a:rPr lang="ru-RU" sz="2400" i="1" dirty="0" err="1" smtClean="0"/>
              <a:t>чуш</a:t>
            </a:r>
            <a:r>
              <a:rPr lang="ru-RU" sz="2400" dirty="0" smtClean="0"/>
              <a:t>»; в (Б) – «</a:t>
            </a:r>
            <a:r>
              <a:rPr lang="ru-RU" sz="2400" i="1" dirty="0" err="1" smtClean="0"/>
              <a:t>дрож</a:t>
            </a:r>
            <a:r>
              <a:rPr lang="ru-RU" sz="2400" dirty="0" smtClean="0"/>
              <a:t>» и «</a:t>
            </a:r>
            <a:r>
              <a:rPr lang="ru-RU" sz="2400" i="1" dirty="0" err="1" smtClean="0"/>
              <a:t>мячь</a:t>
            </a:r>
            <a:r>
              <a:rPr lang="ru-RU" sz="2400" dirty="0" smtClean="0"/>
              <a:t>»; в (В) – «</a:t>
            </a:r>
            <a:r>
              <a:rPr lang="ru-RU" sz="2400" i="1" dirty="0" err="1" smtClean="0"/>
              <a:t>лещь</a:t>
            </a:r>
            <a:r>
              <a:rPr lang="ru-RU" sz="2400" dirty="0" smtClean="0"/>
              <a:t>»; </a:t>
            </a:r>
            <a:r>
              <a:rPr lang="ru-RU" sz="2400" dirty="0" err="1" smtClean="0"/>
              <a:t>в</a:t>
            </a:r>
            <a:r>
              <a:rPr lang="ru-RU" sz="2400" dirty="0" smtClean="0"/>
              <a:t> (Д) – все слова. И только в (Г), как нетрудно проверить, он все слова написал бы верно.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                                            Ответ: (Г)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358246" cy="5357850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       20. В предложении </a:t>
            </a:r>
            <a:r>
              <a:rPr lang="ru-RU" sz="2400" b="1" i="1" dirty="0" smtClean="0"/>
              <a:t>Макар ни завтра, ни послезавтра не приедет </a:t>
            </a:r>
            <a:r>
              <a:rPr lang="ru-RU" sz="2400" dirty="0" smtClean="0"/>
              <a:t>спрятано слово </a:t>
            </a:r>
            <a:r>
              <a:rPr lang="ru-RU" sz="2400" b="1" i="1" dirty="0" smtClean="0"/>
              <a:t>карниз</a:t>
            </a:r>
            <a:r>
              <a:rPr lang="ru-RU" sz="2400" dirty="0" smtClean="0"/>
              <a:t>. В каком из предложений (А)-(Г) </a:t>
            </a:r>
            <a:r>
              <a:rPr lang="ru-RU" sz="2400" b="1" dirty="0" smtClean="0"/>
              <a:t>не</a:t>
            </a:r>
            <a:r>
              <a:rPr lang="ru-RU" sz="2400" dirty="0" smtClean="0"/>
              <a:t> спрятано название осветительного прибора?</a:t>
            </a:r>
          </a:p>
          <a:p>
            <a:pPr>
              <a:buNone/>
            </a:pPr>
            <a:r>
              <a:rPr lang="ru-RU" sz="2400" dirty="0" smtClean="0"/>
              <a:t>          </a:t>
            </a:r>
            <a:r>
              <a:rPr lang="ru-RU" sz="2400" b="1" dirty="0" smtClean="0"/>
              <a:t>(А) Радовался </a:t>
            </a:r>
            <a:r>
              <a:rPr lang="ru-RU" sz="2400" b="1" dirty="0" err="1" smtClean="0"/>
              <a:t>Полкан</a:t>
            </a:r>
            <a:r>
              <a:rPr lang="ru-RU" sz="2400" b="1" dirty="0" smtClean="0"/>
              <a:t>, деля бремя славы с Жучкой.</a:t>
            </a:r>
          </a:p>
          <a:p>
            <a:pPr>
              <a:buNone/>
            </a:pPr>
            <a:r>
              <a:rPr lang="ru-RU" sz="2400" b="1" dirty="0" smtClean="0"/>
              <a:t>          (Б) Резкий ветер Моську загнал в подворотню.</a:t>
            </a:r>
          </a:p>
          <a:p>
            <a:pPr>
              <a:buNone/>
            </a:pPr>
            <a:r>
              <a:rPr lang="ru-RU" sz="2400" b="1" dirty="0" smtClean="0"/>
              <a:t>          (В) Ночью бродить по полю страшно, а утром весело.</a:t>
            </a:r>
          </a:p>
          <a:p>
            <a:pPr>
              <a:buNone/>
            </a:pPr>
            <a:r>
              <a:rPr lang="ru-RU" sz="2400" b="1" dirty="0" smtClean="0"/>
              <a:t>          (Г) </a:t>
            </a:r>
            <a:r>
              <a:rPr lang="ru-RU" sz="2400" b="1" dirty="0" err="1" smtClean="0"/>
              <a:t>Барсик</a:t>
            </a:r>
            <a:r>
              <a:rPr lang="ru-RU" sz="2400" b="1" dirty="0" smtClean="0"/>
              <a:t> думал, что штор шерстяных не бывает.</a:t>
            </a:r>
          </a:p>
          <a:p>
            <a:pPr>
              <a:buNone/>
            </a:pPr>
            <a:r>
              <a:rPr lang="ru-RU" sz="2400" b="1" dirty="0" smtClean="0"/>
              <a:t>          (Д) Такого предложения нет.</a:t>
            </a:r>
          </a:p>
          <a:p>
            <a:pPr algn="just">
              <a:buNone/>
            </a:pPr>
            <a:r>
              <a:rPr lang="ru-RU" sz="2400" dirty="0" smtClean="0"/>
              <a:t>              В каждом из четырёх предложений спрятано слово иноязычного происхождения. В (А) – это </a:t>
            </a:r>
            <a:r>
              <a:rPr lang="ru-RU" sz="2400" b="1" i="1" dirty="0" smtClean="0"/>
              <a:t>канделябр </a:t>
            </a:r>
            <a:r>
              <a:rPr lang="ru-RU" sz="2400" dirty="0" smtClean="0"/>
              <a:t>(подсвечник из нескольких свечей), в (Б) – </a:t>
            </a:r>
            <a:r>
              <a:rPr lang="ru-RU" sz="2400" b="1" i="1" dirty="0" smtClean="0"/>
              <a:t>термос</a:t>
            </a:r>
            <a:r>
              <a:rPr lang="ru-RU" sz="2400" dirty="0" smtClean="0"/>
              <a:t>, в (В) – </a:t>
            </a:r>
            <a:r>
              <a:rPr lang="ru-RU" sz="2400" b="1" i="1" dirty="0" smtClean="0"/>
              <a:t>люстра</a:t>
            </a:r>
            <a:r>
              <a:rPr lang="ru-RU" sz="2400" dirty="0" smtClean="0"/>
              <a:t>, в (Г) – </a:t>
            </a:r>
            <a:r>
              <a:rPr lang="ru-RU" sz="2400" b="1" i="1" dirty="0" smtClean="0"/>
              <a:t>торшер</a:t>
            </a:r>
            <a:r>
              <a:rPr lang="ru-RU" sz="2400" dirty="0" smtClean="0"/>
              <a:t>. Из них не является названием осветительного прибора слово </a:t>
            </a:r>
            <a:r>
              <a:rPr lang="ru-RU" sz="2400" b="1" i="1" dirty="0" smtClean="0"/>
              <a:t>термос</a:t>
            </a:r>
            <a:r>
              <a:rPr lang="ru-RU" sz="2400" dirty="0" smtClean="0"/>
              <a:t>.      </a:t>
            </a:r>
            <a:r>
              <a:rPr lang="ru-RU" sz="2400" b="1" dirty="0" smtClean="0">
                <a:solidFill>
                  <a:srgbClr val="C00000"/>
                </a:solidFill>
              </a:rPr>
              <a:t>Ответ: (Б)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14348" y="1357298"/>
            <a:ext cx="7929618" cy="5143515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21. Сколько разных пар по твёрдости - мягкости образуют согласные звуки в скороговорке </a:t>
            </a:r>
          </a:p>
          <a:p>
            <a:pPr>
              <a:buNone/>
            </a:pPr>
            <a:r>
              <a:rPr lang="ru-RU" sz="2400" b="1" i="1" dirty="0" smtClean="0"/>
              <a:t>                                  </a:t>
            </a:r>
            <a:r>
              <a:rPr lang="ru-RU" sz="2800" b="1" i="1" dirty="0" smtClean="0"/>
              <a:t>Сеня вёз сена воз</a:t>
            </a:r>
            <a:r>
              <a:rPr lang="ru-RU" sz="2800" dirty="0" smtClean="0"/>
              <a:t>?</a:t>
            </a:r>
          </a:p>
          <a:p>
            <a:pPr>
              <a:buNone/>
            </a:pPr>
            <a:r>
              <a:rPr lang="ru-RU" sz="2400" dirty="0" smtClean="0"/>
              <a:t>               (А) ни одной;   (Б) одну;   (В) две;   (Г) три;  </a:t>
            </a:r>
          </a:p>
          <a:p>
            <a:pPr>
              <a:buNone/>
            </a:pPr>
            <a:r>
              <a:rPr lang="ru-RU" sz="2400" dirty="0" smtClean="0"/>
              <a:t>                                     </a:t>
            </a:r>
            <a:r>
              <a:rPr lang="ru-RU" sz="2800" dirty="0" smtClean="0"/>
              <a:t>   </a:t>
            </a:r>
            <a:r>
              <a:rPr lang="ru-RU" sz="2400" dirty="0" smtClean="0"/>
              <a:t>   (Д) четыре.</a:t>
            </a:r>
          </a:p>
          <a:p>
            <a:pPr>
              <a:buNone/>
            </a:pPr>
            <a:r>
              <a:rPr lang="ru-RU" sz="2400" dirty="0" smtClean="0"/>
              <a:t>                       Запишем фразу в транскрипции:</a:t>
            </a:r>
          </a:p>
          <a:p>
            <a:pPr>
              <a:buNone/>
            </a:pPr>
            <a:r>
              <a:rPr lang="ru-RU" sz="2400" dirty="0" smtClean="0"/>
              <a:t>                                 </a:t>
            </a:r>
            <a:r>
              <a:rPr lang="en-US" sz="2800" b="1" dirty="0" smtClean="0"/>
              <a:t>[</a:t>
            </a:r>
            <a:r>
              <a:rPr lang="ru-RU" sz="2800" b="1" dirty="0" err="1" smtClean="0"/>
              <a:t>сэнь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вос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сэнъ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вос</a:t>
            </a:r>
            <a:r>
              <a:rPr lang="en-US" sz="2800" b="1" dirty="0" smtClean="0"/>
              <a:t>]</a:t>
            </a:r>
            <a:endParaRPr lang="ru-RU" sz="2800" b="1" dirty="0" smtClean="0"/>
          </a:p>
          <a:p>
            <a:pPr>
              <a:buNone/>
            </a:pPr>
            <a:r>
              <a:rPr lang="ru-RU" sz="2400" dirty="0" smtClean="0"/>
              <a:t>        Запись отражает маленькую паузу после второго слова; если её не делать, на стыке слов звучит долгий мягкий </a:t>
            </a:r>
            <a:r>
              <a:rPr lang="en-US" sz="2400" dirty="0" smtClean="0"/>
              <a:t>[</a:t>
            </a:r>
            <a:r>
              <a:rPr lang="ru-RU" sz="2400" dirty="0" smtClean="0"/>
              <a:t>с </a:t>
            </a:r>
            <a:r>
              <a:rPr lang="en-US" sz="2400" dirty="0" smtClean="0"/>
              <a:t>]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Можем теперь легко сосчитать пары: </a:t>
            </a:r>
            <a:r>
              <a:rPr lang="en-US" sz="2400" dirty="0" smtClean="0"/>
              <a:t>[</a:t>
            </a:r>
            <a:r>
              <a:rPr lang="en-US" sz="2400" b="1" dirty="0" smtClean="0"/>
              <a:t>c-c</a:t>
            </a:r>
            <a:r>
              <a:rPr lang="ru-RU" sz="2400" dirty="0" smtClean="0"/>
              <a:t> </a:t>
            </a:r>
            <a:r>
              <a:rPr lang="en-US" sz="2400" dirty="0" smtClean="0"/>
              <a:t>]</a:t>
            </a:r>
            <a:r>
              <a:rPr lang="ru-RU" sz="2400" dirty="0" smtClean="0"/>
              <a:t>, </a:t>
            </a:r>
            <a:r>
              <a:rPr lang="en-US" sz="2400" dirty="0" smtClean="0"/>
              <a:t>[</a:t>
            </a:r>
            <a:r>
              <a:rPr lang="ru-RU" sz="2400" b="1" dirty="0" err="1" smtClean="0"/>
              <a:t>н-н</a:t>
            </a:r>
            <a:r>
              <a:rPr lang="ru-RU" sz="2400" dirty="0" smtClean="0"/>
              <a:t> </a:t>
            </a:r>
            <a:r>
              <a:rPr lang="en-US" sz="2400" dirty="0" smtClean="0"/>
              <a:t>]</a:t>
            </a:r>
            <a:r>
              <a:rPr lang="ru-RU" sz="2400" dirty="0" smtClean="0"/>
              <a:t>, </a:t>
            </a:r>
            <a:r>
              <a:rPr lang="en-US" sz="2400" dirty="0" smtClean="0"/>
              <a:t>[</a:t>
            </a:r>
            <a:r>
              <a:rPr lang="ru-RU" sz="2400" b="1" dirty="0" err="1" smtClean="0"/>
              <a:t>в-в</a:t>
            </a:r>
            <a:r>
              <a:rPr lang="ru-RU" sz="2400" dirty="0" smtClean="0"/>
              <a:t> </a:t>
            </a:r>
            <a:r>
              <a:rPr lang="en-US" sz="2400" dirty="0" smtClean="0"/>
              <a:t>]</a:t>
            </a:r>
            <a:r>
              <a:rPr lang="ru-RU" sz="2400" dirty="0" smtClean="0"/>
              <a:t>.</a:t>
            </a:r>
            <a:r>
              <a:rPr lang="ru-RU" sz="2400" b="1" dirty="0" smtClean="0"/>
              <a:t>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                                         Ответ: (Г)</a:t>
            </a:r>
          </a:p>
          <a:p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3857628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/>
              <a:t>,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3500430" y="3881275"/>
            <a:ext cx="571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/>
              <a:t>,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3857628"/>
            <a:ext cx="2143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/>
              <a:t>,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3857628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/>
              <a:t>,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929586" y="5143512"/>
            <a:ext cx="285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/>
              <a:t>,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5500702"/>
            <a:ext cx="285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/>
              <a:t>,</a:t>
            </a:r>
            <a:endParaRPr lang="ru-RU" sz="2400" b="1" dirty="0"/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571604" y="5479741"/>
            <a:ext cx="285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/>
              <a:t>,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71604" y="642918"/>
            <a:ext cx="6643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Задачи, оцениваемые в 5 баллов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Задача, оцениваемая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401080" cy="5143536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    </a:t>
            </a:r>
            <a:r>
              <a:rPr lang="ru-RU" sz="2400" dirty="0" smtClean="0"/>
              <a:t>22. Белоснежка и Золушка играли в шахматы. Белоснежка выиграла. Вот как рассказали об этом 7 гномов. </a:t>
            </a:r>
          </a:p>
          <a:p>
            <a:pPr>
              <a:buNone/>
            </a:pPr>
            <a:r>
              <a:rPr lang="ru-RU" sz="2400" dirty="0" smtClean="0"/>
              <a:t>                 Первый: «Белоснежка выиграла Золушке».</a:t>
            </a:r>
          </a:p>
          <a:p>
            <a:pPr>
              <a:buNone/>
            </a:pPr>
            <a:r>
              <a:rPr lang="ru-RU" sz="2400" dirty="0" smtClean="0"/>
              <a:t>                 Второй: «Золушка проиграла Белоснежке».</a:t>
            </a:r>
          </a:p>
          <a:p>
            <a:pPr>
              <a:buNone/>
            </a:pPr>
            <a:r>
              <a:rPr lang="ru-RU" sz="2400" dirty="0" smtClean="0"/>
              <a:t>                 Третий:  «Белоснежка выиграла Золушку».</a:t>
            </a:r>
          </a:p>
          <a:p>
            <a:pPr>
              <a:buNone/>
            </a:pPr>
            <a:r>
              <a:rPr lang="ru-RU" sz="2400" dirty="0" smtClean="0"/>
              <a:t>                 Четвёртый «Белоснежка обыграла Золушку».</a:t>
            </a:r>
          </a:p>
          <a:p>
            <a:pPr>
              <a:buNone/>
            </a:pPr>
            <a:r>
              <a:rPr lang="ru-RU" sz="2400" dirty="0" smtClean="0"/>
              <a:t>                 Пятый: «Белоснежка выиграла у Золушки».</a:t>
            </a:r>
          </a:p>
          <a:p>
            <a:pPr>
              <a:buNone/>
            </a:pPr>
            <a:r>
              <a:rPr lang="ru-RU" sz="2400" dirty="0" smtClean="0"/>
              <a:t>                 Шестой: «Золушка проиграла у Белоснежки».</a:t>
            </a:r>
          </a:p>
          <a:p>
            <a:pPr>
              <a:buNone/>
            </a:pPr>
            <a:r>
              <a:rPr lang="ru-RU" sz="2400" dirty="0" smtClean="0"/>
              <a:t>                 Седьмой: «Белоснежка обыграла у Золушки».</a:t>
            </a:r>
          </a:p>
          <a:p>
            <a:pPr>
              <a:buNone/>
            </a:pPr>
            <a:r>
              <a:rPr lang="ru-RU" sz="2400" dirty="0" smtClean="0"/>
              <a:t> Перечислите всех гномов, которые точно не сделали ошибки. (А) 1 и2;   (Б) 1, 4 и 6;   (В) 2, 3 и 4;   (Г) 2, 4 и 5;   (Д) 5, 6 и 7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                                           Ответ: (Г)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Задача, оцениваемая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786842" cy="5500726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    </a:t>
            </a:r>
            <a:r>
              <a:rPr lang="ru-RU" sz="2400" dirty="0" smtClean="0"/>
              <a:t>23. Какой из этих шуточных «лозунгов» устроен не так, как другие?</a:t>
            </a:r>
          </a:p>
          <a:p>
            <a:pPr>
              <a:buNone/>
            </a:pPr>
            <a:r>
              <a:rPr lang="ru-RU" sz="2400" dirty="0" smtClean="0"/>
              <a:t>         (А) Норы зверью!   (Б) Болота комарью!   (В) Гнёзда совью! </a:t>
            </a:r>
          </a:p>
          <a:p>
            <a:pPr>
              <a:buNone/>
            </a:pPr>
            <a:r>
              <a:rPr lang="ru-RU" sz="2400" dirty="0" smtClean="0"/>
              <a:t>                           (Г) Сыр воронью!  (Д) Дорогу дурачью!</a:t>
            </a:r>
          </a:p>
          <a:p>
            <a:pPr algn="just">
              <a:buNone/>
            </a:pPr>
            <a:r>
              <a:rPr lang="ru-RU" sz="2400" dirty="0" smtClean="0"/>
              <a:t>            Четыре из этих «лозунгов» устроены одинаково: сущ. в вин. </a:t>
            </a:r>
            <a:r>
              <a:rPr lang="ru-RU" sz="2400" dirty="0" err="1" smtClean="0"/>
              <a:t>пад</a:t>
            </a:r>
            <a:r>
              <a:rPr lang="ru-RU" sz="2400" dirty="0" smtClean="0"/>
              <a:t>., означающее «желаемый объект», и  собирательное существительное в дат. </a:t>
            </a:r>
            <a:r>
              <a:rPr lang="ru-RU" sz="2400" dirty="0" err="1" smtClean="0"/>
              <a:t>пад</a:t>
            </a:r>
            <a:r>
              <a:rPr lang="ru-RU" sz="2400" dirty="0" smtClean="0"/>
              <a:t>., означающее того, кому этот объект призывают дать (</a:t>
            </a:r>
            <a:r>
              <a:rPr lang="ru-RU" sz="2400" i="1" dirty="0" smtClean="0"/>
              <a:t>зверьё, комарьё, вороньё </a:t>
            </a:r>
            <a:r>
              <a:rPr lang="ru-RU" sz="2400" dirty="0" smtClean="0"/>
              <a:t>и </a:t>
            </a:r>
            <a:r>
              <a:rPr lang="ru-RU" sz="2400" i="1" dirty="0" smtClean="0"/>
              <a:t>дурачьё</a:t>
            </a:r>
            <a:r>
              <a:rPr lang="ru-RU" sz="2400" dirty="0" smtClean="0"/>
              <a:t>). Пятый же устроен не так: слова </a:t>
            </a:r>
            <a:r>
              <a:rPr lang="ru-RU" sz="2400" i="1" dirty="0" smtClean="0"/>
              <a:t>совьё</a:t>
            </a:r>
            <a:r>
              <a:rPr lang="ru-RU" sz="2400" dirty="0" smtClean="0"/>
              <a:t> в русском языке не существует, зато существует глагол </a:t>
            </a:r>
            <a:r>
              <a:rPr lang="ru-RU" sz="2400" i="1" dirty="0" smtClean="0"/>
              <a:t>свить</a:t>
            </a:r>
            <a:r>
              <a:rPr lang="ru-RU" sz="2400" dirty="0" smtClean="0"/>
              <a:t>, который в форме 1 лица ед. числа (</a:t>
            </a:r>
            <a:r>
              <a:rPr lang="ru-RU" sz="2400" i="1" dirty="0" smtClean="0"/>
              <a:t>совью</a:t>
            </a:r>
            <a:r>
              <a:rPr lang="ru-RU" sz="2400" dirty="0" smtClean="0"/>
              <a:t>) лишь внешне напоминает </a:t>
            </a:r>
            <a:r>
              <a:rPr lang="ru-RU" sz="2400" dirty="0" err="1" smtClean="0"/>
              <a:t>собират</a:t>
            </a:r>
            <a:r>
              <a:rPr lang="ru-RU" sz="2400" dirty="0" smtClean="0"/>
              <a:t>. сущ. Таким образом, </a:t>
            </a:r>
            <a:r>
              <a:rPr lang="ru-RU" sz="2400" b="1" dirty="0" smtClean="0"/>
              <a:t>пятый лозунг – это не требование обеспечить совам гнёзда, а обещание гнёзда свить.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      </a:t>
            </a:r>
            <a:r>
              <a:rPr lang="ru-RU" sz="2400" b="1" dirty="0" smtClean="0">
                <a:solidFill>
                  <a:srgbClr val="C00000"/>
                </a:solidFill>
              </a:rPr>
              <a:t>Ответ: (В)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Задача, оцениваемая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429684" cy="5429288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       24. Когда неодобрительно говорят о похожих странностях двух приятелей, вспоминают</a:t>
            </a:r>
          </a:p>
          <a:p>
            <a:pPr>
              <a:buNone/>
            </a:pPr>
            <a:r>
              <a:rPr lang="ru-RU" sz="2400" dirty="0" smtClean="0"/>
              <a:t>                  (А) кошку с собакой;   (Б) яблоню с яблоком;  </a:t>
            </a:r>
          </a:p>
          <a:p>
            <a:pPr>
              <a:buNone/>
            </a:pPr>
            <a:r>
              <a:rPr lang="ru-RU" sz="2400" dirty="0" smtClean="0"/>
              <a:t>    (В) Фому с Ерёмой;   (Г) Тамару с подружкой;   (Д) пару сапог.</a:t>
            </a:r>
          </a:p>
          <a:p>
            <a:pPr>
              <a:buNone/>
            </a:pPr>
            <a:r>
              <a:rPr lang="ru-RU" sz="2400" i="1" dirty="0" smtClean="0"/>
              <a:t>      </a:t>
            </a:r>
            <a:r>
              <a:rPr lang="ru-RU" sz="2400" b="1" i="1" dirty="0" smtClean="0"/>
              <a:t>Мы с Тамарой ходим парой </a:t>
            </a:r>
            <a:r>
              <a:rPr lang="ru-RU" sz="2400" i="1" dirty="0" smtClean="0"/>
              <a:t>– </a:t>
            </a:r>
            <a:r>
              <a:rPr lang="ru-RU" sz="2400" dirty="0" smtClean="0"/>
              <a:t>эту строчку А. </a:t>
            </a:r>
            <a:r>
              <a:rPr lang="ru-RU" sz="2400" dirty="0" err="1" smtClean="0"/>
              <a:t>Барто</a:t>
            </a:r>
            <a:r>
              <a:rPr lang="ru-RU" sz="2400" dirty="0" smtClean="0"/>
              <a:t> вспоминают, говоря о двух неразлучных подружках.</a:t>
            </a:r>
          </a:p>
          <a:p>
            <a:pPr>
              <a:buNone/>
            </a:pPr>
            <a:r>
              <a:rPr lang="ru-RU" sz="2400" dirty="0" smtClean="0"/>
              <a:t>     </a:t>
            </a:r>
            <a:r>
              <a:rPr lang="ru-RU" sz="2400" b="1" i="1" dirty="0" smtClean="0"/>
              <a:t>Живут как кошка с собакой </a:t>
            </a:r>
            <a:r>
              <a:rPr lang="ru-RU" sz="2400" dirty="0" smtClean="0"/>
              <a:t>– о людях, вечно ссорящихся. </a:t>
            </a:r>
          </a:p>
          <a:p>
            <a:pPr>
              <a:buNone/>
            </a:pPr>
            <a:r>
              <a:rPr lang="ru-RU" sz="2400" b="1" i="1" dirty="0" smtClean="0"/>
              <a:t>     Яблоко от яблони недалеко падает </a:t>
            </a:r>
            <a:r>
              <a:rPr lang="ru-RU" sz="2400" dirty="0" smtClean="0"/>
              <a:t>-  о ребёнке, повторяющем не самые лучшие качества родителей. </a:t>
            </a:r>
          </a:p>
          <a:p>
            <a:pPr>
              <a:buNone/>
            </a:pPr>
            <a:r>
              <a:rPr lang="ru-RU" sz="2400" dirty="0" smtClean="0"/>
              <a:t>    </a:t>
            </a:r>
            <a:r>
              <a:rPr lang="ru-RU" sz="2400" b="1" i="1" dirty="0" smtClean="0"/>
              <a:t>Я тебе про Фому, а ты мне про Ерёму  </a:t>
            </a:r>
            <a:r>
              <a:rPr lang="ru-RU" sz="2400" dirty="0" smtClean="0"/>
              <a:t>- когда один говорит про одно, а другой ему совсем про другое.</a:t>
            </a:r>
          </a:p>
          <a:p>
            <a:pPr>
              <a:buNone/>
            </a:pPr>
            <a:r>
              <a:rPr lang="ru-RU" sz="2400" dirty="0" smtClean="0"/>
              <a:t>      И только про двух приятелей, похожих в своих привычках и странностях могут сказать: </a:t>
            </a:r>
            <a:r>
              <a:rPr lang="ru-RU" sz="2400" b="1" i="1" dirty="0" smtClean="0"/>
              <a:t>Два сапога пара</a:t>
            </a:r>
            <a:r>
              <a:rPr lang="ru-RU" sz="2400" dirty="0" smtClean="0"/>
              <a:t>.    </a:t>
            </a:r>
            <a:r>
              <a:rPr lang="ru-RU" sz="2400" b="1" dirty="0" smtClean="0">
                <a:solidFill>
                  <a:srgbClr val="C00000"/>
                </a:solidFill>
              </a:rPr>
              <a:t>Ответ: (Д)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0013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Задача, оцениваемая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25. На вывеске одного петербургского магазина нарисованы три кошачьих фигурки и написана одна буква. Какая это буква?</a:t>
            </a:r>
          </a:p>
          <a:p>
            <a:pPr>
              <a:buNone/>
            </a:pPr>
            <a:r>
              <a:rPr lang="ru-RU" sz="2800" dirty="0" smtClean="0"/>
              <a:t>                  (А) Ё;    (Б) Ж;   (В) З;   (Г) И;   (Д) Ы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         Это магазин трикотажа : три кота ж!</a:t>
            </a:r>
          </a:p>
          <a:p>
            <a:pPr>
              <a:buNone/>
            </a:pPr>
            <a:r>
              <a:rPr lang="ru-RU" sz="2800" dirty="0" smtClean="0"/>
              <a:t>                      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Ответ: (Б)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Задача, оцениваемая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7929618" cy="5500702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                 26. Что по смыслу лишнее?</a:t>
            </a:r>
          </a:p>
          <a:p>
            <a:pPr>
              <a:buNone/>
            </a:pPr>
            <a:r>
              <a:rPr lang="ru-RU" sz="2800" dirty="0" smtClean="0"/>
              <a:t>           (А) открыть дверь;   (Б) открыть заслонку;</a:t>
            </a:r>
          </a:p>
          <a:p>
            <a:pPr>
              <a:buNone/>
            </a:pPr>
            <a:r>
              <a:rPr lang="ru-RU" sz="2800" dirty="0" smtClean="0"/>
              <a:t>           (В) открыть калитку; (Г) открыть квартиру;</a:t>
            </a:r>
          </a:p>
          <a:p>
            <a:pPr>
              <a:buNone/>
            </a:pPr>
            <a:r>
              <a:rPr lang="ru-RU" sz="2800" dirty="0" smtClean="0"/>
              <a:t>                           (Д) открыть форточку.</a:t>
            </a:r>
          </a:p>
          <a:p>
            <a:pPr algn="just">
              <a:buNone/>
            </a:pPr>
            <a:r>
              <a:rPr lang="ru-RU" sz="2800" dirty="0" smtClean="0"/>
              <a:t>         </a:t>
            </a:r>
            <a:r>
              <a:rPr lang="ru-RU" sz="2400" dirty="0" smtClean="0"/>
              <a:t>Дверь, заслонка, калитка и форточка – это предметы,</a:t>
            </a:r>
          </a:p>
          <a:p>
            <a:pPr algn="just">
              <a:buNone/>
            </a:pPr>
            <a:r>
              <a:rPr lang="ru-RU" sz="2400" dirty="0" smtClean="0"/>
              <a:t>      с помощью которых мы перекрываем какой-то проём. Поэтому открыть их – значит переместить, открыв этот проём. Квартира же не перекрывает никакого проёма, и глагол </a:t>
            </a:r>
            <a:r>
              <a:rPr lang="ru-RU" sz="2400" i="1" dirty="0" smtClean="0"/>
              <a:t>открыть</a:t>
            </a:r>
            <a:r>
              <a:rPr lang="ru-RU" sz="2400" dirty="0" smtClean="0"/>
              <a:t> в сочетании со словом </a:t>
            </a:r>
            <a:r>
              <a:rPr lang="ru-RU" sz="2400" i="1" dirty="0" smtClean="0"/>
              <a:t>квартира</a:t>
            </a:r>
            <a:r>
              <a:rPr lang="ru-RU" sz="2400" dirty="0" smtClean="0"/>
              <a:t> имеет другое значение: сделать доступным попадание внутрь.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   </a:t>
            </a:r>
            <a:r>
              <a:rPr lang="ru-RU" sz="2400" b="1" dirty="0" smtClean="0">
                <a:solidFill>
                  <a:srgbClr val="C00000"/>
                </a:solidFill>
              </a:rPr>
              <a:t>Ответ: (Г)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Задача, оцениваемая в 5 баллов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72098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27. </a:t>
            </a:r>
            <a:r>
              <a:rPr lang="en-US" sz="2800" b="1" dirty="0" smtClean="0"/>
              <a:t>O </a:t>
            </a:r>
            <a:r>
              <a:rPr lang="en-US" sz="2800" b="1" dirty="0" err="1" smtClean="0"/>
              <a:t>Tite</a:t>
            </a:r>
            <a:r>
              <a:rPr lang="en-US" sz="2800" b="1" dirty="0" smtClean="0"/>
              <a:t> </a:t>
            </a:r>
            <a:r>
              <a:rPr lang="ru-RU" sz="2800" b="1" dirty="0" smtClean="0"/>
              <a:t> </a:t>
            </a:r>
            <a:r>
              <a:rPr lang="en-US" sz="2800" b="1" dirty="0" err="1" smtClean="0"/>
              <a:t>tute</a:t>
            </a:r>
            <a:r>
              <a:rPr lang="ru-RU" sz="2800" b="1" dirty="0" smtClean="0"/>
              <a:t>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Tati</a:t>
            </a:r>
            <a:r>
              <a:rPr lang="ru-RU" sz="2800" b="1" dirty="0" smtClean="0"/>
              <a:t>, </a:t>
            </a:r>
            <a:r>
              <a:rPr lang="en-US" sz="2800" b="1" dirty="0" err="1" smtClean="0"/>
              <a:t>tibi</a:t>
            </a:r>
            <a:r>
              <a:rPr lang="ru-RU" sz="2800" b="1" dirty="0" smtClean="0"/>
              <a:t>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tanta</a:t>
            </a:r>
            <a:r>
              <a:rPr lang="ru-RU" sz="2800" b="1" dirty="0" smtClean="0"/>
              <a:t>, </a:t>
            </a:r>
            <a:r>
              <a:rPr lang="en-US" sz="2800" b="1" dirty="0" err="1" smtClean="0"/>
              <a:t>tyranne</a:t>
            </a:r>
            <a:r>
              <a:rPr lang="ru-RU" sz="2800" b="1" dirty="0" smtClean="0"/>
              <a:t>,  </a:t>
            </a:r>
            <a:r>
              <a:rPr lang="en-US" sz="2800" b="1" dirty="0" err="1" smtClean="0"/>
              <a:t>pulisti</a:t>
            </a:r>
            <a:r>
              <a:rPr lang="ru-RU" sz="2800" b="1" dirty="0" smtClean="0"/>
              <a:t>!</a:t>
            </a:r>
          </a:p>
          <a:p>
            <a:pPr>
              <a:buNone/>
            </a:pPr>
            <a:r>
              <a:rPr lang="ru-RU" sz="2800" dirty="0" smtClean="0"/>
              <a:t>    Перед вами – строка древнеримского поэта </a:t>
            </a:r>
            <a:r>
              <a:rPr lang="ru-RU" sz="2800" dirty="0" err="1" smtClean="0"/>
              <a:t>Энния</a:t>
            </a:r>
            <a:r>
              <a:rPr lang="ru-RU" sz="2800" dirty="0" smtClean="0"/>
              <a:t> (в переводе с латыни она означает: «О не знающий опасности правитель Тит </a:t>
            </a:r>
            <a:r>
              <a:rPr lang="ru-RU" sz="2800" dirty="0" err="1" smtClean="0"/>
              <a:t>Татий</a:t>
            </a:r>
            <a:r>
              <a:rPr lang="ru-RU" sz="2800" dirty="0" smtClean="0"/>
              <a:t>, как много ты перенёс!»), в которой допущена ошибка. Какое исправление нужно внести, чтобы строка приобрела первоначальный вид?</a:t>
            </a:r>
          </a:p>
          <a:p>
            <a:pPr>
              <a:buNone/>
            </a:pPr>
            <a:r>
              <a:rPr lang="ru-RU" sz="2800" dirty="0" smtClean="0"/>
              <a:t>  (А) заменить </a:t>
            </a:r>
            <a:r>
              <a:rPr lang="en-US" sz="2800" b="1" dirty="0" err="1" smtClean="0"/>
              <a:t>tute</a:t>
            </a:r>
            <a:r>
              <a:rPr lang="ru-RU" sz="2800" dirty="0" smtClean="0"/>
              <a:t> на</a:t>
            </a:r>
            <a:r>
              <a:rPr lang="en-US" sz="2800" dirty="0" smtClean="0"/>
              <a:t> </a:t>
            </a:r>
            <a:r>
              <a:rPr lang="en-US" sz="2800" b="1" dirty="0" err="1" smtClean="0"/>
              <a:t>tuta</a:t>
            </a:r>
            <a:r>
              <a:rPr lang="ru-RU" sz="2800" dirty="0" smtClean="0"/>
              <a:t>;  (Б) заменить </a:t>
            </a:r>
            <a:r>
              <a:rPr lang="en-US" sz="2800" b="1" dirty="0" err="1" smtClean="0"/>
              <a:t>tibi</a:t>
            </a:r>
            <a:r>
              <a:rPr lang="ru-RU" sz="2800" dirty="0" smtClean="0"/>
              <a:t> на </a:t>
            </a:r>
            <a:r>
              <a:rPr lang="en-US" sz="2800" b="1" dirty="0" err="1" smtClean="0"/>
              <a:t>tebe</a:t>
            </a:r>
            <a:r>
              <a:rPr lang="ru-RU" sz="2800" dirty="0" smtClean="0"/>
              <a:t>; </a:t>
            </a:r>
          </a:p>
          <a:p>
            <a:pPr>
              <a:buNone/>
            </a:pPr>
            <a:r>
              <a:rPr lang="ru-RU" sz="2800" dirty="0" smtClean="0"/>
              <a:t>  (В) заменить </a:t>
            </a:r>
            <a:r>
              <a:rPr lang="en-US" sz="2800" b="1" dirty="0" err="1" smtClean="0"/>
              <a:t>tanta</a:t>
            </a:r>
            <a:r>
              <a:rPr lang="en-US" sz="2800" dirty="0" smtClean="0"/>
              <a:t> </a:t>
            </a:r>
            <a:r>
              <a:rPr lang="ru-RU" sz="2800" dirty="0" smtClean="0"/>
              <a:t>на </a:t>
            </a:r>
            <a:r>
              <a:rPr lang="en-US" sz="2800" b="1" dirty="0" err="1" smtClean="0"/>
              <a:t>tantum</a:t>
            </a:r>
            <a:r>
              <a:rPr lang="ru-RU" sz="2800" dirty="0" smtClean="0"/>
              <a:t>;  (Г) заменить </a:t>
            </a:r>
            <a:r>
              <a:rPr lang="en-US" sz="2800" b="1" dirty="0" err="1" smtClean="0"/>
              <a:t>tyranne</a:t>
            </a:r>
            <a:r>
              <a:rPr lang="ru-RU" sz="2800" b="1" dirty="0" smtClean="0"/>
              <a:t>  </a:t>
            </a:r>
            <a:r>
              <a:rPr lang="ru-RU" sz="2800" dirty="0" smtClean="0"/>
              <a:t>  на </a:t>
            </a:r>
            <a:r>
              <a:rPr lang="en-US" sz="2800" b="1" dirty="0" err="1" smtClean="0"/>
              <a:t>tiranne</a:t>
            </a:r>
            <a:r>
              <a:rPr lang="ru-RU" sz="2800" dirty="0" smtClean="0"/>
              <a:t>;  (Д) заменить </a:t>
            </a:r>
            <a:r>
              <a:rPr lang="en-US" sz="2800" b="1" dirty="0" err="1" smtClean="0"/>
              <a:t>pulisti</a:t>
            </a:r>
            <a:r>
              <a:rPr lang="ru-RU" sz="2800" dirty="0" smtClean="0"/>
              <a:t> на </a:t>
            </a:r>
            <a:r>
              <a:rPr lang="en-US" sz="2800" b="1" dirty="0" err="1" smtClean="0"/>
              <a:t>tulisti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714348" y="1214422"/>
            <a:ext cx="7858180" cy="5643578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/>
              <a:t>          2. Если взять слово </a:t>
            </a:r>
            <a:r>
              <a:rPr lang="ru-RU" sz="2400" i="1" dirty="0" smtClean="0"/>
              <a:t>Румыния</a:t>
            </a:r>
            <a:r>
              <a:rPr lang="ru-RU" sz="2400" dirty="0" smtClean="0"/>
              <a:t> и отбросить две последние буквы, получится название жителя этой страны: </a:t>
            </a:r>
            <a:r>
              <a:rPr lang="ru-RU" sz="2400" i="1" dirty="0" smtClean="0"/>
              <a:t>румын</a:t>
            </a:r>
            <a:r>
              <a:rPr lang="ru-RU" sz="2400" dirty="0" smtClean="0"/>
              <a:t>. Из названия какой страны можно тем же способом получить название её жителя?</a:t>
            </a:r>
          </a:p>
          <a:p>
            <a:pPr algn="just">
              <a:buNone/>
            </a:pPr>
            <a:r>
              <a:rPr lang="ru-RU" sz="2400" dirty="0" smtClean="0"/>
              <a:t>               (А) Швеция;     (Б) Швейцария;   (В) Грузия;  </a:t>
            </a:r>
          </a:p>
          <a:p>
            <a:pPr algn="just">
              <a:buNone/>
            </a:pPr>
            <a:r>
              <a:rPr lang="ru-RU" sz="2400" dirty="0" smtClean="0"/>
              <a:t>                            (Г) Киргизия;    (Д) Эстония.</a:t>
            </a:r>
          </a:p>
          <a:p>
            <a:pPr algn="just">
              <a:buNone/>
            </a:pPr>
            <a:r>
              <a:rPr lang="ru-RU" sz="2400" dirty="0" smtClean="0"/>
              <a:t>             Отбросив –</a:t>
            </a:r>
            <a:r>
              <a:rPr lang="ru-RU" sz="2400" i="1" dirty="0" err="1" smtClean="0"/>
              <a:t>ия</a:t>
            </a:r>
            <a:r>
              <a:rPr lang="ru-RU" sz="2400" dirty="0" smtClean="0"/>
              <a:t> от каждого из этих слов, получаем: </a:t>
            </a:r>
            <a:r>
              <a:rPr lang="ru-RU" sz="2400" i="1" dirty="0" smtClean="0"/>
              <a:t>швец, швейцар, груз, киргиз, </a:t>
            </a:r>
            <a:r>
              <a:rPr lang="ru-RU" sz="2400" i="1" dirty="0" err="1" smtClean="0"/>
              <a:t>эстон</a:t>
            </a:r>
            <a:r>
              <a:rPr lang="ru-RU" sz="2400" dirty="0" smtClean="0"/>
              <a:t>. Слова </a:t>
            </a:r>
            <a:r>
              <a:rPr lang="ru-RU" sz="2400" i="1" dirty="0" smtClean="0"/>
              <a:t>швейцар,</a:t>
            </a:r>
            <a:r>
              <a:rPr lang="ru-RU" sz="2400" dirty="0" smtClean="0"/>
              <a:t> </a:t>
            </a:r>
            <a:r>
              <a:rPr lang="ru-RU" sz="2400" i="1" dirty="0" smtClean="0"/>
              <a:t>груз</a:t>
            </a:r>
            <a:r>
              <a:rPr lang="ru-RU" sz="2400" dirty="0" smtClean="0"/>
              <a:t> и устаревшее слово </a:t>
            </a:r>
            <a:r>
              <a:rPr lang="ru-RU" sz="2400" i="1" dirty="0" smtClean="0"/>
              <a:t>швец</a:t>
            </a:r>
            <a:r>
              <a:rPr lang="ru-RU" sz="2400" dirty="0" smtClean="0"/>
              <a:t> существуют, но не называют в современном русском языке жителей каких-либо стран, а слово </a:t>
            </a:r>
            <a:r>
              <a:rPr lang="ru-RU" sz="2400" i="1" dirty="0" smtClean="0"/>
              <a:t>киргиз </a:t>
            </a:r>
            <a:r>
              <a:rPr lang="ru-RU" sz="2400" dirty="0" smtClean="0"/>
              <a:t>называет жителя Киргизии. Названия жителей этих стран – </a:t>
            </a:r>
            <a:r>
              <a:rPr lang="ru-RU" sz="2400" i="1" dirty="0" smtClean="0"/>
              <a:t>швед, швейцарец, грузин </a:t>
            </a:r>
            <a:r>
              <a:rPr lang="ru-RU" sz="2400" dirty="0" smtClean="0"/>
              <a:t>и</a:t>
            </a:r>
            <a:r>
              <a:rPr lang="ru-RU" sz="2400" i="1" dirty="0" smtClean="0"/>
              <a:t> эстонец.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</a:t>
            </a:r>
            <a:r>
              <a:rPr lang="ru-RU" sz="2400" b="1" dirty="0" smtClean="0">
                <a:solidFill>
                  <a:srgbClr val="C00000"/>
                </a:solidFill>
              </a:rPr>
              <a:t>Ответ: (Г)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785818"/>
          </a:xfrm>
        </p:spPr>
        <p:txBody>
          <a:bodyPr/>
          <a:lstStyle/>
          <a:p>
            <a:r>
              <a:rPr lang="en-US" sz="3200" b="1" dirty="0" smtClean="0"/>
              <a:t>O </a:t>
            </a:r>
            <a:r>
              <a:rPr lang="en-US" sz="3200" b="1" dirty="0" err="1" smtClean="0"/>
              <a:t>Tite</a:t>
            </a:r>
            <a:r>
              <a:rPr lang="en-US" sz="3200" b="1" dirty="0" smtClean="0"/>
              <a:t> </a:t>
            </a:r>
            <a:r>
              <a:rPr lang="ru-RU" sz="3200" b="1" dirty="0" smtClean="0"/>
              <a:t> </a:t>
            </a:r>
            <a:r>
              <a:rPr lang="en-US" sz="3200" b="1" dirty="0" err="1" smtClean="0"/>
              <a:t>tute</a:t>
            </a:r>
            <a:r>
              <a:rPr lang="ru-RU" sz="3200" b="1" dirty="0" smtClean="0"/>
              <a:t> 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Tati</a:t>
            </a:r>
            <a:r>
              <a:rPr lang="ru-RU" sz="3200" b="1" dirty="0" smtClean="0"/>
              <a:t>, </a:t>
            </a:r>
            <a:r>
              <a:rPr lang="en-US" sz="3200" b="1" dirty="0" err="1" smtClean="0"/>
              <a:t>tibi</a:t>
            </a:r>
            <a:r>
              <a:rPr lang="ru-RU" sz="3200" b="1" dirty="0" smtClean="0"/>
              <a:t> 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tanta</a:t>
            </a:r>
            <a:r>
              <a:rPr lang="ru-RU" sz="3200" b="1" dirty="0" smtClean="0"/>
              <a:t>, </a:t>
            </a:r>
            <a:r>
              <a:rPr lang="en-US" sz="3200" b="1" dirty="0" err="1" smtClean="0"/>
              <a:t>tyranne</a:t>
            </a:r>
            <a:r>
              <a:rPr lang="ru-RU" sz="3200" b="1" dirty="0" smtClean="0"/>
              <a:t>,  </a:t>
            </a:r>
            <a:r>
              <a:rPr lang="en-US" sz="3200" b="1" dirty="0" err="1" smtClean="0"/>
              <a:t>pulisti</a:t>
            </a:r>
            <a:r>
              <a:rPr lang="ru-RU" sz="3200" b="1" dirty="0" smtClean="0"/>
              <a:t>!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143932" cy="5214974"/>
          </a:xfrm>
        </p:spPr>
        <p:txBody>
          <a:bodyPr/>
          <a:lstStyle/>
          <a:p>
            <a:pPr algn="just">
              <a:buNone/>
            </a:pPr>
            <a:r>
              <a:rPr lang="ru-RU" sz="2800" dirty="0" smtClean="0"/>
              <a:t>          Очевидно, строка </a:t>
            </a:r>
            <a:r>
              <a:rPr lang="ru-RU" sz="2800" dirty="0" err="1" smtClean="0"/>
              <a:t>Энния</a:t>
            </a:r>
            <a:r>
              <a:rPr lang="ru-RU" sz="2800" dirty="0" smtClean="0"/>
              <a:t> обладает какой-то формальной особенностью, увидеть которую можно, даже не зная латыни. Действительно, все слова в этой строке, кроме первого и последнего, начинаются с одной и той же буквы </a:t>
            </a:r>
            <a:r>
              <a:rPr lang="en-US" sz="2800" b="1" i="1" dirty="0" smtClean="0"/>
              <a:t>t</a:t>
            </a:r>
            <a:r>
              <a:rPr lang="ru-RU" sz="2800" dirty="0" smtClean="0"/>
              <a:t>. Понятно, почему поэт позволил себе отступить от этого принципа в случае с состоящей из одной-единственной гласной буквы частицы </a:t>
            </a:r>
            <a:r>
              <a:rPr lang="ru-RU" sz="2800" b="1" i="1" dirty="0" smtClean="0"/>
              <a:t>о</a:t>
            </a:r>
            <a:r>
              <a:rPr lang="ru-RU" sz="2800" dirty="0" smtClean="0"/>
              <a:t>, но что касается слова</a:t>
            </a:r>
            <a:r>
              <a:rPr lang="en-US" sz="2800" dirty="0" smtClean="0"/>
              <a:t> </a:t>
            </a:r>
            <a:r>
              <a:rPr lang="en-US" sz="2800" dirty="0" err="1" smtClean="0"/>
              <a:t>pulisti</a:t>
            </a:r>
            <a:r>
              <a:rPr lang="ru-RU" sz="2800" dirty="0" smtClean="0"/>
              <a:t>, его появление в тексте ничем не оправдано и может быть только следствием ошибки.</a:t>
            </a:r>
          </a:p>
          <a:p>
            <a:pPr>
              <a:buNone/>
            </a:pPr>
            <a:r>
              <a:rPr lang="ru-RU" sz="2800" dirty="0" smtClean="0"/>
              <a:t>                    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Ответ: (Д)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             Желаю  удачи!</a:t>
            </a:r>
          </a:p>
          <a:p>
            <a:pPr>
              <a:buNone/>
            </a:pPr>
            <a:endParaRPr lang="ru-RU" sz="5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5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5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                       </a:t>
            </a:r>
          </a:p>
          <a:p>
            <a:pPr>
              <a:buNone/>
            </a:pPr>
            <a:endParaRPr lang="ru-RU" sz="5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5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5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Documents and Settings\ALEX\Рабочий стол\картинка русский медвежоно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3286124"/>
            <a:ext cx="1428760" cy="1928826"/>
          </a:xfrm>
          <a:prstGeom prst="rect">
            <a:avLst/>
          </a:prstGeom>
          <a:noFill/>
        </p:spPr>
      </p:pic>
      <p:pic>
        <p:nvPicPr>
          <p:cNvPr id="5" name="Picture 2" descr="C:\Documents and Settings\ALEX\Рабочий стол\картинка русский медвежоно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2714620"/>
            <a:ext cx="1428760" cy="1928826"/>
          </a:xfrm>
          <a:prstGeom prst="rect">
            <a:avLst/>
          </a:prstGeom>
          <a:noFill/>
        </p:spPr>
      </p:pic>
      <p:pic>
        <p:nvPicPr>
          <p:cNvPr id="6" name="Picture 2" descr="C:\Documents and Settings\ALEX\Рабочий стол\картинка русский медвежоно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714620"/>
            <a:ext cx="1428760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115328" cy="5214974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/>
              <a:t>         3. Чтобы люди улыбнулись, в Англии фотографы просят их произнести слово </a:t>
            </a:r>
            <a:r>
              <a:rPr lang="ru-RU" sz="2400" i="1" dirty="0" err="1" smtClean="0"/>
              <a:t>чииз</a:t>
            </a:r>
            <a:r>
              <a:rPr lang="ru-RU" sz="2400" i="1" dirty="0" smtClean="0"/>
              <a:t> </a:t>
            </a:r>
            <a:r>
              <a:rPr lang="ru-RU" sz="2400" dirty="0" smtClean="0"/>
              <a:t>(сыр), в Корее – </a:t>
            </a:r>
            <a:r>
              <a:rPr lang="ru-RU" sz="2400" i="1" dirty="0" err="1" smtClean="0"/>
              <a:t>кимчи</a:t>
            </a:r>
            <a:r>
              <a:rPr lang="ru-RU" sz="2400" i="1" dirty="0" smtClean="0"/>
              <a:t> </a:t>
            </a:r>
            <a:r>
              <a:rPr lang="ru-RU" sz="2400" dirty="0" smtClean="0"/>
              <a:t>(блюдо из капусты). Какое слово больше остальных подходит для русского фотографа?</a:t>
            </a:r>
          </a:p>
          <a:p>
            <a:pPr algn="just">
              <a:buNone/>
            </a:pPr>
            <a:r>
              <a:rPr lang="ru-RU" sz="2400" dirty="0" smtClean="0"/>
              <a:t>                           (А) ананас;   (Б) урюк;   (В) окорок; </a:t>
            </a:r>
          </a:p>
          <a:p>
            <a:pPr algn="just">
              <a:buNone/>
            </a:pPr>
            <a:r>
              <a:rPr lang="ru-RU" sz="2400" dirty="0" smtClean="0"/>
              <a:t>                                     (Г) ириски;   (Д) эскимо.</a:t>
            </a:r>
          </a:p>
          <a:p>
            <a:pPr algn="just">
              <a:buNone/>
            </a:pPr>
            <a:r>
              <a:rPr lang="ru-RU" sz="2400" dirty="0" smtClean="0"/>
              <a:t>             Когда мы произносим слова, в которых есть гласные звуки </a:t>
            </a:r>
            <a:r>
              <a:rPr lang="en-US" sz="2400" dirty="0" smtClean="0"/>
              <a:t>[</a:t>
            </a:r>
            <a:r>
              <a:rPr lang="ru-RU" sz="2400" dirty="0" smtClean="0"/>
              <a:t>у</a:t>
            </a:r>
            <a:r>
              <a:rPr lang="en-US" sz="2400" dirty="0" smtClean="0"/>
              <a:t>] </a:t>
            </a:r>
            <a:r>
              <a:rPr lang="ru-RU" sz="2400" dirty="0" smtClean="0"/>
              <a:t>или </a:t>
            </a:r>
            <a:r>
              <a:rPr lang="en-US" sz="2400" dirty="0" smtClean="0"/>
              <a:t>[</a:t>
            </a:r>
            <a:r>
              <a:rPr lang="ru-RU" sz="2400" dirty="0" smtClean="0"/>
              <a:t>о</a:t>
            </a:r>
            <a:r>
              <a:rPr lang="en-US" sz="2400" dirty="0" smtClean="0"/>
              <a:t>] (</a:t>
            </a:r>
            <a:r>
              <a:rPr lang="ru-RU" sz="2400" i="1" dirty="0" smtClean="0"/>
              <a:t>урюк, окорок, эскимо</a:t>
            </a:r>
            <a:r>
              <a:rPr lang="ru-RU" sz="2400" dirty="0" smtClean="0"/>
              <a:t>), мы невольно вытягиваем губы трубочкой, при этом трудно улыбнуться. Именно для того, чтобы губы сами расплылись в улыбке, для русского фотографа больше других подходит слово </a:t>
            </a:r>
            <a:r>
              <a:rPr lang="ru-RU" sz="2400" i="1" dirty="0" smtClean="0"/>
              <a:t>ириски </a:t>
            </a:r>
            <a:r>
              <a:rPr lang="ru-RU" sz="2400" dirty="0" smtClean="0"/>
              <a:t>с тремя </a:t>
            </a:r>
            <a:r>
              <a:rPr lang="ru-RU" sz="2400" i="1" dirty="0" smtClean="0"/>
              <a:t>и.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</a:t>
            </a:r>
            <a:r>
              <a:rPr lang="ru-RU" sz="2400" b="1" dirty="0" smtClean="0">
                <a:solidFill>
                  <a:srgbClr val="C00000"/>
                </a:solidFill>
              </a:rPr>
              <a:t>Ответ: (Д)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28588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0594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4. Какое из этих слов по смыслу отличается от остальных сильнее, чем они – друг от друга?</a:t>
            </a:r>
          </a:p>
          <a:p>
            <a:pPr>
              <a:buNone/>
            </a:pPr>
            <a:r>
              <a:rPr lang="ru-RU" sz="2800" dirty="0" smtClean="0"/>
              <a:t>         (А) балабол;   (Б) баскетбол;   (В) бейсбол;</a:t>
            </a:r>
          </a:p>
          <a:p>
            <a:pPr>
              <a:buNone/>
            </a:pPr>
            <a:r>
              <a:rPr lang="ru-RU" sz="2800" dirty="0" smtClean="0"/>
              <a:t>                      (Г) волейбол;  (Д) футбол.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i="1" dirty="0" smtClean="0"/>
              <a:t>     Баскетбол, бейсбол, волейбол, футбол </a:t>
            </a:r>
            <a:r>
              <a:rPr lang="ru-RU" sz="2800" dirty="0" smtClean="0"/>
              <a:t>– это игры с мячом, а </a:t>
            </a:r>
            <a:r>
              <a:rPr lang="ru-RU" sz="2800" i="1" dirty="0" smtClean="0"/>
              <a:t>балабол</a:t>
            </a:r>
            <a:r>
              <a:rPr lang="ru-RU" sz="2800" dirty="0" smtClean="0"/>
              <a:t> – это болтун.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                                        Ответ: (А)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7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2922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2400" dirty="0" smtClean="0"/>
              <a:t>5. Кто из этих персонажей наверняка назван по имени-отчеству?</a:t>
            </a:r>
          </a:p>
          <a:p>
            <a:pPr>
              <a:buNone/>
            </a:pPr>
            <a:r>
              <a:rPr lang="ru-RU" sz="2400" dirty="0" smtClean="0"/>
              <a:t>                (А) Добрыня Никитич;   (Б) Алёша Попович;</a:t>
            </a:r>
          </a:p>
          <a:p>
            <a:pPr>
              <a:buNone/>
            </a:pPr>
            <a:r>
              <a:rPr lang="ru-RU" sz="2400" dirty="0" smtClean="0"/>
              <a:t>                     (В) Илья Муромец;   (Г) Иван-Царевич;</a:t>
            </a:r>
          </a:p>
          <a:p>
            <a:pPr>
              <a:buNone/>
            </a:pPr>
            <a:r>
              <a:rPr lang="ru-RU" sz="2400" dirty="0" smtClean="0"/>
              <a:t>                                      (Д) старик </a:t>
            </a:r>
            <a:r>
              <a:rPr lang="ru-RU" sz="2400" dirty="0" err="1" smtClean="0"/>
              <a:t>Хоттабыч</a:t>
            </a:r>
            <a:r>
              <a:rPr lang="ru-RU" sz="2400" dirty="0" smtClean="0"/>
              <a:t>. </a:t>
            </a:r>
          </a:p>
          <a:p>
            <a:pPr>
              <a:buNone/>
            </a:pPr>
            <a:r>
              <a:rPr lang="ru-RU" sz="2400" dirty="0" smtClean="0"/>
              <a:t> </a:t>
            </a:r>
          </a:p>
          <a:p>
            <a:pPr>
              <a:buNone/>
            </a:pPr>
            <a:r>
              <a:rPr lang="ru-RU" sz="2400" dirty="0" smtClean="0"/>
              <a:t>            </a:t>
            </a:r>
            <a:r>
              <a:rPr lang="ru-RU" sz="2400" i="1" dirty="0" smtClean="0"/>
              <a:t>Попович</a:t>
            </a:r>
            <a:r>
              <a:rPr lang="ru-RU" sz="2400" dirty="0" smtClean="0"/>
              <a:t> – это сын попа, </a:t>
            </a:r>
            <a:r>
              <a:rPr lang="ru-RU" sz="2400" i="1" dirty="0" smtClean="0"/>
              <a:t>Царевич </a:t>
            </a:r>
            <a:r>
              <a:rPr lang="ru-RU" sz="2400" dirty="0" smtClean="0"/>
              <a:t>– сын царя,</a:t>
            </a:r>
          </a:p>
          <a:p>
            <a:pPr>
              <a:buNone/>
            </a:pPr>
            <a:r>
              <a:rPr lang="ru-RU" sz="2400" i="1" dirty="0" smtClean="0"/>
              <a:t>      Муромец </a:t>
            </a:r>
            <a:r>
              <a:rPr lang="ru-RU" sz="2400" dirty="0" smtClean="0"/>
              <a:t>– житель города Муром, </a:t>
            </a:r>
            <a:r>
              <a:rPr lang="ru-RU" sz="2400" i="1" dirty="0" smtClean="0"/>
              <a:t>старик </a:t>
            </a:r>
            <a:r>
              <a:rPr lang="ru-RU" sz="2400" i="1" dirty="0" err="1" smtClean="0"/>
              <a:t>Хоттабыч</a:t>
            </a:r>
            <a:r>
              <a:rPr lang="ru-RU" sz="2400" i="1" dirty="0" smtClean="0"/>
              <a:t> </a:t>
            </a:r>
            <a:r>
              <a:rPr lang="ru-RU" sz="2400" dirty="0" smtClean="0"/>
              <a:t>назван здесь не по имени-отчеству, а только по отчеству. </a:t>
            </a:r>
          </a:p>
          <a:p>
            <a:pPr>
              <a:buNone/>
            </a:pPr>
            <a:r>
              <a:rPr lang="ru-RU" sz="2400" dirty="0" smtClean="0"/>
              <a:t>     И только </a:t>
            </a:r>
            <a:r>
              <a:rPr lang="ru-RU" sz="2400" i="1" dirty="0" smtClean="0"/>
              <a:t>Добрыня Никитич </a:t>
            </a:r>
            <a:r>
              <a:rPr lang="ru-RU" sz="2400" dirty="0" smtClean="0"/>
              <a:t>– это имя и отчество.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                                              Ответ: (А)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00200"/>
            <a:ext cx="7786742" cy="4972072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   6. Как нельзя закончить предложение</a:t>
            </a:r>
          </a:p>
          <a:p>
            <a:pPr>
              <a:buNone/>
            </a:pPr>
            <a:r>
              <a:rPr lang="ru-RU" sz="2800" dirty="0" smtClean="0"/>
              <a:t>           </a:t>
            </a:r>
            <a:r>
              <a:rPr lang="ru-RU" sz="2800" i="1" dirty="0" smtClean="0"/>
              <a:t>Мышонок испугался и спрятался…?</a:t>
            </a:r>
          </a:p>
          <a:p>
            <a:pPr>
              <a:buNone/>
            </a:pPr>
            <a:r>
              <a:rPr lang="ru-RU" sz="2800" i="1" dirty="0" smtClean="0"/>
              <a:t>    </a:t>
            </a:r>
            <a:r>
              <a:rPr lang="ru-RU" sz="2800" dirty="0" smtClean="0"/>
              <a:t>(А) под шкафом;    (Б) под шкаф;   (В) за шкаф;</a:t>
            </a:r>
          </a:p>
          <a:p>
            <a:pPr>
              <a:buNone/>
            </a:pPr>
            <a:r>
              <a:rPr lang="ru-RU" sz="2800" dirty="0" smtClean="0"/>
              <a:t>  (Г) в шкафу;   (Д) все варианты (А)-(Г) возможны.</a:t>
            </a:r>
          </a:p>
          <a:p>
            <a:pPr algn="just">
              <a:buNone/>
            </a:pPr>
            <a:r>
              <a:rPr lang="ru-RU" sz="2800" dirty="0" smtClean="0"/>
              <a:t>        После глаголы </a:t>
            </a:r>
            <a:r>
              <a:rPr lang="ru-RU" sz="2800" i="1" dirty="0" smtClean="0"/>
              <a:t>спрятаться</a:t>
            </a:r>
            <a:r>
              <a:rPr lang="ru-RU" sz="2800" dirty="0" smtClean="0"/>
              <a:t> возможны и сочетания, отвечающие на вопрос «где?», и сочетания, отвечающие на вопрос «куда?». Поэтому все варианты, предложенные в задаче, грамматически правильны.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                                    Ответ: (Д)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115328" cy="5072098"/>
          </a:xfrm>
        </p:spPr>
        <p:txBody>
          <a:bodyPr/>
          <a:lstStyle/>
          <a:p>
            <a:pPr algn="just">
              <a:buNone/>
            </a:pPr>
            <a:r>
              <a:rPr lang="ru-RU" sz="2800" dirty="0" smtClean="0"/>
              <a:t>           7. Джон захотел открыть русский рыбный ресторан под названием «Ч…</a:t>
            </a:r>
            <a:r>
              <a:rPr lang="ru-RU" sz="2800" dirty="0" err="1" smtClean="0"/>
              <a:t>деса</a:t>
            </a:r>
            <a:r>
              <a:rPr lang="ru-RU" sz="2800" dirty="0" smtClean="0"/>
              <a:t> в </a:t>
            </a:r>
            <a:r>
              <a:rPr lang="ru-RU" sz="2800" dirty="0" err="1" smtClean="0"/>
              <a:t>реш</a:t>
            </a:r>
            <a:r>
              <a:rPr lang="ru-RU" sz="2800" dirty="0" smtClean="0"/>
              <a:t>…те», но засомневался, как правильно написать. Помогите ему правильно вставить буквы.</a:t>
            </a:r>
          </a:p>
          <a:p>
            <a:pPr algn="just">
              <a:buNone/>
            </a:pPr>
            <a:r>
              <a:rPr lang="ru-RU" sz="2800" dirty="0" smtClean="0"/>
              <a:t>         (А) у, </a:t>
            </a:r>
            <a:r>
              <a:rPr lang="ru-RU" sz="2800" dirty="0" err="1" smtClean="0"/>
              <a:t>ы</a:t>
            </a:r>
            <a:r>
              <a:rPr lang="ru-RU" sz="2800" dirty="0" smtClean="0"/>
              <a:t>;   (Б) </a:t>
            </a:r>
            <a:r>
              <a:rPr lang="ru-RU" sz="2800" dirty="0" err="1" smtClean="0"/>
              <a:t>ю</a:t>
            </a:r>
            <a:r>
              <a:rPr lang="ru-RU" sz="2800" dirty="0" smtClean="0"/>
              <a:t>, е,   (В) </a:t>
            </a:r>
            <a:r>
              <a:rPr lang="ru-RU" sz="2800" dirty="0" err="1" smtClean="0"/>
              <a:t>ю</a:t>
            </a:r>
            <a:r>
              <a:rPr lang="ru-RU" sz="2800" dirty="0" smtClean="0"/>
              <a:t>, и;   (Г) у, э;   (Д) у, е</a:t>
            </a:r>
          </a:p>
          <a:p>
            <a:pPr algn="just">
              <a:buNone/>
            </a:pPr>
            <a:r>
              <a:rPr lang="ru-RU" sz="2800" dirty="0" smtClean="0"/>
              <a:t>        Вы, конечно, знаете, что Джон должен написать: «</a:t>
            </a:r>
            <a:r>
              <a:rPr lang="ru-RU" sz="2800" i="1" dirty="0" smtClean="0"/>
              <a:t>Чудеса в решете</a:t>
            </a:r>
            <a:r>
              <a:rPr lang="ru-RU" sz="2800" dirty="0" smtClean="0"/>
              <a:t>». Буква </a:t>
            </a:r>
            <a:r>
              <a:rPr lang="ru-RU" sz="2800" i="1" dirty="0" smtClean="0"/>
              <a:t>у</a:t>
            </a:r>
            <a:r>
              <a:rPr lang="ru-RU" sz="2800" dirty="0" smtClean="0"/>
              <a:t> в слове </a:t>
            </a:r>
            <a:r>
              <a:rPr lang="ru-RU" sz="2800" i="1" dirty="0" smtClean="0"/>
              <a:t>чудеса </a:t>
            </a:r>
            <a:r>
              <a:rPr lang="ru-RU" sz="2800" dirty="0" smtClean="0"/>
              <a:t>пишется по правилу (после шипящих следует писать </a:t>
            </a:r>
            <a:r>
              <a:rPr lang="ru-RU" sz="2800" i="1" dirty="0" smtClean="0"/>
              <a:t>у</a:t>
            </a:r>
            <a:r>
              <a:rPr lang="ru-RU" sz="2800" dirty="0" smtClean="0"/>
              <a:t>, а не </a:t>
            </a:r>
            <a:r>
              <a:rPr lang="ru-RU" sz="2800" i="1" dirty="0" err="1" smtClean="0"/>
              <a:t>ю</a:t>
            </a:r>
            <a:r>
              <a:rPr lang="ru-RU" sz="2800" dirty="0" smtClean="0"/>
              <a:t>). Вторую букву </a:t>
            </a:r>
            <a:r>
              <a:rPr lang="ru-RU" sz="2800" i="1" dirty="0" smtClean="0"/>
              <a:t>е</a:t>
            </a:r>
            <a:r>
              <a:rPr lang="ru-RU" sz="2800" dirty="0" smtClean="0"/>
              <a:t> в слове </a:t>
            </a:r>
            <a:r>
              <a:rPr lang="ru-RU" sz="2800" i="1" dirty="0" smtClean="0"/>
              <a:t>решето </a:t>
            </a:r>
            <a:r>
              <a:rPr lang="ru-RU" sz="2800" dirty="0" smtClean="0"/>
              <a:t> можно проверить словом  </a:t>
            </a:r>
            <a:r>
              <a:rPr lang="ru-RU" sz="2800" i="1" dirty="0" smtClean="0"/>
              <a:t>решётка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                                         Ответ: (Д)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7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Задачи, оцениваемые в 3 балла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7901014" cy="4643470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   </a:t>
            </a:r>
            <a:r>
              <a:rPr lang="ru-RU" sz="2400" dirty="0" smtClean="0"/>
              <a:t>8. В каком падеже формы местоимений </a:t>
            </a:r>
            <a:r>
              <a:rPr lang="ru-RU" sz="2400" i="1" dirty="0" smtClean="0"/>
              <a:t>он, она, оно, они </a:t>
            </a:r>
            <a:r>
              <a:rPr lang="ru-RU" sz="2400" dirty="0" smtClean="0"/>
              <a:t>всегда начинаются с согласного </a:t>
            </a:r>
            <a:r>
              <a:rPr lang="ru-RU" sz="2400" i="1" dirty="0" err="1" smtClean="0"/>
              <a:t>н</a:t>
            </a:r>
            <a:r>
              <a:rPr lang="ru-RU" sz="2400" dirty="0" smtClean="0"/>
              <a:t>?</a:t>
            </a:r>
          </a:p>
          <a:p>
            <a:pPr>
              <a:buNone/>
            </a:pPr>
            <a:r>
              <a:rPr lang="ru-RU" sz="2400" dirty="0" smtClean="0"/>
              <a:t>                         (А) в родительном;   (Б) в дательном;  </a:t>
            </a:r>
          </a:p>
          <a:p>
            <a:pPr>
              <a:buNone/>
            </a:pPr>
            <a:r>
              <a:rPr lang="ru-RU" sz="2400" dirty="0" smtClean="0"/>
              <a:t>                        (В) </a:t>
            </a:r>
            <a:r>
              <a:rPr lang="ru-RU" sz="2400" dirty="0" err="1" smtClean="0"/>
              <a:t>в</a:t>
            </a:r>
            <a:r>
              <a:rPr lang="ru-RU" sz="2400" dirty="0" smtClean="0"/>
              <a:t> винительном;   (Г) в творительном;   </a:t>
            </a:r>
          </a:p>
          <a:p>
            <a:pPr>
              <a:buNone/>
            </a:pPr>
            <a:r>
              <a:rPr lang="ru-RU" sz="2400" dirty="0" smtClean="0"/>
              <a:t>                                          (Д) в предложном.</a:t>
            </a:r>
          </a:p>
          <a:p>
            <a:pPr algn="just">
              <a:buNone/>
            </a:pPr>
            <a:r>
              <a:rPr lang="ru-RU" sz="2400" dirty="0" smtClean="0"/>
              <a:t>            Формы на </a:t>
            </a:r>
            <a:r>
              <a:rPr lang="ru-RU" sz="2400" i="1" dirty="0" err="1" smtClean="0"/>
              <a:t>н</a:t>
            </a:r>
            <a:r>
              <a:rPr lang="ru-RU" sz="2400" dirty="0" smtClean="0"/>
              <a:t> появляются после предлогов. Во всех падежах, кроме предложного, местоимение может быть употреблено без предлога и, соответственно, без </a:t>
            </a:r>
            <a:r>
              <a:rPr lang="ru-RU" sz="2400" i="1" dirty="0" err="1" smtClean="0"/>
              <a:t>н</a:t>
            </a:r>
            <a:r>
              <a:rPr lang="ru-RU" sz="2400" i="1" dirty="0" smtClean="0"/>
              <a:t> (коснулся его, дал ему, вижу его, руковожу им</a:t>
            </a:r>
            <a:r>
              <a:rPr lang="ru-RU" sz="2400" dirty="0" smtClean="0"/>
              <a:t>), а в предложном всегда выступают формы с </a:t>
            </a:r>
            <a:r>
              <a:rPr lang="ru-RU" sz="2400" i="1" dirty="0" smtClean="0"/>
              <a:t>н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                                       Ответ: (Д)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832</TotalTime>
  <Words>3433</Words>
  <Application>Microsoft Office PowerPoint</Application>
  <PresentationFormat>Экран (4:3)</PresentationFormat>
  <Paragraphs>207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4-5</vt:lpstr>
      <vt:lpstr>Подготовка к конкурсу «Русский медвежонок – языкознание для всех»</vt:lpstr>
      <vt:lpstr>Задачи, оцениваемые в 3 балла</vt:lpstr>
      <vt:lpstr>Задачи, оцениваемые в 3 балла</vt:lpstr>
      <vt:lpstr>Задачи, оцениваемые в 3 балла</vt:lpstr>
      <vt:lpstr>Задачи, оцениваемые в 3 балла</vt:lpstr>
      <vt:lpstr>Задачи, оцениваемые в 3 балла</vt:lpstr>
      <vt:lpstr>Задачи, оцениваемые в 3 балла</vt:lpstr>
      <vt:lpstr>Задачи, оцениваемые в 3 балла</vt:lpstr>
      <vt:lpstr>Задачи, оцениваемые в 3 балла</vt:lpstr>
      <vt:lpstr>Задачи, оцениваемые в 3 балла</vt:lpstr>
      <vt:lpstr>Задачи, оцениваемые в 4 балла</vt:lpstr>
      <vt:lpstr>Задачи, оцениваемые в 4 балла</vt:lpstr>
      <vt:lpstr>Задачи, оцениваемые в 4 балла</vt:lpstr>
      <vt:lpstr>Задачи, оцениваемые в 4 балла</vt:lpstr>
      <vt:lpstr>Презентация PowerPoint</vt:lpstr>
      <vt:lpstr>Задачи, оцениваемые в 4 балла</vt:lpstr>
      <vt:lpstr>Задачи, оцениваемые в 4 балла</vt:lpstr>
      <vt:lpstr>Задачи, оцениваемые в 4 балла</vt:lpstr>
      <vt:lpstr>Задачи, оцениваемые в 4 балла</vt:lpstr>
      <vt:lpstr>Задачи, оцениваемые в 4 балла</vt:lpstr>
      <vt:lpstr>Задачи, оцениваемые в 5 баллов</vt:lpstr>
      <vt:lpstr>Задачи, оцениваемые в 5 баллов</vt:lpstr>
      <vt:lpstr>Презентация PowerPoint</vt:lpstr>
      <vt:lpstr>Задача, оцениваемая в 5 баллов</vt:lpstr>
      <vt:lpstr>Задача, оцениваемая в 5 баллов</vt:lpstr>
      <vt:lpstr>Задача, оцениваемая в 5 баллов</vt:lpstr>
      <vt:lpstr>Задача, оцениваемая в 5 баллов</vt:lpstr>
      <vt:lpstr>Задача, оцениваемая в 5 баллов</vt:lpstr>
      <vt:lpstr>Задача, оцениваемая в 5 баллов</vt:lpstr>
      <vt:lpstr>O Tite  tute  Tati, tibi  tanta, tyranne,  pulisti!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конкурсу «Русский медвежонок» 5 класс</dc:title>
  <dc:creator>User</dc:creator>
  <dc:description>http://aida.ucoz.ru</dc:description>
  <cp:lastModifiedBy>Baha</cp:lastModifiedBy>
  <cp:revision>86</cp:revision>
  <dcterms:created xsi:type="dcterms:W3CDTF">2013-06-02T12:14:33Z</dcterms:created>
  <dcterms:modified xsi:type="dcterms:W3CDTF">2016-08-04T10:07:26Z</dcterms:modified>
</cp:coreProperties>
</file>