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  <p:sldMasterId id="2147483720" r:id="rId3"/>
    <p:sldMasterId id="2147483732" r:id="rId4"/>
  </p:sldMasterIdLst>
  <p:notesMasterIdLst>
    <p:notesMasterId r:id="rId18"/>
  </p:notesMasterIdLst>
  <p:sldIdLst>
    <p:sldId id="283" r:id="rId5"/>
    <p:sldId id="270" r:id="rId6"/>
    <p:sldId id="271" r:id="rId7"/>
    <p:sldId id="289" r:id="rId8"/>
    <p:sldId id="277" r:id="rId9"/>
    <p:sldId id="278" r:id="rId10"/>
    <p:sldId id="284" r:id="rId11"/>
    <p:sldId id="266" r:id="rId12"/>
    <p:sldId id="262" r:id="rId13"/>
    <p:sldId id="265" r:id="rId14"/>
    <p:sldId id="280" r:id="rId15"/>
    <p:sldId id="287" r:id="rId16"/>
    <p:sldId id="28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4F34A8-EB90-48FF-A53A-67A81992E761}" type="doc">
      <dgm:prSet loTypeId="urn:microsoft.com/office/officeart/2005/8/layout/radial5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BFB2BB9-06ED-489D-A48E-DF02D3E6FDD0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ошибки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D0005DA-6703-4ED6-8375-D0085B4DBB6D}" type="parTrans" cxnId="{14CE7721-6885-4E15-8C89-F135E1BD544B}">
      <dgm:prSet/>
      <dgm:spPr/>
      <dgm:t>
        <a:bodyPr/>
        <a:lstStyle/>
        <a:p>
          <a:endParaRPr lang="ru-RU"/>
        </a:p>
      </dgm:t>
    </dgm:pt>
    <dgm:pt modelId="{24DDD310-79F5-4E12-A246-887608566535}" type="sibTrans" cxnId="{14CE7721-6885-4E15-8C89-F135E1BD544B}">
      <dgm:prSet/>
      <dgm:spPr/>
      <dgm:t>
        <a:bodyPr/>
        <a:lstStyle/>
        <a:p>
          <a:endParaRPr lang="ru-RU"/>
        </a:p>
      </dgm:t>
    </dgm:pt>
    <dgm:pt modelId="{DDC3DC95-D60B-41CB-9A68-05C3FD23B2BE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1. Ведение правой рукой влево </a:t>
          </a:r>
          <a:br>
            <a:rPr lang="ru-RU" sz="2400" dirty="0" smtClean="0">
              <a:latin typeface="Times New Roman" pitchFamily="18" charset="0"/>
              <a:cs typeface="Times New Roman" pitchFamily="18" charset="0"/>
            </a:rPr>
          </a:b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и наоборот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3B88AC61-4F12-4BD5-A5D0-AE0FD4D309A3}" type="parTrans" cxnId="{47CA445C-6288-42EF-9D13-DC23BC2B933C}">
      <dgm:prSet/>
      <dgm:spPr/>
      <dgm:t>
        <a:bodyPr/>
        <a:lstStyle/>
        <a:p>
          <a:endParaRPr lang="ru-RU"/>
        </a:p>
      </dgm:t>
    </dgm:pt>
    <dgm:pt modelId="{573F6C3B-F6E3-47B5-A57E-7976E63AEAA8}" type="sibTrans" cxnId="{47CA445C-6288-42EF-9D13-DC23BC2B933C}">
      <dgm:prSet/>
      <dgm:spPr/>
      <dgm:t>
        <a:bodyPr/>
        <a:lstStyle/>
        <a:p>
          <a:endParaRPr lang="ru-RU"/>
        </a:p>
      </dgm:t>
    </dgm:pt>
    <dgm:pt modelId="{21D3B358-FC17-4190-BC31-944650D8FABE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3. Туловище </a:t>
          </a:r>
        </a:p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 момент перевода не закрывает мяч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5B192116-8CAA-4F81-8ACE-630E9B6CCD3A}" type="parTrans" cxnId="{ADC77F71-35B2-4E79-8686-3EF80731CD6B}">
      <dgm:prSet/>
      <dgm:spPr/>
      <dgm:t>
        <a:bodyPr/>
        <a:lstStyle/>
        <a:p>
          <a:endParaRPr lang="ru-RU"/>
        </a:p>
      </dgm:t>
    </dgm:pt>
    <dgm:pt modelId="{74EFFB61-8281-4AB7-96DB-2DC9B92F5964}" type="sibTrans" cxnId="{ADC77F71-35B2-4E79-8686-3EF80731CD6B}">
      <dgm:prSet/>
      <dgm:spPr/>
      <dgm:t>
        <a:bodyPr/>
        <a:lstStyle/>
        <a:p>
          <a:endParaRPr lang="ru-RU"/>
        </a:p>
      </dgm:t>
    </dgm:pt>
    <dgm:pt modelId="{3A2840C8-D38B-4366-8B8B-4366B8B45CB3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2. При переводе мяча с руки на руку отсутствует низкий отскок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FC1370E9-5F3A-4E88-9CAC-A0E249F78A29}" type="parTrans" cxnId="{207A69F9-74D3-4015-91C2-1FC6C47F1840}">
      <dgm:prSet/>
      <dgm:spPr/>
      <dgm:t>
        <a:bodyPr/>
        <a:lstStyle/>
        <a:p>
          <a:endParaRPr lang="ru-RU"/>
        </a:p>
      </dgm:t>
    </dgm:pt>
    <dgm:pt modelId="{814D8C6B-15B2-4286-8A26-804DF9108D5D}" type="sibTrans" cxnId="{207A69F9-74D3-4015-91C2-1FC6C47F1840}">
      <dgm:prSet/>
      <dgm:spPr/>
      <dgm:t>
        <a:bodyPr/>
        <a:lstStyle/>
        <a:p>
          <a:endParaRPr lang="ru-RU"/>
        </a:p>
      </dgm:t>
    </dgm:pt>
    <dgm:pt modelId="{6F1FD157-E5BA-4D46-A9E1-EBCAD3893C76}">
      <dgm:prSet phldrT="[Текст]" phldr="1"/>
      <dgm:spPr/>
      <dgm:t>
        <a:bodyPr/>
        <a:lstStyle/>
        <a:p>
          <a:endParaRPr lang="ru-RU" dirty="0"/>
        </a:p>
      </dgm:t>
    </dgm:pt>
    <dgm:pt modelId="{146BADD0-FCA9-4C3C-948F-CDF4889DAEAD}" type="sibTrans" cxnId="{BD31471B-57FB-4FC3-9531-0207F9614C3B}">
      <dgm:prSet/>
      <dgm:spPr/>
      <dgm:t>
        <a:bodyPr/>
        <a:lstStyle/>
        <a:p>
          <a:endParaRPr lang="ru-RU"/>
        </a:p>
      </dgm:t>
    </dgm:pt>
    <dgm:pt modelId="{BAEF2049-CB10-4ECE-A2FB-69DEE6CD3F93}" type="parTrans" cxnId="{BD31471B-57FB-4FC3-9531-0207F9614C3B}">
      <dgm:prSet/>
      <dgm:spPr/>
      <dgm:t>
        <a:bodyPr/>
        <a:lstStyle/>
        <a:p>
          <a:endParaRPr lang="ru-RU"/>
        </a:p>
      </dgm:t>
    </dgm:pt>
    <dgm:pt modelId="{2CB15F2B-CD47-4008-B968-599BD64E7AF1}" type="pres">
      <dgm:prSet presAssocID="{604F34A8-EB90-48FF-A53A-67A81992E76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4CE2FD-FC59-4F22-B9C4-8D31896BE755}" type="pres">
      <dgm:prSet presAssocID="{BBFB2BB9-06ED-489D-A48E-DF02D3E6FDD0}" presName="centerShape" presStyleLbl="node0" presStyleIdx="0" presStyleCnt="1" custScaleX="165285" custLinFactNeighborX="11070" custLinFactNeighborY="424"/>
      <dgm:spPr/>
      <dgm:t>
        <a:bodyPr/>
        <a:lstStyle/>
        <a:p>
          <a:endParaRPr lang="ru-RU"/>
        </a:p>
      </dgm:t>
    </dgm:pt>
    <dgm:pt modelId="{6AA61DDA-3903-4D35-B15D-D56E72DF565F}" type="pres">
      <dgm:prSet presAssocID="{3B88AC61-4F12-4BD5-A5D0-AE0FD4D309A3}" presName="parTrans" presStyleLbl="sibTrans2D1" presStyleIdx="0" presStyleCnt="4"/>
      <dgm:spPr/>
      <dgm:t>
        <a:bodyPr/>
        <a:lstStyle/>
        <a:p>
          <a:endParaRPr lang="ru-RU"/>
        </a:p>
      </dgm:t>
    </dgm:pt>
    <dgm:pt modelId="{035D060A-B4AE-45EF-BBB5-1E8165ABEC3D}" type="pres">
      <dgm:prSet presAssocID="{3B88AC61-4F12-4BD5-A5D0-AE0FD4D309A3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BA0AEC0A-2677-4A30-B095-35E581B58230}" type="pres">
      <dgm:prSet presAssocID="{DDC3DC95-D60B-41CB-9A68-05C3FD23B2BE}" presName="node" presStyleLbl="node1" presStyleIdx="0" presStyleCnt="4" custScaleX="236676" custScaleY="107962" custRadScaleRad="95729" custRadScaleInc="-12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DABD2C-E7B7-4CED-A6D5-6D331069BE7D}" type="pres">
      <dgm:prSet presAssocID="{BAEF2049-CB10-4ECE-A2FB-69DEE6CD3F93}" presName="parTrans" presStyleLbl="sibTrans2D1" presStyleIdx="1" presStyleCnt="4"/>
      <dgm:spPr/>
      <dgm:t>
        <a:bodyPr/>
        <a:lstStyle/>
        <a:p>
          <a:endParaRPr lang="ru-RU"/>
        </a:p>
      </dgm:t>
    </dgm:pt>
    <dgm:pt modelId="{94DE98FD-B287-4799-8036-DFC219A0A29E}" type="pres">
      <dgm:prSet presAssocID="{BAEF2049-CB10-4ECE-A2FB-69DEE6CD3F93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F4C75D9F-414A-43E8-BBE7-19697761CAB3}" type="pres">
      <dgm:prSet presAssocID="{6F1FD157-E5BA-4D46-A9E1-EBCAD3893C76}" presName="node" presStyleLbl="node1" presStyleIdx="1" presStyleCnt="4" custScaleX="95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2AE2C9-ABC4-401A-A22A-CAB18D7BC42F}" type="pres">
      <dgm:prSet presAssocID="{5B192116-8CAA-4F81-8ACE-630E9B6CCD3A}" presName="parTrans" presStyleLbl="sibTrans2D1" presStyleIdx="2" presStyleCnt="4"/>
      <dgm:spPr/>
      <dgm:t>
        <a:bodyPr/>
        <a:lstStyle/>
        <a:p>
          <a:endParaRPr lang="ru-RU"/>
        </a:p>
      </dgm:t>
    </dgm:pt>
    <dgm:pt modelId="{EF14C573-163D-45D9-9FF0-9BF9E927E00A}" type="pres">
      <dgm:prSet presAssocID="{5B192116-8CAA-4F81-8ACE-630E9B6CCD3A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AC8F20B2-D279-47DA-A431-716C6D2B170D}" type="pres">
      <dgm:prSet presAssocID="{21D3B358-FC17-4190-BC31-944650D8FABE}" presName="node" presStyleLbl="node1" presStyleIdx="2" presStyleCnt="4" custScaleX="246078" custScaleY="115021" custRadScaleRad="98598" custRadScaleInc="166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43C79-4EE2-4B95-A6AB-CB5D8EAA6A7D}" type="pres">
      <dgm:prSet presAssocID="{FC1370E9-5F3A-4E88-9CAC-A0E249F78A29}" presName="parTrans" presStyleLbl="sibTrans2D1" presStyleIdx="3" presStyleCnt="4"/>
      <dgm:spPr/>
      <dgm:t>
        <a:bodyPr/>
        <a:lstStyle/>
        <a:p>
          <a:endParaRPr lang="ru-RU"/>
        </a:p>
      </dgm:t>
    </dgm:pt>
    <dgm:pt modelId="{0358D414-E672-4CF1-BACE-F7EC2DD35906}" type="pres">
      <dgm:prSet presAssocID="{FC1370E9-5F3A-4E88-9CAC-A0E249F78A29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9BF9EB3D-10CB-486E-BDB9-457EB38806C6}" type="pres">
      <dgm:prSet presAssocID="{3A2840C8-D38B-4366-8B8B-4366B8B45CB3}" presName="node" presStyleLbl="node1" presStyleIdx="3" presStyleCnt="4" custScaleX="249498" custScaleY="129322" custRadScaleRad="111422" custRadScaleInc="1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003A53-BFDF-406C-B543-32D95D589246}" type="presOf" srcId="{BAEF2049-CB10-4ECE-A2FB-69DEE6CD3F93}" destId="{94DE98FD-B287-4799-8036-DFC219A0A29E}" srcOrd="1" destOrd="0" presId="urn:microsoft.com/office/officeart/2005/8/layout/radial5"/>
    <dgm:cxn modelId="{ADC77F71-35B2-4E79-8686-3EF80731CD6B}" srcId="{BBFB2BB9-06ED-489D-A48E-DF02D3E6FDD0}" destId="{21D3B358-FC17-4190-BC31-944650D8FABE}" srcOrd="2" destOrd="0" parTransId="{5B192116-8CAA-4F81-8ACE-630E9B6CCD3A}" sibTransId="{74EFFB61-8281-4AB7-96DB-2DC9B92F5964}"/>
    <dgm:cxn modelId="{A618DFDE-7BDD-428E-9087-D7DBBB969976}" type="presOf" srcId="{DDC3DC95-D60B-41CB-9A68-05C3FD23B2BE}" destId="{BA0AEC0A-2677-4A30-B095-35E581B58230}" srcOrd="0" destOrd="0" presId="urn:microsoft.com/office/officeart/2005/8/layout/radial5"/>
    <dgm:cxn modelId="{0A4B2C2E-918D-4BA6-9107-CADE7F1F45F8}" type="presOf" srcId="{FC1370E9-5F3A-4E88-9CAC-A0E249F78A29}" destId="{0358D414-E672-4CF1-BACE-F7EC2DD35906}" srcOrd="1" destOrd="0" presId="urn:microsoft.com/office/officeart/2005/8/layout/radial5"/>
    <dgm:cxn modelId="{207A69F9-74D3-4015-91C2-1FC6C47F1840}" srcId="{BBFB2BB9-06ED-489D-A48E-DF02D3E6FDD0}" destId="{3A2840C8-D38B-4366-8B8B-4366B8B45CB3}" srcOrd="3" destOrd="0" parTransId="{FC1370E9-5F3A-4E88-9CAC-A0E249F78A29}" sibTransId="{814D8C6B-15B2-4286-8A26-804DF9108D5D}"/>
    <dgm:cxn modelId="{48575111-15B6-41BE-B188-89FB7B5B6D81}" type="presOf" srcId="{BBFB2BB9-06ED-489D-A48E-DF02D3E6FDD0}" destId="{B54CE2FD-FC59-4F22-B9C4-8D31896BE755}" srcOrd="0" destOrd="0" presId="urn:microsoft.com/office/officeart/2005/8/layout/radial5"/>
    <dgm:cxn modelId="{1CE65BBD-CAD9-4763-BA71-6B5EF7B177BE}" type="presOf" srcId="{FC1370E9-5F3A-4E88-9CAC-A0E249F78A29}" destId="{A2B43C79-4EE2-4B95-A6AB-CB5D8EAA6A7D}" srcOrd="0" destOrd="0" presId="urn:microsoft.com/office/officeart/2005/8/layout/radial5"/>
    <dgm:cxn modelId="{F53A74AC-27AE-4C04-A3E2-CCA0805802C6}" type="presOf" srcId="{BAEF2049-CB10-4ECE-A2FB-69DEE6CD3F93}" destId="{32DABD2C-E7B7-4CED-A6D5-6D331069BE7D}" srcOrd="0" destOrd="0" presId="urn:microsoft.com/office/officeart/2005/8/layout/radial5"/>
    <dgm:cxn modelId="{47CA445C-6288-42EF-9D13-DC23BC2B933C}" srcId="{BBFB2BB9-06ED-489D-A48E-DF02D3E6FDD0}" destId="{DDC3DC95-D60B-41CB-9A68-05C3FD23B2BE}" srcOrd="0" destOrd="0" parTransId="{3B88AC61-4F12-4BD5-A5D0-AE0FD4D309A3}" sibTransId="{573F6C3B-F6E3-47B5-A57E-7976E63AEAA8}"/>
    <dgm:cxn modelId="{5BAF4494-113D-49F5-BF32-ED59E1451DAE}" type="presOf" srcId="{5B192116-8CAA-4F81-8ACE-630E9B6CCD3A}" destId="{7B2AE2C9-ABC4-401A-A22A-CAB18D7BC42F}" srcOrd="0" destOrd="0" presId="urn:microsoft.com/office/officeart/2005/8/layout/radial5"/>
    <dgm:cxn modelId="{1C49B162-DBB4-40A2-A157-9EFD8A9431A6}" type="presOf" srcId="{5B192116-8CAA-4F81-8ACE-630E9B6CCD3A}" destId="{EF14C573-163D-45D9-9FF0-9BF9E927E00A}" srcOrd="1" destOrd="0" presId="urn:microsoft.com/office/officeart/2005/8/layout/radial5"/>
    <dgm:cxn modelId="{8D22EECE-4C46-4FD6-B11B-A7741D1ACBBC}" type="presOf" srcId="{3A2840C8-D38B-4366-8B8B-4366B8B45CB3}" destId="{9BF9EB3D-10CB-486E-BDB9-457EB38806C6}" srcOrd="0" destOrd="0" presId="urn:microsoft.com/office/officeart/2005/8/layout/radial5"/>
    <dgm:cxn modelId="{14CE7721-6885-4E15-8C89-F135E1BD544B}" srcId="{604F34A8-EB90-48FF-A53A-67A81992E761}" destId="{BBFB2BB9-06ED-489D-A48E-DF02D3E6FDD0}" srcOrd="0" destOrd="0" parTransId="{AD0005DA-6703-4ED6-8375-D0085B4DBB6D}" sibTransId="{24DDD310-79F5-4E12-A246-887608566535}"/>
    <dgm:cxn modelId="{BD31471B-57FB-4FC3-9531-0207F9614C3B}" srcId="{BBFB2BB9-06ED-489D-A48E-DF02D3E6FDD0}" destId="{6F1FD157-E5BA-4D46-A9E1-EBCAD3893C76}" srcOrd="1" destOrd="0" parTransId="{BAEF2049-CB10-4ECE-A2FB-69DEE6CD3F93}" sibTransId="{146BADD0-FCA9-4C3C-948F-CDF4889DAEAD}"/>
    <dgm:cxn modelId="{FFDA95A5-277C-42E2-885D-85BE80393C32}" type="presOf" srcId="{3B88AC61-4F12-4BD5-A5D0-AE0FD4D309A3}" destId="{6AA61DDA-3903-4D35-B15D-D56E72DF565F}" srcOrd="0" destOrd="0" presId="urn:microsoft.com/office/officeart/2005/8/layout/radial5"/>
    <dgm:cxn modelId="{9D1578F3-7911-4C1C-929D-2271EC01118B}" type="presOf" srcId="{3B88AC61-4F12-4BD5-A5D0-AE0FD4D309A3}" destId="{035D060A-B4AE-45EF-BBB5-1E8165ABEC3D}" srcOrd="1" destOrd="0" presId="urn:microsoft.com/office/officeart/2005/8/layout/radial5"/>
    <dgm:cxn modelId="{01FD9947-AC0B-431F-8084-A0EC7007A115}" type="presOf" srcId="{604F34A8-EB90-48FF-A53A-67A81992E761}" destId="{2CB15F2B-CD47-4008-B968-599BD64E7AF1}" srcOrd="0" destOrd="0" presId="urn:microsoft.com/office/officeart/2005/8/layout/radial5"/>
    <dgm:cxn modelId="{8661ACA3-F17A-4748-8CF4-8D1246F2EC81}" type="presOf" srcId="{6F1FD157-E5BA-4D46-A9E1-EBCAD3893C76}" destId="{F4C75D9F-414A-43E8-BBE7-19697761CAB3}" srcOrd="0" destOrd="0" presId="urn:microsoft.com/office/officeart/2005/8/layout/radial5"/>
    <dgm:cxn modelId="{F39CFB0B-C929-4F2B-AFD5-A8F12C7DA525}" type="presOf" srcId="{21D3B358-FC17-4190-BC31-944650D8FABE}" destId="{AC8F20B2-D279-47DA-A431-716C6D2B170D}" srcOrd="0" destOrd="0" presId="urn:microsoft.com/office/officeart/2005/8/layout/radial5"/>
    <dgm:cxn modelId="{A16A3F5D-F1C6-4A0B-BF64-9895F6B47A20}" type="presParOf" srcId="{2CB15F2B-CD47-4008-B968-599BD64E7AF1}" destId="{B54CE2FD-FC59-4F22-B9C4-8D31896BE755}" srcOrd="0" destOrd="0" presId="urn:microsoft.com/office/officeart/2005/8/layout/radial5"/>
    <dgm:cxn modelId="{58B8CEDD-CFE5-4B84-9249-808CCD64549E}" type="presParOf" srcId="{2CB15F2B-CD47-4008-B968-599BD64E7AF1}" destId="{6AA61DDA-3903-4D35-B15D-D56E72DF565F}" srcOrd="1" destOrd="0" presId="urn:microsoft.com/office/officeart/2005/8/layout/radial5"/>
    <dgm:cxn modelId="{77567191-D210-44FF-8F38-CC79F80D39B8}" type="presParOf" srcId="{6AA61DDA-3903-4D35-B15D-D56E72DF565F}" destId="{035D060A-B4AE-45EF-BBB5-1E8165ABEC3D}" srcOrd="0" destOrd="0" presId="urn:microsoft.com/office/officeart/2005/8/layout/radial5"/>
    <dgm:cxn modelId="{11DE8259-951A-4555-864A-ECB4C9D0CEFA}" type="presParOf" srcId="{2CB15F2B-CD47-4008-B968-599BD64E7AF1}" destId="{BA0AEC0A-2677-4A30-B095-35E581B58230}" srcOrd="2" destOrd="0" presId="urn:microsoft.com/office/officeart/2005/8/layout/radial5"/>
    <dgm:cxn modelId="{157E2E0D-F5FF-4034-B5C0-74F7489118F8}" type="presParOf" srcId="{2CB15F2B-CD47-4008-B968-599BD64E7AF1}" destId="{32DABD2C-E7B7-4CED-A6D5-6D331069BE7D}" srcOrd="3" destOrd="0" presId="urn:microsoft.com/office/officeart/2005/8/layout/radial5"/>
    <dgm:cxn modelId="{327DC88D-1486-4ECC-8411-9CFF6D8522C8}" type="presParOf" srcId="{32DABD2C-E7B7-4CED-A6D5-6D331069BE7D}" destId="{94DE98FD-B287-4799-8036-DFC219A0A29E}" srcOrd="0" destOrd="0" presId="urn:microsoft.com/office/officeart/2005/8/layout/radial5"/>
    <dgm:cxn modelId="{426FA3B2-607F-4A75-9A11-58EA677BD51D}" type="presParOf" srcId="{2CB15F2B-CD47-4008-B968-599BD64E7AF1}" destId="{F4C75D9F-414A-43E8-BBE7-19697761CAB3}" srcOrd="4" destOrd="0" presId="urn:microsoft.com/office/officeart/2005/8/layout/radial5"/>
    <dgm:cxn modelId="{D605DCF1-C554-47BB-8D4F-0E98CB150040}" type="presParOf" srcId="{2CB15F2B-CD47-4008-B968-599BD64E7AF1}" destId="{7B2AE2C9-ABC4-401A-A22A-CAB18D7BC42F}" srcOrd="5" destOrd="0" presId="urn:microsoft.com/office/officeart/2005/8/layout/radial5"/>
    <dgm:cxn modelId="{F53DFECB-82E5-450D-847E-88193543DC72}" type="presParOf" srcId="{7B2AE2C9-ABC4-401A-A22A-CAB18D7BC42F}" destId="{EF14C573-163D-45D9-9FF0-9BF9E927E00A}" srcOrd="0" destOrd="0" presId="urn:microsoft.com/office/officeart/2005/8/layout/radial5"/>
    <dgm:cxn modelId="{2853D4B5-48A8-4F73-AA6C-0EF8B5F58C71}" type="presParOf" srcId="{2CB15F2B-CD47-4008-B968-599BD64E7AF1}" destId="{AC8F20B2-D279-47DA-A431-716C6D2B170D}" srcOrd="6" destOrd="0" presId="urn:microsoft.com/office/officeart/2005/8/layout/radial5"/>
    <dgm:cxn modelId="{9B941862-63AD-4250-B9DF-8F4EA3E4ACED}" type="presParOf" srcId="{2CB15F2B-CD47-4008-B968-599BD64E7AF1}" destId="{A2B43C79-4EE2-4B95-A6AB-CB5D8EAA6A7D}" srcOrd="7" destOrd="0" presId="urn:microsoft.com/office/officeart/2005/8/layout/radial5"/>
    <dgm:cxn modelId="{51611C82-5B5E-4FC2-8482-2CE6192A9E73}" type="presParOf" srcId="{A2B43C79-4EE2-4B95-A6AB-CB5D8EAA6A7D}" destId="{0358D414-E672-4CF1-BACE-F7EC2DD35906}" srcOrd="0" destOrd="0" presId="urn:microsoft.com/office/officeart/2005/8/layout/radial5"/>
    <dgm:cxn modelId="{B45413E7-3CA4-4D55-8EEB-66DCBAC5CD6F}" type="presParOf" srcId="{2CB15F2B-CD47-4008-B968-599BD64E7AF1}" destId="{9BF9EB3D-10CB-486E-BDB9-457EB38806C6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4CE2FD-FC59-4F22-B9C4-8D31896BE755}">
      <dsp:nvSpPr>
        <dsp:cNvPr id="0" name=""/>
        <dsp:cNvSpPr/>
      </dsp:nvSpPr>
      <dsp:spPr>
        <a:xfrm>
          <a:off x="3959873" y="2421248"/>
          <a:ext cx="2025412" cy="122540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ошибки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56488" y="2600705"/>
        <a:ext cx="1432182" cy="866492"/>
      </dsp:txXfrm>
    </dsp:sp>
    <dsp:sp modelId="{6AA61DDA-3903-4D35-B15D-D56E72DF565F}">
      <dsp:nvSpPr>
        <dsp:cNvPr id="0" name=""/>
        <dsp:cNvSpPr/>
      </dsp:nvSpPr>
      <dsp:spPr>
        <a:xfrm rot="15101649">
          <a:off x="4451737" y="1806028"/>
          <a:ext cx="409035" cy="54354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4532363" y="1972987"/>
        <a:ext cx="286325" cy="326127"/>
      </dsp:txXfrm>
    </dsp:sp>
    <dsp:sp modelId="{BA0AEC0A-2677-4A30-B095-35E581B58230}">
      <dsp:nvSpPr>
        <dsp:cNvPr id="0" name=""/>
        <dsp:cNvSpPr/>
      </dsp:nvSpPr>
      <dsp:spPr>
        <a:xfrm>
          <a:off x="2448277" y="55997"/>
          <a:ext cx="3625303" cy="16537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1. Ведение правой рукой влево </a:t>
          </a:r>
          <a:br>
            <a:rPr lang="ru-RU" sz="2400" kern="1200" dirty="0" smtClean="0">
              <a:latin typeface="Times New Roman" pitchFamily="18" charset="0"/>
              <a:cs typeface="Times New Roman" pitchFamily="18" charset="0"/>
            </a:rPr>
          </a:b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и наоборот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79190" y="298178"/>
        <a:ext cx="2563477" cy="1169354"/>
      </dsp:txXfrm>
    </dsp:sp>
    <dsp:sp modelId="{32DABD2C-E7B7-4CED-A6D5-6D331069BE7D}">
      <dsp:nvSpPr>
        <dsp:cNvPr id="0" name=""/>
        <dsp:cNvSpPr/>
      </dsp:nvSpPr>
      <dsp:spPr>
        <a:xfrm rot="10762560">
          <a:off x="5982628" y="2751169"/>
          <a:ext cx="1762" cy="54354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5983157" y="2859875"/>
        <a:ext cx="1233" cy="326127"/>
      </dsp:txXfrm>
    </dsp:sp>
    <dsp:sp modelId="{F4C75D9F-414A-43E8-BBE7-19697761CAB3}">
      <dsp:nvSpPr>
        <dsp:cNvPr id="0" name=""/>
        <dsp:cNvSpPr/>
      </dsp:nvSpPr>
      <dsp:spPr>
        <a:xfrm>
          <a:off x="5981757" y="2249089"/>
          <a:ext cx="1467653" cy="153175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6196690" y="2473410"/>
        <a:ext cx="1037787" cy="1083115"/>
      </dsp:txXfrm>
    </dsp:sp>
    <dsp:sp modelId="{7B2AE2C9-ABC4-401A-A22A-CAB18D7BC42F}">
      <dsp:nvSpPr>
        <dsp:cNvPr id="0" name=""/>
        <dsp:cNvSpPr/>
      </dsp:nvSpPr>
      <dsp:spPr>
        <a:xfrm rot="6591685">
          <a:off x="4435480" y="3701319"/>
          <a:ext cx="395701" cy="54354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4515001" y="3754204"/>
        <a:ext cx="276991" cy="326127"/>
      </dsp:txXfrm>
    </dsp:sp>
    <dsp:sp modelId="{AC8F20B2-D279-47DA-A431-716C6D2B170D}">
      <dsp:nvSpPr>
        <dsp:cNvPr id="0" name=""/>
        <dsp:cNvSpPr/>
      </dsp:nvSpPr>
      <dsp:spPr>
        <a:xfrm>
          <a:off x="2304260" y="4322428"/>
          <a:ext cx="3769319" cy="1761843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3. Туловище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 момент перевода не закрывает мяч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856264" y="4580444"/>
        <a:ext cx="2665311" cy="1245811"/>
      </dsp:txXfrm>
    </dsp:sp>
    <dsp:sp modelId="{A2B43C79-4EE2-4B95-A6AB-CB5D8EAA6A7D}">
      <dsp:nvSpPr>
        <dsp:cNvPr id="0" name=""/>
        <dsp:cNvSpPr/>
      </dsp:nvSpPr>
      <dsp:spPr>
        <a:xfrm rot="10862435">
          <a:off x="3909483" y="2743196"/>
          <a:ext cx="35935" cy="54354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10800000">
        <a:off x="3920262" y="2852003"/>
        <a:ext cx="25155" cy="326127"/>
      </dsp:txXfrm>
    </dsp:sp>
    <dsp:sp modelId="{9BF9EB3D-10CB-486E-BDB9-457EB38806C6}">
      <dsp:nvSpPr>
        <dsp:cNvPr id="0" name=""/>
        <dsp:cNvSpPr/>
      </dsp:nvSpPr>
      <dsp:spPr>
        <a:xfrm>
          <a:off x="72004" y="1989197"/>
          <a:ext cx="3821705" cy="198090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2. При переводе мяча с руки на руку отсутствует низкий отскок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31680" y="2279293"/>
        <a:ext cx="2702353" cy="1400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3E6D92-6A05-4F77-9A90-CA3F5F81C144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BB94BD-C279-4C17-8D61-983007E2E1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300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164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086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826660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0598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532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478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3659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71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996004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421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674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4826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929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216615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5404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7798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4587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239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56253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966282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6276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46086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2199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2010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999066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0120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2654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49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360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6734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008675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5159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998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F54DBB6-B5C2-4BB3-ACC2-3016A9819E37}" type="datetimeFigureOut">
              <a:rPr lang="ru-RU" smtClean="0"/>
              <a:pPr/>
              <a:t>31.03.2016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37E6EDD-C5AE-4F46-A908-2E54EDA22ED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05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548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5EB98B0-DB66-42FB-B557-7BCFCA5E47D3}" type="datetimeFigureOut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31.03.2016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A41D33-DE77-45B7-895A-D0E795D3A69A}" type="slidenum">
              <a:rPr lang="ru-RU" smtClean="0">
                <a:solidFill>
                  <a:srgbClr val="FE8637">
                    <a:shade val="75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E8637">
                  <a:shade val="75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12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ljazeera.com/mritems/imagecache/mbdresplarge/mritems/images/2015/1/21/201512195529369580_20.jpg" TargetMode="External"/><Relationship Id="rId3" Type="http://schemas.openxmlformats.org/officeDocument/2006/relationships/hyperlink" Target="https://d27v8envyltg3v.cloudfront.net/tackk/7363818/14120924069532/cover.jpg" TargetMode="External"/><Relationship Id="rId7" Type="http://schemas.openxmlformats.org/officeDocument/2006/relationships/hyperlink" Target="http://www.metod-kopilka.ru/images/doc/63/64363/hello_html_31805838.jpg-" TargetMode="External"/><Relationship Id="rId12" Type="http://schemas.openxmlformats.org/officeDocument/2006/relationships/hyperlink" Target="http://boombob.ru/img/picture/Oct/14/c2391f49b4615edfc301aa12c56c176a/mini_12.jpg" TargetMode="External"/><Relationship Id="rId2" Type="http://schemas.openxmlformats.org/officeDocument/2006/relationships/hyperlink" Target="http://xreferat.ru/image/103/1307337842.http:/sport.rin.ru/html/rools_5-4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uenael64.free.fr/image/ballon.jpg" TargetMode="External"/><Relationship Id="rId11" Type="http://schemas.openxmlformats.org/officeDocument/2006/relationships/hyperlink" Target="http://www.nba.com/media/suns/jim_jackson_050518_220.jpg" TargetMode="External"/><Relationship Id="rId5" Type="http://schemas.openxmlformats.org/officeDocument/2006/relationships/hyperlink" Target="http://www.master-klass.info/sites/default/files/imagecache/nodeslider_600x400/2012-10-01_url.jpg" TargetMode="External"/><Relationship Id="rId10" Type="http://schemas.openxmlformats.org/officeDocument/2006/relationships/hyperlink" Target="http://www.beritaunik.net/wp-content/uploads/2011/11/Fade-Away_jordan.jpg" TargetMode="External"/><Relationship Id="rId4" Type="http://schemas.openxmlformats.org/officeDocument/2006/relationships/hyperlink" Target="http://www.levoz.ru/nuda/21-dekabrya-1891-goda-d-nejsmit/1.jpg" TargetMode="External"/><Relationship Id="rId9" Type="http://schemas.openxmlformats.org/officeDocument/2006/relationships/hyperlink" Target="http://videouchenik.ru/uploads/posts/2013-02/1361295144_1317642027_kak-nauchitsja-igrat-v-basketbol_212x200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062912" cy="852512"/>
          </a:xfrm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Презентация к уроку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700808"/>
            <a:ext cx="8062912" cy="1944216"/>
          </a:xfrm>
          <a:ln w="7620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Ведение мяча с изменением направления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Передача мяча  двумя руками от груди на месте.</a:t>
            </a:r>
          </a:p>
        </p:txBody>
      </p:sp>
      <p:sp>
        <p:nvSpPr>
          <p:cNvPr id="6" name="Овал 5"/>
          <p:cNvSpPr/>
          <p:nvPr/>
        </p:nvSpPr>
        <p:spPr>
          <a:xfrm>
            <a:off x="216140" y="3933056"/>
            <a:ext cx="3600400" cy="1800056"/>
          </a:xfrm>
          <a:prstGeom prst="ellipse">
            <a:avLst/>
          </a:prstGeom>
          <a:ln w="76200">
            <a:solidFill>
              <a:srgbClr val="002060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МОБУ СОШ №1 с. Архангельское РБ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56709" y="5229200"/>
            <a:ext cx="5112568" cy="1368152"/>
          </a:xfrm>
          <a:prstGeom prst="roundRect">
            <a:avLst/>
          </a:prstGeom>
          <a:ln w="76200"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физкультуры:</a:t>
            </a:r>
          </a:p>
          <a:p>
            <a:pPr algn="just"/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Кунакбаев Ильдар  Хатипович</a:t>
            </a:r>
            <a:endParaRPr lang="ru-RU" sz="24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2" name="Picture 6" descr="http://www.championnet.ru/spree/products/910/list/start_up_e711.jpg?13763738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3786190"/>
            <a:ext cx="1714500" cy="12858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135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528" y="3185715"/>
            <a:ext cx="85689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339752" y="2780928"/>
            <a:ext cx="4392488" cy="93610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Ошибки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85720" y="332656"/>
            <a:ext cx="4286280" cy="21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 indent="-12700" algn="ctr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Несогласованность движения рук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ног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4929190" y="285728"/>
            <a:ext cx="3929090" cy="21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Широкое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расставление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локтей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714612" y="4357694"/>
            <a:ext cx="3571900" cy="216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Отсутствие захлестывающего движения кистями</a:t>
            </a:r>
          </a:p>
        </p:txBody>
      </p:sp>
      <p:pic>
        <p:nvPicPr>
          <p:cNvPr id="9" name="Рисунок 8" descr="_42585231_robinson4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857628"/>
            <a:ext cx="2695680" cy="1944000"/>
          </a:xfrm>
          <a:prstGeom prst="rect">
            <a:avLst/>
          </a:prstGeom>
        </p:spPr>
      </p:pic>
      <p:pic>
        <p:nvPicPr>
          <p:cNvPr id="4106" name="Picture 10" descr="http://esporte.ig.com.br/images/251/0/0/2306354.kobe_bryant_do_los_angeles_lakers_224_2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6025" y="3786190"/>
            <a:ext cx="2847975" cy="213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786874" cy="2554545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0541" cmpd="sng">
                  <a:solidFill>
                    <a:srgbClr val="FE8637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E8637">
                        <a:tint val="40000"/>
                        <a:satMod val="250000"/>
                      </a:srgbClr>
                    </a:gs>
                    <a:gs pos="9000">
                      <a:srgbClr val="FE8637">
                        <a:tint val="52000"/>
                        <a:satMod val="300000"/>
                      </a:srgbClr>
                    </a:gs>
                    <a:gs pos="50000">
                      <a:srgbClr val="FE8637">
                        <a:shade val="20000"/>
                        <a:satMod val="300000"/>
                      </a:srgbClr>
                    </a:gs>
                    <a:gs pos="79000">
                      <a:srgbClr val="FE8637">
                        <a:tint val="52000"/>
                        <a:satMod val="300000"/>
                      </a:srgbClr>
                    </a:gs>
                    <a:gs pos="100000">
                      <a:srgbClr val="FE8637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Занимаясь баскетболом, вы станете сильными, быстрыми, ловкими и смелыми, воспитаете в себе меткость, умение быстро ориентироваться в сложной обстановке.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572140"/>
            <a:ext cx="924659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rgbClr val="F5CD2D">
                        <a:shade val="20000"/>
                        <a:satMod val="245000"/>
                      </a:srgbClr>
                    </a:gs>
                    <a:gs pos="43000">
                      <a:srgbClr val="F5CD2D">
                        <a:satMod val="255000"/>
                      </a:srgbClr>
                    </a:gs>
                    <a:gs pos="48000">
                      <a:srgbClr val="F5CD2D">
                        <a:shade val="85000"/>
                        <a:satMod val="255000"/>
                      </a:srgbClr>
                    </a:gs>
                    <a:gs pos="100000">
                      <a:srgbClr val="F5CD2D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glow rad="228600">
                    <a:srgbClr val="7598D9">
                      <a:satMod val="175000"/>
                      <a:alpha val="40000"/>
                    </a:srgb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БАСКЕТБОЛ ИГРАЮТ ВСЕ!</a:t>
            </a:r>
            <a:endParaRPr lang="ru-RU" sz="4800" b="1" cap="all" dirty="0">
              <a:ln w="9000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rgbClr val="F5CD2D">
                      <a:shade val="20000"/>
                      <a:satMod val="245000"/>
                    </a:srgbClr>
                  </a:gs>
                  <a:gs pos="43000">
                    <a:srgbClr val="F5CD2D">
                      <a:satMod val="255000"/>
                    </a:srgbClr>
                  </a:gs>
                  <a:gs pos="48000">
                    <a:srgbClr val="F5CD2D">
                      <a:shade val="85000"/>
                      <a:satMod val="255000"/>
                    </a:srgbClr>
                  </a:gs>
                  <a:gs pos="100000">
                    <a:srgbClr val="F5CD2D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glow rad="228600">
                  <a:srgbClr val="7598D9">
                    <a:satMod val="175000"/>
                    <a:alpha val="40000"/>
                  </a:srgbClr>
                </a:glo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www.beritaunik.net/wp-content/uploads/2011/11/Fade-Away_jord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496"/>
            <a:ext cx="2076450" cy="2857500"/>
          </a:xfrm>
          <a:prstGeom prst="rect">
            <a:avLst/>
          </a:prstGeom>
          <a:noFill/>
        </p:spPr>
      </p:pic>
      <p:pic>
        <p:nvPicPr>
          <p:cNvPr id="3080" name="Picture 8" descr="http://www.nba.com/media/suns/jim_jackson_050518_2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2786058"/>
            <a:ext cx="2095500" cy="2914650"/>
          </a:xfrm>
          <a:prstGeom prst="rect">
            <a:avLst/>
          </a:prstGeom>
          <a:noFill/>
        </p:spPr>
      </p:pic>
      <p:pic>
        <p:nvPicPr>
          <p:cNvPr id="3082" name="Picture 10" descr="http://boombob.ru/img/picture/Oct/14/c2391f49b4615edfc301aa12c56c176a/mini_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3143248"/>
            <a:ext cx="2924175" cy="2190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4140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Список  использованной литературы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Баскетбол в школе. 2-е изд., доп.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перераб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.:  Учебное пособие для студентов факультета физической культуры. Ижевск: Изд-во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Удм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Ун-та, 1996. 400 с. Ил. Под ред. Дудина А.Л.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Спортивные игры. Учебник для физ.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ин-тов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Под ред. Портных Ю. И.М. 1975г.: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Баскетбол учебник для физкультурных институтов. Под ред. Н.В. Семашко. 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"Физкультура и спорт", 1976г.4. Упражнения в баскетболе. "Физкультура и спорт", 1972г. </a:t>
            </a:r>
          </a:p>
          <a:p>
            <a:pPr marL="64008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2"/>
              </a:rPr>
              <a:t>http://www.championnet.ru/spree/products/910/list/start_up_e711.jpg?1376373895</a:t>
            </a:r>
            <a:endParaRPr lang="ru-RU" sz="2400" dirty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3"/>
              </a:rPr>
              <a:t>https://d27v8envyltg3v.cloudfront.net/tackk/7363818/14120924069532/cover.jpg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4"/>
              </a:rPr>
              <a:t>http://www.levoz.ru/nuda/21-dekabrya-1891-goda-d-nejsmit/1.jpg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5"/>
              </a:rPr>
              <a:t>http://www.master-klass.info/sites/default/files/imagecache/nodeslider_600x400/2012-10-01_url.jpg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6"/>
              </a:rPr>
              <a:t>http://guenael64.free.fr/image/ballon.jpg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7"/>
              </a:rPr>
              <a:t>www.metod-kopilka.ru/images/doc/63/64363/hello_html_31805838.jpg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8"/>
              </a:rPr>
              <a:t>://www.aljazeera.com/mritems/imagecache/mbdresplarge/mritems/images/2015/1/21/201512195529369580_20.jpg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http://videouchenik.ru/uploads/posts/2013-02/1361295144_1317642027_kak-nauchitsja-igrat-v-basketbol_212x200.jpg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http://www.beritaunik.net/wp-content/uploads/2011/11/Fade-Away_jordan.jpg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http://www.nba.com/media/suns/jim_jackson_050518_220.jpg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http://boombob.ru/img/picture/Oct/14/c2391f49b4615edfc301aa12c56c176a/mini_12.jpg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naismith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500042"/>
            <a:ext cx="4000528" cy="50720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4357686" y="500042"/>
            <a:ext cx="4572032" cy="57246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800" b="1" dirty="0" smtClean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Настоящей </a:t>
            </a:r>
            <a:r>
              <a:rPr lang="ru-RU" sz="2800" b="1" dirty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родиной баскетбола по праву считаются США, а именно Спрингфилд. </a:t>
            </a:r>
            <a:r>
              <a:rPr lang="ru-RU" sz="3200" b="1" dirty="0" smtClean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b="1" dirty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1891 </a:t>
            </a:r>
            <a:r>
              <a:rPr lang="ru-RU" sz="2800" b="1" dirty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году, </a:t>
            </a:r>
            <a:r>
              <a:rPr lang="ru-RU" sz="2800" b="1" dirty="0" smtClean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учитель физической культуры</a:t>
            </a:r>
          </a:p>
          <a:p>
            <a:r>
              <a:rPr lang="ru-RU" sz="3200" b="1" dirty="0" smtClean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Джеймс </a:t>
            </a:r>
            <a:r>
              <a:rPr lang="ru-RU" sz="3200" b="1" dirty="0" err="1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Нейсмит</a:t>
            </a:r>
            <a:r>
              <a:rPr lang="ru-RU" sz="3200" b="1" dirty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придумал новую </a:t>
            </a:r>
            <a:r>
              <a:rPr lang="ru-RU" sz="2800" b="1" dirty="0" smtClean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игру</a:t>
            </a:r>
            <a:r>
              <a:rPr lang="ru-RU" sz="2800" b="1" dirty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Пок-Та-Пок</a:t>
            </a:r>
            <a:r>
              <a:rPr lang="ru-RU" sz="2800" b="1" dirty="0" smtClean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</a:p>
          <a:p>
            <a:r>
              <a:rPr lang="ru-RU" sz="2800" b="1" dirty="0" smtClean="0">
                <a:ln/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которая потом стала называться БАСКЕТБОЛОМ!</a:t>
            </a:r>
          </a:p>
          <a:p>
            <a:endParaRPr lang="ru-RU" b="1" dirty="0">
              <a:ln/>
              <a:solidFill>
                <a:srgbClr val="B32C1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97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ames-naismith-26414_5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3000373"/>
            <a:ext cx="4643470" cy="3571899"/>
          </a:xfrm>
          <a:prstGeom prst="rect">
            <a:avLst/>
          </a:prstGeom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3" name="Рисунок 2" descr="istoria-baske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28604"/>
            <a:ext cx="4714908" cy="3357586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000628" y="214290"/>
            <a:ext cx="38576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rgbClr val="FE8637">
                          <a:shade val="25000"/>
                          <a:satMod val="190000"/>
                        </a:srgbClr>
                      </a:gs>
                      <a:gs pos="80000">
                        <a:srgbClr val="FE8637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Корзины были из под апельсинов, и после каждого заброшенного мяча</a:t>
            </a:r>
            <a:endParaRPr lang="ru-RU" sz="3200" b="1" dirty="0">
              <a:ln w="31550" cmpd="sng">
                <a:gradFill>
                  <a:gsLst>
                    <a:gs pos="25000">
                      <a:srgbClr val="FE8637">
                        <a:shade val="25000"/>
                        <a:satMod val="190000"/>
                      </a:srgbClr>
                    </a:gs>
                    <a:gs pos="80000">
                      <a:srgbClr val="FE8637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000504"/>
            <a:ext cx="37147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31550" cmpd="sng">
                  <a:gradFill>
                    <a:gsLst>
                      <a:gs pos="25000">
                        <a:srgbClr val="FE8637">
                          <a:shade val="25000"/>
                          <a:satMod val="190000"/>
                        </a:srgbClr>
                      </a:gs>
                      <a:gs pos="80000">
                        <a:srgbClr val="FE8637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приходилась лазать на верх и доставать мяч 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rgbClr val="FE8637">
                          <a:shade val="25000"/>
                          <a:satMod val="190000"/>
                        </a:srgbClr>
                      </a:gs>
                      <a:gs pos="80000">
                        <a:srgbClr val="FE8637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ru-RU" sz="3200" b="1" dirty="0" smtClean="0">
                <a:ln w="31550" cmpd="sng">
                  <a:gradFill>
                    <a:gsLst>
                      <a:gs pos="25000">
                        <a:srgbClr val="FE8637">
                          <a:shade val="25000"/>
                          <a:satMod val="190000"/>
                        </a:srgbClr>
                      </a:gs>
                      <a:gs pos="80000">
                        <a:srgbClr val="FE8637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корзины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7403325" y="3750471"/>
            <a:ext cx="1347798" cy="4381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4250529" y="4321975"/>
            <a:ext cx="857256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429520" y="2928934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Корзина</a:t>
            </a:r>
            <a:endParaRPr lang="ru-RU" sz="2400" b="1" dirty="0">
              <a:solidFill>
                <a:srgbClr val="B32C1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1934" y="3643314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B32C16"/>
                </a:solidFill>
                <a:latin typeface="Times New Roman" pitchFamily="18" charset="0"/>
                <a:cs typeface="Times New Roman" pitchFamily="18" charset="0"/>
              </a:rPr>
              <a:t>Мяч</a:t>
            </a:r>
            <a:endParaRPr lang="ru-RU" sz="2400" b="1" dirty="0">
              <a:solidFill>
                <a:srgbClr val="B32C1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02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4282" y="3214686"/>
            <a:ext cx="2205577" cy="1521318"/>
            <a:chOff x="857256" y="0"/>
            <a:chExt cx="2205577" cy="152131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3" name="Овал 2"/>
            <p:cNvSpPr/>
            <p:nvPr/>
          </p:nvSpPr>
          <p:spPr>
            <a:xfrm>
              <a:off x="857256" y="0"/>
              <a:ext cx="2205577" cy="1521318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10412348"/>
                <a:satOff val="-59202"/>
                <a:lumOff val="19020"/>
                <a:alphaOff val="0"/>
              </a:schemeClr>
            </a:fillRef>
            <a:effectRef idx="2">
              <a:schemeClr val="accent4">
                <a:hueOff val="10412348"/>
                <a:satOff val="-59202"/>
                <a:lumOff val="1902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Овал 4"/>
            <p:cNvSpPr/>
            <p:nvPr/>
          </p:nvSpPr>
          <p:spPr>
            <a:xfrm>
              <a:off x="1180256" y="222792"/>
              <a:ext cx="1559577" cy="10757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latin typeface="Times New Roman" pitchFamily="18" charset="0"/>
                  <a:cs typeface="Times New Roman" pitchFamily="18" charset="0"/>
                </a:rPr>
                <a:t>БРОСКИ</a:t>
              </a:r>
              <a:r>
                <a:rPr lang="ru-RU" sz="1800" b="1" kern="1200" dirty="0" smtClean="0">
                  <a:latin typeface="Times New Roman" pitchFamily="18" charset="0"/>
                  <a:cs typeface="Times New Roman" pitchFamily="18" charset="0"/>
                </a:rPr>
                <a:t> В КОЛЬЦО</a:t>
              </a:r>
              <a:endParaRPr lang="ru-RU" sz="18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571736" y="2857496"/>
            <a:ext cx="3968117" cy="2180156"/>
            <a:chOff x="2286003" y="1785958"/>
            <a:chExt cx="3968117" cy="2180156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Овал 5"/>
            <p:cNvSpPr/>
            <p:nvPr/>
          </p:nvSpPr>
          <p:spPr>
            <a:xfrm>
              <a:off x="2286003" y="1785958"/>
              <a:ext cx="3968117" cy="2180156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1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2867121" y="2105234"/>
              <a:ext cx="2805881" cy="154160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5560" tIns="35560" rIns="35560" bIns="3556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b="1" kern="1200" dirty="0" smtClean="0">
                  <a:latin typeface="Times New Roman" pitchFamily="18" charset="0"/>
                  <a:cs typeface="Times New Roman" pitchFamily="18" charset="0"/>
                </a:rPr>
                <a:t>БАСКЕТБОЛ</a:t>
              </a:r>
              <a:endParaRPr lang="ru-RU" sz="28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715140" y="3214686"/>
            <a:ext cx="2275923" cy="1521318"/>
            <a:chOff x="6225198" y="2143165"/>
            <a:chExt cx="2275923" cy="152131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Овал 8"/>
            <p:cNvSpPr/>
            <p:nvPr/>
          </p:nvSpPr>
          <p:spPr>
            <a:xfrm>
              <a:off x="6225198" y="2143165"/>
              <a:ext cx="2275923" cy="1521318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3470783"/>
                <a:satOff val="-19734"/>
                <a:lumOff val="6340"/>
                <a:alphaOff val="0"/>
              </a:schemeClr>
            </a:fillRef>
            <a:effectRef idx="2">
              <a:schemeClr val="accent4">
                <a:hueOff val="3470783"/>
                <a:satOff val="-19734"/>
                <a:lumOff val="634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6558499" y="2365957"/>
              <a:ext cx="1609321" cy="10757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latin typeface="Times New Roman" pitchFamily="18" charset="0"/>
                  <a:cs typeface="Times New Roman" pitchFamily="18" charset="0"/>
                </a:rPr>
                <a:t>ВЕДЕНИЕ МЯЧА</a:t>
              </a:r>
              <a:endParaRPr lang="ru-RU" sz="24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143240" y="1142984"/>
            <a:ext cx="2561323" cy="1521318"/>
            <a:chOff x="2928952" y="71457"/>
            <a:chExt cx="2561323" cy="152131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Овал 11"/>
            <p:cNvSpPr/>
            <p:nvPr/>
          </p:nvSpPr>
          <p:spPr>
            <a:xfrm>
              <a:off x="2928952" y="71457"/>
              <a:ext cx="2561323" cy="1521318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Овал 4"/>
            <p:cNvSpPr/>
            <p:nvPr/>
          </p:nvSpPr>
          <p:spPr>
            <a:xfrm>
              <a:off x="3304049" y="294249"/>
              <a:ext cx="1811129" cy="10757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latin typeface="Times New Roman" pitchFamily="18" charset="0"/>
                  <a:cs typeface="Times New Roman" pitchFamily="18" charset="0"/>
                </a:rPr>
                <a:t>ПЕРЕДАЧИ И ЛОВЛЯ МЯЧА</a:t>
              </a:r>
              <a:endParaRPr lang="ru-RU" sz="24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357554" y="5336682"/>
            <a:ext cx="2322278" cy="1521318"/>
            <a:chOff x="3071835" y="4261600"/>
            <a:chExt cx="2322278" cy="152131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5" name="Овал 14"/>
            <p:cNvSpPr/>
            <p:nvPr/>
          </p:nvSpPr>
          <p:spPr>
            <a:xfrm>
              <a:off x="3071835" y="4261600"/>
              <a:ext cx="2322278" cy="1521318"/>
            </a:xfrm>
            <a:prstGeom prst="ellips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6941566"/>
                <a:satOff val="-39468"/>
                <a:lumOff val="12680"/>
                <a:alphaOff val="0"/>
              </a:schemeClr>
            </a:fillRef>
            <a:effectRef idx="2">
              <a:schemeClr val="accent4">
                <a:hueOff val="6941566"/>
                <a:satOff val="-39468"/>
                <a:lumOff val="1268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Овал 4"/>
            <p:cNvSpPr/>
            <p:nvPr/>
          </p:nvSpPr>
          <p:spPr>
            <a:xfrm>
              <a:off x="3411925" y="4484392"/>
              <a:ext cx="1642098" cy="107573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480" tIns="30480" rIns="30480" bIns="3048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latin typeface="Times New Roman" pitchFamily="18" charset="0"/>
                  <a:cs typeface="Times New Roman" pitchFamily="18" charset="0"/>
                </a:rPr>
                <a:t>ЗАЩИТА </a:t>
              </a:r>
              <a:endParaRPr lang="ru-RU" sz="2400" b="1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500034" y="285728"/>
            <a:ext cx="8286808" cy="857256"/>
          </a:xfrm>
          <a:prstGeom prst="rect">
            <a:avLst/>
          </a:prstGeom>
          <a:noFill/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rgbClr val="7598D9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7598D9">
                        <a:tint val="10000"/>
                        <a:satMod val="155000"/>
                      </a:srgbClr>
                    </a:gs>
                    <a:gs pos="60000">
                      <a:srgbClr val="7598D9">
                        <a:tint val="30000"/>
                        <a:satMod val="155000"/>
                      </a:srgbClr>
                    </a:gs>
                    <a:gs pos="100000">
                      <a:srgbClr val="7598D9">
                        <a:tint val="73000"/>
                        <a:satMod val="155000"/>
                      </a:srgb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ЭЛЕМЕНТЫ БАСКЕТБОЛА</a:t>
            </a:r>
            <a:endParaRPr lang="ru-RU" sz="3200" b="1" dirty="0">
              <a:ln w="24500" cmpd="dbl">
                <a:solidFill>
                  <a:srgbClr val="7598D9">
                    <a:shade val="85000"/>
                    <a:satMod val="155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7598D9">
                      <a:tint val="10000"/>
                      <a:satMod val="155000"/>
                    </a:srgbClr>
                  </a:gs>
                  <a:gs pos="60000">
                    <a:srgbClr val="7598D9">
                      <a:tint val="30000"/>
                      <a:satMod val="155000"/>
                    </a:srgbClr>
                  </a:gs>
                  <a:gs pos="100000">
                    <a:srgbClr val="7598D9">
                      <a:tint val="73000"/>
                      <a:satMod val="155000"/>
                    </a:srgb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4214810" y="2714620"/>
            <a:ext cx="517248" cy="102569"/>
            <a:chOff x="3976429" y="1640996"/>
            <a:chExt cx="517248" cy="102569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0" name="Стрелка вправо 19"/>
            <p:cNvSpPr/>
            <p:nvPr/>
          </p:nvSpPr>
          <p:spPr>
            <a:xfrm rot="16098360">
              <a:off x="4183768" y="1433657"/>
              <a:ext cx="102569" cy="517248"/>
            </a:xfrm>
            <a:prstGeom prst="rightArrow">
              <a:avLst>
                <a:gd name="adj1" fmla="val 60000"/>
                <a:gd name="adj2" fmla="val 50000"/>
              </a:avLst>
            </a:prstGeom>
            <a:sp3d z="-182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трелка вправо 4"/>
            <p:cNvSpPr/>
            <p:nvPr/>
          </p:nvSpPr>
          <p:spPr>
            <a:xfrm rot="26898360">
              <a:off x="4199608" y="1552486"/>
              <a:ext cx="71798" cy="310348"/>
            </a:xfrm>
            <a:prstGeom prst="rect">
              <a:avLst/>
            </a:prstGeom>
            <a:sp3d z="-182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kern="1200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286248" y="5143512"/>
            <a:ext cx="517248" cy="156682"/>
            <a:chOff x="3990124" y="4031082"/>
            <a:chExt cx="517248" cy="156682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3" name="Стрелка вправо 22"/>
            <p:cNvSpPr/>
            <p:nvPr/>
          </p:nvSpPr>
          <p:spPr>
            <a:xfrm rot="5459400">
              <a:off x="4170407" y="3850799"/>
              <a:ext cx="156682" cy="517248"/>
            </a:xfrm>
            <a:prstGeom prst="rightArrow">
              <a:avLst>
                <a:gd name="adj1" fmla="val 60000"/>
                <a:gd name="adj2" fmla="val 50000"/>
              </a:avLst>
            </a:prstGeom>
            <a:sp3d z="-182000"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6941566"/>
                <a:satOff val="-39468"/>
                <a:lumOff val="12680"/>
                <a:alphaOff val="0"/>
              </a:schemeClr>
            </a:fillRef>
            <a:effectRef idx="0">
              <a:schemeClr val="accent4">
                <a:hueOff val="6941566"/>
                <a:satOff val="-39468"/>
                <a:lumOff val="1268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трелка вправо 4"/>
            <p:cNvSpPr/>
            <p:nvPr/>
          </p:nvSpPr>
          <p:spPr>
            <a:xfrm rot="16259400">
              <a:off x="4194316" y="3930750"/>
              <a:ext cx="109677" cy="310348"/>
            </a:xfrm>
            <a:prstGeom prst="rect">
              <a:avLst/>
            </a:prstGeom>
            <a:sp3d z="-182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300" kern="120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062912" cy="852512"/>
          </a:xfrm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Обучение  навыкам владения и совершенствование ранее изученных элементами  техники баскетбола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93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062912" cy="852512"/>
          </a:xfrm>
          <a:ln w="7620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  урока: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40544" y="1628800"/>
            <a:ext cx="8062912" cy="4536504"/>
          </a:xfrm>
        </p:spPr>
        <p:txBody>
          <a:bodyPr>
            <a:normAutofit fontScale="92500" lnSpcReduction="10000"/>
          </a:bodyPr>
          <a:lstStyle/>
          <a:p>
            <a:pPr marL="742950" indent="-742950" algn="just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Обучение  технике ведения  с изменением направления;</a:t>
            </a:r>
          </a:p>
          <a:p>
            <a:pPr marL="742950" indent="-742950" algn="just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Совершенствование  ловли и передачи мяча;</a:t>
            </a:r>
          </a:p>
          <a:p>
            <a:pPr marL="742950" indent="-742950" algn="just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 ловкости, быстроты, скоростно-силовых качеств;</a:t>
            </a:r>
          </a:p>
          <a:p>
            <a:pPr marL="742950" indent="-742950" algn="just">
              <a:buAutoNum type="arabicPeriod"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Воспитание  активности,  самостоятельности, чувства товарищества и коллективизма.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69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57158" y="2285992"/>
            <a:ext cx="8568952" cy="259228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50532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Ведение мяча с изменением направления и скорости передвижения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428868"/>
            <a:ext cx="8229600" cy="2454304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Ведение с изменением направления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игрок ведет мяч правой рукой – кисть накладывает на боковую поверхность мяча и, выпрямляя руку, посылает его влево. Туловище при этом наклоняется в сторону полета мяча, тяжесть тела переносится на левую ногу. Игрок продолжает двигаться в новом направлении, ведя мяч левой рукой. 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683568" y="620688"/>
          <a:ext cx="7776864" cy="608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 descr="basketball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43702" y="2786058"/>
            <a:ext cx="1602416" cy="17306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11560" y="1916832"/>
            <a:ext cx="8064896" cy="144016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Передача мяча двумя руками от груди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Передача мяча – прием, с помощью которого игрок направляет мяч партнеру для продолжения атаки.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307334501_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645024"/>
            <a:ext cx="7632848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591</TotalTime>
  <Words>435</Words>
  <Application>Microsoft Office PowerPoint</Application>
  <PresentationFormat>Экран (4:3)</PresentationFormat>
  <Paragraphs>58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Яркая</vt:lpstr>
      <vt:lpstr>1_Трек</vt:lpstr>
      <vt:lpstr>2_Трек</vt:lpstr>
      <vt:lpstr>3_Трек</vt:lpstr>
      <vt:lpstr>Презентация к уроку</vt:lpstr>
      <vt:lpstr>Презентация PowerPoint</vt:lpstr>
      <vt:lpstr>Презентация PowerPoint</vt:lpstr>
      <vt:lpstr>Презентация PowerPoint</vt:lpstr>
      <vt:lpstr>Цель урока:</vt:lpstr>
      <vt:lpstr>Задачи  урока:</vt:lpstr>
      <vt:lpstr>Ведение мяча с изменением направления и скорости передвижения</vt:lpstr>
      <vt:lpstr>Презентация PowerPoint</vt:lpstr>
      <vt:lpstr>Передача мяча двумя руками от груди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</dc:title>
  <dc:creator>Ильдар</dc:creator>
  <cp:lastModifiedBy>№2</cp:lastModifiedBy>
  <cp:revision>77</cp:revision>
  <dcterms:created xsi:type="dcterms:W3CDTF">2011-11-27T18:50:53Z</dcterms:created>
  <dcterms:modified xsi:type="dcterms:W3CDTF">2016-03-31T04:41:03Z</dcterms:modified>
</cp:coreProperties>
</file>