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0" r:id="rId4"/>
    <p:sldId id="261" r:id="rId5"/>
    <p:sldId id="274" r:id="rId6"/>
    <p:sldId id="272" r:id="rId7"/>
    <p:sldId id="263" r:id="rId8"/>
    <p:sldId id="264" r:id="rId9"/>
    <p:sldId id="265" r:id="rId10"/>
    <p:sldId id="276" r:id="rId11"/>
    <p:sldId id="277" r:id="rId12"/>
    <p:sldId id="278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68" r:id="rId23"/>
    <p:sldId id="275" r:id="rId24"/>
    <p:sldId id="269" r:id="rId25"/>
    <p:sldId id="27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3220" autoAdjust="0"/>
  </p:normalViewPr>
  <p:slideViewPr>
    <p:cSldViewPr>
      <p:cViewPr>
        <p:scale>
          <a:sx n="60" d="100"/>
          <a:sy n="60" d="100"/>
        </p:scale>
        <p:origin x="-1440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DC08A-0793-4318-ABFC-E89BC41B5641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068D7-A679-4828-BEF5-21BA9168D5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65195" y="3123590"/>
            <a:ext cx="7329840" cy="18324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2490" y="1596540"/>
            <a:ext cx="7482545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5A5E7-1486-4EF6-A99E-771206901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833016"/>
            <a:ext cx="748254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2489" y="1648067"/>
            <a:ext cx="7466075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83301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1" y="1596540"/>
            <a:ext cx="641361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785" y="833015"/>
            <a:ext cx="59554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784" y="1730202"/>
            <a:ext cx="358207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9784" y="2360065"/>
            <a:ext cx="3582073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7790" y="1730202"/>
            <a:ext cx="3583480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7790" y="2360065"/>
            <a:ext cx="3583480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2/13/2016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60;&#1080;&#1079;&#1084;&#1080;&#1085;&#1091;&#1090;&#1082;&#1072;%20&#1062;&#1099;&#1087;&#1082;&#1080;\detskie-belaya-romashka.mp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6589" y="3123590"/>
            <a:ext cx="4733856" cy="1832460"/>
          </a:xfrm>
        </p:spPr>
        <p:txBody>
          <a:bodyPr>
            <a:noAutofit/>
          </a:bodyPr>
          <a:lstStyle/>
          <a:p>
            <a:pPr algn="ctr"/>
            <a:r>
              <a:rPr lang="ru-RU" sz="2400" b="1" i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Тема урока</a:t>
            </a:r>
            <a:r>
              <a:rPr lang="ru-RU" sz="2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: Сплавы железа и их применение.</a:t>
            </a:r>
            <a:br>
              <a:rPr lang="ru-RU" sz="2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Производство чугуна и стали.</a:t>
            </a:r>
            <a:br>
              <a:rPr lang="ru-RU" sz="2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Развитие  металлургии в Казахстане.</a:t>
            </a:r>
            <a:endParaRPr lang="ru-RU" sz="24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867" y="1749245"/>
            <a:ext cx="4620354" cy="50458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5525" y="374901"/>
            <a:ext cx="359618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Выплавка чугуна</a:t>
            </a:r>
          </a:p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В доменной печи. </a:t>
            </a:r>
          </a:p>
          <a:p>
            <a:pPr algn="ctr"/>
            <a:endParaRPr lang="ru-RU" sz="3200" b="1" i="1" dirty="0" smtClean="0">
              <a:solidFill>
                <a:srgbClr val="FFFF00"/>
              </a:solidFill>
            </a:endParaRP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Чугун — сплав железа с углеродом (и другими элементами). Содержание углерода в чугуне не менее 2,14%  (до 4,5%)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28307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595925" cy="68511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Кислородно-конверторный способ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443835"/>
            <a:ext cx="5946344" cy="54141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99051" y="1443836"/>
            <a:ext cx="29013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Сталь  — сплав железа с углеродом и/или с другими элементами. Сталь содержит не более 2,14% углерода </a:t>
            </a:r>
          </a:p>
          <a:p>
            <a:pPr algn="ctr"/>
            <a:endParaRPr lang="ru-RU" b="1" i="1" dirty="0" smtClean="0">
              <a:solidFill>
                <a:schemeClr val="bg1"/>
              </a:solidFill>
            </a:endParaRPr>
          </a:p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Учитывая, что в сталь могут быть добавлены легирующие элементы, сталью называется содержащий не менее 45% железа сплав железа с углеродом и легирующими элементами(легированная, высоколегированная сталь).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70618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04" y="286605"/>
            <a:ext cx="6597396" cy="71740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Производство стали в электропечах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4005"/>
            <a:ext cx="8695035" cy="58539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94904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Музыкальная </a:t>
            </a:r>
            <a:r>
              <a:rPr lang="ru-RU" b="1" dirty="0" err="1" smtClean="0">
                <a:solidFill>
                  <a:srgbClr val="0070C0"/>
                </a:solidFill>
              </a:rPr>
              <a:t>физминутка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068960"/>
            <a:ext cx="6400800" cy="1752600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5" name="detskie-belaya-romash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12360" y="45091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Хотьба на мест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1888604" cy="2520280"/>
          </a:xfrm>
          <a:prstGeom prst="rect">
            <a:avLst/>
          </a:prstGeom>
          <a:noFill/>
        </p:spPr>
      </p:pic>
      <p:pic>
        <p:nvPicPr>
          <p:cNvPr id="5" name="Picture 16" descr="Хотьба на мест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340768"/>
            <a:ext cx="1888604" cy="2520280"/>
          </a:xfrm>
          <a:prstGeom prst="rect">
            <a:avLst/>
          </a:prstGeom>
          <a:noFill/>
        </p:spPr>
      </p:pic>
      <p:pic>
        <p:nvPicPr>
          <p:cNvPr id="6" name="Picture 16" descr="Хотьба на мест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492896"/>
            <a:ext cx="1888604" cy="25202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Цыпленок делает упражнения для крылыше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40768"/>
            <a:ext cx="2016224" cy="2448272"/>
          </a:xfrm>
          <a:prstGeom prst="rect">
            <a:avLst/>
          </a:prstGeom>
          <a:noFill/>
        </p:spPr>
      </p:pic>
      <p:pic>
        <p:nvPicPr>
          <p:cNvPr id="3" name="Picture 4" descr="Цыпленок делает упражнения для крылыше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340768"/>
            <a:ext cx="1944216" cy="2520280"/>
          </a:xfrm>
          <a:prstGeom prst="rect">
            <a:avLst/>
          </a:prstGeom>
          <a:noFill/>
        </p:spPr>
      </p:pic>
      <p:pic>
        <p:nvPicPr>
          <p:cNvPr id="4" name="Picture 4" descr="Цыпленок делает упражнения для крылыше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268760"/>
            <a:ext cx="1944216" cy="2592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Цыпленок Упражнение на дыхание смайлики, картинки, фото, рисунки, gif анимации, аватар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124744"/>
            <a:ext cx="2088232" cy="2520280"/>
          </a:xfrm>
          <a:prstGeom prst="rect">
            <a:avLst/>
          </a:prstGeom>
          <a:noFill/>
        </p:spPr>
      </p:pic>
      <p:pic>
        <p:nvPicPr>
          <p:cNvPr id="10" name="Picture 12" descr="Цыпленок Упражнение на дыхание смайлики, картинки, фото, рисунки, gif анимации, аватар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36712"/>
            <a:ext cx="2088232" cy="2520280"/>
          </a:xfrm>
          <a:prstGeom prst="rect">
            <a:avLst/>
          </a:prstGeom>
          <a:noFill/>
        </p:spPr>
      </p:pic>
      <p:pic>
        <p:nvPicPr>
          <p:cNvPr id="11" name="Picture 12" descr="Цыпленок Упражнение на дыхание смайлики, картинки, фото, рисунки, gif анимации, аватар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412776"/>
            <a:ext cx="2160240" cy="26642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Отдает честь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548680"/>
            <a:ext cx="2016224" cy="2320652"/>
          </a:xfrm>
          <a:prstGeom prst="rect">
            <a:avLst/>
          </a:prstGeom>
          <a:noFill/>
        </p:spPr>
      </p:pic>
      <p:pic>
        <p:nvPicPr>
          <p:cNvPr id="7" name="Picture 2" descr="Отдает честь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068960"/>
            <a:ext cx="2016224" cy="2320652"/>
          </a:xfrm>
          <a:prstGeom prst="rect">
            <a:avLst/>
          </a:prstGeom>
          <a:noFill/>
        </p:spPr>
      </p:pic>
      <p:pic>
        <p:nvPicPr>
          <p:cNvPr id="8" name="Picture 2" descr="Отдает честь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764704"/>
            <a:ext cx="2016224" cy="23206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syplenok-i-ptenets-animatsionnaya-kartinka-00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2016224" cy="2736304"/>
          </a:xfrm>
          <a:prstGeom prst="rect">
            <a:avLst/>
          </a:prstGeom>
          <a:noFill/>
        </p:spPr>
      </p:pic>
      <p:pic>
        <p:nvPicPr>
          <p:cNvPr id="5" name="Picture 2" descr="tsyplenok-i-ptenets-animatsionnaya-kartinka-00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636912"/>
            <a:ext cx="2088232" cy="2736304"/>
          </a:xfrm>
          <a:prstGeom prst="rect">
            <a:avLst/>
          </a:prstGeom>
          <a:noFill/>
        </p:spPr>
      </p:pic>
      <p:pic>
        <p:nvPicPr>
          <p:cNvPr id="6" name="Picture 2" descr="tsyplenok-i-ptenets-animatsionnaya-kartinka-00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980728"/>
            <a:ext cx="1944216" cy="27363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Крылышко в сторону, поворо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1728192" cy="2104628"/>
          </a:xfrm>
          <a:prstGeom prst="rect">
            <a:avLst/>
          </a:prstGeom>
          <a:noFill/>
        </p:spPr>
      </p:pic>
      <p:pic>
        <p:nvPicPr>
          <p:cNvPr id="3" name="Picture 10" descr="Крылышко в сторону, поворо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764704"/>
            <a:ext cx="1728192" cy="2104628"/>
          </a:xfrm>
          <a:prstGeom prst="rect">
            <a:avLst/>
          </a:prstGeom>
          <a:noFill/>
        </p:spPr>
      </p:pic>
      <p:pic>
        <p:nvPicPr>
          <p:cNvPr id="4" name="Picture 10" descr="Крылышко в сторону, поворо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780928"/>
            <a:ext cx="1728192" cy="21046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333375"/>
            <a:ext cx="7416800" cy="20986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 smtClean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1200" cap="all" spc="-80" dirty="0">
                <a:solidFill>
                  <a:srgbClr val="D1282E">
                    <a:lumMod val="10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341438"/>
            <a:ext cx="7456488" cy="38163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i="1" dirty="0" smtClean="0"/>
              <a:t>  	</a:t>
            </a:r>
          </a:p>
          <a:p>
            <a:pPr algn="ctr" eaLnBrk="1" hangingPunct="1">
              <a:lnSpc>
                <a:spcPct val="80000"/>
              </a:lnSpc>
              <a:defRPr/>
            </a:pPr>
            <a:endParaRPr lang="ru-RU" sz="2400" b="1" i="1" dirty="0" smtClean="0">
              <a:effectLst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i="1" dirty="0" smtClean="0">
                <a:effectLst/>
              </a:rPr>
              <a:t>Железо не только основа всего мира, самый главный металл окружающей нас природы, оно – основа культуры и промышленности, оно – орудие войны и мирного труда. И трудно во всей таблице Менделеева найти другой элемент, который был бы так связан с прошлым, настоящим и будущими судьбами человечества.</a:t>
            </a:r>
            <a:endParaRPr lang="ru-RU" sz="2400" b="1" i="1" dirty="0" smtClean="0">
              <a:solidFill>
                <a:schemeClr val="accent5">
                  <a:lumMod val="40000"/>
                  <a:lumOff val="60000"/>
                </a:schemeClr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Arial"/>
              </a:rPr>
              <a:t>(Ферсман А. Е. — минералог 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Arial"/>
              </a:rPr>
              <a:t>и геохимик, </a:t>
            </a:r>
            <a:endParaRPr lang="ru-RU" sz="2400" b="1" i="1" dirty="0" smtClean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Arial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Arial"/>
              </a:rPr>
              <a:t>академик)</a:t>
            </a:r>
            <a:r>
              <a:rPr lang="ru-RU" sz="16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Arial"/>
              </a:rPr>
              <a:t>.</a:t>
            </a:r>
            <a:r>
              <a:rPr lang="ru-RU" sz="24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Arial"/>
              </a:rPr>
              <a:t> </a:t>
            </a:r>
            <a:endParaRPr lang="ru-RU" sz="2400" b="1" i="1" dirty="0" smtClean="0">
              <a:solidFill>
                <a:schemeClr val="accent5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052" name="Picture 4" descr="j01874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725" y="333375"/>
            <a:ext cx="1431925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j01997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5280" y="4956050"/>
            <a:ext cx="1655763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Цыпленок Цыпуля прыгает смайлики, картинки, фото, рисунки, gif анимации, аватар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204864"/>
            <a:ext cx="2232248" cy="2680692"/>
          </a:xfrm>
          <a:prstGeom prst="rect">
            <a:avLst/>
          </a:prstGeom>
          <a:noFill/>
        </p:spPr>
      </p:pic>
      <p:pic>
        <p:nvPicPr>
          <p:cNvPr id="3" name="Picture 14" descr="Цыпленок Цыпуля прыгает смайлики, картинки, фото, рисунки, gif анимации, аватар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2160240" cy="2664296"/>
          </a:xfrm>
          <a:prstGeom prst="rect">
            <a:avLst/>
          </a:prstGeom>
          <a:noFill/>
        </p:spPr>
      </p:pic>
      <p:pic>
        <p:nvPicPr>
          <p:cNvPr id="4" name="Picture 14" descr="Цыпленок Цыпуля прыгает смайлики, картинки, фото, рисунки, gif анимации, аватар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692696"/>
            <a:ext cx="2160240" cy="2592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tsyplenok-i-ptenets-animatsionnaya-kartinka-00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2160240" cy="2376264"/>
          </a:xfrm>
          <a:prstGeom prst="rect">
            <a:avLst/>
          </a:prstGeom>
          <a:noFill/>
        </p:spPr>
      </p:pic>
      <p:pic>
        <p:nvPicPr>
          <p:cNvPr id="3" name="Picture 2" descr="tsyplenok-i-ptenets-animatsionnaya-kartinka-00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564904"/>
            <a:ext cx="2160240" cy="2376264"/>
          </a:xfrm>
          <a:prstGeom prst="rect">
            <a:avLst/>
          </a:prstGeom>
          <a:noFill/>
        </p:spPr>
      </p:pic>
      <p:pic>
        <p:nvPicPr>
          <p:cNvPr id="4" name="Picture 2" descr="tsyplenok-i-ptenets-animatsionnaya-kartinka-00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96752"/>
            <a:ext cx="2160240" cy="23762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Составление проекта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endParaRPr lang="ru-RU" sz="3600" b="1" i="1" dirty="0" smtClean="0"/>
          </a:p>
          <a:p>
            <a:pPr algn="ctr" eaLnBrk="1" hangingPunct="1">
              <a:defRPr/>
            </a:pPr>
            <a:r>
              <a:rPr lang="kk-KZ" sz="3600" b="1" i="1" u="sng" dirty="0" smtClean="0"/>
              <a:t>1 группа</a:t>
            </a:r>
            <a:r>
              <a:rPr lang="kk-KZ" sz="3600" b="1" i="1" dirty="0" smtClean="0"/>
              <a:t>-  Сплавы железа.</a:t>
            </a:r>
            <a:endParaRPr lang="ru-RU" sz="3600" b="1" i="1" dirty="0" smtClean="0"/>
          </a:p>
          <a:p>
            <a:pPr algn="ctr" eaLnBrk="1" hangingPunct="1">
              <a:defRPr/>
            </a:pPr>
            <a:r>
              <a:rPr lang="kk-KZ" sz="3600" b="1" i="1" u="sng" dirty="0" smtClean="0"/>
              <a:t>2 группа</a:t>
            </a:r>
            <a:r>
              <a:rPr lang="kk-KZ" sz="3600" b="1" i="1" dirty="0" smtClean="0"/>
              <a:t>- Производство руд металлов в Казахстане.</a:t>
            </a:r>
            <a:endParaRPr lang="ru-RU" sz="3600" b="1" i="1" dirty="0" smtClean="0"/>
          </a:p>
          <a:p>
            <a:pPr algn="ctr" eaLnBrk="1" hangingPunct="1">
              <a:defRPr/>
            </a:pPr>
            <a:r>
              <a:rPr lang="kk-KZ" sz="3600" b="1" i="1" u="sng" dirty="0" smtClean="0"/>
              <a:t>3 группа- </a:t>
            </a:r>
            <a:r>
              <a:rPr lang="kk-KZ" sz="3600" b="1" i="1" dirty="0" smtClean="0"/>
              <a:t>Металлургия </a:t>
            </a:r>
            <a:endParaRPr lang="ru-RU" sz="3600" b="1" i="1" dirty="0" smtClean="0"/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Задание: дополните предложения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42844" y="1643050"/>
            <a:ext cx="9001156" cy="4495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Самым дешевым материалом является…    </a:t>
            </a:r>
            <a:r>
              <a:rPr lang="ru-RU" sz="1600" b="1" dirty="0" smtClean="0"/>
              <a:t>чугун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Недостаток чугуна является его…                 </a:t>
            </a:r>
            <a:r>
              <a:rPr lang="ru-RU" sz="1600" b="1" dirty="0" smtClean="0"/>
              <a:t>хрупкость</a:t>
            </a:r>
          </a:p>
          <a:p>
            <a:r>
              <a:rPr lang="ru-RU" sz="2800" dirty="0" smtClean="0"/>
              <a:t>Сырьем для производство стали служат …</a:t>
            </a:r>
            <a:r>
              <a:rPr lang="ru-RU" sz="1600" b="1" dirty="0" smtClean="0"/>
              <a:t>Чугун и  сплав железа </a:t>
            </a:r>
          </a:p>
          <a:p>
            <a:pPr>
              <a:buNone/>
            </a:pPr>
            <a:r>
              <a:rPr lang="ru-RU" sz="1600" b="1" dirty="0" smtClean="0"/>
              <a:t>                                                                                                                                                        с углеродом</a:t>
            </a:r>
          </a:p>
          <a:p>
            <a:r>
              <a:rPr lang="ru-RU" sz="2800" dirty="0" smtClean="0"/>
              <a:t>Есть несколько технологических способов переделки чугуна в стали, наиболее распространёнными являются…   </a:t>
            </a:r>
            <a:r>
              <a:rPr lang="ru-RU" sz="1600" dirty="0" smtClean="0"/>
              <a:t>                                                                                           </a:t>
            </a:r>
            <a:r>
              <a:rPr lang="ru-RU" sz="1600" b="1" dirty="0" err="1" smtClean="0"/>
              <a:t>кислородно</a:t>
            </a:r>
            <a:r>
              <a:rPr lang="ru-RU" sz="1600" b="1" dirty="0" smtClean="0"/>
              <a:t>- </a:t>
            </a:r>
          </a:p>
          <a:p>
            <a:r>
              <a:rPr lang="ru-RU" sz="1600" b="1" dirty="0" smtClean="0"/>
              <a:t>                                                                                                                                    конверторный </a:t>
            </a:r>
          </a:p>
          <a:p>
            <a:pPr>
              <a:buNone/>
            </a:pPr>
            <a:r>
              <a:rPr lang="ru-RU" sz="1600" b="1" dirty="0" smtClean="0"/>
              <a:t>                                                                                                                                             и мартеновский способы</a:t>
            </a:r>
            <a:endParaRPr lang="ru-RU" sz="2800" b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6858016" y="1785926"/>
            <a:ext cx="1357322" cy="35719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иугольник 7"/>
          <p:cNvSpPr/>
          <p:nvPr/>
        </p:nvSpPr>
        <p:spPr>
          <a:xfrm>
            <a:off x="6858016" y="2214554"/>
            <a:ext cx="1357322" cy="35719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>
            <a:off x="6858016" y="2786058"/>
            <a:ext cx="2285984" cy="7143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6572264" y="4429131"/>
            <a:ext cx="2714612" cy="98503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Домашняя работа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4">
              <a:buNone/>
              <a:defRPr/>
            </a:pPr>
            <a:r>
              <a:rPr lang="en-US" sz="3600" dirty="0" smtClean="0">
                <a:cs typeface="Arial" charset="0"/>
              </a:rPr>
              <a:t>§</a:t>
            </a:r>
            <a:r>
              <a:rPr lang="ru-RU" sz="3600" dirty="0" smtClean="0">
                <a:cs typeface="Arial" charset="0"/>
              </a:rPr>
              <a:t> 44 </a:t>
            </a:r>
            <a:r>
              <a:rPr lang="kk-KZ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упр.3 стр.206,</a:t>
            </a:r>
          </a:p>
          <a:p>
            <a:pPr lvl="4">
              <a:buNone/>
              <a:defRPr/>
            </a:pPr>
            <a:endParaRPr lang="kk-KZ" sz="3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4">
              <a:buNone/>
              <a:defRPr/>
            </a:pPr>
            <a:endParaRPr lang="kk-KZ" sz="3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4" eaLnBrk="1" hangingPunct="1">
              <a:buNone/>
              <a:defRPr/>
            </a:pPr>
            <a:endParaRPr lang="ru-RU" sz="3600" dirty="0" smtClean="0">
              <a:cs typeface="Arial" charset="0"/>
            </a:endParaRPr>
          </a:p>
          <a:p>
            <a:pPr lvl="4" eaLnBrk="1" hangingPunct="1">
              <a:defRPr/>
            </a:pPr>
            <a:endParaRPr lang="ru-RU" sz="3600" dirty="0" smtClean="0"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3600" dirty="0" smtClean="0">
              <a:cs typeface="Arial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3403157"/>
            <a:ext cx="8236920" cy="744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2400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творческое задание: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составить кроссворд</a:t>
            </a:r>
            <a:r>
              <a:rPr kumimoji="0" lang="kk-KZ" sz="2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презентацию по теме «Сплавы металлов»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kk-KZ" sz="4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Рефлекция урока. </a:t>
            </a:r>
            <a:r>
              <a:rPr lang="ru-RU" sz="4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200" b="1" i="1" dirty="0" smtClean="0"/>
              <a:t>сделайте обобщение в форме  </a:t>
            </a:r>
            <a:r>
              <a:rPr lang="ru-RU" sz="3200" b="1" i="1" dirty="0" err="1" smtClean="0"/>
              <a:t>синквейна</a:t>
            </a:r>
            <a:r>
              <a:rPr lang="ru-RU" sz="3200" b="1" i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9970" y="640920"/>
            <a:ext cx="8229600" cy="41624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Графический диктант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b="1" i="1" dirty="0" smtClean="0">
                <a:solidFill>
                  <a:schemeClr val="bg1"/>
                </a:solidFill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kk-KZ" sz="3600" b="1" i="1" dirty="0" smtClean="0">
                <a:solidFill>
                  <a:schemeClr val="bg1"/>
                </a:solidFill>
              </a:rPr>
              <a:t>10 правильных – оценка «5»</a:t>
            </a:r>
            <a:r>
              <a:rPr lang="ru-RU" sz="3600" b="1" i="1" dirty="0" smtClean="0">
                <a:solidFill>
                  <a:schemeClr val="bg1"/>
                </a:solidFill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kk-KZ" sz="3600" b="1" i="1" dirty="0" smtClean="0">
                <a:solidFill>
                  <a:schemeClr val="bg1"/>
                </a:solidFill>
              </a:rPr>
              <a:t>8-9 – оценка </a:t>
            </a:r>
            <a:r>
              <a:rPr lang="ru-RU" sz="3600" b="1" i="1" dirty="0" smtClean="0">
                <a:solidFill>
                  <a:schemeClr val="bg1"/>
                </a:solidFill>
              </a:rPr>
              <a:t>«</a:t>
            </a:r>
            <a:r>
              <a:rPr lang="kk-KZ" sz="3600" b="1" i="1" dirty="0" smtClean="0">
                <a:solidFill>
                  <a:schemeClr val="bg1"/>
                </a:solidFill>
              </a:rPr>
              <a:t>4»</a:t>
            </a:r>
            <a:r>
              <a:rPr lang="ru-RU" sz="3600" b="1" i="1" dirty="0" smtClean="0">
                <a:solidFill>
                  <a:schemeClr val="bg1"/>
                </a:solidFill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kk-KZ" sz="3600" b="1" i="1" dirty="0" smtClean="0">
                <a:solidFill>
                  <a:schemeClr val="bg1"/>
                </a:solidFill>
              </a:rPr>
              <a:t>5-7 – оценка «3»</a:t>
            </a:r>
            <a:r>
              <a:rPr lang="ru-RU" sz="3600" b="1" i="1" dirty="0" smtClean="0">
                <a:solidFill>
                  <a:schemeClr val="bg1"/>
                </a:solidFill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kk-KZ" sz="3600" b="1" i="1" dirty="0" smtClean="0">
                <a:solidFill>
                  <a:schemeClr val="bg1"/>
                </a:solidFill>
              </a:rPr>
              <a:t>Меньше 5-ти- «2»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1773238"/>
            <a:ext cx="3171825" cy="4762500"/>
          </a:xfrm>
          <a:prstGeom prst="rect">
            <a:avLst/>
          </a:prstGeom>
          <a:noFill/>
          <a:ln w="57150" cmpd="thickThin" algn="ctr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7410" y="95250"/>
            <a:ext cx="4139589" cy="6667500"/>
          </a:xfrm>
          <a:prstGeom prst="rect">
            <a:avLst/>
          </a:prstGeom>
          <a:noFill/>
          <a:ln w="76200" cmpd="tri" algn="ctr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212490" y="786848"/>
            <a:ext cx="3512215" cy="5940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Среди </a:t>
            </a: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металлов самый славный</a:t>
            </a:r>
            <a:b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Важнейший древний элемент.</a:t>
            </a:r>
            <a:b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В тяжелой индустрии главный,</a:t>
            </a:r>
            <a:b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Знаком с ним школьник и студент,</a:t>
            </a:r>
            <a:b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Родится в огненной стихии,</a:t>
            </a:r>
            <a:b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Расплав его течет рекой,</a:t>
            </a:r>
            <a:b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Важнее нет в металлургии  </a:t>
            </a:r>
            <a:b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Он нужен всей стране </a:t>
            </a:r>
            <a:r>
              <a:rPr lang="ru-RU" sz="1600" b="1" i="1" dirty="0" smtClean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родной</a:t>
            </a:r>
            <a:endParaRPr lang="ru-RU" sz="1600" b="1" i="1" dirty="0">
              <a:solidFill>
                <a:schemeClr val="bg1"/>
              </a:solidFill>
              <a:latin typeface="Bookman Old Style" pitchFamily="18" charset="0"/>
            </a:endParaRPr>
          </a:p>
          <a:p>
            <a:pPr algn="ctr" eaLnBrk="0" hangingPunct="0"/>
            <a:r>
              <a:rPr lang="ru-RU" sz="2000" b="1" i="1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О каком элементе идет речь</a:t>
            </a:r>
            <a:r>
              <a:rPr lang="kk-KZ" sz="2000" b="1" i="1" dirty="0" smtClean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?</a:t>
            </a:r>
            <a:endParaRPr lang="kk-KZ" sz="2000" b="1" i="1" dirty="0">
              <a:solidFill>
                <a:srgbClr val="FFFF00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 eaLnBrk="0" hangingPunct="0"/>
            <a:r>
              <a:rPr lang="kk-KZ" sz="2000" b="1" i="1" dirty="0">
                <a:solidFill>
                  <a:srgbClr val="FFFF00"/>
                </a:solidFill>
                <a:latin typeface="Bookman Old Style" pitchFamily="18" charset="0"/>
              </a:rPr>
              <a:t> Какая отрасль народного хозяйства занимается производством чугуна и слали ?</a:t>
            </a:r>
            <a:endParaRPr lang="ru-RU" sz="2000" b="1" i="1" dirty="0">
              <a:solidFill>
                <a:srgbClr val="FFFF00"/>
              </a:solidFill>
              <a:latin typeface="Bookman Old Style" pitchFamily="18" charset="0"/>
            </a:endParaRPr>
          </a:p>
          <a:p>
            <a:pPr algn="ctr" eaLnBrk="0" hangingPunct="0"/>
            <a:endParaRPr lang="kk-KZ" sz="1600" b="1" i="1" dirty="0">
              <a:solidFill>
                <a:schemeClr val="bg1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 eaLnBrk="0" hangingPunct="0"/>
            <a:endParaRPr lang="kk-KZ" sz="16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Черная металлургия КАЗАХСТАНА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15F9-7CE3-4ABE-97C5-7B4B985059E3}" type="datetime1">
              <a:rPr lang="ru-RU" smtClean="0"/>
              <a:pPr/>
              <a:t>13.02.2016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5436096" cy="530120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Черная металлургия в </a:t>
            </a:r>
            <a:r>
              <a:rPr lang="ru-RU" sz="1600" b="1" dirty="0" smtClean="0"/>
              <a:t>Казахстане</a:t>
            </a:r>
            <a:r>
              <a:rPr lang="ru-RU" sz="1600" dirty="0" smtClean="0"/>
              <a:t> появилась в годы Великой Отечественной войны а в послевоенные годы превратилась в </a:t>
            </a:r>
            <a:r>
              <a:rPr lang="ru-RU" sz="1600" b="1" dirty="0" smtClean="0"/>
              <a:t>ведущую отрасль промышленности республики</a:t>
            </a:r>
            <a:r>
              <a:rPr lang="ru-RU" sz="1600" dirty="0" smtClean="0"/>
              <a:t>. В Настоящее время она представлена </a:t>
            </a:r>
            <a:r>
              <a:rPr lang="ru-RU" sz="1600" b="1" dirty="0" smtClean="0"/>
              <a:t>крупными современными предприятиями по добыче и переработке многих видов минерального сырья например железорудная промышленность </a:t>
            </a:r>
            <a:r>
              <a:rPr lang="ru-RU" sz="1600" b="1" dirty="0" err="1" smtClean="0"/>
              <a:t>Соколовско-Сарбайским</a:t>
            </a:r>
            <a:r>
              <a:rPr lang="ru-RU" sz="1600" b="1" dirty="0" smtClean="0"/>
              <a:t> и Лисаковским горно-обогатительными комбинатами металлургическим заводом в Темиртау</a:t>
            </a:r>
            <a:r>
              <a:rPr lang="ru-RU" sz="1600" dirty="0" smtClean="0"/>
              <a:t>. По уровню концентрации производства, технической вооруженности, применения прогрессивных технологических процессов предприятия черной металлургий Казахстана являются </a:t>
            </a:r>
            <a:r>
              <a:rPr lang="ru-RU" sz="1600" b="1" dirty="0" smtClean="0"/>
              <a:t>передовыми  в СНГ </a:t>
            </a:r>
            <a:r>
              <a:rPr lang="ru-RU" sz="1600" dirty="0" smtClean="0"/>
              <a:t>и соответствуют </a:t>
            </a:r>
            <a:r>
              <a:rPr lang="ru-RU" sz="1600" b="1" dirty="0" smtClean="0"/>
              <a:t>мировым тенденциям развития отрасли</a:t>
            </a:r>
            <a:r>
              <a:rPr lang="ru-RU" sz="1600" dirty="0" smtClean="0"/>
              <a:t>. Заводы </a:t>
            </a:r>
            <a:r>
              <a:rPr lang="ru-RU" sz="1600" b="1" dirty="0" smtClean="0"/>
              <a:t>Урала</a:t>
            </a:r>
            <a:r>
              <a:rPr lang="ru-RU" sz="1600" dirty="0" smtClean="0"/>
              <a:t> и </a:t>
            </a:r>
            <a:r>
              <a:rPr lang="ru-RU" sz="1600" b="1" dirty="0" smtClean="0"/>
              <a:t>Сибири</a:t>
            </a:r>
            <a:r>
              <a:rPr lang="ru-RU" sz="1600" dirty="0" smtClean="0"/>
              <a:t> поставляют </a:t>
            </a:r>
            <a:r>
              <a:rPr lang="ru-RU" sz="1600" b="1" dirty="0" smtClean="0"/>
              <a:t>70%</a:t>
            </a:r>
            <a:r>
              <a:rPr lang="ru-RU" sz="1600" dirty="0" smtClean="0"/>
              <a:t> товарной железной руды и </a:t>
            </a:r>
            <a:r>
              <a:rPr lang="ru-RU" sz="1600" b="1" dirty="0" smtClean="0"/>
              <a:t>50%</a:t>
            </a:r>
            <a:r>
              <a:rPr lang="ru-RU" sz="1600" dirty="0" smtClean="0"/>
              <a:t> марганцевого концентрата. За пределы страны выводится более </a:t>
            </a:r>
            <a:r>
              <a:rPr lang="ru-RU" sz="1600" b="1" dirty="0" smtClean="0"/>
              <a:t>35% </a:t>
            </a:r>
            <a:r>
              <a:rPr lang="ru-RU" sz="1600" dirty="0" smtClean="0"/>
              <a:t>проката и </a:t>
            </a:r>
            <a:r>
              <a:rPr lang="ru-RU" sz="1600" b="1" dirty="0" smtClean="0"/>
              <a:t>50 % </a:t>
            </a:r>
            <a:r>
              <a:rPr lang="ru-RU" sz="1600" dirty="0" smtClean="0"/>
              <a:t>ферросплавов. </a:t>
            </a:r>
            <a:r>
              <a:rPr lang="ru-RU" sz="1600" b="1" dirty="0" smtClean="0"/>
              <a:t>Казахстан основной поставщик хромитов для металлургической и огнеупорно промышленности стран СНГ. </a:t>
            </a:r>
            <a:endParaRPr lang="ru-RU" sz="16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2360065"/>
            <a:ext cx="3697479" cy="295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2795300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amki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8280920" cy="3024336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экономике Казахстана горнодобывающая и металлургическая промышленность является базовой отраслью. Казахстан полностью обеспечивает потребности своей индустрии в сырье, поскольку он располагает поистине огромными запасами различных полезных ископаемых.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2996952"/>
            <a:ext cx="792088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rgbClr val="F0AD00"/>
              </a:buClr>
              <a:buSzPct val="70000"/>
              <a:buFont typeface="Wingdings"/>
              <a:buChar char=""/>
            </a:pPr>
            <a:r>
              <a:rPr lang="ru-RU" altLang="ko-KR" sz="2400" dirty="0">
                <a:solidFill>
                  <a:prstClr val="black"/>
                </a:solidFill>
              </a:rPr>
              <a:t>. </a:t>
            </a:r>
            <a:endParaRPr lang="ru-RU" altLang="ko-KR" sz="2400" dirty="0" smtClean="0">
              <a:solidFill>
                <a:prstClr val="black"/>
              </a:solidFill>
            </a:endParaRPr>
          </a:p>
          <a:p>
            <a:pPr marL="274320" lvl="0" indent="-274320">
              <a:spcBef>
                <a:spcPts val="600"/>
              </a:spcBef>
              <a:buClr>
                <a:srgbClr val="F0AD00"/>
              </a:buClr>
              <a:buSzPct val="70000"/>
              <a:buFont typeface="Wingdings"/>
              <a:buChar char=""/>
            </a:pPr>
            <a:endParaRPr lang="ru-RU" altLang="ko-KR" sz="2400" dirty="0">
              <a:solidFill>
                <a:prstClr val="black"/>
              </a:solidFill>
            </a:endParaRPr>
          </a:p>
          <a:p>
            <a:pPr lvl="0" algn="ctr">
              <a:spcBef>
                <a:spcPts val="600"/>
              </a:spcBef>
              <a:buClr>
                <a:srgbClr val="F0AD00"/>
              </a:buClr>
              <a:buSzPct val="70000"/>
            </a:pPr>
            <a:r>
              <a:rPr lang="ru-RU" altLang="ko-KR" sz="2400" b="1" i="1" dirty="0" smtClean="0">
                <a:solidFill>
                  <a:srgbClr val="00B0F0"/>
                </a:solidFill>
              </a:rPr>
              <a:t>На </a:t>
            </a:r>
            <a:r>
              <a:rPr lang="ru-RU" altLang="ko-KR" sz="2400" b="1" i="1" dirty="0">
                <a:solidFill>
                  <a:srgbClr val="00B0F0"/>
                </a:solidFill>
              </a:rPr>
              <a:t>долю металлургического производства приходится более 20% объема всей промышленной продукции Казахстана, из которых две трети составляет продукция цветной и одну треть – черной металлургии.</a:t>
            </a:r>
            <a:endParaRPr lang="ru-RU" sz="24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04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9"/>
          <p:cNvSpPr>
            <a:spLocks noGrp="1" noRot="1" noChangeArrowheads="1"/>
          </p:cNvSpPr>
          <p:nvPr>
            <p:ph type="title"/>
          </p:nvPr>
        </p:nvSpPr>
        <p:spPr>
          <a:xfrm>
            <a:off x="-9150" y="680310"/>
            <a:ext cx="8229600" cy="7635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Доля </a:t>
            </a:r>
            <a:r>
              <a:rPr lang="kk-KZ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Казахстана</a:t>
            </a:r>
            <a:r>
              <a:rPr lang="ru-RU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в мире по запасам и добыче железной руды</a:t>
            </a:r>
          </a:p>
        </p:txBody>
      </p:sp>
      <p:graphicFrame>
        <p:nvGraphicFramePr>
          <p:cNvPr id="8198" name="Object 6"/>
          <p:cNvGraphicFramePr>
            <a:graphicFrameLocks noChangeAspect="1"/>
          </p:cNvGraphicFramePr>
          <p:nvPr>
            <p:ph type="tbl" idx="1"/>
          </p:nvPr>
        </p:nvGraphicFramePr>
        <p:xfrm>
          <a:off x="0" y="3068638"/>
          <a:ext cx="4897438" cy="3160712"/>
        </p:xfrm>
        <a:graphic>
          <a:graphicData uri="http://schemas.openxmlformats.org/presentationml/2006/ole">
            <p:oleObj spid="_x0000_s1026" name="Диаграмма" r:id="rId3" imgW="7553376" imgH="4876800" progId="MSGraph.Chart.8">
              <p:embed followColorScheme="full"/>
            </p:oleObj>
          </a:graphicData>
        </a:graphic>
      </p:graphicFrame>
      <p:sp>
        <p:nvSpPr>
          <p:cNvPr id="8202" name="Rectangle 1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5538"/>
            <a:ext cx="9144000" cy="5000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                 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              </a:t>
            </a:r>
            <a:r>
              <a:rPr lang="ru-RU" sz="2800" b="1" i="1" dirty="0" smtClean="0">
                <a:solidFill>
                  <a:schemeClr val="bg1"/>
                </a:solidFill>
              </a:rPr>
              <a:t>Запасы                                      Добыча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bg1"/>
                </a:solidFill>
              </a:rPr>
              <a:t>                                                 </a:t>
            </a:r>
          </a:p>
        </p:txBody>
      </p:sp>
      <p:graphicFrame>
        <p:nvGraphicFramePr>
          <p:cNvPr id="8208" name="Object 16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643438" y="2997200"/>
          <a:ext cx="4895850" cy="3159125"/>
        </p:xfrm>
        <a:graphic>
          <a:graphicData uri="http://schemas.openxmlformats.org/presentationml/2006/ole">
            <p:oleObj spid="_x0000_s1027" name="Диаграмма" r:id="rId4" imgW="7543935" imgH="4867343" progId="MSGraph.Chart.8">
              <p:embed followColorScheme="full"/>
            </p:oleObj>
          </a:graphicData>
        </a:graphic>
      </p:graphicFrame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0" y="2205038"/>
            <a:ext cx="8893175" cy="410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dirty="0">
                <a:solidFill>
                  <a:schemeClr val="bg1"/>
                </a:solidFill>
                <a:latin typeface="Arial" charset="0"/>
              </a:rPr>
              <a:t>   140 млрд. т                                 80 млн. т</a:t>
            </a:r>
          </a:p>
          <a:p>
            <a:pPr algn="ctr">
              <a:spcBef>
                <a:spcPct val="20000"/>
              </a:spcBef>
            </a:pPr>
            <a:endParaRPr lang="ru-RU" sz="2800" dirty="0">
              <a:solidFill>
                <a:schemeClr val="bg1"/>
              </a:solidFill>
              <a:latin typeface="Arial" charset="0"/>
            </a:endParaRPr>
          </a:p>
          <a:p>
            <a:pPr algn="ctr">
              <a:spcBef>
                <a:spcPct val="20000"/>
              </a:spcBef>
            </a:pPr>
            <a:endParaRPr lang="ru-RU" sz="2800" dirty="0">
              <a:solidFill>
                <a:schemeClr val="bg1"/>
              </a:solidFill>
              <a:latin typeface="Arial" charset="0"/>
            </a:endParaRPr>
          </a:p>
          <a:p>
            <a:pPr algn="ctr">
              <a:spcBef>
                <a:spcPct val="20000"/>
              </a:spcBef>
            </a:pPr>
            <a:endParaRPr lang="ru-RU" sz="2800" dirty="0">
              <a:solidFill>
                <a:schemeClr val="bg1"/>
              </a:solidFill>
              <a:latin typeface="Arial" charset="0"/>
            </a:endParaRPr>
          </a:p>
          <a:p>
            <a:pPr algn="ctr">
              <a:spcBef>
                <a:spcPct val="20000"/>
              </a:spcBef>
            </a:pPr>
            <a:endParaRPr lang="ru-RU" sz="2800" dirty="0">
              <a:solidFill>
                <a:schemeClr val="bg1"/>
              </a:solidFill>
              <a:latin typeface="Arial" charset="0"/>
            </a:endParaRPr>
          </a:p>
          <a:p>
            <a:pPr algn="ctr">
              <a:spcBef>
                <a:spcPct val="20000"/>
              </a:spcBef>
            </a:pPr>
            <a:endParaRPr lang="ru-RU" sz="2800" dirty="0">
              <a:solidFill>
                <a:schemeClr val="bg1"/>
              </a:solidFill>
              <a:latin typeface="Arial" charset="0"/>
            </a:endParaRPr>
          </a:p>
          <a:p>
            <a:pPr algn="ctr">
              <a:spcBef>
                <a:spcPct val="20000"/>
              </a:spcBef>
            </a:pPr>
            <a:endParaRPr lang="ru-RU" sz="2800" dirty="0">
              <a:solidFill>
                <a:schemeClr val="bg1"/>
              </a:solidFill>
              <a:latin typeface="Arial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>
                <a:solidFill>
                  <a:schemeClr val="bg1"/>
                </a:solidFill>
                <a:latin typeface="Arial" charset="0"/>
              </a:rPr>
              <a:t>       </a:t>
            </a:r>
            <a:endParaRPr lang="ru-RU" sz="2800" dirty="0">
              <a:solidFill>
                <a:srgbClr val="FF33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oleChartEl type="gridLegend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8">
                                            <p:oleChartEl type="gridLegend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oleChartEl type="category" lvl="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98">
                                            <p:oleChartEl type="category" lvl="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oleChartEl type="category" lvl="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8">
                                            <p:oleChartEl type="category" lvl="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oleChartEl type="category" lvl="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198">
                                            <p:oleChartEl type="category" lvl="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oleChartEl type="category" lvl="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198">
                                            <p:oleChartEl type="category" lvl="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oleChartEl type="gridLegend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08">
                                            <p:oleChartEl type="gridLegend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oleChartEl type="category" lvl="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208">
                                            <p:oleChartEl type="category" lvl="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oleChartEl type="category" lvl="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208">
                                            <p:oleChartEl type="category" lvl="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oleChartEl type="category" lvl="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208">
                                            <p:oleChartEl type="category" lvl="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oleChartEl type="category" lvl="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208">
                                            <p:oleChartEl type="category" lvl="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8198" grpId="0" bld="category"/>
      <p:bldOleChart spid="8208" grpId="0" bld="category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448965" y="374900"/>
            <a:ext cx="8388350" cy="14128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b="1" i="1" dirty="0" smtClean="0">
                <a:solidFill>
                  <a:schemeClr val="bg1"/>
                </a:solidFill>
              </a:rPr>
              <a:t>Металлургический комплекс состоит из двух отраслей – черной и цветной металлургии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print"/>
          <a:srcRect l="1988" r="1859" b="5214"/>
          <a:stretch>
            <a:fillRect/>
          </a:stretch>
        </p:blipFill>
        <p:spPr bwMode="auto">
          <a:xfrm>
            <a:off x="468313" y="1773238"/>
            <a:ext cx="8207375" cy="4745037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kk-KZ" sz="2400" b="1" i="1" dirty="0" smtClean="0">
                <a:solidFill>
                  <a:schemeClr val="bg1"/>
                </a:solidFill>
              </a:rPr>
              <a:t/>
            </a:r>
            <a:br>
              <a:rPr lang="kk-KZ" sz="2400" b="1" i="1" dirty="0" smtClean="0">
                <a:solidFill>
                  <a:schemeClr val="bg1"/>
                </a:solidFill>
              </a:rPr>
            </a:br>
            <a:r>
              <a:rPr lang="kk-KZ" sz="2400" b="1" i="1" dirty="0" smtClean="0">
                <a:solidFill>
                  <a:schemeClr val="bg1"/>
                </a:solidFill>
              </a:rPr>
              <a:t>Свою трудовую деятельность наш президент Н.А.Назарбаев начинал на металлургическом комбинате в г.Темиртау.Этот металлургический комбинат и сейчас является флагманом нашей металлургической отрасли.</a:t>
            </a:r>
            <a:r>
              <a:rPr lang="ru-RU" sz="2400" b="1" i="1" dirty="0" smtClean="0">
                <a:solidFill>
                  <a:schemeClr val="bg1"/>
                </a:solidFill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</a:rPr>
            </a:br>
            <a:endParaRPr lang="ru-RU" sz="2400" b="1" i="1" dirty="0" smtClean="0">
              <a:solidFill>
                <a:schemeClr val="bg1"/>
              </a:solidFill>
            </a:endParaRPr>
          </a:p>
        </p:txBody>
      </p:sp>
      <p:pic>
        <p:nvPicPr>
          <p:cNvPr id="10243" name="Picture 2" descr="C:\Users\Admin\Desktop\photo_11429.jp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59785" y="1901950"/>
            <a:ext cx="4428445" cy="3563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44" name="Picture 3" descr="C:\Users\Admin\Desktop\thumbs_1-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296" y="3244941"/>
            <a:ext cx="4271290" cy="31398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418</Words>
  <Application>Microsoft Office PowerPoint</Application>
  <PresentationFormat>Экран (4:3)</PresentationFormat>
  <Paragraphs>94</Paragraphs>
  <Slides>25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Office Theme</vt:lpstr>
      <vt:lpstr>Диаграмма</vt:lpstr>
      <vt:lpstr>Тема урока: Сплавы железа и их применение.  Производство чугуна и стали.  Развитие  металлургии в Казахстане.</vt:lpstr>
      <vt:lpstr>             </vt:lpstr>
      <vt:lpstr>Графический диктант  10 правильных – оценка «5» 8-9 – оценка «4» 5-7 – оценка «3» Меньше 5-ти- «2» </vt:lpstr>
      <vt:lpstr>Слайд 4</vt:lpstr>
      <vt:lpstr>  Черная металлургия КАЗАХСТАНА</vt:lpstr>
      <vt:lpstr>Слайд 6</vt:lpstr>
      <vt:lpstr>Доля Казахстана в мире по запасам и добыче железной руды</vt:lpstr>
      <vt:lpstr>Металлургический комплекс состоит из двух отраслей – черной и цветной металлургии</vt:lpstr>
      <vt:lpstr> Свою трудовую деятельность наш президент Н.А.Назарбаев начинал на металлургическом комбинате в г.Темиртау.Этот металлургический комбинат и сейчас является флагманом нашей металлургической отрасли. </vt:lpstr>
      <vt:lpstr>Слайд 10</vt:lpstr>
      <vt:lpstr>Кислородно-конверторный способ</vt:lpstr>
      <vt:lpstr>Производство стали в электропечах</vt:lpstr>
      <vt:lpstr>Музыкальная физминутка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Составление проекта</vt:lpstr>
      <vt:lpstr>Задание: дополните предложения</vt:lpstr>
      <vt:lpstr>Домашняя работа</vt:lpstr>
      <vt:lpstr>Рефлекция урока.  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Admin</cp:lastModifiedBy>
  <cp:revision>37</cp:revision>
  <dcterms:created xsi:type="dcterms:W3CDTF">2013-08-21T19:17:07Z</dcterms:created>
  <dcterms:modified xsi:type="dcterms:W3CDTF">2016-02-13T02:53:16Z</dcterms:modified>
</cp:coreProperties>
</file>