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9" r:id="rId3"/>
    <p:sldId id="280" r:id="rId4"/>
    <p:sldId id="281" r:id="rId5"/>
    <p:sldId id="258" r:id="rId6"/>
    <p:sldId id="275" r:id="rId7"/>
    <p:sldId id="276" r:id="rId8"/>
    <p:sldId id="257" r:id="rId9"/>
    <p:sldId id="261" r:id="rId10"/>
    <p:sldId id="268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6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4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717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6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838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725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018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654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383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691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49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3333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077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7871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9418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495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862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681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84976" cy="259228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Психолого-педагогическое сопровождение адаптации учащихся 10-го </a:t>
            </a:r>
            <a:r>
              <a:rPr lang="ru-RU" dirty="0" smtClean="0">
                <a:solidFill>
                  <a:srgbClr val="FF0000"/>
                </a:solidFill>
              </a:rPr>
              <a:t>«Б» класса в старшем звене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Picture 2" descr="D:\Desktop\IMG-20160223-WA004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6182" y="2160588"/>
            <a:ext cx="5175249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10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2800" b="1" dirty="0" smtClean="0"/>
              <a:t>Юность – период жизни после отрочества до взрослости </a:t>
            </a:r>
            <a:r>
              <a:rPr lang="ru-RU" sz="2400" b="1" dirty="0" smtClean="0"/>
              <a:t>(возрастные границы условны – от 15 до 25 лет).</a:t>
            </a:r>
            <a:r>
              <a:rPr lang="ru-RU" sz="4000" dirty="0" smtClean="0"/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5867400" y="1700213"/>
            <a:ext cx="3276600" cy="51577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smtClean="0"/>
              <a:t>          Это период, когда человек может пройти от неуверенного, непоследовательного отрока, притязающего на взрослость, до действительного повзросления. </a:t>
            </a:r>
          </a:p>
        </p:txBody>
      </p:sp>
      <p:pic>
        <p:nvPicPr>
          <p:cNvPr id="2050" name="Picture 2" descr="D:\Desktop\IMG-20160223-WA00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5085184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47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4000" dirty="0" smtClean="0"/>
              <a:t>Старший школьный возраст – это только начало юности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0" y="5157788"/>
            <a:ext cx="8964613" cy="15113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600" smtClean="0"/>
              <a:t>        </a:t>
            </a:r>
            <a:r>
              <a:rPr lang="ru-RU" sz="2000" b="1" smtClean="0"/>
              <a:t>Но к моменту окончания школы старшеклассник должен подойти психологически готовым к вступлению во взрослую жизнь. Понятие психологической готовности к взрослой жизни предполагает в данном случае наличие развитых способностей и потребностей для самореализации. </a:t>
            </a:r>
          </a:p>
        </p:txBody>
      </p:sp>
      <p:pic>
        <p:nvPicPr>
          <p:cNvPr id="3074" name="Picture 2" descr="D:\Desktop\IMG-20160223-WA00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72816"/>
            <a:ext cx="4977600" cy="33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03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2800" b="1" smtClean="0"/>
              <a:t>На личностном и межличностном уровнях возникают следующие проблемы</a:t>
            </a:r>
            <a:r>
              <a:rPr lang="ru-RU" sz="2800" smtClean="0"/>
              <a:t>:</a:t>
            </a:r>
            <a:r>
              <a:rPr lang="ru-RU" sz="4000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140200" y="1600200"/>
            <a:ext cx="5003800" cy="49244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/>
              <a:t>проблема самосознания;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проблема личностного роста;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неадекватный уровень притязаний;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несформированность жизненных планов;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несформированность потребностей;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smtClean="0"/>
              <a:t>низкая социальная активность при стремлении к социальному одобрению и так далее </a:t>
            </a:r>
          </a:p>
        </p:txBody>
      </p:sp>
      <p:pic>
        <p:nvPicPr>
          <p:cNvPr id="6148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84313"/>
            <a:ext cx="3668713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277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индивидуальные </a:t>
            </a:r>
            <a:r>
              <a:rPr lang="en-US" dirty="0"/>
              <a:t> </a:t>
            </a:r>
            <a:r>
              <a:rPr lang="ru-RU" dirty="0" smtClean="0"/>
              <a:t>особенности</a:t>
            </a:r>
            <a:r>
              <a:rPr lang="en-US" dirty="0" smtClean="0"/>
              <a:t> </a:t>
            </a:r>
            <a:r>
              <a:rPr lang="en-US" dirty="0"/>
              <a:t> </a:t>
            </a:r>
            <a:r>
              <a:rPr lang="ru-RU" dirty="0"/>
              <a:t>учащихся</a:t>
            </a:r>
            <a:r>
              <a:rPr lang="en-US" dirty="0"/>
              <a:t> </a:t>
            </a:r>
            <a:r>
              <a:rPr lang="ru-RU" dirty="0"/>
              <a:t> в адаптационном процессе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адаптация в новом коллективе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адаптация к увеличившейся учебной нагрузке по определенному профилю, к новым требованиям учителей. 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меняются критерии оценок, теряется статус ученика среди сверстников и подростку вновь приходится формировать представления о себе в глазах окружающих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50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all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Проблемы 10 класса.</a:t>
            </a:r>
          </a:p>
        </p:txBody>
      </p:sp>
      <p:pic>
        <p:nvPicPr>
          <p:cNvPr id="3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773238"/>
            <a:ext cx="4100512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23528" y="980728"/>
            <a:ext cx="4320480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современного Х класса важной является проблема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социально-психологической адаптации к новому коллективу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Сегодня редко кто продолжает обучение в 10 классе в том же классном коллективе, в котором учился раньше. Кто-то переходит в другую школу, гимназию, колледж. Кто-то в параллельный класс в своей же школе. Кто-то остается в своем классе, но сюда приходят новые ученики. Иными словами, классный коллектив часто оказывается совсем другим. А поскольку после 9 класса уходят из школы чаще всего слабоуспевающие ученики, то средний интеллектуальный уровень в старшей школе оказывается сравнительно высоким. В  результате бывший отличник может неожиданно для себя оказаться средним или даже слабым учеником.  А бывший «твердый четверочник» – неуспевающим. Родители не всегда задумываются об этом, почему вдруг их ребенок становится мрачным, подавленным или, напротив, злобным и агрессивным.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3384376" cy="6075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Другая нередко встречающаяся в 10 классе проблема – </a:t>
            </a:r>
            <a:r>
              <a:rPr lang="ru-RU" b="1" i="1" dirty="0" smtClean="0"/>
              <a:t>установка на продление моратория</a:t>
            </a:r>
            <a:r>
              <a:rPr lang="ru-RU" i="1" dirty="0" smtClean="0"/>
              <a:t>.</a:t>
            </a:r>
            <a:r>
              <a:rPr lang="ru-RU" dirty="0" smtClean="0"/>
              <a:t> После напряженного 9 класса с его заботами и проблемами завершения неполного среднего образования и перехода к новому этапу и в преддверии напряженного периода окончания полной средней школы и поступления в институт многие юноши и девушки «расслабляются», они как бы впадают в беззаботное детство: неожиданно на первый план выступает общение со сверстниками (как у подростков), снижается интерес к учебе, а повышается к спорту, досугу и всему, что – не учеба и не работа</a:t>
            </a:r>
          </a:p>
        </p:txBody>
      </p:sp>
      <p:pic>
        <p:nvPicPr>
          <p:cNvPr id="4098" name="Picture 2" descr="D:\Desktop\20150926_1243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663" y="1556792"/>
            <a:ext cx="4788024" cy="427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Психолого-педагогическое сопровождение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Психолого-педагогическое сопровождение сегодня является не просто суммой разнообразных методов коррекционно-развивающей работы с детьми, но выступает как комплексная технология, особая культура поддержки и помощи ребенку в решение задач развития, обучения, воспитания, социализации.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200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Тревожность.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196752"/>
            <a:ext cx="820891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Подросток переживает эмоциональный дискомфорт прежде всего из-за неопределенности представлений о требованиях учителей, об </a:t>
            </a:r>
            <a:r>
              <a:rPr lang="en-US" dirty="0"/>
              <a:t> </a:t>
            </a:r>
            <a:r>
              <a:rPr lang="ru-RU" dirty="0"/>
              <a:t>особенностях</a:t>
            </a:r>
            <a:r>
              <a:rPr lang="en-US" dirty="0"/>
              <a:t> </a:t>
            </a:r>
            <a:r>
              <a:rPr lang="ru-RU" dirty="0"/>
              <a:t> и условиях обучения, о ценностях и нормах поведения в коллективе </a:t>
            </a:r>
            <a:r>
              <a:rPr lang="en-US" dirty="0"/>
              <a:t> </a:t>
            </a:r>
            <a:r>
              <a:rPr lang="ru-RU" dirty="0"/>
              <a:t>класса</a:t>
            </a:r>
            <a:r>
              <a:rPr lang="en-US" dirty="0"/>
              <a:t> </a:t>
            </a:r>
            <a:r>
              <a:rPr lang="ru-RU" dirty="0"/>
              <a:t> 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</a:t>
            </a:r>
            <a:r>
              <a:rPr lang="ru-RU" dirty="0"/>
              <a:t>. </a:t>
            </a:r>
          </a:p>
          <a:p>
            <a:r>
              <a:rPr lang="ru-RU" dirty="0"/>
              <a:t>Это состояние можно назвать состоянием внутренней напряженности, настороженности, затрудняющей принятие как интеллектуальных, так и личностных решений. Такое психологическое напряжение, будучи достаточно длительным, может привести к школьной </a:t>
            </a:r>
            <a:r>
              <a:rPr lang="ru-RU" dirty="0" err="1" smtClean="0"/>
              <a:t>дезадаптации</a:t>
            </a:r>
            <a:r>
              <a:rPr lang="ru-RU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861049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Проведенный анализ результатов диагностики, позволил определить следующие показатели: </a:t>
            </a:r>
          </a:p>
          <a:p>
            <a:r>
              <a:rPr lang="ru-RU" dirty="0" smtClean="0"/>
              <a:t>Уровень и характер школьной тревожности каждого учащегося класса по всем факторам;</a:t>
            </a:r>
          </a:p>
          <a:p>
            <a:r>
              <a:rPr lang="ru-RU" dirty="0" smtClean="0"/>
              <a:t>Количество учащихся в классе с низким и высоким уровнем тревожности;</a:t>
            </a:r>
          </a:p>
          <a:p>
            <a:r>
              <a:rPr lang="ru-RU" dirty="0" smtClean="0"/>
              <a:t>Общие показатели уровня тревожности по классу;</a:t>
            </a:r>
          </a:p>
          <a:p>
            <a:r>
              <a:rPr lang="ru-RU" dirty="0" smtClean="0"/>
              <a:t>Выявить наиболее тревожные факторы.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35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1196752"/>
            <a:ext cx="6450128" cy="251047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 Диагностика состояния психологического климата в коллективе.</a:t>
            </a:r>
            <a:br>
              <a:rPr lang="ru-RU" sz="2700" dirty="0"/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348880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Анализ </a:t>
            </a:r>
            <a:r>
              <a:rPr lang="ru-RU" dirty="0"/>
              <a:t>результатов диагностики определения психологического климата в классном коллективе показывает: </a:t>
            </a: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032579"/>
              </p:ext>
            </p:extLst>
          </p:nvPr>
        </p:nvGraphicFramePr>
        <p:xfrm>
          <a:off x="539552" y="3429000"/>
          <a:ext cx="7776864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6704"/>
                <a:gridCol w="144016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Параметры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r>
                        <a:rPr lang="ru-RU" baseline="0" dirty="0" smtClean="0"/>
                        <a:t> классы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высоко оценивают психологический климат в классе, им нравятся люди, с которыми они учатся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64%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Средне оценивают психологический климат в классе, им нравятся люди, с которыми они учатся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27%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оценивает психологический климат в классе, как очень плохой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25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5846"/>
            <a:ext cx="820891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Адаптационный период успешно проходят большинство учащихся 10-х классов, идет стабильное формирование классных коллективов;</a:t>
            </a:r>
          </a:p>
          <a:p>
            <a:r>
              <a:rPr lang="ru-RU" sz="3200" dirty="0"/>
              <a:t>Выбор профилей обучения сделан учащимися самостоятельно и осознанно; </a:t>
            </a:r>
            <a:r>
              <a:rPr lang="ru-RU" sz="3200" dirty="0" smtClean="0"/>
              <a:t>Организованна психологическая </a:t>
            </a:r>
            <a:r>
              <a:rPr lang="ru-RU" sz="3200" dirty="0"/>
              <a:t>и </a:t>
            </a:r>
            <a:r>
              <a:rPr lang="ru-RU" sz="3200" dirty="0" smtClean="0"/>
              <a:t>педагогическая поддержка учащимся</a:t>
            </a:r>
            <a:r>
              <a:rPr lang="ru-RU" sz="3200" dirty="0"/>
              <a:t>, у которых выявлена тревожность по отношению к школе</a:t>
            </a:r>
            <a:r>
              <a:rPr lang="ru-RU" sz="3200" dirty="0" smtClean="0"/>
              <a:t>;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149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393</TotalTime>
  <Words>627</Words>
  <Application>Microsoft Office PowerPoint</Application>
  <PresentationFormat>Экран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Times New Roman</vt:lpstr>
      <vt:lpstr>Trebuchet MS</vt:lpstr>
      <vt:lpstr>Wingdings 3</vt:lpstr>
      <vt:lpstr>Грань</vt:lpstr>
      <vt:lpstr>Психолого-педагогическое сопровождение адаптации учащихся 10-го «Б» класса в старшем звене</vt:lpstr>
      <vt:lpstr>Юность – период жизни после отрочества до взрослости (возрастные границы условны – от 15 до 25 лет). </vt:lpstr>
      <vt:lpstr>Старший школьный возраст – это только начало юности </vt:lpstr>
      <vt:lpstr>На личностном и межличностном уровнях возникают следующие проблемы: </vt:lpstr>
      <vt:lpstr> индивидуальные  особенности  учащихся  в адаптационном процессе. </vt:lpstr>
      <vt:lpstr>Презентация PowerPoint</vt:lpstr>
      <vt:lpstr>Презентация PowerPoint</vt:lpstr>
      <vt:lpstr>Психолого-педагогическое сопровождение</vt:lpstr>
      <vt:lpstr>Тревожность.</vt:lpstr>
      <vt:lpstr> Диагностика состояния психологического климата в коллективе. 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Психолого-педагогическое сопровождение адаптации учащихся 10-го класса к новой ситуации обучения  </dc:title>
  <dc:creator>Наташа</dc:creator>
  <cp:lastModifiedBy>Гость</cp:lastModifiedBy>
  <cp:revision>35</cp:revision>
  <dcterms:created xsi:type="dcterms:W3CDTF">2013-10-24T14:39:12Z</dcterms:created>
  <dcterms:modified xsi:type="dcterms:W3CDTF">2016-03-07T08:35:40Z</dcterms:modified>
</cp:coreProperties>
</file>