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5" r:id="rId3"/>
    <p:sldId id="280" r:id="rId4"/>
    <p:sldId id="288" r:id="rId5"/>
    <p:sldId id="281" r:id="rId6"/>
    <p:sldId id="282" r:id="rId7"/>
    <p:sldId id="283" r:id="rId8"/>
    <p:sldId id="284" r:id="rId9"/>
    <p:sldId id="285" r:id="rId10"/>
    <p:sldId id="289" r:id="rId11"/>
    <p:sldId id="286" r:id="rId12"/>
    <p:sldId id="287" r:id="rId13"/>
    <p:sldId id="290" r:id="rId14"/>
    <p:sldId id="291" r:id="rId15"/>
    <p:sldId id="292" r:id="rId16"/>
    <p:sldId id="293" r:id="rId17"/>
    <p:sldId id="296" r:id="rId18"/>
    <p:sldId id="264" r:id="rId19"/>
    <p:sldId id="265" r:id="rId20"/>
    <p:sldId id="266" r:id="rId21"/>
    <p:sldId id="267" r:id="rId22"/>
    <p:sldId id="268" r:id="rId23"/>
    <p:sldId id="269" r:id="rId24"/>
    <p:sldId id="299" r:id="rId25"/>
    <p:sldId id="300" r:id="rId26"/>
    <p:sldId id="270" r:id="rId27"/>
    <p:sldId id="263" r:id="rId28"/>
    <p:sldId id="271" r:id="rId29"/>
    <p:sldId id="294" r:id="rId30"/>
    <p:sldId id="272" r:id="rId31"/>
    <p:sldId id="273" r:id="rId32"/>
    <p:sldId id="275" r:id="rId33"/>
    <p:sldId id="301" r:id="rId34"/>
    <p:sldId id="276" r:id="rId35"/>
  </p:sldIdLst>
  <p:sldSz cx="9144000" cy="6858000" type="screen4x3"/>
  <p:notesSz cx="6669088" cy="9928225"/>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143" autoAdjust="0"/>
    <p:restoredTop sz="93782" autoAdjust="0"/>
  </p:normalViewPr>
  <p:slideViewPr>
    <p:cSldViewPr>
      <p:cViewPr>
        <p:scale>
          <a:sx n="77" d="100"/>
          <a:sy n="77" d="100"/>
        </p:scale>
        <p:origin x="-606" y="-654"/>
      </p:cViewPr>
      <p:guideLst>
        <p:guide orient="horz" pos="2160"/>
        <p:guide pos="2880"/>
      </p:guideLst>
    </p:cSldViewPr>
  </p:slideViewPr>
  <p:outlineViewPr>
    <p:cViewPr>
      <p:scale>
        <a:sx n="33" d="100"/>
        <a:sy n="33" d="100"/>
      </p:scale>
      <p:origin x="78" y="1152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3D73C209-9631-47BC-A081-21C9A4796B26}" type="datetimeFigureOut">
              <a:rPr lang="ru-RU"/>
              <a:pPr>
                <a:defRPr/>
              </a:pPr>
              <a:t>13.04.2016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8A797BB-DEE6-4304-A553-4E2772E6E21A}" type="slidenum">
              <a:rPr lang="ru-RU"/>
              <a:pPr>
                <a:defRPr/>
              </a:pPr>
              <a:t>‹#›</a:t>
            </a:fld>
            <a:endParaRPr lang="ru-RU"/>
          </a:p>
        </p:txBody>
      </p:sp>
    </p:spTree>
  </p:cSld>
  <p:clrMapOvr>
    <a:masterClrMapping/>
  </p:clrMapOvr>
  <p:transition>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E2A983D-FDB0-498A-B90B-9CBC49B5EB37}" type="datetimeFigureOut">
              <a:rPr lang="ru-RU"/>
              <a:pPr>
                <a:defRPr/>
              </a:pPr>
              <a:t>13.04.2016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4C82662-78FF-4BC8-AC7A-BC8164ED2F31}" type="slidenum">
              <a:rPr lang="ru-RU"/>
              <a:pPr>
                <a:defRPr/>
              </a:pPr>
              <a:t>‹#›</a:t>
            </a:fld>
            <a:endParaRPr lang="ru-RU"/>
          </a:p>
        </p:txBody>
      </p:sp>
    </p:spTree>
  </p:cSld>
  <p:clrMapOvr>
    <a:masterClrMapping/>
  </p:clrMapOvr>
  <p:transition>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72F5763-8D33-40AF-945F-E6912F72B479}" type="datetimeFigureOut">
              <a:rPr lang="ru-RU"/>
              <a:pPr>
                <a:defRPr/>
              </a:pPr>
              <a:t>13.04.2016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E2E0B94-591F-43D2-AA03-7E7422FB2AA1}" type="slidenum">
              <a:rPr lang="ru-RU"/>
              <a:pPr>
                <a:defRPr/>
              </a:pPr>
              <a:t>‹#›</a:t>
            </a:fld>
            <a:endParaRPr lang="ru-RU"/>
          </a:p>
        </p:txBody>
      </p:sp>
    </p:spTree>
  </p:cSld>
  <p:clrMapOvr>
    <a:masterClrMapping/>
  </p:clrMapOvr>
  <p:transition>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D0C20F65-BDAF-4D1A-9B0B-542B22890767}" type="datetimeFigureOut">
              <a:rPr lang="ru-RU"/>
              <a:pPr>
                <a:defRPr/>
              </a:pPr>
              <a:t>13.04.2016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F720FAF-A713-4204-A158-4E9ED4574F45}" type="slidenum">
              <a:rPr lang="ru-RU"/>
              <a:pPr>
                <a:defRPr/>
              </a:pPr>
              <a:t>‹#›</a:t>
            </a:fld>
            <a:endParaRPr lang="ru-RU"/>
          </a:p>
        </p:txBody>
      </p:sp>
    </p:spTree>
  </p:cSld>
  <p:clrMapOvr>
    <a:masterClrMapping/>
  </p:clrMapOvr>
  <p:transition>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012D55F1-DBC1-4093-B752-341FA921240B}" type="datetimeFigureOut">
              <a:rPr lang="ru-RU"/>
              <a:pPr>
                <a:defRPr/>
              </a:pPr>
              <a:t>13.04.2016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8B2595E-29E0-409E-81AF-4C0865AA52D0}" type="slidenum">
              <a:rPr lang="ru-RU"/>
              <a:pPr>
                <a:defRPr/>
              </a:pPr>
              <a:t>‹#›</a:t>
            </a:fld>
            <a:endParaRPr lang="ru-RU"/>
          </a:p>
        </p:txBody>
      </p:sp>
    </p:spTree>
  </p:cSld>
  <p:clrMapOvr>
    <a:masterClrMapping/>
  </p:clrMapOvr>
  <p:transition>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D08C6A44-7E08-4F7A-9927-8A33E6DD4CA4}" type="datetimeFigureOut">
              <a:rPr lang="ru-RU"/>
              <a:pPr>
                <a:defRPr/>
              </a:pPr>
              <a:t>13.04.2016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D5A8542-0E3D-481F-AAA6-FA49116CE30D}" type="slidenum">
              <a:rPr lang="ru-RU"/>
              <a:pPr>
                <a:defRPr/>
              </a:pPr>
              <a:t>‹#›</a:t>
            </a:fld>
            <a:endParaRPr lang="ru-RU"/>
          </a:p>
        </p:txBody>
      </p:sp>
    </p:spTree>
  </p:cSld>
  <p:clrMapOvr>
    <a:masterClrMapping/>
  </p:clrMapOvr>
  <p:transition>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B7C4704A-C749-41DE-A2E0-E0A10B4EDF85}" type="datetimeFigureOut">
              <a:rPr lang="ru-RU"/>
              <a:pPr>
                <a:defRPr/>
              </a:pPr>
              <a:t>13.04.2016</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410D038A-941A-468A-BD8F-87F6A87D1A25}" type="slidenum">
              <a:rPr lang="ru-RU"/>
              <a:pPr>
                <a:defRPr/>
              </a:pPr>
              <a:t>‹#›</a:t>
            </a:fld>
            <a:endParaRPr lang="ru-RU"/>
          </a:p>
        </p:txBody>
      </p:sp>
    </p:spTree>
  </p:cSld>
  <p:clrMapOvr>
    <a:masterClrMapping/>
  </p:clrMapOvr>
  <p:transition>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1570B481-0888-4247-BF69-EC00498CB370}" type="datetimeFigureOut">
              <a:rPr lang="ru-RU"/>
              <a:pPr>
                <a:defRPr/>
              </a:pPr>
              <a:t>13.04.2016</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A0928392-E2FB-4AEA-BAE3-43BCB85E7035}" type="slidenum">
              <a:rPr lang="ru-RU"/>
              <a:pPr>
                <a:defRPr/>
              </a:pPr>
              <a:t>‹#›</a:t>
            </a:fld>
            <a:endParaRPr lang="ru-RU"/>
          </a:p>
        </p:txBody>
      </p:sp>
    </p:spTree>
  </p:cSld>
  <p:clrMapOvr>
    <a:masterClrMapping/>
  </p:clrMapOvr>
  <p:transition>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012DDDE5-CF78-4783-BD57-4A988733294C}" type="datetimeFigureOut">
              <a:rPr lang="ru-RU"/>
              <a:pPr>
                <a:defRPr/>
              </a:pPr>
              <a:t>13.04.2016</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3F01D640-85B4-49DB-998B-1F515842D0DE}" type="slidenum">
              <a:rPr lang="ru-RU"/>
              <a:pPr>
                <a:defRPr/>
              </a:pPr>
              <a:t>‹#›</a:t>
            </a:fld>
            <a:endParaRPr lang="ru-RU"/>
          </a:p>
        </p:txBody>
      </p:sp>
    </p:spTree>
  </p:cSld>
  <p:clrMapOvr>
    <a:masterClrMapping/>
  </p:clrMapOvr>
  <p:transition>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BEB44D6-25B1-407A-804A-7596EAF962EE}" type="datetimeFigureOut">
              <a:rPr lang="ru-RU"/>
              <a:pPr>
                <a:defRPr/>
              </a:pPr>
              <a:t>13.04.2016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2E4D7BA-ED57-4026-A32F-EB9A19B4FBCD}" type="slidenum">
              <a:rPr lang="ru-RU"/>
              <a:pPr>
                <a:defRPr/>
              </a:pPr>
              <a:t>‹#›</a:t>
            </a:fld>
            <a:endParaRPr lang="ru-RU"/>
          </a:p>
        </p:txBody>
      </p:sp>
    </p:spTree>
  </p:cSld>
  <p:clrMapOvr>
    <a:masterClrMapping/>
  </p:clrMapOvr>
  <p:transition>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885CB50B-6B14-40A4-89FE-FF06BAEEF343}" type="datetimeFigureOut">
              <a:rPr lang="ru-RU"/>
              <a:pPr>
                <a:defRPr/>
              </a:pPr>
              <a:t>13.04.2016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2810380-6DF2-4C7E-BAEA-DD3AE648151F}" type="slidenum">
              <a:rPr lang="ru-RU"/>
              <a:pPr>
                <a:defRPr/>
              </a:pPr>
              <a:t>‹#›</a:t>
            </a:fld>
            <a:endParaRPr lang="ru-RU"/>
          </a:p>
        </p:txBody>
      </p:sp>
    </p:spTree>
  </p:cSld>
  <p:clrMapOvr>
    <a:masterClrMapping/>
  </p:clrMapOvr>
  <p:transition>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03D4A8"/>
            </a:gs>
            <a:gs pos="25000">
              <a:srgbClr val="21D6E0"/>
            </a:gs>
            <a:gs pos="75000">
              <a:srgbClr val="0087E6"/>
            </a:gs>
            <a:gs pos="100000">
              <a:srgbClr val="005CBF"/>
            </a:gs>
          </a:gsLst>
          <a:lin ang="5400000"/>
        </a:gra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2D3134E2-8ABD-477A-8EB6-3AA06CDD1C36}" type="datetimeFigureOut">
              <a:rPr lang="ru-RU"/>
              <a:pPr>
                <a:defRPr/>
              </a:pPr>
              <a:t>13.04.2016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971F5ED-875C-40A8-A884-ABB0EF626ECA}"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p:wheel spokes="8"/>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9.jpeg"/><Relationship Id="rId7" Type="http://schemas.openxmlformats.org/officeDocument/2006/relationships/image" Target="../media/image4.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jpeg"/><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6.xml"/><Relationship Id="rId7" Type="http://schemas.openxmlformats.org/officeDocument/2006/relationships/slide" Target="slide9.xml"/><Relationship Id="rId2" Type="http://schemas.openxmlformats.org/officeDocument/2006/relationships/slide" Target="slide11.xml"/><Relationship Id="rId1" Type="http://schemas.openxmlformats.org/officeDocument/2006/relationships/slideLayout" Target="../slideLayouts/slideLayout7.xml"/><Relationship Id="rId6" Type="http://schemas.openxmlformats.org/officeDocument/2006/relationships/slide" Target="slide5.xml"/><Relationship Id="rId5" Type="http://schemas.openxmlformats.org/officeDocument/2006/relationships/slide" Target="slide7.xml"/><Relationship Id="rId4" Type="http://schemas.openxmlformats.org/officeDocument/2006/relationships/slide" Target="slide8.xml"/><Relationship Id="rId9" Type="http://schemas.openxmlformats.org/officeDocument/2006/relationships/slide" Target="slide1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 Target="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714375" y="1214438"/>
            <a:ext cx="8001000" cy="2677656"/>
          </a:xfrm>
          <a:prstGeom prst="rect">
            <a:avLst/>
          </a:prstGeom>
        </p:spPr>
        <p:txBody>
          <a:bodyPr>
            <a:spAutoFit/>
          </a:bodyPr>
          <a:lstStyle/>
          <a:p>
            <a:pPr algn="ctr" fontAlgn="auto">
              <a:spcBef>
                <a:spcPts val="0"/>
              </a:spcBef>
              <a:spcAft>
                <a:spcPts val="0"/>
              </a:spcAft>
              <a:defRPr/>
            </a:pPr>
            <a:r>
              <a:rPr lang="kk-KZ" sz="4400" b="1"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Тарихи    ескерткіштер.</a:t>
            </a:r>
            <a:endParaRPr lang="ru-RU" sz="4400" b="1"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fontAlgn="auto">
              <a:spcBef>
                <a:spcPts val="0"/>
              </a:spcBef>
              <a:spcAft>
                <a:spcPts val="0"/>
              </a:spcAft>
              <a:defRPr/>
            </a:pPr>
            <a:r>
              <a:rPr lang="kk-KZ" sz="4400" b="1"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Сөз таптарын қайталау.</a:t>
            </a:r>
          </a:p>
          <a:p>
            <a:pPr algn="ctr" fontAlgn="auto">
              <a:spcBef>
                <a:spcPts val="0"/>
              </a:spcBef>
              <a:spcAft>
                <a:spcPts val="0"/>
              </a:spcAft>
              <a:defRPr/>
            </a:pPr>
            <a:endParaRPr lang="kk-KZ" sz="4000" b="1" i="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fontAlgn="auto">
              <a:spcBef>
                <a:spcPts val="0"/>
              </a:spcBef>
              <a:spcAft>
                <a:spcPts val="0"/>
              </a:spcAft>
              <a:defRPr/>
            </a:pPr>
            <a:endParaRPr lang="kk-KZ" sz="4000" b="1" i="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Прямоугольник 7"/>
          <p:cNvSpPr/>
          <p:nvPr/>
        </p:nvSpPr>
        <p:spPr>
          <a:xfrm>
            <a:off x="1500188" y="428625"/>
            <a:ext cx="6643687" cy="708025"/>
          </a:xfrm>
          <a:prstGeom prst="rect">
            <a:avLst/>
          </a:prstGeom>
        </p:spPr>
        <p:txBody>
          <a:bodyPr>
            <a:spAutoFit/>
          </a:bodyPr>
          <a:lstStyle/>
          <a:p>
            <a:pPr algn="ctr" fontAlgn="auto">
              <a:spcBef>
                <a:spcPts val="0"/>
              </a:spcBef>
              <a:spcAft>
                <a:spcPts val="0"/>
              </a:spcAft>
              <a:defRPr/>
            </a:pPr>
            <a:r>
              <a:rPr lang="kk-KZ" sz="4000" b="1" i="1" dirty="0">
                <a:effectLst>
                  <a:outerShdw blurRad="38100" dist="38100" dir="2700000" algn="tl">
                    <a:srgbClr val="000000">
                      <a:alpha val="43137"/>
                    </a:srgbClr>
                  </a:outerShdw>
                </a:effectLst>
                <a:latin typeface="Times New Roman" pitchFamily="18" charset="0"/>
                <a:cs typeface="Times New Roman" pitchFamily="18" charset="0"/>
              </a:rPr>
              <a:t>Сабақтың тақырыбы: </a:t>
            </a:r>
            <a:endParaRPr lang="ru-RU" sz="4000" dirty="0">
              <a:latin typeface="+mn-lt"/>
              <a:cs typeface="+mn-cs"/>
            </a:endParaRPr>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ctrTitle" idx="4294967295"/>
          </p:nvPr>
        </p:nvSpPr>
        <p:spPr>
          <a:xfrm>
            <a:off x="571500" y="357188"/>
            <a:ext cx="7772400" cy="1470025"/>
          </a:xfrm>
        </p:spPr>
        <p:txBody>
          <a:bodyPr/>
          <a:lstStyle/>
          <a:p>
            <a:pPr eaLnBrk="1" hangingPunct="1"/>
            <a:r>
              <a:rPr lang="kk-KZ" b="1" smtClean="0">
                <a:latin typeface="Times New Roman" pitchFamily="18" charset="0"/>
                <a:cs typeface="Times New Roman" pitchFamily="18" charset="0"/>
              </a:rPr>
              <a:t>Ахмет Йасауи  кесенесі  </a:t>
            </a:r>
            <a:br>
              <a:rPr lang="kk-KZ" b="1" smtClean="0">
                <a:latin typeface="Times New Roman" pitchFamily="18" charset="0"/>
                <a:cs typeface="Times New Roman" pitchFamily="18" charset="0"/>
              </a:rPr>
            </a:br>
            <a:r>
              <a:rPr lang="kk-KZ" b="1" smtClean="0">
                <a:solidFill>
                  <a:srgbClr val="FF0000"/>
                </a:solidFill>
                <a:latin typeface="Times New Roman" pitchFamily="18" charset="0"/>
                <a:cs typeface="Times New Roman" pitchFamily="18" charset="0"/>
              </a:rPr>
              <a:t>35 </a:t>
            </a:r>
            <a:r>
              <a:rPr lang="kk-KZ" b="1" smtClean="0">
                <a:latin typeface="Times New Roman" pitchFamily="18" charset="0"/>
                <a:cs typeface="Times New Roman" pitchFamily="18" charset="0"/>
              </a:rPr>
              <a:t>  бөлмеден тұрады</a:t>
            </a:r>
            <a:endParaRPr lang="ru-RU" b="1" smtClean="0">
              <a:latin typeface="Times New Roman" pitchFamily="18" charset="0"/>
              <a:cs typeface="Times New Roman" pitchFamily="18" charset="0"/>
            </a:endParaRPr>
          </a:p>
        </p:txBody>
      </p:sp>
      <p:sp>
        <p:nvSpPr>
          <p:cNvPr id="4" name="Стрелка влево 3">
            <a:hlinkClick r:id="rId2" action="ppaction://hlinksldjump"/>
          </p:cNvPr>
          <p:cNvSpPr/>
          <p:nvPr/>
        </p:nvSpPr>
        <p:spPr>
          <a:xfrm>
            <a:off x="7072313" y="5429250"/>
            <a:ext cx="1214437" cy="71437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5" name="Picture 4" descr="Яссауи1"/>
          <p:cNvPicPr>
            <a:picLocks noChangeAspect="1" noChangeArrowheads="1"/>
          </p:cNvPicPr>
          <p:nvPr/>
        </p:nvPicPr>
        <p:blipFill>
          <a:blip r:embed="rId3"/>
          <a:srcRect/>
          <a:stretch>
            <a:fillRect/>
          </a:stretch>
        </p:blipFill>
        <p:spPr bwMode="auto">
          <a:xfrm>
            <a:off x="1143000" y="2500313"/>
            <a:ext cx="4943475" cy="3462337"/>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0" nodeType="clickEffect">
                                  <p:stCondLst>
                                    <p:cond delay="0"/>
                                  </p:stCondLst>
                                  <p:childTnLst>
                                    <p:animRot by="21600000">
                                      <p:cBhvr>
                                        <p:cTn id="11" dur="2000" fill="hold"/>
                                        <p:tgtEl>
                                          <p:spTgt spid="1433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ctrTitle" idx="4294967295"/>
          </p:nvPr>
        </p:nvSpPr>
        <p:spPr>
          <a:xfrm>
            <a:off x="714375" y="857250"/>
            <a:ext cx="7772400" cy="1470025"/>
          </a:xfrm>
        </p:spPr>
        <p:txBody>
          <a:bodyPr/>
          <a:lstStyle/>
          <a:p>
            <a:pPr eaLnBrk="1" hangingPunct="1"/>
            <a:r>
              <a:rPr lang="kk-KZ" b="1" smtClean="0"/>
              <a:t>Ахмет Йасауи ескерткішінің биіктігі </a:t>
            </a:r>
            <a:r>
              <a:rPr lang="kk-KZ" b="1" smtClean="0">
                <a:solidFill>
                  <a:srgbClr val="FF0000"/>
                </a:solidFill>
              </a:rPr>
              <a:t>40</a:t>
            </a:r>
            <a:r>
              <a:rPr lang="kk-KZ" b="1" smtClean="0"/>
              <a:t> м</a:t>
            </a:r>
            <a:endParaRPr lang="ru-RU" b="1" smtClean="0"/>
          </a:p>
        </p:txBody>
      </p:sp>
      <p:sp>
        <p:nvSpPr>
          <p:cNvPr id="4" name="Стрелка влево 3">
            <a:hlinkClick r:id="rId2" action="ppaction://hlinksldjump"/>
          </p:cNvPr>
          <p:cNvSpPr/>
          <p:nvPr/>
        </p:nvSpPr>
        <p:spPr>
          <a:xfrm>
            <a:off x="6357938" y="5500688"/>
            <a:ext cx="1643062" cy="8572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5" name="Picture 4" descr="Яссауи1"/>
          <p:cNvPicPr>
            <a:picLocks noChangeAspect="1" noChangeArrowheads="1"/>
          </p:cNvPicPr>
          <p:nvPr/>
        </p:nvPicPr>
        <p:blipFill>
          <a:blip r:embed="rId3"/>
          <a:srcRect/>
          <a:stretch>
            <a:fillRect/>
          </a:stretch>
        </p:blipFill>
        <p:spPr bwMode="auto">
          <a:xfrm>
            <a:off x="928688" y="2786063"/>
            <a:ext cx="4586287" cy="3462337"/>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0" nodeType="clickEffect">
                                  <p:stCondLst>
                                    <p:cond delay="0"/>
                                  </p:stCondLst>
                                  <p:childTnLst>
                                    <p:animRot by="21600000">
                                      <p:cBhvr>
                                        <p:cTn id="11" dur="2000" fill="hold"/>
                                        <p:tgtEl>
                                          <p:spTgt spid="1536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idx="4294967295"/>
          </p:nvPr>
        </p:nvSpPr>
        <p:spPr>
          <a:xfrm>
            <a:off x="285750" y="428625"/>
            <a:ext cx="8643938" cy="1470025"/>
          </a:xfrm>
        </p:spPr>
        <p:txBody>
          <a:bodyPr rtlCol="0">
            <a:normAutofit fontScale="90000"/>
          </a:bodyPr>
          <a:lstStyle/>
          <a:p>
            <a:pPr eaLnBrk="1" fontAlgn="auto" hangingPunct="1">
              <a:spcAft>
                <a:spcPts val="0"/>
              </a:spcAft>
              <a:defRPr/>
            </a:pPr>
            <a:r>
              <a:rPr lang="kk-KZ" b="1" dirty="0" smtClean="0">
                <a:latin typeface="Times New Roman" pitchFamily="18" charset="0"/>
                <a:cs typeface="Times New Roman" pitchFamily="18" charset="0"/>
              </a:rPr>
              <a:t>   Сабақтың лексикалық тақырыбы:</a:t>
            </a:r>
            <a:br>
              <a:rPr lang="kk-KZ" b="1" dirty="0" smtClean="0">
                <a:latin typeface="Times New Roman" pitchFamily="18" charset="0"/>
                <a:cs typeface="Times New Roman" pitchFamily="18" charset="0"/>
              </a:rPr>
            </a:br>
            <a:r>
              <a:rPr lang="kk-KZ" dirty="0" smtClean="0">
                <a:latin typeface="Times New Roman" pitchFamily="18" charset="0"/>
                <a:cs typeface="Times New Roman" pitchFamily="18" charset="0"/>
              </a:rPr>
              <a:t/>
            </a:r>
            <a:br>
              <a:rPr lang="kk-KZ" dirty="0" smtClean="0">
                <a:latin typeface="Times New Roman" pitchFamily="18" charset="0"/>
                <a:cs typeface="Times New Roman" pitchFamily="18" charset="0"/>
              </a:rPr>
            </a:br>
            <a:r>
              <a:rPr lang="kk-KZ" sz="6000" b="1" i="1" dirty="0" smtClean="0">
                <a:solidFill>
                  <a:srgbClr val="FF0000"/>
                </a:solidFill>
                <a:latin typeface="Times New Roman" pitchFamily="18" charset="0"/>
                <a:cs typeface="Times New Roman" pitchFamily="18" charset="0"/>
              </a:rPr>
              <a:t> </a:t>
            </a:r>
            <a:r>
              <a:rPr lang="kk-KZ" sz="6000" b="1" dirty="0" smtClean="0">
                <a:solidFill>
                  <a:srgbClr val="FF0000"/>
                </a:solidFill>
                <a:latin typeface="Times New Roman" pitchFamily="18" charset="0"/>
                <a:cs typeface="Times New Roman" pitchFamily="18" charset="0"/>
              </a:rPr>
              <a:t>Тарихи  ескерткіштер</a:t>
            </a:r>
            <a:endParaRPr lang="ru-RU" sz="6000" b="1" dirty="0">
              <a:solidFill>
                <a:srgbClr val="FF0000"/>
              </a:solidFill>
              <a:latin typeface="Times New Roman" pitchFamily="18" charset="0"/>
              <a:cs typeface="Times New Roman" pitchFamily="18" charset="0"/>
            </a:endParaRPr>
          </a:p>
        </p:txBody>
      </p:sp>
      <p:pic>
        <p:nvPicPr>
          <p:cNvPr id="4" name="Picture 5" descr="2_2_17_1_1"/>
          <p:cNvPicPr>
            <a:picLocks noChangeAspect="1" noChangeArrowheads="1"/>
          </p:cNvPicPr>
          <p:nvPr/>
        </p:nvPicPr>
        <p:blipFill>
          <a:blip r:embed="rId2"/>
          <a:srcRect/>
          <a:stretch>
            <a:fillRect/>
          </a:stretch>
        </p:blipFill>
        <p:spPr bwMode="auto">
          <a:xfrm>
            <a:off x="357188" y="3000375"/>
            <a:ext cx="2857500" cy="2306638"/>
          </a:xfrm>
          <a:prstGeom prst="rect">
            <a:avLst/>
          </a:prstGeom>
          <a:noFill/>
          <a:ln w="9525">
            <a:noFill/>
            <a:miter lim="800000"/>
            <a:headEnd/>
            <a:tailEnd/>
          </a:ln>
        </p:spPr>
      </p:pic>
      <p:pic>
        <p:nvPicPr>
          <p:cNvPr id="5" name="Picture 4" descr="Яссауи1"/>
          <p:cNvPicPr>
            <a:picLocks noChangeAspect="1" noChangeArrowheads="1"/>
          </p:cNvPicPr>
          <p:nvPr/>
        </p:nvPicPr>
        <p:blipFill>
          <a:blip r:embed="rId3"/>
          <a:srcRect/>
          <a:stretch>
            <a:fillRect/>
          </a:stretch>
        </p:blipFill>
        <p:spPr bwMode="auto">
          <a:xfrm>
            <a:off x="6072188" y="2857500"/>
            <a:ext cx="2786062" cy="2373313"/>
          </a:xfrm>
          <a:prstGeom prst="rect">
            <a:avLst/>
          </a:prstGeom>
          <a:noFill/>
          <a:ln w="9525">
            <a:noFill/>
            <a:miter lim="800000"/>
            <a:headEnd/>
            <a:tailEnd/>
          </a:ln>
        </p:spPr>
      </p:pic>
      <p:pic>
        <p:nvPicPr>
          <p:cNvPr id="6" name="Picture 8" descr="2_2_17_5_1"/>
          <p:cNvPicPr>
            <a:picLocks noChangeAspect="1" noChangeArrowheads="1"/>
          </p:cNvPicPr>
          <p:nvPr/>
        </p:nvPicPr>
        <p:blipFill>
          <a:blip r:embed="rId4"/>
          <a:srcRect/>
          <a:stretch>
            <a:fillRect/>
          </a:stretch>
        </p:blipFill>
        <p:spPr bwMode="auto">
          <a:xfrm>
            <a:off x="3714750" y="3071813"/>
            <a:ext cx="2000250" cy="2214562"/>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afterEffect">
                                  <p:stCondLst>
                                    <p:cond delay="0"/>
                                  </p:stCondLst>
                                  <p:childTnLst>
                                    <p:animScale>
                                      <p:cBhvr>
                                        <p:cTn id="6" dur="2000" fill="hold"/>
                                        <p:tgtEl>
                                          <p:spTgt spid="4"/>
                                        </p:tgtEl>
                                      </p:cBhvr>
                                      <p:by x="150000" y="150000"/>
                                    </p:animScale>
                                  </p:childTnLst>
                                </p:cTn>
                              </p:par>
                            </p:childTnLst>
                          </p:cTn>
                        </p:par>
                        <p:par>
                          <p:cTn id="7" fill="hold">
                            <p:stCondLst>
                              <p:cond delay="2000"/>
                            </p:stCondLst>
                            <p:childTnLst>
                              <p:par>
                                <p:cTn id="8" presetID="20" presetClass="entr" presetSubtype="0"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edge">
                                      <p:cBhvr>
                                        <p:cTn id="10" dur="2000"/>
                                        <p:tgtEl>
                                          <p:spTgt spid="5"/>
                                        </p:tgtEl>
                                      </p:cBhvr>
                                    </p:animEffect>
                                  </p:childTnLst>
                                </p:cTn>
                              </p:par>
                            </p:childTnLst>
                          </p:cTn>
                        </p:par>
                        <p:par>
                          <p:cTn id="11" fill="hold">
                            <p:stCondLst>
                              <p:cond delay="4000"/>
                            </p:stCondLst>
                            <p:childTnLst>
                              <p:par>
                                <p:cTn id="12" presetID="6" presetClass="emph" presetSubtype="0" fill="hold" nodeType="afterEffect">
                                  <p:stCondLst>
                                    <p:cond delay="0"/>
                                  </p:stCondLst>
                                  <p:childTnLst>
                                    <p:animScale>
                                      <p:cBhvr>
                                        <p:cTn id="13"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Заголовок 1"/>
          <p:cNvSpPr>
            <a:spLocks noGrp="1"/>
          </p:cNvSpPr>
          <p:nvPr>
            <p:ph type="title"/>
          </p:nvPr>
        </p:nvSpPr>
        <p:spPr>
          <a:xfrm>
            <a:off x="428625" y="142875"/>
            <a:ext cx="8229600" cy="868363"/>
          </a:xfrm>
        </p:spPr>
        <p:txBody>
          <a:bodyPr/>
          <a:lstStyle/>
          <a:p>
            <a:pPr eaLnBrk="1" hangingPunct="1"/>
            <a:r>
              <a:rPr lang="kk-KZ" sz="3600" b="1" i="1" smtClean="0">
                <a:latin typeface="Times New Roman" pitchFamily="18" charset="0"/>
                <a:cs typeface="Times New Roman" pitchFamily="18" charset="0"/>
              </a:rPr>
              <a:t>Тірек сызба: Ережені  еске  түсірейік</a:t>
            </a:r>
            <a:endParaRPr lang="ru-RU" sz="3600" b="1" i="1" smtClean="0">
              <a:latin typeface="Times New Roman" pitchFamily="18" charset="0"/>
              <a:cs typeface="Times New Roman" pitchFamily="18" charset="0"/>
            </a:endParaRPr>
          </a:p>
        </p:txBody>
      </p:sp>
      <p:graphicFrame>
        <p:nvGraphicFramePr>
          <p:cNvPr id="5" name="Содержимое 4"/>
          <p:cNvGraphicFramePr>
            <a:graphicFrameLocks noGrp="1"/>
          </p:cNvGraphicFramePr>
          <p:nvPr>
            <p:ph idx="1"/>
          </p:nvPr>
        </p:nvGraphicFramePr>
        <p:xfrm>
          <a:off x="357188" y="1214438"/>
          <a:ext cx="8401080" cy="4344979"/>
        </p:xfrm>
        <a:graphic>
          <a:graphicData uri="http://schemas.openxmlformats.org/drawingml/2006/table">
            <a:tbl>
              <a:tblPr firstRow="1" bandRow="1">
                <a:tableStyleId>{5C22544A-7EE6-4342-B048-85BDC9FD1C3A}</a:tableStyleId>
              </a:tblPr>
              <a:tblGrid>
                <a:gridCol w="4200540"/>
                <a:gridCol w="4200540"/>
              </a:tblGrid>
              <a:tr h="685604">
                <a:tc>
                  <a:txBody>
                    <a:bodyPr/>
                    <a:lstStyle/>
                    <a:p>
                      <a:r>
                        <a:rPr lang="kk-KZ" sz="2000" b="1" i="1" dirty="0" smtClean="0">
                          <a:solidFill>
                            <a:schemeClr val="tx1"/>
                          </a:solidFill>
                          <a:latin typeface="Times New Roman" pitchFamily="18" charset="0"/>
                          <a:cs typeface="Times New Roman" pitchFamily="18" charset="0"/>
                        </a:rPr>
                        <a:t>1. Заттың санын мөлшерін, ретін білдіретін сөз табы....</a:t>
                      </a:r>
                      <a:endParaRPr lang="ru-RU" sz="2000" b="1" i="1" dirty="0">
                        <a:solidFill>
                          <a:schemeClr val="tx1"/>
                        </a:solidFill>
                        <a:latin typeface="Times New Roman" pitchFamily="18" charset="0"/>
                        <a:cs typeface="Times New Roman" pitchFamily="18" charset="0"/>
                      </a:endParaRPr>
                    </a:p>
                  </a:txBody>
                  <a:tcPr>
                    <a:solidFill>
                      <a:srgbClr val="FFFF00"/>
                    </a:solidFill>
                  </a:tcPr>
                </a:tc>
                <a:tc>
                  <a:txBody>
                    <a:bodyPr/>
                    <a:lstStyle/>
                    <a:p>
                      <a:endParaRPr lang="ru-RU" dirty="0"/>
                    </a:p>
                  </a:txBody>
                  <a:tcPr>
                    <a:solidFill>
                      <a:srgbClr val="FFFF00"/>
                    </a:solidFill>
                  </a:tcPr>
                </a:tc>
              </a:tr>
              <a:tr h="1180681">
                <a:tc>
                  <a:txBody>
                    <a:bodyPr/>
                    <a:lstStyle/>
                    <a:p>
                      <a:pPr algn="l">
                        <a:lnSpc>
                          <a:spcPct val="115000"/>
                        </a:lnSpc>
                        <a:spcAft>
                          <a:spcPts val="1000"/>
                        </a:spcAft>
                      </a:pPr>
                      <a:r>
                        <a:rPr lang="kk-KZ" sz="2000" b="1" i="1" dirty="0" smtClean="0">
                          <a:solidFill>
                            <a:schemeClr val="tx1"/>
                          </a:solidFill>
                          <a:latin typeface="Times New Roman" pitchFamily="18" charset="0"/>
                          <a:ea typeface="Calibri"/>
                          <a:cs typeface="Times New Roman" pitchFamily="18" charset="0"/>
                        </a:rPr>
                        <a:t>2.Белгілі </a:t>
                      </a:r>
                      <a:r>
                        <a:rPr lang="kk-KZ" sz="2000" b="1" i="1" dirty="0">
                          <a:solidFill>
                            <a:schemeClr val="tx1"/>
                          </a:solidFill>
                          <a:latin typeface="Times New Roman" pitchFamily="18" charset="0"/>
                          <a:ea typeface="Calibri"/>
                          <a:cs typeface="Times New Roman" pitchFamily="18" charset="0"/>
                        </a:rPr>
                        <a:t>бір заттың сындық сапасының басқа бір заттың сындық сапасынан артық не кем екендігін білдіретін сын есімнің белгісі......</a:t>
                      </a:r>
                      <a:endParaRPr lang="ru-RU" sz="2000" b="1" i="1" dirty="0">
                        <a:solidFill>
                          <a:schemeClr val="tx1"/>
                        </a:solidFill>
                        <a:latin typeface="Times New Roman" pitchFamily="18" charset="0"/>
                        <a:ea typeface="Calibri"/>
                        <a:cs typeface="Times New Roman" pitchFamily="18" charset="0"/>
                      </a:endParaRPr>
                    </a:p>
                  </a:txBody>
                  <a:tcPr marL="114300" marR="114300" marT="0" marB="0">
                    <a:solidFill>
                      <a:srgbClr val="FFFF00"/>
                    </a:solidFill>
                  </a:tcPr>
                </a:tc>
                <a:tc>
                  <a:txBody>
                    <a:bodyPr/>
                    <a:lstStyle/>
                    <a:p>
                      <a:endParaRPr lang="ru-RU" dirty="0">
                        <a:solidFill>
                          <a:schemeClr val="tx1"/>
                        </a:solidFill>
                      </a:endParaRPr>
                    </a:p>
                  </a:txBody>
                  <a:tcPr>
                    <a:solidFill>
                      <a:srgbClr val="FFFF00"/>
                    </a:solidFill>
                  </a:tcPr>
                </a:tc>
              </a:tr>
              <a:tr h="1891339">
                <a:tc>
                  <a:txBody>
                    <a:bodyPr/>
                    <a:lstStyle/>
                    <a:p>
                      <a:endParaRPr lang="kk-KZ" sz="1800" b="1" i="1" kern="1200" dirty="0" smtClean="0">
                        <a:solidFill>
                          <a:schemeClr val="dk1"/>
                        </a:solidFill>
                        <a:latin typeface="Times New Roman" pitchFamily="18" charset="0"/>
                        <a:ea typeface="+mn-ea"/>
                        <a:cs typeface="Times New Roman" pitchFamily="18" charset="0"/>
                      </a:endParaRPr>
                    </a:p>
                    <a:p>
                      <a:r>
                        <a:rPr lang="kk-KZ" sz="2000" b="1" i="1" kern="1200" dirty="0" smtClean="0">
                          <a:solidFill>
                            <a:schemeClr val="tx1"/>
                          </a:solidFill>
                          <a:latin typeface="Times New Roman" pitchFamily="18" charset="0"/>
                          <a:ea typeface="+mn-ea"/>
                          <a:cs typeface="Times New Roman" pitchFamily="18" charset="0"/>
                        </a:rPr>
                        <a:t>3.Есім сөздердің орнына жүретін сөз табы....        </a:t>
                      </a:r>
                    </a:p>
                    <a:p>
                      <a:endParaRPr lang="kk-KZ" sz="1800" b="1" i="1" kern="1200" dirty="0" smtClean="0">
                        <a:solidFill>
                          <a:srgbClr val="002060"/>
                        </a:solidFill>
                        <a:latin typeface="Times New Roman" pitchFamily="18" charset="0"/>
                        <a:ea typeface="+mn-ea"/>
                        <a:cs typeface="Times New Roman" pitchFamily="18" charset="0"/>
                      </a:endParaRPr>
                    </a:p>
                    <a:p>
                      <a:r>
                        <a:rPr lang="kk-KZ" sz="1800" b="1" i="1" kern="1200" dirty="0" smtClean="0">
                          <a:solidFill>
                            <a:schemeClr val="tx1"/>
                          </a:solidFill>
                          <a:latin typeface="Times New Roman" pitchFamily="18" charset="0"/>
                          <a:ea typeface="+mn-ea"/>
                          <a:cs typeface="Times New Roman" pitchFamily="18" charset="0"/>
                        </a:rPr>
                        <a:t> </a:t>
                      </a:r>
                      <a:r>
                        <a:rPr lang="kk-KZ" sz="2000" b="1" i="1" kern="1200" dirty="0" smtClean="0">
                          <a:solidFill>
                            <a:schemeClr val="tx1"/>
                          </a:solidFill>
                          <a:latin typeface="Times New Roman" pitchFamily="18" charset="0"/>
                          <a:ea typeface="+mn-ea"/>
                          <a:cs typeface="Times New Roman" pitchFamily="18" charset="0"/>
                        </a:rPr>
                        <a:t>4.Адамның көніл –күйін білдіретін сөз табы.... </a:t>
                      </a:r>
                      <a:endParaRPr lang="ru-RU" sz="2000" b="1" i="1" dirty="0">
                        <a:solidFill>
                          <a:schemeClr val="tx1"/>
                        </a:solidFill>
                        <a:latin typeface="Times New Roman" pitchFamily="18" charset="0"/>
                        <a:cs typeface="Times New Roman" pitchFamily="18" charset="0"/>
                      </a:endParaRPr>
                    </a:p>
                  </a:txBody>
                  <a:tcPr>
                    <a:solidFill>
                      <a:srgbClr val="FFFF00"/>
                    </a:solidFill>
                  </a:tcPr>
                </a:tc>
                <a:tc>
                  <a:txBody>
                    <a:bodyPr/>
                    <a:lstStyle/>
                    <a:p>
                      <a:endParaRPr lang="ru-RU" dirty="0"/>
                    </a:p>
                  </a:txBody>
                  <a:tcPr>
                    <a:solidFill>
                      <a:srgbClr val="FFFF00"/>
                    </a:solidFill>
                  </a:tcPr>
                </a:tc>
              </a:tr>
            </a:tbl>
          </a:graphicData>
        </a:graphic>
      </p:graphicFrame>
      <p:sp>
        <p:nvSpPr>
          <p:cNvPr id="6" name="Прямоугольник 5"/>
          <p:cNvSpPr/>
          <p:nvPr/>
        </p:nvSpPr>
        <p:spPr>
          <a:xfrm>
            <a:off x="357188" y="5929313"/>
            <a:ext cx="2000250" cy="5000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2400" dirty="0"/>
              <a:t>Сан есім</a:t>
            </a:r>
            <a:endParaRPr lang="ru-RU" sz="2400" dirty="0"/>
          </a:p>
        </p:txBody>
      </p:sp>
      <p:sp>
        <p:nvSpPr>
          <p:cNvPr id="7" name="Прямоугольник 6"/>
          <p:cNvSpPr/>
          <p:nvPr/>
        </p:nvSpPr>
        <p:spPr>
          <a:xfrm>
            <a:off x="4714875" y="5929313"/>
            <a:ext cx="2143125" cy="5000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2400" dirty="0"/>
              <a:t>шырай</a:t>
            </a:r>
            <a:endParaRPr lang="ru-RU" sz="2400" dirty="0"/>
          </a:p>
        </p:txBody>
      </p:sp>
      <p:sp>
        <p:nvSpPr>
          <p:cNvPr id="10" name="Прямоугольник 9"/>
          <p:cNvSpPr/>
          <p:nvPr/>
        </p:nvSpPr>
        <p:spPr>
          <a:xfrm>
            <a:off x="7000875" y="5929313"/>
            <a:ext cx="1857375" cy="5000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2400" dirty="0"/>
              <a:t>есімдік</a:t>
            </a:r>
            <a:endParaRPr lang="ru-RU" sz="2400" dirty="0"/>
          </a:p>
        </p:txBody>
      </p:sp>
      <p:sp>
        <p:nvSpPr>
          <p:cNvPr id="11" name="Прямоугольник 10"/>
          <p:cNvSpPr/>
          <p:nvPr/>
        </p:nvSpPr>
        <p:spPr>
          <a:xfrm>
            <a:off x="2571750" y="5929313"/>
            <a:ext cx="2000250" cy="5000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2400" dirty="0"/>
              <a:t>одағай</a:t>
            </a:r>
            <a:endParaRPr lang="ru-RU" sz="2400" dirty="0"/>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1077 -0.00185 L 0.54062 -0.64176 " pathEditMode="relative" rAng="0" ptsTypes="AA">
                                      <p:cBhvr>
                                        <p:cTn id="6" dur="2000" fill="hold"/>
                                        <p:tgtEl>
                                          <p:spTgt spid="6"/>
                                        </p:tgtEl>
                                        <p:attrNameLst>
                                          <p:attrName>ppt_x</p:attrName>
                                          <p:attrName>ppt_y</p:attrName>
                                        </p:attrNameLst>
                                      </p:cBhvr>
                                      <p:rCtr x="27600" y="-32000"/>
                                    </p:animMotion>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0" nodeType="clickEffect">
                                  <p:stCondLst>
                                    <p:cond delay="0"/>
                                  </p:stCondLst>
                                  <p:childTnLst>
                                    <p:animMotion origin="layout" path="M 0.06997 -0.00185 L 0.27483 -0.12789 " pathEditMode="relative" rAng="0" ptsTypes="AA">
                                      <p:cBhvr>
                                        <p:cTn id="10" dur="2000" fill="hold"/>
                                        <p:tgtEl>
                                          <p:spTgt spid="11"/>
                                        </p:tgtEl>
                                        <p:attrNameLst>
                                          <p:attrName>ppt_x</p:attrName>
                                          <p:attrName>ppt_y</p:attrName>
                                        </p:attrNameLst>
                                      </p:cBhvr>
                                      <p:rCtr x="10200" y="-6300"/>
                                    </p:animMotion>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0" nodeType="clickEffect">
                                  <p:stCondLst>
                                    <p:cond delay="0"/>
                                  </p:stCondLst>
                                  <p:childTnLst>
                                    <p:animMotion origin="layout" path="M -1.66667E-6 -4.90287E-6 L 0.00799 -0.40957 " pathEditMode="relative" rAng="0" ptsTypes="AA">
                                      <p:cBhvr>
                                        <p:cTn id="14" dur="2000" fill="hold"/>
                                        <p:tgtEl>
                                          <p:spTgt spid="7"/>
                                        </p:tgtEl>
                                        <p:attrNameLst>
                                          <p:attrName>ppt_x</p:attrName>
                                          <p:attrName>ppt_y</p:attrName>
                                        </p:attrNameLst>
                                      </p:cBhvr>
                                      <p:rCtr x="400" y="-20500"/>
                                    </p:animMotion>
                                  </p:childTnLst>
                                </p:cTn>
                              </p:par>
                            </p:childTnLst>
                          </p:cTn>
                        </p:par>
                      </p:childTnLst>
                    </p:cTn>
                  </p:par>
                  <p:par>
                    <p:cTn id="15" fill="hold">
                      <p:stCondLst>
                        <p:cond delay="indefinite"/>
                      </p:stCondLst>
                      <p:childTnLst>
                        <p:par>
                          <p:cTn id="16" fill="hold">
                            <p:stCondLst>
                              <p:cond delay="0"/>
                            </p:stCondLst>
                            <p:childTnLst>
                              <p:par>
                                <p:cTn id="17" presetID="0" presetClass="path" presetSubtype="0" accel="50000" decel="50000" fill="hold" grpId="0" nodeType="clickEffect">
                                  <p:stCondLst>
                                    <p:cond delay="0"/>
                                  </p:stCondLst>
                                  <p:childTnLst>
                                    <p:animMotion origin="layout" path="M 2.5E-6 -2.50694E-6 L -0.28056 -0.28515 " pathEditMode="relative" rAng="0" ptsTypes="AA">
                                      <p:cBhvr>
                                        <p:cTn id="18" dur="2000" fill="hold"/>
                                        <p:tgtEl>
                                          <p:spTgt spid="10"/>
                                        </p:tgtEl>
                                        <p:attrNameLst>
                                          <p:attrName>ppt_x</p:attrName>
                                          <p:attrName>ppt_y</p:attrName>
                                        </p:attrNameLst>
                                      </p:cBhvr>
                                      <p:rCtr x="-14000" y="-14300"/>
                                    </p:animMotion>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21600000">
                                      <p:cBhvr>
                                        <p:cTn id="22"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Заголовок 1"/>
          <p:cNvSpPr>
            <a:spLocks noGrp="1"/>
          </p:cNvSpPr>
          <p:nvPr>
            <p:ph type="ctrTitle"/>
          </p:nvPr>
        </p:nvSpPr>
        <p:spPr>
          <a:xfrm>
            <a:off x="857250" y="857250"/>
            <a:ext cx="7772400" cy="1470025"/>
          </a:xfrm>
        </p:spPr>
        <p:txBody>
          <a:bodyPr/>
          <a:lstStyle/>
          <a:p>
            <a:pPr eaLnBrk="1" hangingPunct="1"/>
            <a:r>
              <a:rPr lang="kk-KZ" sz="4000" b="1" dirty="0" smtClean="0">
                <a:latin typeface="Times New Roman" pitchFamily="18" charset="0"/>
                <a:cs typeface="Times New Roman" pitchFamily="18" charset="0"/>
              </a:rPr>
              <a:t>Сабақтың грамматикалық тақырыбы:</a:t>
            </a:r>
            <a:endParaRPr lang="ru-RU" sz="4000" b="1" dirty="0" smtClean="0">
              <a:latin typeface="Times New Roman" pitchFamily="18" charset="0"/>
              <a:cs typeface="Times New Roman" pitchFamily="18" charset="0"/>
            </a:endParaRPr>
          </a:p>
        </p:txBody>
      </p:sp>
      <p:sp>
        <p:nvSpPr>
          <p:cNvPr id="18435" name="Содержимое 2"/>
          <p:cNvSpPr>
            <a:spLocks noGrp="1"/>
          </p:cNvSpPr>
          <p:nvPr>
            <p:ph type="subTitle" idx="1"/>
          </p:nvPr>
        </p:nvSpPr>
        <p:spPr>
          <a:xfrm>
            <a:off x="500063" y="2786063"/>
            <a:ext cx="8286750" cy="1752600"/>
          </a:xfrm>
        </p:spPr>
        <p:txBody>
          <a:bodyPr/>
          <a:lstStyle/>
          <a:p>
            <a:pPr eaLnBrk="1" hangingPunct="1"/>
            <a:r>
              <a:rPr lang="kk-KZ" sz="5400" b="1" i="1" dirty="0" smtClean="0">
                <a:solidFill>
                  <a:srgbClr val="C00000"/>
                </a:solidFill>
                <a:latin typeface="Times New Roman" pitchFamily="18" charset="0"/>
                <a:cs typeface="Times New Roman" pitchFamily="18" charset="0"/>
              </a:rPr>
              <a:t>Сөз таптарын қайталау</a:t>
            </a:r>
            <a:endParaRPr lang="ru-RU" sz="5400" b="1" i="1" dirty="0" smtClean="0">
              <a:solidFill>
                <a:srgbClr val="C00000"/>
              </a:solidFill>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a:bodyPr>
          <a:lstStyle/>
          <a:p>
            <a:pPr eaLnBrk="1" fontAlgn="auto" hangingPunct="1">
              <a:spcAft>
                <a:spcPts val="0"/>
              </a:spcAft>
              <a:defRPr/>
            </a:pPr>
            <a:r>
              <a:rPr lang="kk-KZ" sz="4000" b="1" dirty="0" smtClean="0">
                <a:effectLst>
                  <a:outerShdw blurRad="38100" dist="38100" dir="2700000" algn="tl">
                    <a:srgbClr val="000000">
                      <a:alpha val="43137"/>
                    </a:srgbClr>
                  </a:outerShdw>
                </a:effectLst>
                <a:latin typeface="Times New Roman" pitchFamily="18" charset="0"/>
                <a:cs typeface="Times New Roman" pitchFamily="18" charset="0"/>
              </a:rPr>
              <a:t>ІІІ.   Жаңа   сабақ</a:t>
            </a:r>
            <a:endParaRPr lang="ru-RU" sz="40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500063" y="1500188"/>
            <a:ext cx="8229600" cy="4525962"/>
          </a:xfrm>
        </p:spPr>
        <p:txBody>
          <a:bodyPr rtlCol="0">
            <a:normAutofit/>
          </a:bodyPr>
          <a:lstStyle/>
          <a:p>
            <a:pPr marL="514350" indent="-514350" eaLnBrk="1" fontAlgn="auto" hangingPunct="1">
              <a:spcAft>
                <a:spcPts val="0"/>
              </a:spcAft>
              <a:buFont typeface="Arial" pitchFamily="34" charset="0"/>
              <a:buNone/>
              <a:defRPr/>
            </a:pPr>
            <a:endParaRPr lang="kk-KZ" b="1" i="1" dirty="0" smtClean="0">
              <a:latin typeface="Times New Roman" pitchFamily="18" charset="0"/>
              <a:cs typeface="Times New Roman" pitchFamily="18" charset="0"/>
            </a:endParaRPr>
          </a:p>
          <a:p>
            <a:pPr marL="742950" indent="-742950" eaLnBrk="1" fontAlgn="auto" hangingPunct="1">
              <a:spcAft>
                <a:spcPts val="0"/>
              </a:spcAft>
              <a:buFont typeface="Arial" pitchFamily="34" charset="0"/>
              <a:buNone/>
              <a:defRPr/>
            </a:pPr>
            <a:r>
              <a:rPr lang="kk-KZ" sz="4400" b="1" dirty="0" smtClean="0">
                <a:latin typeface="Times New Roman" pitchFamily="18" charset="0"/>
                <a:cs typeface="Times New Roman" pitchFamily="18" charset="0"/>
              </a:rPr>
              <a:t>1. Мәтінмен жұмыс</a:t>
            </a:r>
          </a:p>
          <a:p>
            <a:pPr marL="742950" indent="-742950" eaLnBrk="1" fontAlgn="auto" hangingPunct="1">
              <a:spcAft>
                <a:spcPts val="0"/>
              </a:spcAft>
              <a:buFont typeface="Arial" pitchFamily="34" charset="0"/>
              <a:buNone/>
              <a:defRPr/>
            </a:pPr>
            <a:r>
              <a:rPr lang="kk-KZ" sz="4400" b="1" dirty="0" smtClean="0">
                <a:latin typeface="Times New Roman" pitchFamily="18" charset="0"/>
                <a:cs typeface="Times New Roman" pitchFamily="18" charset="0"/>
              </a:rPr>
              <a:t>2. Сөздік жұмысы</a:t>
            </a:r>
            <a:endParaRPr lang="kk-KZ" b="1" dirty="0" smtClean="0">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idx="4294967295"/>
          </p:nvPr>
        </p:nvSpPr>
        <p:spPr>
          <a:xfrm>
            <a:off x="0" y="274638"/>
            <a:ext cx="8229600" cy="1143000"/>
          </a:xfrm>
        </p:spPr>
        <p:txBody>
          <a:bodyPr/>
          <a:lstStyle/>
          <a:p>
            <a:pPr eaLnBrk="1" hangingPunct="1"/>
            <a:r>
              <a:rPr lang="kk-KZ" b="1" smtClean="0">
                <a:latin typeface="Times New Roman" pitchFamily="18" charset="0"/>
                <a:cs typeface="Times New Roman" pitchFamily="18" charset="0"/>
              </a:rPr>
              <a:t>     Сөздік     жұмысы</a:t>
            </a:r>
            <a:endParaRPr lang="ru-RU" b="1" smtClean="0">
              <a:latin typeface="Times New Roman" pitchFamily="18" charset="0"/>
              <a:cs typeface="Times New Roman" pitchFamily="18" charset="0"/>
            </a:endParaRPr>
          </a:p>
        </p:txBody>
      </p:sp>
      <p:grpSp>
        <p:nvGrpSpPr>
          <p:cNvPr id="10" name="Группа 9"/>
          <p:cNvGrpSpPr/>
          <p:nvPr/>
        </p:nvGrpSpPr>
        <p:grpSpPr>
          <a:xfrm>
            <a:off x="1214414" y="1428737"/>
            <a:ext cx="6715171" cy="4643452"/>
            <a:chOff x="1214425" y="3357563"/>
            <a:chExt cx="3647737" cy="2714625"/>
          </a:xfrm>
        </p:grpSpPr>
        <p:sp>
          <p:nvSpPr>
            <p:cNvPr id="7" name="Скругленный прямоугольник 6"/>
            <p:cNvSpPr/>
            <p:nvPr/>
          </p:nvSpPr>
          <p:spPr>
            <a:xfrm>
              <a:off x="1285875" y="4000500"/>
              <a:ext cx="3071813" cy="500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3600" b="1" dirty="0">
                  <a:solidFill>
                    <a:srgbClr val="FF0000"/>
                  </a:solidFill>
                </a:rPr>
                <a:t>Кесене -  мавзолей</a:t>
              </a:r>
              <a:endParaRPr lang="ru-RU" sz="3600" b="1" dirty="0">
                <a:solidFill>
                  <a:srgbClr val="FF0000"/>
                </a:solidFill>
              </a:endParaRPr>
            </a:p>
          </p:txBody>
        </p:sp>
        <p:sp>
          <p:nvSpPr>
            <p:cNvPr id="8" name="Скругленный прямоугольник 7"/>
            <p:cNvSpPr/>
            <p:nvPr/>
          </p:nvSpPr>
          <p:spPr>
            <a:xfrm>
              <a:off x="1214425" y="4568707"/>
              <a:ext cx="3071812" cy="500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3200" b="1" dirty="0">
                  <a:solidFill>
                    <a:srgbClr val="FF0000"/>
                  </a:solidFill>
                </a:rPr>
                <a:t>Тіркеу  - регистрировать</a:t>
              </a:r>
              <a:endParaRPr lang="ru-RU" sz="3200" b="1" dirty="0">
                <a:solidFill>
                  <a:srgbClr val="FF0000"/>
                </a:solidFill>
              </a:endParaRPr>
            </a:p>
          </p:txBody>
        </p:sp>
        <p:sp>
          <p:nvSpPr>
            <p:cNvPr id="11" name="Скругленный прямоугольник 10"/>
            <p:cNvSpPr/>
            <p:nvPr/>
          </p:nvSpPr>
          <p:spPr>
            <a:xfrm>
              <a:off x="1285875" y="5072063"/>
              <a:ext cx="3071813" cy="5000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3200" b="1" dirty="0">
                  <a:solidFill>
                    <a:srgbClr val="FF0000"/>
                  </a:solidFill>
                  <a:latin typeface="Times New Roman" pitchFamily="18" charset="0"/>
                  <a:cs typeface="Times New Roman" pitchFamily="18" charset="0"/>
                </a:rPr>
                <a:t>Көне  түркі   -  древнетюрский</a:t>
              </a:r>
              <a:endParaRPr lang="ru-RU" sz="3200" b="1" dirty="0">
                <a:solidFill>
                  <a:srgbClr val="FF0000"/>
                </a:solidFill>
                <a:latin typeface="Times New Roman" pitchFamily="18" charset="0"/>
                <a:cs typeface="Times New Roman" pitchFamily="18" charset="0"/>
              </a:endParaRPr>
            </a:p>
          </p:txBody>
        </p:sp>
        <p:sp>
          <p:nvSpPr>
            <p:cNvPr id="12" name="Скругленный прямоугольник 11"/>
            <p:cNvSpPr/>
            <p:nvPr/>
          </p:nvSpPr>
          <p:spPr>
            <a:xfrm>
              <a:off x="1285875" y="3357563"/>
              <a:ext cx="3576287" cy="696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anchor="ctr">
              <a:spAutoFit/>
            </a:bodyPr>
            <a:lstStyle/>
            <a:p>
              <a:pPr algn="ctr" fontAlgn="auto">
                <a:spcBef>
                  <a:spcPts val="0"/>
                </a:spcBef>
                <a:spcAft>
                  <a:spcPts val="0"/>
                </a:spcAft>
                <a:defRPr/>
              </a:pPr>
              <a:r>
                <a:rPr lang="kk-KZ" sz="3200" b="1" dirty="0">
                  <a:solidFill>
                    <a:srgbClr val="FF0000"/>
                  </a:solidFill>
                  <a:latin typeface="Times New Roman" pitchFamily="18" charset="0"/>
                  <a:cs typeface="Times New Roman" pitchFamily="18" charset="0"/>
                </a:rPr>
                <a:t>Жазба  ескерткіштер- памятники письменности</a:t>
              </a:r>
              <a:endParaRPr lang="ru-RU" sz="3200" b="1" dirty="0">
                <a:solidFill>
                  <a:srgbClr val="FF0000"/>
                </a:solidFill>
                <a:latin typeface="Times New Roman" pitchFamily="18" charset="0"/>
                <a:cs typeface="Times New Roman" pitchFamily="18" charset="0"/>
              </a:endParaRPr>
            </a:p>
          </p:txBody>
        </p:sp>
        <p:sp>
          <p:nvSpPr>
            <p:cNvPr id="9" name="Скругленный прямоугольник 8"/>
            <p:cNvSpPr/>
            <p:nvPr/>
          </p:nvSpPr>
          <p:spPr>
            <a:xfrm>
              <a:off x="1214438" y="5572125"/>
              <a:ext cx="3143250" cy="500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3200" b="1" dirty="0">
                  <a:solidFill>
                    <a:srgbClr val="FF0000"/>
                  </a:solidFill>
                  <a:latin typeface="Times New Roman" pitchFamily="18" charset="0"/>
                  <a:cs typeface="Times New Roman" pitchFamily="18" charset="0"/>
                </a:rPr>
                <a:t>Күмбез -  купол</a:t>
              </a:r>
              <a:endParaRPr lang="ru-RU" sz="3200" b="1" dirty="0">
                <a:solidFill>
                  <a:srgbClr val="FF0000"/>
                </a:solidFill>
                <a:latin typeface="Times New Roman" pitchFamily="18" charset="0"/>
                <a:cs typeface="Times New Roman" pitchFamily="18" charset="0"/>
              </a:endParaRPr>
            </a:p>
          </p:txBody>
        </p:sp>
      </p:grpSp>
      <p:pic>
        <p:nvPicPr>
          <p:cNvPr id="32775" name="Picture 3"/>
          <p:cNvPicPr>
            <a:picLocks noChangeAspect="1" noChangeArrowheads="1"/>
          </p:cNvPicPr>
          <p:nvPr/>
        </p:nvPicPr>
        <p:blipFill>
          <a:blip r:embed="rId2"/>
          <a:srcRect/>
          <a:stretch>
            <a:fillRect/>
          </a:stretch>
        </p:blipFill>
        <p:spPr bwMode="auto">
          <a:xfrm>
            <a:off x="1285852" y="1428736"/>
            <a:ext cx="6500858" cy="4570915"/>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32775"/>
                                        </p:tgtEl>
                                        <p:attrNameLst>
                                          <p:attrName>ppt_x</p:attrName>
                                        </p:attrNameLst>
                                      </p:cBhvr>
                                      <p:tavLst>
                                        <p:tav tm="0">
                                          <p:val>
                                            <p:strVal val="ppt_x"/>
                                          </p:val>
                                        </p:tav>
                                        <p:tav tm="100000">
                                          <p:val>
                                            <p:strVal val="ppt_x"/>
                                          </p:val>
                                        </p:tav>
                                      </p:tavLst>
                                    </p:anim>
                                    <p:anim calcmode="lin" valueType="num">
                                      <p:cBhvr additive="base">
                                        <p:cTn id="7" dur="500"/>
                                        <p:tgtEl>
                                          <p:spTgt spid="32775"/>
                                        </p:tgtEl>
                                        <p:attrNameLst>
                                          <p:attrName>ppt_y</p:attrName>
                                        </p:attrNameLst>
                                      </p:cBhvr>
                                      <p:tavLst>
                                        <p:tav tm="0">
                                          <p:val>
                                            <p:strVal val="ppt_y"/>
                                          </p:val>
                                        </p:tav>
                                        <p:tav tm="100000">
                                          <p:val>
                                            <p:strVal val="1+ppt_h/2"/>
                                          </p:val>
                                        </p:tav>
                                      </p:tavLst>
                                    </p:anim>
                                    <p:set>
                                      <p:cBhvr>
                                        <p:cTn id="8" dur="1" fill="hold">
                                          <p:stCondLst>
                                            <p:cond delay="499"/>
                                          </p:stCondLst>
                                        </p:cTn>
                                        <p:tgtEl>
                                          <p:spTgt spid="3277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Заголовок 1"/>
          <p:cNvSpPr>
            <a:spLocks noGrp="1"/>
          </p:cNvSpPr>
          <p:nvPr>
            <p:ph type="title"/>
          </p:nvPr>
        </p:nvSpPr>
        <p:spPr>
          <a:xfrm>
            <a:off x="457200" y="274638"/>
            <a:ext cx="8229600" cy="725487"/>
          </a:xfrm>
        </p:spPr>
        <p:txBody>
          <a:bodyPr/>
          <a:lstStyle/>
          <a:p>
            <a:pPr eaLnBrk="1" hangingPunct="1"/>
            <a:r>
              <a:rPr lang="kk-KZ" sz="3600" b="1" smtClean="0">
                <a:latin typeface="Times New Roman" pitchFamily="18" charset="0"/>
                <a:cs typeface="Times New Roman" pitchFamily="18" charset="0"/>
              </a:rPr>
              <a:t>Тарихи  ескерткіштер</a:t>
            </a:r>
            <a:endParaRPr lang="ru-RU" sz="3600" b="1" smtClean="0">
              <a:latin typeface="Times New Roman" pitchFamily="18" charset="0"/>
              <a:cs typeface="Times New Roman" pitchFamily="18" charset="0"/>
            </a:endParaRPr>
          </a:p>
        </p:txBody>
      </p:sp>
      <p:sp>
        <p:nvSpPr>
          <p:cNvPr id="31746" name="Содержимое 2"/>
          <p:cNvSpPr>
            <a:spLocks noGrp="1"/>
          </p:cNvSpPr>
          <p:nvPr>
            <p:ph idx="1"/>
          </p:nvPr>
        </p:nvSpPr>
        <p:spPr>
          <a:xfrm>
            <a:off x="0" y="1000125"/>
            <a:ext cx="9001125" cy="4525963"/>
          </a:xfrm>
        </p:spPr>
        <p:txBody>
          <a:bodyPr/>
          <a:lstStyle/>
          <a:p>
            <a:pPr algn="just" eaLnBrk="1" hangingPunct="1">
              <a:buFont typeface="Arial" charset="0"/>
              <a:buNone/>
            </a:pPr>
            <a:r>
              <a:rPr lang="kk-KZ" sz="2400" b="1" smtClean="0">
                <a:latin typeface="Times New Roman" pitchFamily="18" charset="0"/>
                <a:cs typeface="Times New Roman" pitchFamily="18" charset="0"/>
              </a:rPr>
              <a:t>            Қазақ даласы тарихи – мәдени ескерткіштерге бай. Батыс Қазақстан аймағында ғана 300-ден астам тарихи-мәдени ескерткіштер тіркелген. Олар, көбінесе тастан тұрғызылған әр түрлі құрылыстар. Аса ірі тарихи және мәдени ескерткіштер қатарына Түркістан қаласындағы Қожа Ахмет Йасауи кесенесі, Сарыарқадағы Алаша хан кесенесі, Тараз өңіріңдегі Айша бибі кесенесі, Жетісудағы Шоқан мемориалы, Алматы қаласындағы Абай ескерткіші, Абайдың туған жеріндегі Абай мен Шәкәрімге арналған мемориал, астана қаласындағы “ Бәйтерек” кешені , т.б. жатады.</a:t>
            </a:r>
          </a:p>
          <a:p>
            <a:pPr algn="just" eaLnBrk="1" hangingPunct="1">
              <a:buFont typeface="Arial" charset="0"/>
              <a:buNone/>
            </a:pPr>
            <a:r>
              <a:rPr lang="kk-KZ" sz="2400" b="1" smtClean="0">
                <a:latin typeface="Times New Roman" pitchFamily="18" charset="0"/>
                <a:cs typeface="Times New Roman" pitchFamily="18" charset="0"/>
              </a:rPr>
              <a:t>      Тарихи және мәдени ескерткіштердің түрлері көп. Әрбір қалада, әрбір ауылда жергілікті ескерткіштер болып табылады. Мұндай ескерткіштер қалпына келтіріп отырады.</a:t>
            </a:r>
            <a:endParaRPr lang="ru-RU" sz="2400" b="1" smtClean="0">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kk-KZ" sz="4000" b="1" dirty="0">
                <a:solidFill>
                  <a:schemeClr val="tx1">
                    <a:lumMod val="85000"/>
                    <a:lumOff val="15000"/>
                  </a:schemeClr>
                </a:solidFill>
                <a:latin typeface="Times New Roman" pitchFamily="18" charset="0"/>
                <a:cs typeface="Times New Roman" pitchFamily="18" charset="0"/>
              </a:rPr>
              <a:t>Қазақстанның жеті кереметі:</a:t>
            </a:r>
            <a:r>
              <a:rPr lang="kk-KZ" sz="4000" b="1" i="1" dirty="0">
                <a:solidFill>
                  <a:schemeClr val="tx1">
                    <a:lumMod val="85000"/>
                    <a:lumOff val="15000"/>
                  </a:schemeClr>
                </a:solidFill>
              </a:rPr>
              <a:t/>
            </a:r>
            <a:br>
              <a:rPr lang="kk-KZ" sz="4000" b="1" i="1" dirty="0">
                <a:solidFill>
                  <a:schemeClr val="tx1">
                    <a:lumMod val="85000"/>
                    <a:lumOff val="15000"/>
                  </a:schemeClr>
                </a:solidFill>
              </a:rPr>
            </a:br>
            <a:endParaRPr lang="ru-RU" sz="4000" b="1" i="1" dirty="0">
              <a:solidFill>
                <a:schemeClr val="tx1">
                  <a:lumMod val="85000"/>
                  <a:lumOff val="15000"/>
                </a:schemeClr>
              </a:solidFill>
            </a:endParaRPr>
          </a:p>
        </p:txBody>
      </p:sp>
      <p:sp>
        <p:nvSpPr>
          <p:cNvPr id="11267" name="Rectangle 3"/>
          <p:cNvSpPr>
            <a:spLocks noGrp="1" noChangeArrowheads="1"/>
          </p:cNvSpPr>
          <p:nvPr>
            <p:ph type="body" idx="1"/>
          </p:nvPr>
        </p:nvSpPr>
        <p:spPr>
          <a:xfrm>
            <a:off x="428596" y="1285860"/>
            <a:ext cx="8229600" cy="4525963"/>
          </a:xfrm>
        </p:spPr>
        <p:style>
          <a:lnRef idx="0">
            <a:schemeClr val="accent6"/>
          </a:lnRef>
          <a:fillRef idx="3">
            <a:schemeClr val="accent6"/>
          </a:fillRef>
          <a:effectRef idx="3">
            <a:schemeClr val="accent6"/>
          </a:effectRef>
          <a:fontRef idx="minor">
            <a:schemeClr val="lt1"/>
          </a:fontRef>
        </p:style>
        <p:txBody>
          <a:bodyPr rtlCol="0">
            <a:normAutofit/>
          </a:bodyPr>
          <a:lstStyle/>
          <a:p>
            <a:pPr marL="609600" indent="-609600" eaLnBrk="1" fontAlgn="auto" hangingPunct="1">
              <a:spcAft>
                <a:spcPts val="0"/>
              </a:spcAft>
              <a:buFontTx/>
              <a:buAutoNum type="arabicPeriod"/>
              <a:defRPr/>
            </a:pPr>
            <a:r>
              <a:rPr lang="kk-KZ" b="1" dirty="0">
                <a:solidFill>
                  <a:schemeClr val="bg1"/>
                </a:solidFill>
                <a:latin typeface="Times New Roman" pitchFamily="18" charset="0"/>
                <a:cs typeface="Times New Roman" pitchFamily="18" charset="0"/>
              </a:rPr>
              <a:t>Қожа Ахмет Иассауи кесенесі</a:t>
            </a:r>
          </a:p>
          <a:p>
            <a:pPr marL="609600" indent="-609600" eaLnBrk="1" fontAlgn="auto" hangingPunct="1">
              <a:spcAft>
                <a:spcPts val="0"/>
              </a:spcAft>
              <a:buFontTx/>
              <a:buAutoNum type="arabicPeriod"/>
              <a:defRPr/>
            </a:pPr>
            <a:r>
              <a:rPr lang="kk-KZ" b="1" dirty="0">
                <a:solidFill>
                  <a:schemeClr val="bg1"/>
                </a:solidFill>
                <a:latin typeface="Times New Roman" pitchFamily="18" charset="0"/>
                <a:cs typeface="Times New Roman" pitchFamily="18" charset="0"/>
              </a:rPr>
              <a:t>Тайқазан</a:t>
            </a:r>
          </a:p>
          <a:p>
            <a:pPr marL="609600" indent="-609600" eaLnBrk="1" fontAlgn="auto" hangingPunct="1">
              <a:spcAft>
                <a:spcPts val="0"/>
              </a:spcAft>
              <a:buFontTx/>
              <a:buAutoNum type="arabicPeriod"/>
              <a:defRPr/>
            </a:pPr>
            <a:r>
              <a:rPr lang="kk-KZ" b="1" dirty="0">
                <a:solidFill>
                  <a:schemeClr val="bg1"/>
                </a:solidFill>
                <a:latin typeface="Times New Roman" pitchFamily="18" charset="0"/>
                <a:cs typeface="Times New Roman" pitchFamily="18" charset="0"/>
              </a:rPr>
              <a:t>Айша бибі мазары</a:t>
            </a:r>
          </a:p>
          <a:p>
            <a:pPr marL="609600" indent="-609600" eaLnBrk="1" fontAlgn="auto" hangingPunct="1">
              <a:spcAft>
                <a:spcPts val="0"/>
              </a:spcAft>
              <a:buFontTx/>
              <a:buAutoNum type="arabicPeriod"/>
              <a:defRPr/>
            </a:pPr>
            <a:r>
              <a:rPr lang="kk-KZ" b="1" dirty="0">
                <a:solidFill>
                  <a:schemeClr val="bg1"/>
                </a:solidFill>
                <a:latin typeface="Times New Roman" pitchFamily="18" charset="0"/>
                <a:cs typeface="Times New Roman" pitchFamily="18" charset="0"/>
              </a:rPr>
              <a:t>Тамағалы кешені жартас суреттері</a:t>
            </a:r>
          </a:p>
          <a:p>
            <a:pPr marL="609600" indent="-609600" eaLnBrk="1" fontAlgn="auto" hangingPunct="1">
              <a:spcAft>
                <a:spcPts val="0"/>
              </a:spcAft>
              <a:buFontTx/>
              <a:buAutoNum type="arabicPeriod"/>
              <a:defRPr/>
            </a:pPr>
            <a:r>
              <a:rPr lang="kk-KZ" b="1" dirty="0">
                <a:solidFill>
                  <a:schemeClr val="bg1"/>
                </a:solidFill>
                <a:latin typeface="Times New Roman" pitchFamily="18" charset="0"/>
                <a:cs typeface="Times New Roman" pitchFamily="18" charset="0"/>
              </a:rPr>
              <a:t>Алтын Адам</a:t>
            </a:r>
          </a:p>
          <a:p>
            <a:pPr marL="609600" indent="-609600" eaLnBrk="1" fontAlgn="auto" hangingPunct="1">
              <a:spcAft>
                <a:spcPts val="0"/>
              </a:spcAft>
              <a:buFontTx/>
              <a:buAutoNum type="arabicPeriod"/>
              <a:defRPr/>
            </a:pPr>
            <a:r>
              <a:rPr lang="kk-KZ" b="1" dirty="0">
                <a:solidFill>
                  <a:schemeClr val="bg1"/>
                </a:solidFill>
                <a:latin typeface="Times New Roman" pitchFamily="18" charset="0"/>
                <a:cs typeface="Times New Roman" pitchFamily="18" charset="0"/>
              </a:rPr>
              <a:t>Домбыра</a:t>
            </a:r>
          </a:p>
          <a:p>
            <a:pPr marL="609600" indent="-609600" eaLnBrk="1" fontAlgn="auto" hangingPunct="1">
              <a:spcAft>
                <a:spcPts val="0"/>
              </a:spcAft>
              <a:buFontTx/>
              <a:buAutoNum type="arabicPeriod"/>
              <a:defRPr/>
            </a:pPr>
            <a:r>
              <a:rPr lang="kk-KZ" b="1" dirty="0">
                <a:solidFill>
                  <a:schemeClr val="bg1"/>
                </a:solidFill>
                <a:latin typeface="Times New Roman" pitchFamily="18" charset="0"/>
                <a:cs typeface="Times New Roman" pitchFamily="18" charset="0"/>
              </a:rPr>
              <a:t>Күлтегін ескерткіші</a:t>
            </a:r>
            <a:endParaRPr lang="ru-RU" b="1" dirty="0">
              <a:solidFill>
                <a:schemeClr val="bg1"/>
              </a:solidFill>
              <a:latin typeface="Times New Roman" pitchFamily="18" charset="0"/>
              <a:cs typeface="Times New Roman" pitchFamily="18" charset="0"/>
            </a:endParaRPr>
          </a:p>
        </p:txBody>
      </p:sp>
      <p:pic>
        <p:nvPicPr>
          <p:cNvPr id="1026" name="Picture 2" descr="C:\Documents and Settings\User\Мои документы\Валеевой З.С\домбыра.jpg"/>
          <p:cNvPicPr>
            <a:picLocks noChangeAspect="1" noChangeArrowheads="1"/>
          </p:cNvPicPr>
          <p:nvPr/>
        </p:nvPicPr>
        <p:blipFill>
          <a:blip r:embed="rId2"/>
          <a:srcRect/>
          <a:stretch>
            <a:fillRect/>
          </a:stretch>
        </p:blipFill>
        <p:spPr bwMode="auto">
          <a:xfrm>
            <a:off x="6929454" y="3786189"/>
            <a:ext cx="1643074" cy="1315133"/>
          </a:xfrm>
          <a:prstGeom prst="rect">
            <a:avLst/>
          </a:prstGeom>
          <a:noFill/>
        </p:spPr>
      </p:pic>
      <p:pic>
        <p:nvPicPr>
          <p:cNvPr id="1027" name="Picture 3" descr="C:\Documents and Settings\User\Мои документы\Валеевой З.С\золотой человек.jpeg"/>
          <p:cNvPicPr>
            <a:picLocks noChangeAspect="1" noChangeArrowheads="1"/>
          </p:cNvPicPr>
          <p:nvPr/>
        </p:nvPicPr>
        <p:blipFill>
          <a:blip r:embed="rId3"/>
          <a:srcRect l="18420" r="38600"/>
          <a:stretch>
            <a:fillRect/>
          </a:stretch>
        </p:blipFill>
        <p:spPr bwMode="auto">
          <a:xfrm>
            <a:off x="3643306" y="3500438"/>
            <a:ext cx="1000132" cy="1309690"/>
          </a:xfrm>
          <a:prstGeom prst="rect">
            <a:avLst/>
          </a:prstGeom>
          <a:noFill/>
        </p:spPr>
      </p:pic>
      <p:pic>
        <p:nvPicPr>
          <p:cNvPr id="1028" name="Picture 4" descr="C:\Documents and Settings\User\Мои документы\Валеевой З.С\культегин.jpeg"/>
          <p:cNvPicPr>
            <a:picLocks noChangeAspect="1" noChangeArrowheads="1"/>
          </p:cNvPicPr>
          <p:nvPr/>
        </p:nvPicPr>
        <p:blipFill>
          <a:blip r:embed="rId4"/>
          <a:srcRect/>
          <a:stretch>
            <a:fillRect/>
          </a:stretch>
        </p:blipFill>
        <p:spPr bwMode="auto">
          <a:xfrm>
            <a:off x="5072066" y="4810125"/>
            <a:ext cx="1362075" cy="2047875"/>
          </a:xfrm>
          <a:prstGeom prst="rect">
            <a:avLst/>
          </a:prstGeom>
          <a:noFill/>
        </p:spPr>
      </p:pic>
      <p:pic>
        <p:nvPicPr>
          <p:cNvPr id="7" name="Picture 5" descr="http://dic.academic.ru/dic.nsf/ruwiki/613679"/>
          <p:cNvPicPr>
            <a:picLocks noChangeAspect="1" noChangeArrowheads="1"/>
          </p:cNvPicPr>
          <p:nvPr/>
        </p:nvPicPr>
        <p:blipFill>
          <a:blip r:embed="rId5"/>
          <a:srcRect/>
          <a:stretch>
            <a:fillRect/>
          </a:stretch>
        </p:blipFill>
        <p:spPr bwMode="auto">
          <a:xfrm>
            <a:off x="5143504" y="2143116"/>
            <a:ext cx="1394912" cy="1000126"/>
          </a:xfrm>
          <a:prstGeom prst="rect">
            <a:avLst/>
          </a:prstGeom>
          <a:noFill/>
          <a:ln w="9525">
            <a:noFill/>
            <a:miter lim="800000"/>
            <a:headEnd/>
            <a:tailEnd/>
          </a:ln>
        </p:spPr>
      </p:pic>
      <p:pic>
        <p:nvPicPr>
          <p:cNvPr id="8" name="Picture 4" descr="taikazan"/>
          <p:cNvPicPr>
            <a:picLocks noChangeAspect="1" noChangeArrowheads="1"/>
          </p:cNvPicPr>
          <p:nvPr/>
        </p:nvPicPr>
        <p:blipFill>
          <a:blip r:embed="rId6"/>
          <a:srcRect/>
          <a:stretch>
            <a:fillRect/>
          </a:stretch>
        </p:blipFill>
        <p:spPr bwMode="auto">
          <a:xfrm>
            <a:off x="3571868" y="1857364"/>
            <a:ext cx="1071570" cy="813534"/>
          </a:xfrm>
          <a:prstGeom prst="rect">
            <a:avLst/>
          </a:prstGeom>
          <a:noFill/>
          <a:ln w="9525">
            <a:noFill/>
            <a:miter lim="800000"/>
            <a:headEnd/>
            <a:tailEnd/>
          </a:ln>
        </p:spPr>
      </p:pic>
      <p:pic>
        <p:nvPicPr>
          <p:cNvPr id="9" name="Picture 4" descr="Яссауи1"/>
          <p:cNvPicPr>
            <a:picLocks noChangeAspect="1" noChangeArrowheads="1"/>
          </p:cNvPicPr>
          <p:nvPr/>
        </p:nvPicPr>
        <p:blipFill>
          <a:blip r:embed="rId7"/>
          <a:srcRect/>
          <a:stretch>
            <a:fillRect/>
          </a:stretch>
        </p:blipFill>
        <p:spPr bwMode="auto">
          <a:xfrm>
            <a:off x="6858016" y="928670"/>
            <a:ext cx="1836953" cy="1071556"/>
          </a:xfrm>
          <a:prstGeom prst="rect">
            <a:avLst/>
          </a:prstGeom>
          <a:noFill/>
          <a:ln w="9525">
            <a:noFill/>
            <a:miter lim="800000"/>
            <a:headEnd/>
            <a:tailEnd/>
          </a:ln>
        </p:spPr>
      </p:pic>
      <p:pic>
        <p:nvPicPr>
          <p:cNvPr id="1029" name="Picture 5" descr="C:\Documents and Settings\User\Мои документы\Мои рисунки\img523.jpg"/>
          <p:cNvPicPr>
            <a:picLocks noChangeAspect="1" noChangeArrowheads="1"/>
          </p:cNvPicPr>
          <p:nvPr/>
        </p:nvPicPr>
        <p:blipFill>
          <a:blip r:embed="rId8" cstate="print"/>
          <a:srcRect l="7224" r="2946"/>
          <a:stretch>
            <a:fillRect/>
          </a:stretch>
        </p:blipFill>
        <p:spPr bwMode="auto">
          <a:xfrm rot="5400000">
            <a:off x="7473265" y="2599437"/>
            <a:ext cx="1198393" cy="857256"/>
          </a:xfrm>
          <a:prstGeom prst="rect">
            <a:avLst/>
          </a:prstGeom>
          <a:noFill/>
        </p:spPr>
      </p:pic>
    </p:spTree>
  </p:cSld>
  <p:clrMapOvr>
    <a:masterClrMapping/>
  </p:clrMapOvr>
  <p:transition>
    <p:wheel spokes="8"/>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260350"/>
            <a:ext cx="8229600" cy="760413"/>
          </a:xfrm>
        </p:spPr>
        <p:txBody>
          <a:bodyPr rtlCol="0">
            <a:normAutofit fontScale="90000"/>
          </a:bodyPr>
          <a:lstStyle/>
          <a:p>
            <a:pPr marL="838200" indent="-838200" eaLnBrk="1" fontAlgn="auto" hangingPunct="1">
              <a:spcAft>
                <a:spcPts val="0"/>
              </a:spcAft>
              <a:defRPr/>
            </a:pPr>
            <a:r>
              <a:rPr lang="kk-KZ" sz="4000" b="1" dirty="0">
                <a:solidFill>
                  <a:schemeClr val="hlink"/>
                </a:solidFill>
                <a:latin typeface="Times New Roman" pitchFamily="18" charset="0"/>
                <a:cs typeface="Times New Roman" pitchFamily="18" charset="0"/>
              </a:rPr>
              <a:t>Қожа Ахмет </a:t>
            </a:r>
            <a:r>
              <a:rPr lang="kk-KZ" sz="4000" b="1" dirty="0" smtClean="0">
                <a:solidFill>
                  <a:schemeClr val="hlink"/>
                </a:solidFill>
                <a:latin typeface="Times New Roman" pitchFamily="18" charset="0"/>
                <a:cs typeface="Times New Roman" pitchFamily="18" charset="0"/>
              </a:rPr>
              <a:t>Йасауи </a:t>
            </a:r>
            <a:r>
              <a:rPr lang="kk-KZ" sz="4000" b="1" dirty="0">
                <a:solidFill>
                  <a:schemeClr val="hlink"/>
                </a:solidFill>
                <a:latin typeface="Times New Roman" pitchFamily="18" charset="0"/>
                <a:cs typeface="Times New Roman" pitchFamily="18" charset="0"/>
              </a:rPr>
              <a:t>кесенесі</a:t>
            </a:r>
            <a:r>
              <a:rPr lang="kk-KZ" sz="4000" b="1" i="1" dirty="0">
                <a:solidFill>
                  <a:schemeClr val="hlink"/>
                </a:solidFill>
                <a:latin typeface="Script MT Bold" pitchFamily="66" charset="0"/>
              </a:rPr>
              <a:t/>
            </a:r>
            <a:br>
              <a:rPr lang="kk-KZ" sz="4000" b="1" i="1" dirty="0">
                <a:solidFill>
                  <a:schemeClr val="hlink"/>
                </a:solidFill>
                <a:latin typeface="Script MT Bold" pitchFamily="66" charset="0"/>
              </a:rPr>
            </a:br>
            <a:endParaRPr lang="ru-RU" sz="4000" b="1" i="1" dirty="0">
              <a:solidFill>
                <a:schemeClr val="hlink"/>
              </a:solidFill>
              <a:latin typeface="Script MT Bold" pitchFamily="66" charset="0"/>
            </a:endParaRPr>
          </a:p>
        </p:txBody>
      </p:sp>
      <p:sp>
        <p:nvSpPr>
          <p:cNvPr id="34818" name="Rectangle 3"/>
          <p:cNvSpPr>
            <a:spLocks noGrp="1" noChangeArrowheads="1"/>
          </p:cNvSpPr>
          <p:nvPr>
            <p:ph type="body" idx="1"/>
          </p:nvPr>
        </p:nvSpPr>
        <p:spPr>
          <a:xfrm>
            <a:off x="179388" y="836613"/>
            <a:ext cx="8607425" cy="5832475"/>
          </a:xfrm>
        </p:spPr>
        <p:txBody>
          <a:bodyPr/>
          <a:lstStyle/>
          <a:p>
            <a:pPr algn="just" eaLnBrk="1" hangingPunct="1">
              <a:lnSpc>
                <a:spcPct val="90000"/>
              </a:lnSpc>
              <a:buFontTx/>
              <a:buNone/>
            </a:pPr>
            <a:r>
              <a:rPr lang="kk-KZ" sz="2400" b="1" smtClean="0">
                <a:latin typeface="Times New Roman" pitchFamily="18" charset="0"/>
                <a:cs typeface="Times New Roman" pitchFamily="18" charset="0"/>
              </a:rPr>
              <a:t>         Ахмет Йасауи   </a:t>
            </a:r>
            <a:r>
              <a:rPr lang="kk-KZ" sz="2400" smtClean="0">
                <a:latin typeface="Times New Roman" pitchFamily="18" charset="0"/>
                <a:cs typeface="Times New Roman" pitchFamily="18" charset="0"/>
              </a:rPr>
              <a:t>Оңтүстік Қазақстанның Сайрам (бұрыңғы Испиджаб) қаласында 1103 жылы дүниеге келген. Ол алғаш білімді жергілікті дінбасы Арыстан бабтан алады. Өзінің ана тілінен басқа арабша және парсыша сөйлей білген. Қыпшақ, қаңлы, қоңырат және көне түркі тайпалары арасында Ислам дінін уағыздаушы Ахмет Иассауиді рухани басшы санаған халық оны «Әулие ата» атап кеткен.</a:t>
            </a:r>
          </a:p>
          <a:p>
            <a:pPr algn="just" eaLnBrk="1" hangingPunct="1">
              <a:lnSpc>
                <a:spcPct val="90000"/>
              </a:lnSpc>
              <a:buFontTx/>
              <a:buNone/>
            </a:pPr>
            <a:r>
              <a:rPr lang="kk-KZ" sz="2400" b="1" smtClean="0">
                <a:latin typeface="Times New Roman" pitchFamily="18" charset="0"/>
                <a:cs typeface="Times New Roman" pitchFamily="18" charset="0"/>
              </a:rPr>
              <a:t>           Қожа Ахмет- </a:t>
            </a:r>
            <a:r>
              <a:rPr lang="kk-KZ" sz="2400" smtClean="0">
                <a:latin typeface="Times New Roman" pitchFamily="18" charset="0"/>
                <a:cs typeface="Times New Roman" pitchFamily="18" charset="0"/>
              </a:rPr>
              <a:t>өз өмірінде ақ өлеңмен жазылған көп хикметтерді  дүниеге келтірген пәлсапашыл ақын. Біздің қолымызға жеткен екі жүзден асатын хикметі бар. 63 жасынан бастап, соңғы 12 жылын ол жер астында жатып, күн сәулесін көрмей өткізді. Бүкіл Шығысқа әмірін жүргізген атақты қолбасшы Ақсақ Темір далалықтар мен қалалықтар қосылып пір тұтатын, күніне жүз мәртебе тағызым етіп, мінәжат қылатын Қожа Ахметке зәулім ескерткіш тұрғызуды қолға алды. </a:t>
            </a:r>
            <a:endParaRPr lang="ru-RU" sz="2400" smtClean="0">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Прямоугольник 1"/>
          <p:cNvSpPr>
            <a:spLocks noChangeArrowheads="1"/>
          </p:cNvSpPr>
          <p:nvPr/>
        </p:nvSpPr>
        <p:spPr bwMode="auto">
          <a:xfrm>
            <a:off x="1714500" y="1500188"/>
            <a:ext cx="6715125" cy="3540125"/>
          </a:xfrm>
          <a:prstGeom prst="rect">
            <a:avLst/>
          </a:prstGeom>
          <a:noFill/>
          <a:ln w="9525">
            <a:noFill/>
            <a:miter lim="800000"/>
            <a:headEnd/>
            <a:tailEnd/>
          </a:ln>
        </p:spPr>
        <p:txBody>
          <a:bodyPr>
            <a:spAutoFit/>
          </a:bodyPr>
          <a:lstStyle/>
          <a:p>
            <a:r>
              <a:rPr lang="kk-KZ" sz="2800" b="1">
                <a:latin typeface="Times New Roman" pitchFamily="18" charset="0"/>
                <a:cs typeface="Times New Roman" pitchFamily="18" charset="0"/>
              </a:rPr>
              <a:t>1. Тілашар</a:t>
            </a:r>
          </a:p>
          <a:p>
            <a:endParaRPr lang="kk-KZ" sz="2800" b="1">
              <a:latin typeface="Times New Roman" pitchFamily="18" charset="0"/>
              <a:cs typeface="Times New Roman" pitchFamily="18" charset="0"/>
            </a:endParaRPr>
          </a:p>
          <a:p>
            <a:r>
              <a:rPr lang="kk-KZ" sz="2800" b="1">
                <a:latin typeface="Times New Roman" pitchFamily="18" charset="0"/>
                <a:cs typeface="Times New Roman" pitchFamily="18" charset="0"/>
              </a:rPr>
              <a:t>2. Психологиялық ахуал</a:t>
            </a:r>
          </a:p>
          <a:p>
            <a:pPr algn="ctr"/>
            <a:r>
              <a:rPr lang="kk-KZ" sz="2800" b="1">
                <a:solidFill>
                  <a:srgbClr val="7030A0"/>
                </a:solidFill>
                <a:latin typeface="Times New Roman" pitchFamily="18" charset="0"/>
                <a:cs typeface="Times New Roman" pitchFamily="18" charset="0"/>
              </a:rPr>
              <a:t> </a:t>
            </a:r>
          </a:p>
          <a:p>
            <a:pPr algn="ctr"/>
            <a:r>
              <a:rPr lang="kk-KZ" sz="2800" b="1">
                <a:solidFill>
                  <a:srgbClr val="FF0000"/>
                </a:solidFill>
                <a:latin typeface="Times New Roman" pitchFamily="18" charset="0"/>
                <a:cs typeface="Times New Roman" pitchFamily="18" charset="0"/>
              </a:rPr>
              <a:t>  Бір бірімізге қарайық,</a:t>
            </a:r>
          </a:p>
          <a:p>
            <a:pPr algn="ctr"/>
            <a:r>
              <a:rPr lang="kk-KZ" sz="2800" b="1">
                <a:solidFill>
                  <a:srgbClr val="FF0000"/>
                </a:solidFill>
                <a:latin typeface="Times New Roman" pitchFamily="18" charset="0"/>
                <a:cs typeface="Times New Roman" pitchFamily="18" charset="0"/>
              </a:rPr>
              <a:t> Жылы лебіз айтайық.</a:t>
            </a:r>
          </a:p>
          <a:p>
            <a:r>
              <a:rPr lang="kk-KZ" sz="2800" b="1">
                <a:solidFill>
                  <a:srgbClr val="FF0000"/>
                </a:solidFill>
                <a:latin typeface="Times New Roman" pitchFamily="18" charset="0"/>
                <a:cs typeface="Times New Roman" pitchFamily="18" charset="0"/>
              </a:rPr>
              <a:t>                  Бүгінгі күн сәтті болсын, </a:t>
            </a:r>
          </a:p>
          <a:p>
            <a:r>
              <a:rPr lang="kk-KZ" sz="2800" b="1">
                <a:solidFill>
                  <a:srgbClr val="FF0000"/>
                </a:solidFill>
                <a:latin typeface="Times New Roman" pitchFamily="18" charset="0"/>
                <a:cs typeface="Times New Roman" pitchFamily="18" charset="0"/>
              </a:rPr>
              <a:t>                  Отбасымыз аман болсын.</a:t>
            </a:r>
            <a:endParaRPr lang="kk-KZ" sz="2800" b="1">
              <a:solidFill>
                <a:srgbClr val="7030A0"/>
              </a:solidFill>
              <a:latin typeface="Times New Roman" pitchFamily="18" charset="0"/>
              <a:cs typeface="Times New Roman" pitchFamily="18" charset="0"/>
            </a:endParaRPr>
          </a:p>
        </p:txBody>
      </p:sp>
      <p:sp>
        <p:nvSpPr>
          <p:cNvPr id="3" name="Прямоугольник 2"/>
          <p:cNvSpPr/>
          <p:nvPr/>
        </p:nvSpPr>
        <p:spPr>
          <a:xfrm>
            <a:off x="2071688" y="428625"/>
            <a:ext cx="6643687" cy="584200"/>
          </a:xfrm>
          <a:prstGeom prst="rect">
            <a:avLst/>
          </a:prstGeom>
        </p:spPr>
        <p:txBody>
          <a:bodyPr>
            <a:spAutoFit/>
          </a:bodyPr>
          <a:lstStyle/>
          <a:p>
            <a:pPr algn="ctr" fontAlgn="auto">
              <a:spcBef>
                <a:spcPts val="0"/>
              </a:spcBef>
              <a:spcAft>
                <a:spcPts val="0"/>
              </a:spcAft>
              <a:defRPr/>
            </a:pPr>
            <a:r>
              <a:rPr lang="kk-KZ" sz="3200" b="1" dirty="0">
                <a:effectLst>
                  <a:outerShdw blurRad="38100" dist="38100" dir="2700000" algn="tl">
                    <a:srgbClr val="000000">
                      <a:alpha val="43137"/>
                    </a:srgbClr>
                  </a:outerShdw>
                </a:effectLst>
                <a:latin typeface="Times New Roman" pitchFamily="18" charset="0"/>
                <a:cs typeface="Times New Roman" pitchFamily="18" charset="0"/>
              </a:rPr>
              <a:t>І.Ұйымдастыру   кезеңі</a:t>
            </a:r>
            <a:endParaRPr lang="ru-RU" sz="3200" dirty="0">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1125538"/>
            <a:ext cx="9144000" cy="4589478"/>
          </a:xfrm>
        </p:spPr>
        <p:txBody>
          <a:bodyPr rtlCol="0">
            <a:normAutofit fontScale="90000"/>
          </a:bodyPr>
          <a:lstStyle/>
          <a:p>
            <a:pPr algn="l" eaLnBrk="1" fontAlgn="auto" hangingPunct="1">
              <a:spcAft>
                <a:spcPts val="0"/>
              </a:spcAft>
              <a:defRPr/>
            </a:pPr>
            <a:r>
              <a:rPr lang="kk-KZ" sz="2400" dirty="0"/>
              <a:t/>
            </a:r>
            <a:br>
              <a:rPr lang="kk-KZ" sz="2400" dirty="0"/>
            </a:br>
            <a:r>
              <a:rPr lang="kk-KZ" sz="2700" dirty="0" smtClean="0">
                <a:latin typeface="Times New Roman" pitchFamily="18" charset="0"/>
                <a:cs typeface="Times New Roman" pitchFamily="18" charset="0"/>
              </a:rPr>
              <a:t>Ескерткіш </a:t>
            </a:r>
            <a:r>
              <a:rPr lang="kk-KZ" sz="2700" dirty="0">
                <a:latin typeface="Times New Roman" pitchFamily="18" charset="0"/>
                <a:cs typeface="Times New Roman" pitchFamily="18" charset="0"/>
              </a:rPr>
              <a:t>құрылысын Темір  қарамағында игі істермен көрінген </a:t>
            </a:r>
            <a:r>
              <a:rPr lang="kk-KZ" sz="2700" dirty="0">
                <a:solidFill>
                  <a:schemeClr val="hlink"/>
                </a:solidFill>
                <a:latin typeface="Times New Roman" pitchFamily="18" charset="0"/>
                <a:cs typeface="Times New Roman" pitchFamily="18" charset="0"/>
              </a:rPr>
              <a:t>Мәулен Ұбайдулла Садырға</a:t>
            </a:r>
            <a:r>
              <a:rPr lang="kk-KZ" sz="2700" dirty="0">
                <a:latin typeface="Times New Roman" pitchFamily="18" charset="0"/>
                <a:cs typeface="Times New Roman" pitchFamily="18" charset="0"/>
              </a:rPr>
              <a:t> жүктейді. Кесене нақты әрі гармониялық жоспармен салынған. Екі жағы мұнарамен жалғасқан бас портал еңселі арқадан тұрады. Қожа Ахмет </a:t>
            </a:r>
            <a:r>
              <a:rPr lang="kk-KZ" sz="2700" dirty="0" smtClean="0">
                <a:latin typeface="Times New Roman" pitchFamily="18" charset="0"/>
                <a:cs typeface="Times New Roman" pitchFamily="18" charset="0"/>
              </a:rPr>
              <a:t>Иасауи </a:t>
            </a:r>
            <a:r>
              <a:rPr lang="kk-KZ" sz="2700" dirty="0">
                <a:latin typeface="Times New Roman" pitchFamily="18" charset="0"/>
                <a:cs typeface="Times New Roman" pitchFamily="18" charset="0"/>
              </a:rPr>
              <a:t>кешені порталды- күмбезді құрылыс. Оның көлемі  46,5х65,5 метр. Орталық залдың айналасына әр түрлі мақсатқа </a:t>
            </a:r>
            <a:r>
              <a:rPr lang="kk-KZ" sz="2700" dirty="0" smtClean="0">
                <a:latin typeface="Times New Roman" pitchFamily="18" charset="0"/>
                <a:cs typeface="Times New Roman" pitchFamily="18" charset="0"/>
              </a:rPr>
              <a:t>пайдаланылған </a:t>
            </a:r>
            <a:r>
              <a:rPr lang="kk-KZ" sz="2700" dirty="0">
                <a:latin typeface="Times New Roman" pitchFamily="18" charset="0"/>
                <a:cs typeface="Times New Roman" pitchFamily="18" charset="0"/>
              </a:rPr>
              <a:t>үлкенді-кішілі 35 бөлме орналасқан.</a:t>
            </a:r>
            <a:br>
              <a:rPr lang="kk-KZ" sz="2700" dirty="0">
                <a:latin typeface="Times New Roman" pitchFamily="18" charset="0"/>
                <a:cs typeface="Times New Roman" pitchFamily="18" charset="0"/>
              </a:rPr>
            </a:br>
            <a:r>
              <a:rPr lang="kk-KZ" sz="2700" dirty="0">
                <a:latin typeface="Times New Roman" pitchFamily="18" charset="0"/>
                <a:cs typeface="Times New Roman" pitchFamily="18" charset="0"/>
              </a:rPr>
              <a:t> Оның </a:t>
            </a:r>
            <a:r>
              <a:rPr lang="kk-KZ" sz="2700" dirty="0" smtClean="0">
                <a:latin typeface="Times New Roman" pitchFamily="18" charset="0"/>
                <a:cs typeface="Times New Roman" pitchFamily="18" charset="0"/>
              </a:rPr>
              <a:t> </a:t>
            </a:r>
            <a:r>
              <a:rPr lang="kk-KZ" sz="2700" dirty="0">
                <a:latin typeface="Times New Roman" pitchFamily="18" charset="0"/>
                <a:cs typeface="Times New Roman" pitchFamily="18" charset="0"/>
              </a:rPr>
              <a:t>бірінде сопы </a:t>
            </a:r>
            <a:r>
              <a:rPr lang="kk-KZ" sz="2700" dirty="0" smtClean="0">
                <a:latin typeface="Times New Roman" pitchFamily="18" charset="0"/>
                <a:cs typeface="Times New Roman" pitchFamily="18" charset="0"/>
              </a:rPr>
              <a:t>ақынның  </a:t>
            </a:r>
            <a:r>
              <a:rPr lang="kk-KZ" sz="2700" dirty="0">
                <a:latin typeface="Times New Roman" pitchFamily="18" charset="0"/>
                <a:cs typeface="Times New Roman" pitchFamily="18" charset="0"/>
              </a:rPr>
              <a:t>мүрдесі жерленген. </a:t>
            </a:r>
            <a:br>
              <a:rPr lang="kk-KZ" sz="2700" dirty="0">
                <a:latin typeface="Times New Roman" pitchFamily="18" charset="0"/>
                <a:cs typeface="Times New Roman" pitchFamily="18" charset="0"/>
              </a:rPr>
            </a:br>
            <a:r>
              <a:rPr lang="kk-KZ" sz="2700" dirty="0">
                <a:latin typeface="Times New Roman" pitchFamily="18" charset="0"/>
                <a:cs typeface="Times New Roman" pitchFamily="18" charset="0"/>
              </a:rPr>
              <a:t>Орталық   </a:t>
            </a:r>
            <a:r>
              <a:rPr lang="kk-KZ" sz="2700" dirty="0" smtClean="0">
                <a:latin typeface="Times New Roman" pitchFamily="18" charset="0"/>
                <a:cs typeface="Times New Roman" pitchFamily="18" charset="0"/>
              </a:rPr>
              <a:t>бөлмеде қолымен   жазылған </a:t>
            </a:r>
            <a:r>
              <a:rPr lang="kk-KZ" sz="2700" dirty="0">
                <a:latin typeface="Times New Roman" pitchFamily="18" charset="0"/>
                <a:cs typeface="Times New Roman" pitchFamily="18" charset="0"/>
              </a:rPr>
              <a:t>Құранның  </a:t>
            </a:r>
            <a:r>
              <a:rPr lang="kk-KZ" sz="2700" dirty="0" smtClean="0">
                <a:latin typeface="Times New Roman" pitchFamily="18" charset="0"/>
                <a:cs typeface="Times New Roman" pitchFamily="18" charset="0"/>
              </a:rPr>
              <a:t>көшірмесі, </a:t>
            </a:r>
            <a:r>
              <a:rPr lang="kk-KZ" sz="2700" dirty="0">
                <a:latin typeface="Times New Roman" pitchFamily="18" charset="0"/>
                <a:cs typeface="Times New Roman" pitchFamily="18" charset="0"/>
              </a:rPr>
              <a:t>діни кітаптар,  </a:t>
            </a:r>
            <a:r>
              <a:rPr lang="kk-KZ" sz="2700" dirty="0" smtClean="0">
                <a:latin typeface="Times New Roman" pitchFamily="18" charset="0"/>
                <a:cs typeface="Times New Roman" pitchFamily="18" charset="0"/>
              </a:rPr>
              <a:t>  </a:t>
            </a:r>
            <a:r>
              <a:rPr lang="kk-KZ" sz="2700" dirty="0">
                <a:latin typeface="Times New Roman" pitchFamily="18" charset="0"/>
                <a:cs typeface="Times New Roman" pitchFamily="18" charset="0"/>
              </a:rPr>
              <a:t>шежірелер </a:t>
            </a:r>
            <a:r>
              <a:rPr lang="kk-KZ" sz="2700" dirty="0" smtClean="0">
                <a:latin typeface="Times New Roman" pitchFamily="18" charset="0"/>
                <a:cs typeface="Times New Roman" pitchFamily="18" charset="0"/>
              </a:rPr>
              <a:t>сақтаулы</a:t>
            </a:r>
            <a:r>
              <a:rPr lang="ru-RU" dirty="0" smtClean="0">
                <a:latin typeface="Times New Roman" pitchFamily="18" charset="0"/>
                <a:cs typeface="Times New Roman" pitchFamily="18" charset="0"/>
              </a:rPr>
              <a:t> </a:t>
            </a:r>
            <a:endParaRPr lang="ru-RU" sz="4000" dirty="0">
              <a:latin typeface="Times New Roman" pitchFamily="18" charset="0"/>
              <a:cs typeface="Times New Roman" pitchFamily="18" charset="0"/>
            </a:endParaRPr>
          </a:p>
        </p:txBody>
      </p:sp>
      <p:pic>
        <p:nvPicPr>
          <p:cNvPr id="13317" name="Picture 5" descr="2_2_17_2_1"/>
          <p:cNvPicPr>
            <a:picLocks noChangeAspect="1" noChangeArrowheads="1"/>
          </p:cNvPicPr>
          <p:nvPr/>
        </p:nvPicPr>
        <p:blipFill>
          <a:blip r:embed="rId2"/>
          <a:srcRect/>
          <a:stretch>
            <a:fillRect/>
          </a:stretch>
        </p:blipFill>
        <p:spPr bwMode="auto">
          <a:xfrm>
            <a:off x="6572264" y="5357826"/>
            <a:ext cx="2428875" cy="1357312"/>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1" name="Picture 5" descr="2_2_17_1_1"/>
          <p:cNvPicPr>
            <a:picLocks noChangeAspect="1" noChangeArrowheads="1"/>
          </p:cNvPicPr>
          <p:nvPr/>
        </p:nvPicPr>
        <p:blipFill>
          <a:blip r:embed="rId2"/>
          <a:srcRect/>
          <a:stretch>
            <a:fillRect/>
          </a:stretch>
        </p:blipFill>
        <p:spPr bwMode="auto">
          <a:xfrm>
            <a:off x="0" y="0"/>
            <a:ext cx="4284663" cy="3278188"/>
          </a:xfrm>
          <a:prstGeom prst="rect">
            <a:avLst/>
          </a:prstGeom>
          <a:noFill/>
          <a:ln w="9525">
            <a:noFill/>
            <a:miter lim="800000"/>
            <a:headEnd/>
            <a:tailEnd/>
          </a:ln>
        </p:spPr>
      </p:pic>
      <p:pic>
        <p:nvPicPr>
          <p:cNvPr id="14343" name="Picture 7" descr="2_2_17_3_1"/>
          <p:cNvPicPr>
            <a:picLocks noChangeAspect="1" noChangeArrowheads="1"/>
          </p:cNvPicPr>
          <p:nvPr/>
        </p:nvPicPr>
        <p:blipFill>
          <a:blip r:embed="rId3"/>
          <a:srcRect/>
          <a:stretch>
            <a:fillRect/>
          </a:stretch>
        </p:blipFill>
        <p:spPr bwMode="auto">
          <a:xfrm>
            <a:off x="5364163" y="0"/>
            <a:ext cx="3529012" cy="3544888"/>
          </a:xfrm>
          <a:prstGeom prst="rect">
            <a:avLst/>
          </a:prstGeom>
          <a:noFill/>
          <a:ln w="9525">
            <a:noFill/>
            <a:miter lim="800000"/>
            <a:headEnd/>
            <a:tailEnd/>
          </a:ln>
        </p:spPr>
      </p:pic>
      <p:pic>
        <p:nvPicPr>
          <p:cNvPr id="14344" name="Picture 8" descr="2_2_17_5_1"/>
          <p:cNvPicPr>
            <a:picLocks noChangeAspect="1" noChangeArrowheads="1"/>
          </p:cNvPicPr>
          <p:nvPr/>
        </p:nvPicPr>
        <p:blipFill>
          <a:blip r:embed="rId4"/>
          <a:srcRect/>
          <a:stretch>
            <a:fillRect/>
          </a:stretch>
        </p:blipFill>
        <p:spPr bwMode="auto">
          <a:xfrm>
            <a:off x="2700338" y="3357563"/>
            <a:ext cx="3240087" cy="3500437"/>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4" descr="Яссауи1"/>
          <p:cNvPicPr>
            <a:picLocks noGrp="1" noChangeAspect="1" noChangeArrowheads="1"/>
          </p:cNvPicPr>
          <p:nvPr>
            <p:ph type="body" idx="1"/>
          </p:nvPr>
        </p:nvPicPr>
        <p:blipFill>
          <a:blip r:embed="rId2"/>
          <a:srcRect/>
          <a:stretch>
            <a:fillRect/>
          </a:stretch>
        </p:blipFill>
        <p:spPr>
          <a:xfrm>
            <a:off x="2000250" y="714375"/>
            <a:ext cx="6586538" cy="4972050"/>
          </a:xfrm>
        </p:spPr>
      </p:pic>
    </p:spTree>
  </p:cSld>
  <p:clrMapOvr>
    <a:masterClrMapping/>
  </p:clrMapOvr>
  <p:transition>
    <p:wheel spokes="8"/>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6" name="Picture 4" descr="taikazan"/>
          <p:cNvPicPr>
            <a:picLocks noGrp="1" noChangeAspect="1" noChangeArrowheads="1"/>
          </p:cNvPicPr>
          <p:nvPr>
            <p:ph type="body" idx="1"/>
          </p:nvPr>
        </p:nvPicPr>
        <p:blipFill>
          <a:blip r:embed="rId2"/>
          <a:srcRect/>
          <a:stretch>
            <a:fillRect/>
          </a:stretch>
        </p:blipFill>
        <p:spPr>
          <a:xfrm>
            <a:off x="1714500" y="1428750"/>
            <a:ext cx="6072188" cy="4610100"/>
          </a:xfrm>
        </p:spPr>
      </p:pic>
    </p:spTree>
  </p:cSld>
  <p:clrMapOvr>
    <a:masterClrMapping/>
  </p:clrMapOvr>
  <p:transition>
    <p:wheel spokes="8"/>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l="11507" t="12234" r="17091" b="26567"/>
          <a:stretch>
            <a:fillRect/>
          </a:stretch>
        </p:blipFill>
        <p:spPr bwMode="auto">
          <a:xfrm>
            <a:off x="468313" y="404813"/>
            <a:ext cx="8135937" cy="4357687"/>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l="11263" t="11610" r="23737" b="15050"/>
          <a:stretch>
            <a:fillRect/>
          </a:stretch>
        </p:blipFill>
        <p:spPr bwMode="auto">
          <a:xfrm>
            <a:off x="323850" y="260350"/>
            <a:ext cx="8280400" cy="5838825"/>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4" name="Picture 4" descr="http://kazrestavraziya.kz/index1.html"/>
          <p:cNvPicPr>
            <a:picLocks noGrp="1" noChangeAspect="1" noChangeArrowheads="1"/>
          </p:cNvPicPr>
          <p:nvPr>
            <p:ph type="body" idx="1"/>
          </p:nvPr>
        </p:nvPicPr>
        <p:blipFill>
          <a:blip r:embed="rId2"/>
          <a:srcRect/>
          <a:stretch>
            <a:fillRect/>
          </a:stretch>
        </p:blipFill>
        <p:spPr>
          <a:xfrm>
            <a:off x="1714500" y="3571875"/>
            <a:ext cx="4714875" cy="2887663"/>
          </a:xfrm>
        </p:spPr>
      </p:pic>
      <p:pic>
        <p:nvPicPr>
          <p:cNvPr id="20485" name="Picture 5" descr="http://dic.academic.ru/dic.nsf/ruwiki/613679"/>
          <p:cNvPicPr>
            <a:picLocks noChangeAspect="1" noChangeArrowheads="1"/>
          </p:cNvPicPr>
          <p:nvPr/>
        </p:nvPicPr>
        <p:blipFill>
          <a:blip r:embed="rId3"/>
          <a:srcRect/>
          <a:stretch>
            <a:fillRect/>
          </a:stretch>
        </p:blipFill>
        <p:spPr bwMode="auto">
          <a:xfrm>
            <a:off x="285750" y="642938"/>
            <a:ext cx="3786188" cy="2714625"/>
          </a:xfrm>
          <a:prstGeom prst="rect">
            <a:avLst/>
          </a:prstGeom>
          <a:noFill/>
          <a:ln w="9525">
            <a:noFill/>
            <a:miter lim="800000"/>
            <a:headEnd/>
            <a:tailEnd/>
          </a:ln>
        </p:spPr>
      </p:pic>
      <p:pic>
        <p:nvPicPr>
          <p:cNvPr id="20486" name="Picture 6" descr="dsc_0581_1"/>
          <p:cNvPicPr>
            <a:picLocks noChangeAspect="1" noChangeArrowheads="1"/>
          </p:cNvPicPr>
          <p:nvPr/>
        </p:nvPicPr>
        <p:blipFill>
          <a:blip r:embed="rId4"/>
          <a:srcRect/>
          <a:stretch>
            <a:fillRect/>
          </a:stretch>
        </p:blipFill>
        <p:spPr bwMode="auto">
          <a:xfrm>
            <a:off x="4429125" y="571500"/>
            <a:ext cx="3916363" cy="2741613"/>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Таблица 8"/>
          <p:cNvGraphicFramePr>
            <a:graphicFrameLocks noGrp="1"/>
          </p:cNvGraphicFramePr>
          <p:nvPr/>
        </p:nvGraphicFramePr>
        <p:xfrm>
          <a:off x="1143000" y="2428875"/>
          <a:ext cx="6096000" cy="4178636"/>
        </p:xfrm>
        <a:graphic>
          <a:graphicData uri="http://schemas.openxmlformats.org/drawingml/2006/table">
            <a:tbl>
              <a:tblPr/>
              <a:tblGrid>
                <a:gridCol w="6096000"/>
              </a:tblGrid>
              <a:tr h="4178636">
                <a:tc>
                  <a:txBody>
                    <a:bodyPr/>
                    <a:lstStyle/>
                    <a:p>
                      <a:pPr algn="l">
                        <a:lnSpc>
                          <a:spcPct val="115000"/>
                        </a:lnSpc>
                        <a:spcAft>
                          <a:spcPts val="1000"/>
                        </a:spcAft>
                      </a:pPr>
                      <a:endParaRPr lang="ru-RU" sz="1100" dirty="0">
                        <a:latin typeface="Calibri"/>
                        <a:ea typeface="Calibri"/>
                        <a:cs typeface="Times New Roman"/>
                      </a:endParaRPr>
                    </a:p>
                  </a:txBody>
                  <a:tcPr marL="114300" marR="114300" marT="0" marB="0">
                    <a:lnL>
                      <a:noFill/>
                    </a:lnL>
                    <a:lnR>
                      <a:noFill/>
                    </a:lnR>
                    <a:lnT>
                      <a:noFill/>
                    </a:lnT>
                    <a:lnB>
                      <a:noFill/>
                    </a:lnB>
                  </a:tcPr>
                </a:tc>
              </a:tr>
            </a:tbl>
          </a:graphicData>
        </a:graphic>
      </p:graphicFrame>
      <p:sp>
        <p:nvSpPr>
          <p:cNvPr id="13" name="Содержимое 12"/>
          <p:cNvSpPr>
            <a:spLocks noGrp="1"/>
          </p:cNvSpPr>
          <p:nvPr>
            <p:ph idx="4294967295"/>
          </p:nvPr>
        </p:nvSpPr>
        <p:spPr>
          <a:xfrm>
            <a:off x="642938" y="571500"/>
            <a:ext cx="8229600" cy="4525963"/>
          </a:xfrm>
        </p:spPr>
        <p:style>
          <a:lnRef idx="2">
            <a:schemeClr val="accent3">
              <a:shade val="50000"/>
            </a:schemeClr>
          </a:lnRef>
          <a:fillRef idx="1">
            <a:schemeClr val="accent3"/>
          </a:fillRef>
          <a:effectRef idx="0">
            <a:schemeClr val="accent3"/>
          </a:effectRef>
          <a:fontRef idx="minor">
            <a:schemeClr val="lt1"/>
          </a:fontRef>
        </p:style>
        <p:txBody>
          <a:bodyPr rtlCol="0">
            <a:normAutofit fontScale="77500" lnSpcReduction="20000"/>
          </a:bodyPr>
          <a:lstStyle/>
          <a:p>
            <a:pPr eaLnBrk="1" fontAlgn="auto" hangingPunct="1">
              <a:spcAft>
                <a:spcPts val="0"/>
              </a:spcAft>
              <a:buFont typeface="Arial" pitchFamily="34" charset="0"/>
              <a:buNone/>
              <a:defRPr/>
            </a:pPr>
            <a:r>
              <a:rPr lang="kk-KZ" b="1" dirty="0" smtClean="0">
                <a:latin typeface="Times New Roman" pitchFamily="18" charset="0"/>
                <a:cs typeface="Times New Roman" pitchFamily="18" charset="0"/>
              </a:rPr>
              <a:t>1. Мәтін не туралы ?</a:t>
            </a:r>
          </a:p>
          <a:p>
            <a:pPr eaLnBrk="1" fontAlgn="auto" hangingPunct="1">
              <a:spcAft>
                <a:spcPts val="0"/>
              </a:spcAft>
              <a:buFont typeface="Arial" pitchFamily="34" charset="0"/>
              <a:buNone/>
              <a:defRPr/>
            </a:pPr>
            <a:r>
              <a:rPr lang="kk-KZ" b="1" dirty="0" smtClean="0">
                <a:effectLst>
                  <a:outerShdw blurRad="38100" dist="38100" dir="2700000" algn="tl">
                    <a:srgbClr val="000000">
                      <a:alpha val="43137"/>
                    </a:srgbClr>
                  </a:outerShdw>
                </a:effectLst>
                <a:latin typeface="Times New Roman" pitchFamily="18" charset="0"/>
                <a:cs typeface="Times New Roman" pitchFamily="18" charset="0"/>
              </a:rPr>
              <a:t>                 А) тарихи ескерткіштер            С) мақалдар        </a:t>
            </a:r>
          </a:p>
          <a:p>
            <a:pPr eaLnBrk="1" fontAlgn="auto" hangingPunct="1">
              <a:spcAft>
                <a:spcPts val="0"/>
              </a:spcAft>
              <a:buFont typeface="Arial" pitchFamily="34" charset="0"/>
              <a:buNone/>
              <a:defRPr/>
            </a:pPr>
            <a:r>
              <a:rPr lang="kk-KZ" b="1" dirty="0" smtClean="0">
                <a:effectLst>
                  <a:outerShdw blurRad="38100" dist="38100" dir="2700000" algn="tl">
                    <a:srgbClr val="000000">
                      <a:alpha val="43137"/>
                    </a:srgbClr>
                  </a:outerShdw>
                </a:effectLst>
                <a:latin typeface="Times New Roman" pitchFamily="18" charset="0"/>
                <a:cs typeface="Times New Roman" pitchFamily="18" charset="0"/>
              </a:rPr>
              <a:t>                 В) батырлар жыры                     Д) жұмбақтар</a:t>
            </a:r>
          </a:p>
          <a:p>
            <a:pPr eaLnBrk="1" fontAlgn="auto" hangingPunct="1">
              <a:spcAft>
                <a:spcPts val="0"/>
              </a:spcAft>
              <a:buFont typeface="Arial" pitchFamily="34" charset="0"/>
              <a:buNone/>
              <a:defRPr/>
            </a:pPr>
            <a:r>
              <a:rPr lang="kk-KZ" dirty="0" smtClean="0">
                <a:latin typeface="Times New Roman" pitchFamily="18" charset="0"/>
                <a:cs typeface="Times New Roman" pitchFamily="18" charset="0"/>
              </a:rPr>
              <a:t>         </a:t>
            </a:r>
          </a:p>
          <a:p>
            <a:pPr eaLnBrk="1" fontAlgn="auto" hangingPunct="1">
              <a:spcAft>
                <a:spcPts val="0"/>
              </a:spcAft>
              <a:buFont typeface="Arial" pitchFamily="34" charset="0"/>
              <a:buNone/>
              <a:defRPr/>
            </a:pPr>
            <a:r>
              <a:rPr lang="kk-KZ" b="1" dirty="0" smtClean="0">
                <a:effectLst>
                  <a:outerShdw blurRad="38100" dist="38100" dir="2700000" algn="tl">
                    <a:srgbClr val="000000">
                      <a:alpha val="43137"/>
                    </a:srgbClr>
                  </a:outerShdw>
                </a:effectLst>
                <a:latin typeface="Times New Roman" pitchFamily="18" charset="0"/>
                <a:cs typeface="Times New Roman" pitchFamily="18" charset="0"/>
              </a:rPr>
              <a:t>2.Орхон ескерткіштері қай жерден табылған?</a:t>
            </a:r>
            <a:endParaRPr lang="ru-RU"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b="1" dirty="0" smtClean="0">
                <a:effectLst>
                  <a:outerShdw blurRad="38100" dist="38100" dir="2700000" algn="tl">
                    <a:srgbClr val="000000">
                      <a:alpha val="43137"/>
                    </a:srgbClr>
                  </a:outerShdw>
                </a:effectLst>
                <a:latin typeface="Times New Roman" pitchFamily="18" charset="0"/>
                <a:cs typeface="Times New Roman" pitchFamily="18" charset="0"/>
              </a:rPr>
              <a:t>     А)  Орхон және Енисей өзендері                  С) Жетісу</a:t>
            </a:r>
            <a:endParaRPr lang="ru-RU"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b="1" dirty="0" smtClean="0">
                <a:effectLst>
                  <a:outerShdw blurRad="38100" dist="38100" dir="2700000" algn="tl">
                    <a:srgbClr val="000000">
                      <a:alpha val="43137"/>
                    </a:srgbClr>
                  </a:outerShdw>
                </a:effectLst>
                <a:latin typeface="Times New Roman" pitchFamily="18" charset="0"/>
                <a:cs typeface="Times New Roman" pitchFamily="18" charset="0"/>
              </a:rPr>
              <a:t>     В) Түркістан қаласы                                     Д) Астана</a:t>
            </a:r>
            <a:endParaRPr lang="ru-RU"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b="1"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ru-RU"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b="1" dirty="0" smtClean="0">
                <a:effectLst>
                  <a:outerShdw blurRad="38100" dist="38100" dir="2700000" algn="tl">
                    <a:srgbClr val="000000">
                      <a:alpha val="43137"/>
                    </a:srgbClr>
                  </a:outerShdw>
                </a:effectLst>
                <a:latin typeface="Times New Roman" pitchFamily="18" charset="0"/>
                <a:cs typeface="Times New Roman" pitchFamily="18" charset="0"/>
              </a:rPr>
              <a:t>3.Күлтегін жырының авторы кім?</a:t>
            </a:r>
            <a:endParaRPr lang="ru-RU"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dirty="0" smtClean="0">
                <a:latin typeface="Times New Roman" pitchFamily="18" charset="0"/>
                <a:cs typeface="Times New Roman" pitchFamily="18" charset="0"/>
              </a:rPr>
              <a:t>       </a:t>
            </a:r>
            <a:r>
              <a:rPr lang="kk-KZ" b="1" dirty="0" smtClean="0">
                <a:effectLst>
                  <a:outerShdw blurRad="38100" dist="38100" dir="2700000" algn="tl">
                    <a:srgbClr val="000000">
                      <a:alpha val="43137"/>
                    </a:srgbClr>
                  </a:outerShdw>
                </a:effectLst>
                <a:latin typeface="Times New Roman" pitchFamily="18" charset="0"/>
                <a:cs typeface="Times New Roman" pitchFamily="18" charset="0"/>
              </a:rPr>
              <a:t>А) Қожа Ахмет Йасауи                       С) Абай</a:t>
            </a:r>
            <a:endParaRPr lang="ru-RU"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b="1" dirty="0" smtClean="0">
                <a:effectLst>
                  <a:outerShdw blurRad="38100" dist="38100" dir="2700000" algn="tl">
                    <a:srgbClr val="000000">
                      <a:alpha val="43137"/>
                    </a:srgbClr>
                  </a:outerShdw>
                </a:effectLst>
                <a:latin typeface="Times New Roman" pitchFamily="18" charset="0"/>
                <a:cs typeface="Times New Roman" pitchFamily="18" charset="0"/>
              </a:rPr>
              <a:t>       В) Тоныкөк                                           Д) Шәкәрім</a:t>
            </a:r>
            <a:endParaRPr lang="ru-RU"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endParaRPr lang="ru-RU"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endParaRPr lang="ru-RU" dirty="0"/>
          </a:p>
        </p:txBody>
      </p:sp>
      <p:sp>
        <p:nvSpPr>
          <p:cNvPr id="45060" name="TextBox 13"/>
          <p:cNvSpPr txBox="1">
            <a:spLocks noChangeArrowheads="1"/>
          </p:cNvSpPr>
          <p:nvPr/>
        </p:nvSpPr>
        <p:spPr bwMode="auto">
          <a:xfrm>
            <a:off x="1000125" y="6000750"/>
            <a:ext cx="6143625" cy="369888"/>
          </a:xfrm>
          <a:prstGeom prst="rect">
            <a:avLst/>
          </a:prstGeom>
          <a:noFill/>
          <a:ln w="9525">
            <a:noFill/>
            <a:miter lim="800000"/>
            <a:headEnd/>
            <a:tailEnd/>
          </a:ln>
        </p:spPr>
        <p:txBody>
          <a:bodyPr>
            <a:spAutoFit/>
          </a:bodyPr>
          <a:lstStyle/>
          <a:p>
            <a:r>
              <a:rPr lang="kk-KZ">
                <a:latin typeface="Calibri" pitchFamily="34" charset="0"/>
              </a:rPr>
              <a:t>1) А      2)  А    3)В</a:t>
            </a:r>
            <a:endParaRPr lang="ru-RU">
              <a:latin typeface="Calibri" pitchFamily="34" charset="0"/>
            </a:endParaRPr>
          </a:p>
        </p:txBody>
      </p:sp>
      <p:sp>
        <p:nvSpPr>
          <p:cNvPr id="7" name="Скругленный прямоугольник 6"/>
          <p:cNvSpPr/>
          <p:nvPr/>
        </p:nvSpPr>
        <p:spPr>
          <a:xfrm>
            <a:off x="785813" y="5786438"/>
            <a:ext cx="2928937" cy="642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 0  L 0.25 0  E" pathEditMode="relative" ptsTypes="">
                                      <p:cBhvr>
                                        <p:cTn id="6" dur="2000" fill="hold"/>
                                        <p:tgtEl>
                                          <p:spTgt spid="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63"/>
            <a:ext cx="8472488" cy="357187"/>
          </a:xfrm>
        </p:spPr>
        <p:txBody>
          <a:bodyPr rtlCol="0">
            <a:noAutofit/>
          </a:bodyPr>
          <a:lstStyle/>
          <a:p>
            <a:pPr eaLnBrk="1" fontAlgn="auto" hangingPunct="1">
              <a:spcAft>
                <a:spcPts val="0"/>
              </a:spcAft>
              <a:defRPr/>
            </a:pPr>
            <a:r>
              <a:rPr lang="kk-KZ" sz="2800" dirty="0" smtClean="0">
                <a:effectLst>
                  <a:outerShdw blurRad="38100" dist="38100" dir="2700000" algn="tl">
                    <a:srgbClr val="000000">
                      <a:alpha val="43137"/>
                    </a:srgbClr>
                  </a:outerShdw>
                </a:effectLst>
                <a:latin typeface="Times New Roman" pitchFamily="18" charset="0"/>
                <a:cs typeface="Times New Roman" pitchFamily="18" charset="0"/>
              </a:rPr>
              <a:t>Біліміңізді    тексеріңіз.</a:t>
            </a:r>
            <a:r>
              <a:rPr lang="ru-RU" sz="2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400" dirty="0" smtClean="0"/>
              <a:t>Тест</a:t>
            </a:r>
            <a:r>
              <a:rPr lang="ru-RU" sz="3200" dirty="0" smtClean="0"/>
              <a:t/>
            </a:r>
            <a:br>
              <a:rPr lang="ru-RU" sz="3200" dirty="0" smtClean="0"/>
            </a:br>
            <a:endParaRPr lang="ru-RU" sz="3200" dirty="0"/>
          </a:p>
        </p:txBody>
      </p:sp>
      <p:sp>
        <p:nvSpPr>
          <p:cNvPr id="3" name="Содержимое 2"/>
          <p:cNvSpPr>
            <a:spLocks noGrp="1"/>
          </p:cNvSpPr>
          <p:nvPr>
            <p:ph idx="1"/>
          </p:nvPr>
        </p:nvSpPr>
        <p:spPr>
          <a:xfrm>
            <a:off x="285750" y="857250"/>
            <a:ext cx="8643938" cy="5357813"/>
          </a:xfrm>
        </p:spPr>
        <p:txBody>
          <a:bodyPr rtlCol="0">
            <a:noAutofit/>
          </a:bodyPr>
          <a:lstStyle/>
          <a:p>
            <a:pPr eaLnBrk="1" fontAlgn="auto" hangingPunct="1">
              <a:spcAft>
                <a:spcPts val="0"/>
              </a:spcAft>
              <a:buFont typeface="Arial" pitchFamily="34" charset="0"/>
              <a:buNone/>
              <a:defRPr/>
            </a:pP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1.«Тарихи ескерткіштер» тақырыбына сай сөйлемді табыңыз.</a:t>
            </a:r>
            <a:endParaRPr lang="ru-RU" sz="20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sz="1600" b="1" dirty="0" smtClean="0">
                <a:solidFill>
                  <a:srgbClr val="7030A0"/>
                </a:solidFill>
                <a:latin typeface="Times New Roman" pitchFamily="18" charset="0"/>
                <a:cs typeface="Times New Roman" pitchFamily="18" charset="0"/>
              </a:rPr>
              <a:t>А)Жошыхан күмбезі Орталық Қазақстанда орналасқан.     С)Әсет домбыра тартады.</a:t>
            </a:r>
            <a:endParaRPr lang="ru-RU" sz="1600" b="1" dirty="0" smtClean="0">
              <a:solidFill>
                <a:srgbClr val="7030A0"/>
              </a:solidFill>
              <a:latin typeface="Times New Roman" pitchFamily="18" charset="0"/>
              <a:cs typeface="Times New Roman" pitchFamily="18" charset="0"/>
            </a:endParaRPr>
          </a:p>
          <a:p>
            <a:pPr eaLnBrk="1" fontAlgn="auto" hangingPunct="1">
              <a:spcAft>
                <a:spcPts val="0"/>
              </a:spcAft>
              <a:buFont typeface="Arial" pitchFamily="34" charset="0"/>
              <a:buNone/>
              <a:defRPr/>
            </a:pPr>
            <a:r>
              <a:rPr lang="kk-KZ" sz="1600" b="1" dirty="0" smtClean="0">
                <a:solidFill>
                  <a:srgbClr val="7030A0"/>
                </a:solidFill>
                <a:latin typeface="Times New Roman" pitchFamily="18" charset="0"/>
                <a:cs typeface="Times New Roman" pitchFamily="18" charset="0"/>
              </a:rPr>
              <a:t>В)Ертең біз театрға барамыз.</a:t>
            </a:r>
            <a:r>
              <a:rPr lang="ru-RU" sz="1600" b="1" dirty="0" smtClean="0">
                <a:solidFill>
                  <a:srgbClr val="7030A0"/>
                </a:solidFill>
                <a:latin typeface="Times New Roman" pitchFamily="18" charset="0"/>
                <a:cs typeface="Times New Roman" pitchFamily="18" charset="0"/>
              </a:rPr>
              <a:t>                                </a:t>
            </a:r>
            <a:r>
              <a:rPr lang="kk-KZ" sz="1600" b="1" dirty="0" smtClean="0">
                <a:solidFill>
                  <a:srgbClr val="7030A0"/>
                </a:solidFill>
                <a:latin typeface="Times New Roman" pitchFamily="18" charset="0"/>
                <a:cs typeface="Times New Roman" pitchFamily="18" charset="0"/>
              </a:rPr>
              <a:t>Д)Менің інім екінші сыныпта оқиды</a:t>
            </a:r>
            <a:r>
              <a:rPr lang="kk-KZ" sz="2000" b="1" dirty="0" smtClean="0">
                <a:solidFill>
                  <a:srgbClr val="7030A0"/>
                </a:solidFill>
                <a:latin typeface="Times New Roman" pitchFamily="18" charset="0"/>
                <a:cs typeface="Times New Roman" pitchFamily="18" charset="0"/>
              </a:rPr>
              <a:t>.</a:t>
            </a:r>
          </a:p>
          <a:p>
            <a:pPr eaLnBrk="1" fontAlgn="auto" hangingPunct="1">
              <a:spcAft>
                <a:spcPts val="0"/>
              </a:spcAft>
              <a:buFont typeface="Arial" pitchFamily="34" charset="0"/>
              <a:buNone/>
              <a:defRPr/>
            </a:pP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2. «Тарихи ескерткіштер» тақырыбына сай сөзді табыңыз.</a:t>
            </a:r>
            <a:endParaRPr lang="ru-RU" sz="20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sz="1600" b="1" dirty="0" smtClean="0">
                <a:latin typeface="Times New Roman" pitchFamily="18" charset="0"/>
                <a:cs typeface="Times New Roman" pitchFamily="18" charset="0"/>
              </a:rPr>
              <a:t>                       </a:t>
            </a:r>
            <a:r>
              <a:rPr lang="kk-KZ" sz="1600" b="1" dirty="0" smtClean="0">
                <a:solidFill>
                  <a:srgbClr val="7030A0"/>
                </a:solidFill>
                <a:latin typeface="Times New Roman" pitchFamily="18" charset="0"/>
                <a:cs typeface="Times New Roman" pitchFamily="18" charset="0"/>
              </a:rPr>
              <a:t>А)Еңбек</a:t>
            </a:r>
            <a:r>
              <a:rPr lang="ru-RU" sz="1600" b="1" dirty="0" smtClean="0">
                <a:solidFill>
                  <a:srgbClr val="7030A0"/>
                </a:solidFill>
                <a:latin typeface="Times New Roman" pitchFamily="18" charset="0"/>
                <a:cs typeface="Times New Roman" pitchFamily="18" charset="0"/>
              </a:rPr>
              <a:t>       </a:t>
            </a:r>
            <a:r>
              <a:rPr lang="kk-KZ" sz="1600" b="1" dirty="0" smtClean="0">
                <a:solidFill>
                  <a:srgbClr val="7030A0"/>
                </a:solidFill>
                <a:latin typeface="Times New Roman" pitchFamily="18" charset="0"/>
                <a:cs typeface="Times New Roman" pitchFamily="18" charset="0"/>
              </a:rPr>
              <a:t>В)Кесене</a:t>
            </a:r>
            <a:r>
              <a:rPr lang="ru-RU" sz="1600" b="1" dirty="0" smtClean="0">
                <a:solidFill>
                  <a:srgbClr val="7030A0"/>
                </a:solidFill>
                <a:latin typeface="Times New Roman" pitchFamily="18" charset="0"/>
                <a:cs typeface="Times New Roman" pitchFamily="18" charset="0"/>
              </a:rPr>
              <a:t>            </a:t>
            </a:r>
            <a:r>
              <a:rPr lang="kk-KZ" sz="1600" b="1" dirty="0" smtClean="0">
                <a:solidFill>
                  <a:srgbClr val="7030A0"/>
                </a:solidFill>
                <a:latin typeface="Times New Roman" pitchFamily="18" charset="0"/>
                <a:cs typeface="Times New Roman" pitchFamily="18" charset="0"/>
              </a:rPr>
              <a:t>С)Оқушы</a:t>
            </a:r>
            <a:r>
              <a:rPr lang="ru-RU" sz="1600" b="1" dirty="0" smtClean="0">
                <a:solidFill>
                  <a:srgbClr val="7030A0"/>
                </a:solidFill>
                <a:latin typeface="Times New Roman" pitchFamily="18" charset="0"/>
                <a:cs typeface="Times New Roman" pitchFamily="18" charset="0"/>
              </a:rPr>
              <a:t>               </a:t>
            </a:r>
            <a:r>
              <a:rPr lang="kk-KZ" sz="1600" b="1" dirty="0" smtClean="0">
                <a:solidFill>
                  <a:srgbClr val="7030A0"/>
                </a:solidFill>
                <a:latin typeface="Times New Roman" pitchFamily="18" charset="0"/>
                <a:cs typeface="Times New Roman" pitchFamily="18" charset="0"/>
              </a:rPr>
              <a:t>Д)Кітапхана </a:t>
            </a:r>
            <a:endParaRPr lang="ru-RU" sz="1600" b="1" dirty="0" smtClean="0">
              <a:solidFill>
                <a:srgbClr val="7030A0"/>
              </a:solidFill>
              <a:latin typeface="Times New Roman" pitchFamily="18" charset="0"/>
              <a:cs typeface="Times New Roman" pitchFamily="18" charset="0"/>
            </a:endParaRPr>
          </a:p>
          <a:p>
            <a:pPr eaLnBrk="1" fontAlgn="auto" hangingPunct="1">
              <a:spcAft>
                <a:spcPts val="0"/>
              </a:spcAft>
              <a:buFont typeface="Arial" pitchFamily="34" charset="0"/>
              <a:buNone/>
              <a:defRPr/>
            </a:pP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3.Етістік каңдай сұрақтарға жауап береді?</a:t>
            </a:r>
            <a:endParaRPr lang="ru-RU" sz="20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sz="2000" dirty="0" smtClean="0">
                <a:latin typeface="Times New Roman" pitchFamily="18" charset="0"/>
                <a:cs typeface="Times New Roman" pitchFamily="18" charset="0"/>
              </a:rPr>
              <a:t>                      </a:t>
            </a:r>
            <a:r>
              <a:rPr lang="kk-KZ" sz="2000" dirty="0" smtClean="0">
                <a:solidFill>
                  <a:srgbClr val="7030A0"/>
                </a:solidFill>
                <a:latin typeface="Times New Roman" pitchFamily="18" charset="0"/>
                <a:cs typeface="Times New Roman" pitchFamily="18" charset="0"/>
              </a:rPr>
              <a:t>А)Кім?</a:t>
            </a:r>
            <a:r>
              <a:rPr lang="ru-RU" sz="2000" dirty="0" smtClean="0">
                <a:solidFill>
                  <a:srgbClr val="7030A0"/>
                </a:solidFill>
                <a:latin typeface="Times New Roman" pitchFamily="18" charset="0"/>
                <a:cs typeface="Times New Roman" pitchFamily="18" charset="0"/>
              </a:rPr>
              <a:t>     </a:t>
            </a:r>
            <a:r>
              <a:rPr lang="kk-KZ" sz="2000" dirty="0" smtClean="0">
                <a:solidFill>
                  <a:srgbClr val="7030A0"/>
                </a:solidFill>
                <a:latin typeface="Times New Roman" pitchFamily="18" charset="0"/>
                <a:cs typeface="Times New Roman" pitchFamily="18" charset="0"/>
              </a:rPr>
              <a:t>В)Қашан?</a:t>
            </a:r>
            <a:r>
              <a:rPr lang="ru-RU" sz="2000" dirty="0" smtClean="0">
                <a:solidFill>
                  <a:srgbClr val="7030A0"/>
                </a:solidFill>
                <a:latin typeface="Times New Roman" pitchFamily="18" charset="0"/>
                <a:cs typeface="Times New Roman" pitchFamily="18" charset="0"/>
              </a:rPr>
              <a:t>       </a:t>
            </a:r>
            <a:r>
              <a:rPr lang="kk-KZ" sz="2000" dirty="0" smtClean="0">
                <a:solidFill>
                  <a:srgbClr val="7030A0"/>
                </a:solidFill>
                <a:latin typeface="Times New Roman" pitchFamily="18" charset="0"/>
                <a:cs typeface="Times New Roman" pitchFamily="18" charset="0"/>
              </a:rPr>
              <a:t>С)Не қылды?</a:t>
            </a:r>
            <a:r>
              <a:rPr lang="ru-RU" sz="2000" dirty="0" smtClean="0">
                <a:solidFill>
                  <a:srgbClr val="7030A0"/>
                </a:solidFill>
                <a:latin typeface="Times New Roman" pitchFamily="18" charset="0"/>
                <a:cs typeface="Times New Roman" pitchFamily="18" charset="0"/>
              </a:rPr>
              <a:t>      </a:t>
            </a:r>
            <a:r>
              <a:rPr lang="kk-KZ" sz="2000" dirty="0" smtClean="0">
                <a:solidFill>
                  <a:srgbClr val="7030A0"/>
                </a:solidFill>
                <a:latin typeface="Times New Roman" pitchFamily="18" charset="0"/>
                <a:cs typeface="Times New Roman" pitchFamily="18" charset="0"/>
              </a:rPr>
              <a:t>Д)Қандай?</a:t>
            </a:r>
            <a:endParaRPr lang="ru-RU" sz="2000" dirty="0" smtClean="0">
              <a:solidFill>
                <a:srgbClr val="7030A0"/>
              </a:solidFill>
              <a:latin typeface="Times New Roman" pitchFamily="18" charset="0"/>
              <a:cs typeface="Times New Roman" pitchFamily="18" charset="0"/>
            </a:endParaRPr>
          </a:p>
          <a:p>
            <a:pPr eaLnBrk="1" fontAlgn="auto" hangingPunct="1">
              <a:spcAft>
                <a:spcPts val="0"/>
              </a:spcAft>
              <a:buFont typeface="Arial" pitchFamily="34" charset="0"/>
              <a:buNone/>
              <a:defRPr/>
            </a:pP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4. Сан есімді көрсетіңіз?</a:t>
            </a:r>
            <a:endParaRPr lang="ru-RU" sz="20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А)Тіркелген</a:t>
            </a:r>
            <a:r>
              <a:rPr lang="ru-RU"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В)Жас</a:t>
            </a:r>
            <a:r>
              <a:rPr lang="ru-RU"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С)Қырық</a:t>
            </a:r>
            <a:r>
              <a:rPr lang="ru-RU"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Д)Ескерткіш</a:t>
            </a:r>
            <a:r>
              <a:rPr lang="ru-RU"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p>
          <a:p>
            <a:pPr eaLnBrk="1" fontAlgn="auto" hangingPunct="1">
              <a:spcAft>
                <a:spcPts val="0"/>
              </a:spcAft>
              <a:buFont typeface="Arial" pitchFamily="34" charset="0"/>
              <a:buNone/>
              <a:defRPr/>
            </a:pP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5.Көп нүктенің орнына тиісті сөзді қойыңыз?</a:t>
            </a:r>
            <a:endParaRPr lang="ru-RU" sz="20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algn="ctr" eaLnBrk="1" fontAlgn="auto" hangingPunct="1">
              <a:spcAft>
                <a:spcPts val="0"/>
              </a:spcAft>
              <a:buFont typeface="Arial" pitchFamily="34" charset="0"/>
              <a:buNone/>
              <a:defRPr/>
            </a:pPr>
            <a:r>
              <a:rPr lang="kk-KZ" sz="28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28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Ортада ........ деп аталатын бөлме бар.</a:t>
            </a:r>
            <a:endParaRPr lang="ru-RU" sz="28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r>
              <a:rPr lang="kk-KZ"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А)Қазандық</a:t>
            </a:r>
            <a:r>
              <a:rPr lang="ru-RU"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В)Мешіт</a:t>
            </a:r>
            <a:r>
              <a:rPr lang="ru-RU"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С)Ғимарат</a:t>
            </a:r>
            <a:r>
              <a:rPr lang="ru-RU"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Д)Кесене</a:t>
            </a:r>
            <a:endParaRPr lang="ru-RU" sz="2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Arial" pitchFamily="34" charset="0"/>
              <a:buNone/>
              <a:defRPr/>
            </a:pPr>
            <a:endParaRPr lang="ru-RU" sz="1400" b="1" dirty="0">
              <a:solidFill>
                <a:srgbClr val="7030A0"/>
              </a:solidFill>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Заголовок 1"/>
          <p:cNvSpPr>
            <a:spLocks noGrp="1"/>
          </p:cNvSpPr>
          <p:nvPr>
            <p:ph type="ctrTitle"/>
          </p:nvPr>
        </p:nvSpPr>
        <p:spPr/>
        <p:txBody>
          <a:bodyPr/>
          <a:lstStyle/>
          <a:p>
            <a:pPr eaLnBrk="1" hangingPunct="1"/>
            <a:r>
              <a:rPr lang="kk-KZ" smtClean="0">
                <a:latin typeface="Times New Roman" pitchFamily="18" charset="0"/>
                <a:cs typeface="Times New Roman" pitchFamily="18" charset="0"/>
              </a:rPr>
              <a:t>Дұрыс жауабы:</a:t>
            </a:r>
            <a:endParaRPr lang="ru-RU" smtClean="0">
              <a:latin typeface="Times New Roman" pitchFamily="18" charset="0"/>
              <a:cs typeface="Times New Roman" pitchFamily="18" charset="0"/>
            </a:endParaRPr>
          </a:p>
        </p:txBody>
      </p:sp>
      <p:sp>
        <p:nvSpPr>
          <p:cNvPr id="47106" name="Подзаголовок 2"/>
          <p:cNvSpPr>
            <a:spLocks noGrp="1"/>
          </p:cNvSpPr>
          <p:nvPr>
            <p:ph type="subTitle" idx="1"/>
          </p:nvPr>
        </p:nvSpPr>
        <p:spPr>
          <a:xfrm>
            <a:off x="1371600" y="3886200"/>
            <a:ext cx="7200900" cy="1752600"/>
          </a:xfrm>
        </p:spPr>
        <p:txBody>
          <a:bodyPr/>
          <a:lstStyle/>
          <a:p>
            <a:pPr eaLnBrk="1" hangingPunct="1"/>
            <a:r>
              <a:rPr lang="kk-KZ" b="1" smtClean="0">
                <a:solidFill>
                  <a:srgbClr val="7030A0"/>
                </a:solidFill>
              </a:rPr>
              <a:t>1.А          2.В              3.С     4. С              5. А</a:t>
            </a:r>
            <a:endParaRPr lang="ru-RU" b="1" smtClean="0">
              <a:solidFill>
                <a:srgbClr val="7030A0"/>
              </a:solidFill>
            </a:endParaRPr>
          </a:p>
        </p:txBody>
      </p:sp>
    </p:spTree>
  </p:cSld>
  <p:clrMapOvr>
    <a:masterClrMapping/>
  </p:clrMapOvr>
  <p:transition>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750" y="357188"/>
            <a:ext cx="7772400" cy="1470025"/>
          </a:xfrm>
        </p:spPr>
        <p:txBody>
          <a:bodyPr rtlCol="0">
            <a:normAutofit fontScale="90000"/>
          </a:bodyPr>
          <a:lstStyle/>
          <a:p>
            <a:pPr eaLnBrk="1" fontAlgn="auto" hangingPunct="1">
              <a:spcAft>
                <a:spcPts val="0"/>
              </a:spcAft>
              <a:defRPr/>
            </a:pPr>
            <a:r>
              <a:rPr lang="kk-KZ" dirty="0" smtClean="0"/>
              <a:t/>
            </a:r>
            <a:br>
              <a:rPr lang="kk-KZ" dirty="0" smtClean="0"/>
            </a:br>
            <a:r>
              <a:rPr lang="kk-KZ" dirty="0" smtClean="0"/>
              <a:t/>
            </a:r>
            <a:br>
              <a:rPr lang="kk-KZ" dirty="0" smtClean="0"/>
            </a:br>
            <a:r>
              <a:rPr lang="kk-KZ" b="1" dirty="0" smtClean="0">
                <a:latin typeface="Times New Roman" pitchFamily="18" charset="0"/>
                <a:cs typeface="Times New Roman" pitchFamily="18" charset="0"/>
              </a:rPr>
              <a:t>ІІ. Өткен тақырыпты қайталау</a:t>
            </a:r>
            <a:endParaRPr lang="ru-RU"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00063" y="2357438"/>
            <a:ext cx="6400800" cy="1752600"/>
          </a:xfrm>
        </p:spPr>
        <p:txBody>
          <a:bodyPr rtlCol="0">
            <a:normAutofit fontScale="92500" lnSpcReduction="10000"/>
          </a:bodyPr>
          <a:lstStyle/>
          <a:p>
            <a:pPr eaLnBrk="1" fontAlgn="auto" hangingPunct="1">
              <a:spcAft>
                <a:spcPts val="0"/>
              </a:spcAft>
              <a:buFont typeface="Arial" pitchFamily="34" charset="0"/>
              <a:buNone/>
              <a:defRPr/>
            </a:pPr>
            <a:endParaRPr lang="kk-KZ" sz="5400" dirty="0" smtClean="0">
              <a:solidFill>
                <a:srgbClr val="C00000"/>
              </a:solidFill>
            </a:endParaRPr>
          </a:p>
          <a:p>
            <a:pPr eaLnBrk="1" fontAlgn="auto" hangingPunct="1">
              <a:spcAft>
                <a:spcPts val="0"/>
              </a:spcAft>
              <a:buFont typeface="Arial" pitchFamily="34" charset="0"/>
              <a:buNone/>
              <a:defRPr/>
            </a:pPr>
            <a:r>
              <a:rPr lang="kk-KZ" sz="5400" b="1" dirty="0" smtClean="0">
                <a:solidFill>
                  <a:srgbClr val="C00000"/>
                </a:solidFill>
                <a:latin typeface="Times New Roman" pitchFamily="18" charset="0"/>
                <a:cs typeface="Times New Roman" pitchFamily="18" charset="0"/>
              </a:rPr>
              <a:t>    </a:t>
            </a:r>
            <a:r>
              <a:rPr lang="kk-KZ" sz="5400" b="1" dirty="0" smtClean="0">
                <a:solidFill>
                  <a:schemeClr val="tx1"/>
                </a:solidFill>
                <a:latin typeface="Times New Roman" pitchFamily="18" charset="0"/>
                <a:cs typeface="Times New Roman" pitchFamily="18" charset="0"/>
              </a:rPr>
              <a:t>Оқу мақсатын қою</a:t>
            </a:r>
            <a:endParaRPr lang="ru-RU" sz="5400" b="1" dirty="0">
              <a:solidFill>
                <a:schemeClr val="tx1"/>
              </a:solidFill>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Заголовок 1"/>
          <p:cNvSpPr>
            <a:spLocks noGrp="1"/>
          </p:cNvSpPr>
          <p:nvPr>
            <p:ph type="title"/>
          </p:nvPr>
        </p:nvSpPr>
        <p:spPr>
          <a:xfrm>
            <a:off x="500063" y="142875"/>
            <a:ext cx="8229600" cy="1143000"/>
          </a:xfrm>
        </p:spPr>
        <p:txBody>
          <a:bodyPr/>
          <a:lstStyle/>
          <a:p>
            <a:pPr eaLnBrk="1" hangingPunct="1"/>
            <a:r>
              <a:rPr lang="kk-KZ" sz="2400" b="1" smtClean="0">
                <a:latin typeface="Arial" charset="0"/>
                <a:cs typeface="Arial" charset="0"/>
              </a:rPr>
              <a:t>Тақтада көрсетілетін «Тарихи ескерткіштер» </a:t>
            </a:r>
            <a:r>
              <a:rPr lang="kk-KZ" sz="2400" smtClean="0">
                <a:latin typeface="Arial" charset="0"/>
                <a:cs typeface="Arial" charset="0"/>
              </a:rPr>
              <a:t>суреттерін мұқият қараңыз.</a:t>
            </a:r>
            <a:r>
              <a:rPr lang="ru-RU" sz="2400" smtClean="0">
                <a:latin typeface="Arial" charset="0"/>
                <a:cs typeface="Arial" charset="0"/>
              </a:rPr>
              <a:t/>
            </a:r>
            <a:br>
              <a:rPr lang="ru-RU" sz="2400" smtClean="0">
                <a:latin typeface="Arial" charset="0"/>
                <a:cs typeface="Arial" charset="0"/>
              </a:rPr>
            </a:br>
            <a:endParaRPr lang="ru-RU" sz="2400" smtClean="0">
              <a:latin typeface="Arial" charset="0"/>
              <a:cs typeface="Arial" charset="0"/>
            </a:endParaRPr>
          </a:p>
        </p:txBody>
      </p:sp>
      <p:sp>
        <p:nvSpPr>
          <p:cNvPr id="3" name="Содержимое 2"/>
          <p:cNvSpPr>
            <a:spLocks noGrp="1"/>
          </p:cNvSpPr>
          <p:nvPr>
            <p:ph idx="1"/>
          </p:nvPr>
        </p:nvSpPr>
        <p:spPr>
          <a:xfrm>
            <a:off x="428625" y="1000125"/>
            <a:ext cx="8229600" cy="5383213"/>
          </a:xfrm>
        </p:spPr>
        <p:txBody>
          <a:bodyPr rtlCol="0">
            <a:normAutofit/>
          </a:bodyPr>
          <a:lstStyle/>
          <a:p>
            <a:pPr eaLnBrk="1" fontAlgn="auto" hangingPunct="1">
              <a:spcAft>
                <a:spcPts val="0"/>
              </a:spcAft>
              <a:buFont typeface="Arial" pitchFamily="34" charset="0"/>
              <a:buNone/>
              <a:defRPr/>
            </a:pPr>
            <a:r>
              <a:rPr lang="kk-KZ" sz="2000" b="1" i="1" dirty="0" smtClean="0">
                <a:effectLst>
                  <a:outerShdw blurRad="38100" dist="38100" dir="2700000" algn="tl">
                    <a:srgbClr val="000000">
                      <a:alpha val="43137"/>
                    </a:srgbClr>
                  </a:outerShdw>
                </a:effectLst>
                <a:latin typeface="Arial" pitchFamily="34" charset="0"/>
                <a:cs typeface="Arial" pitchFamily="34" charset="0"/>
              </a:rPr>
              <a:t>           Суретте берілген ескерткіштердің аттарын дәптерлеріңізге жазыңыз, бір ескерткіш туралы мәлімет беріңіз.</a:t>
            </a:r>
            <a:endParaRPr lang="ru-RU" sz="2000" b="1" i="1" dirty="0" smtClean="0">
              <a:effectLst>
                <a:outerShdw blurRad="38100" dist="38100" dir="2700000" algn="tl">
                  <a:srgbClr val="000000">
                    <a:alpha val="43137"/>
                  </a:srgbClr>
                </a:outerShdw>
              </a:effectLst>
              <a:latin typeface="Arial" pitchFamily="34" charset="0"/>
              <a:cs typeface="Arial" pitchFamily="34" charset="0"/>
            </a:endParaRPr>
          </a:p>
          <a:p>
            <a:pPr eaLnBrk="1" fontAlgn="auto" hangingPunct="1">
              <a:spcAft>
                <a:spcPts val="0"/>
              </a:spcAft>
              <a:buFont typeface="Arial" pitchFamily="34" charset="0"/>
              <a:buChar char="•"/>
              <a:defRPr/>
            </a:pPr>
            <a:endParaRPr lang="ru-RU" dirty="0"/>
          </a:p>
        </p:txBody>
      </p:sp>
      <p:pic>
        <p:nvPicPr>
          <p:cNvPr id="5" name="Picture 4" descr="Яссауи1"/>
          <p:cNvPicPr>
            <a:picLocks noChangeAspect="1" noChangeArrowheads="1"/>
          </p:cNvPicPr>
          <p:nvPr/>
        </p:nvPicPr>
        <p:blipFill>
          <a:blip r:embed="rId2"/>
          <a:srcRect/>
          <a:stretch>
            <a:fillRect/>
          </a:stretch>
        </p:blipFill>
        <p:spPr bwMode="auto">
          <a:xfrm>
            <a:off x="5072066" y="4357694"/>
            <a:ext cx="3429000" cy="2000250"/>
          </a:xfrm>
          <a:prstGeom prst="rect">
            <a:avLst/>
          </a:prstGeom>
          <a:noFill/>
          <a:ln w="9525">
            <a:noFill/>
            <a:miter lim="800000"/>
            <a:headEnd/>
            <a:tailEnd/>
          </a:ln>
        </p:spPr>
      </p:pic>
      <p:pic>
        <p:nvPicPr>
          <p:cNvPr id="6" name="Picture 4" descr="taikazan"/>
          <p:cNvPicPr>
            <a:picLocks noChangeAspect="1" noChangeArrowheads="1"/>
          </p:cNvPicPr>
          <p:nvPr/>
        </p:nvPicPr>
        <p:blipFill>
          <a:blip r:embed="rId3"/>
          <a:srcRect/>
          <a:stretch>
            <a:fillRect/>
          </a:stretch>
        </p:blipFill>
        <p:spPr bwMode="auto">
          <a:xfrm>
            <a:off x="5000625" y="2000250"/>
            <a:ext cx="3286125" cy="1785938"/>
          </a:xfrm>
          <a:prstGeom prst="rect">
            <a:avLst/>
          </a:prstGeom>
          <a:noFill/>
          <a:ln w="9525">
            <a:noFill/>
            <a:miter lim="800000"/>
            <a:headEnd/>
            <a:tailEnd/>
          </a:ln>
        </p:spPr>
      </p:pic>
      <p:pic>
        <p:nvPicPr>
          <p:cNvPr id="10" name="Picture 5" descr="http://dic.academic.ru/dic.nsf/ruwiki/613679"/>
          <p:cNvPicPr>
            <a:picLocks noChangeAspect="1" noChangeArrowheads="1"/>
          </p:cNvPicPr>
          <p:nvPr/>
        </p:nvPicPr>
        <p:blipFill>
          <a:blip r:embed="rId4"/>
          <a:srcRect/>
          <a:stretch>
            <a:fillRect/>
          </a:stretch>
        </p:blipFill>
        <p:spPr bwMode="auto">
          <a:xfrm>
            <a:off x="714348" y="2000240"/>
            <a:ext cx="3349625" cy="1785938"/>
          </a:xfrm>
          <a:prstGeom prst="rect">
            <a:avLst/>
          </a:prstGeom>
          <a:noFill/>
          <a:ln w="9525">
            <a:noFill/>
            <a:miter lim="800000"/>
            <a:headEnd/>
            <a:tailEnd/>
          </a:ln>
        </p:spPr>
      </p:pic>
      <p:pic>
        <p:nvPicPr>
          <p:cNvPr id="1026" name="Picture 2" descr="C:\Documents and Settings\User\Мои документы\Валеевой З.С\культегин.jpeg"/>
          <p:cNvPicPr>
            <a:picLocks noChangeAspect="1" noChangeArrowheads="1"/>
          </p:cNvPicPr>
          <p:nvPr/>
        </p:nvPicPr>
        <p:blipFill>
          <a:blip r:embed="rId5"/>
          <a:srcRect/>
          <a:stretch>
            <a:fillRect/>
          </a:stretch>
        </p:blipFill>
        <p:spPr bwMode="auto">
          <a:xfrm>
            <a:off x="1785918" y="3857628"/>
            <a:ext cx="1857388" cy="2792576"/>
          </a:xfrm>
          <a:prstGeom prst="rect">
            <a:avLst/>
          </a:prstGeom>
          <a:noFill/>
        </p:spPr>
      </p:pic>
    </p:spTree>
  </p:cSld>
  <p:clrMapOvr>
    <a:masterClrMapping/>
  </p:clrMapOvr>
  <p:transition>
    <p:wheel spokes="8"/>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kk-KZ" b="1" dirty="0" smtClean="0">
                <a:latin typeface="Times New Roman" pitchFamily="18" charset="0"/>
                <a:cs typeface="Times New Roman" pitchFamily="18" charset="0"/>
              </a:rPr>
              <a:t>Сөздерді сәйкестендіріңіз.</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457200" y="1600200"/>
          <a:ext cx="8229600" cy="3723640"/>
        </p:xfrm>
        <a:graphic>
          <a:graphicData uri="http://schemas.openxmlformats.org/drawingml/2006/table">
            <a:tbl>
              <a:tblPr firstRow="1" bandRow="1">
                <a:tableStyleId>{5C22544A-7EE6-4342-B048-85BDC9FD1C3A}</a:tableStyleId>
              </a:tblPr>
              <a:tblGrid>
                <a:gridCol w="4114800"/>
                <a:gridCol w="4114800"/>
              </a:tblGrid>
              <a:tr h="370840">
                <a:tc>
                  <a:txBody>
                    <a:bodyPr/>
                    <a:lstStyle/>
                    <a:p>
                      <a:endParaRPr lang="ru-RU" dirty="0"/>
                    </a:p>
                  </a:txBody>
                  <a:tcPr>
                    <a:solidFill>
                      <a:srgbClr val="FFFF00"/>
                    </a:solidFill>
                  </a:tcPr>
                </a:tc>
                <a:tc>
                  <a:txBody>
                    <a:bodyPr/>
                    <a:lstStyle/>
                    <a:p>
                      <a:endParaRPr lang="ru-RU"/>
                    </a:p>
                  </a:txBody>
                  <a:tcPr>
                    <a:solidFill>
                      <a:srgbClr val="FFFF00"/>
                    </a:solidFill>
                  </a:tcPr>
                </a:tc>
              </a:tr>
              <a:tr h="370840">
                <a:tc>
                  <a:txBody>
                    <a:bodyPr/>
                    <a:lstStyle/>
                    <a:p>
                      <a:pPr algn="l">
                        <a:lnSpc>
                          <a:spcPct val="115000"/>
                        </a:lnSpc>
                        <a:spcAft>
                          <a:spcPts val="1000"/>
                        </a:spcAft>
                      </a:pPr>
                      <a:r>
                        <a:rPr lang="kk-KZ" sz="2400" b="1" i="1" dirty="0" smtClean="0">
                          <a:effectLst>
                            <a:outerShdw blurRad="38100" dist="38100" dir="2700000" algn="tl">
                              <a:srgbClr val="000000">
                                <a:alpha val="43137"/>
                              </a:srgbClr>
                            </a:outerShdw>
                          </a:effectLst>
                          <a:latin typeface="Times New Roman" pitchFamily="18" charset="0"/>
                          <a:ea typeface="Calibri"/>
                          <a:cs typeface="Times New Roman" pitchFamily="18" charset="0"/>
                        </a:rPr>
                        <a:t>Кесене</a:t>
                      </a:r>
                      <a:endParaRPr lang="ru-RU" sz="2400" b="1" i="1" dirty="0">
                        <a:effectLst>
                          <a:outerShdw blurRad="38100" dist="38100" dir="2700000" algn="tl">
                            <a:srgbClr val="000000">
                              <a:alpha val="43137"/>
                            </a:srgbClr>
                          </a:outerShdw>
                        </a:effectLst>
                        <a:latin typeface="Times New Roman" pitchFamily="18" charset="0"/>
                        <a:ea typeface="Calibri"/>
                        <a:cs typeface="Times New Roman" pitchFamily="18" charset="0"/>
                      </a:endParaRPr>
                    </a:p>
                    <a:p>
                      <a:pPr algn="l">
                        <a:lnSpc>
                          <a:spcPct val="115000"/>
                        </a:lnSpc>
                        <a:spcAft>
                          <a:spcPts val="1000"/>
                        </a:spcAft>
                      </a:pPr>
                      <a:r>
                        <a:rPr lang="kk-KZ" sz="2400" b="1" i="1" dirty="0" smtClean="0">
                          <a:effectLst>
                            <a:outerShdw blurRad="38100" dist="38100" dir="2700000" algn="tl">
                              <a:srgbClr val="000000">
                                <a:alpha val="43137"/>
                              </a:srgbClr>
                            </a:outerShdw>
                          </a:effectLst>
                          <a:latin typeface="Times New Roman" pitchFamily="18" charset="0"/>
                          <a:ea typeface="Calibri"/>
                          <a:cs typeface="Times New Roman" pitchFamily="18" charset="0"/>
                        </a:rPr>
                        <a:t>Ғимарат</a:t>
                      </a:r>
                      <a:endParaRPr lang="ru-RU" sz="2400" b="1" i="1" dirty="0">
                        <a:effectLst>
                          <a:outerShdw blurRad="38100" dist="38100" dir="2700000" algn="tl">
                            <a:srgbClr val="000000">
                              <a:alpha val="43137"/>
                            </a:srgbClr>
                          </a:outerShdw>
                        </a:effectLst>
                        <a:latin typeface="Times New Roman" pitchFamily="18" charset="0"/>
                        <a:ea typeface="Calibri"/>
                        <a:cs typeface="Times New Roman" pitchFamily="18" charset="0"/>
                      </a:endParaRPr>
                    </a:p>
                    <a:p>
                      <a:pPr algn="l">
                        <a:lnSpc>
                          <a:spcPct val="115000"/>
                        </a:lnSpc>
                        <a:spcAft>
                          <a:spcPts val="1000"/>
                        </a:spcAft>
                      </a:pPr>
                      <a:r>
                        <a:rPr lang="kk-KZ" sz="2400" b="1" i="1" dirty="0" smtClean="0">
                          <a:effectLst>
                            <a:outerShdw blurRad="38100" dist="38100" dir="2700000" algn="tl">
                              <a:srgbClr val="000000">
                                <a:alpha val="43137"/>
                              </a:srgbClr>
                            </a:outerShdw>
                          </a:effectLst>
                          <a:latin typeface="Times New Roman" pitchFamily="18" charset="0"/>
                          <a:ea typeface="Calibri"/>
                          <a:cs typeface="Times New Roman" pitchFamily="18" charset="0"/>
                        </a:rPr>
                        <a:t>Тіркелген</a:t>
                      </a:r>
                      <a:endParaRPr lang="ru-RU" sz="2400" b="1" i="1" dirty="0">
                        <a:effectLst>
                          <a:outerShdw blurRad="38100" dist="38100" dir="2700000" algn="tl">
                            <a:srgbClr val="000000">
                              <a:alpha val="43137"/>
                            </a:srgbClr>
                          </a:outerShdw>
                        </a:effectLst>
                        <a:latin typeface="Times New Roman" pitchFamily="18" charset="0"/>
                        <a:ea typeface="Calibri"/>
                        <a:cs typeface="Times New Roman" pitchFamily="18" charset="0"/>
                      </a:endParaRPr>
                    </a:p>
                    <a:p>
                      <a:pPr algn="l">
                        <a:lnSpc>
                          <a:spcPct val="115000"/>
                        </a:lnSpc>
                        <a:spcAft>
                          <a:spcPts val="1000"/>
                        </a:spcAft>
                      </a:pPr>
                      <a:r>
                        <a:rPr lang="kk-KZ" sz="2400" b="1" i="1" dirty="0">
                          <a:effectLst>
                            <a:outerShdw blurRad="38100" dist="38100" dir="2700000" algn="tl">
                              <a:srgbClr val="000000">
                                <a:alpha val="43137"/>
                              </a:srgbClr>
                            </a:outerShdw>
                          </a:effectLst>
                          <a:latin typeface="Times New Roman" pitchFamily="18" charset="0"/>
                          <a:ea typeface="Calibri"/>
                          <a:cs typeface="Times New Roman" pitchFamily="18" charset="0"/>
                        </a:rPr>
                        <a:t>Тарихи </a:t>
                      </a:r>
                      <a:r>
                        <a:rPr lang="kk-KZ" sz="2400" b="1" i="1" dirty="0" smtClean="0">
                          <a:effectLst>
                            <a:outerShdw blurRad="38100" dist="38100" dir="2700000" algn="tl">
                              <a:srgbClr val="000000">
                                <a:alpha val="43137"/>
                              </a:srgbClr>
                            </a:outerShdw>
                          </a:effectLst>
                          <a:latin typeface="Times New Roman" pitchFamily="18" charset="0"/>
                          <a:ea typeface="Calibri"/>
                          <a:cs typeface="Times New Roman" pitchFamily="18" charset="0"/>
                        </a:rPr>
                        <a:t>ескерткіштер</a:t>
                      </a:r>
                      <a:endParaRPr lang="ru-RU" sz="2400" b="1" i="1" dirty="0">
                        <a:effectLst>
                          <a:outerShdw blurRad="38100" dist="38100" dir="2700000" algn="tl">
                            <a:srgbClr val="000000">
                              <a:alpha val="43137"/>
                            </a:srgbClr>
                          </a:outerShdw>
                        </a:effectLst>
                        <a:latin typeface="Times New Roman" pitchFamily="18" charset="0"/>
                        <a:ea typeface="Calibri"/>
                        <a:cs typeface="Times New Roman" pitchFamily="18" charset="0"/>
                      </a:endParaRPr>
                    </a:p>
                    <a:p>
                      <a:pPr algn="l">
                        <a:lnSpc>
                          <a:spcPct val="115000"/>
                        </a:lnSpc>
                        <a:spcAft>
                          <a:spcPts val="1000"/>
                        </a:spcAft>
                      </a:pPr>
                      <a:r>
                        <a:rPr lang="kk-KZ" sz="2400" b="1" i="1" dirty="0" smtClean="0">
                          <a:effectLst>
                            <a:outerShdw blurRad="38100" dist="38100" dir="2700000" algn="tl">
                              <a:srgbClr val="000000">
                                <a:alpha val="43137"/>
                              </a:srgbClr>
                            </a:outerShdw>
                          </a:effectLst>
                          <a:latin typeface="Times New Roman" pitchFamily="18" charset="0"/>
                          <a:ea typeface="Calibri"/>
                          <a:cs typeface="Times New Roman" pitchFamily="18" charset="0"/>
                        </a:rPr>
                        <a:t>Ерекшелік</a:t>
                      </a:r>
                      <a:endParaRPr lang="ru-RU" sz="2400" b="1" i="1" dirty="0">
                        <a:effectLst>
                          <a:outerShdw blurRad="38100" dist="38100" dir="2700000" algn="tl">
                            <a:srgbClr val="000000">
                              <a:alpha val="43137"/>
                            </a:srgbClr>
                          </a:outerShdw>
                        </a:effectLst>
                        <a:latin typeface="Times New Roman" pitchFamily="18" charset="0"/>
                        <a:ea typeface="Calibri"/>
                        <a:cs typeface="Times New Roman" pitchFamily="18" charset="0"/>
                      </a:endParaRPr>
                    </a:p>
                    <a:p>
                      <a:pPr algn="l">
                        <a:lnSpc>
                          <a:spcPct val="115000"/>
                        </a:lnSpc>
                        <a:spcAft>
                          <a:spcPts val="1000"/>
                        </a:spcAft>
                      </a:pPr>
                      <a:r>
                        <a:rPr lang="kk-KZ" sz="2400" b="1" i="1" dirty="0" smtClean="0">
                          <a:effectLst>
                            <a:outerShdw blurRad="38100" dist="38100" dir="2700000" algn="tl">
                              <a:srgbClr val="000000">
                                <a:alpha val="43137"/>
                              </a:srgbClr>
                            </a:outerShdw>
                          </a:effectLst>
                          <a:latin typeface="Times New Roman" pitchFamily="18" charset="0"/>
                          <a:ea typeface="Calibri"/>
                          <a:cs typeface="Times New Roman" pitchFamily="18" charset="0"/>
                        </a:rPr>
                        <a:t>Күмбез</a:t>
                      </a:r>
                      <a:endParaRPr lang="ru-RU" sz="2400" b="1" i="1" dirty="0">
                        <a:effectLst>
                          <a:outerShdw blurRad="38100" dist="38100" dir="2700000" algn="tl">
                            <a:srgbClr val="000000">
                              <a:alpha val="43137"/>
                            </a:srgbClr>
                          </a:outerShdw>
                        </a:effectLst>
                        <a:latin typeface="Times New Roman" pitchFamily="18" charset="0"/>
                        <a:ea typeface="Calibri"/>
                        <a:cs typeface="Times New Roman" pitchFamily="18" charset="0"/>
                      </a:endParaRPr>
                    </a:p>
                  </a:txBody>
                  <a:tcPr marL="114300" marR="114300" marT="0" marB="0">
                    <a:solidFill>
                      <a:srgbClr val="FFFF00"/>
                    </a:solidFill>
                  </a:tcPr>
                </a:tc>
                <a:tc>
                  <a:txBody>
                    <a:bodyPr/>
                    <a:lstStyle/>
                    <a:p>
                      <a:r>
                        <a:rPr lang="kk-KZ" sz="2800" b="1" dirty="0" smtClean="0">
                          <a:latin typeface="Times New Roman" pitchFamily="18" charset="0"/>
                          <a:ea typeface="Arial Unicode MS" pitchFamily="34" charset="-128"/>
                          <a:cs typeface="Times New Roman" pitchFamily="18" charset="0"/>
                        </a:rPr>
                        <a:t>  купол</a:t>
                      </a:r>
                    </a:p>
                    <a:p>
                      <a:r>
                        <a:rPr lang="kk-KZ" sz="2800" b="1" dirty="0" smtClean="0">
                          <a:latin typeface="Times New Roman" pitchFamily="18" charset="0"/>
                          <a:ea typeface="Arial Unicode MS" pitchFamily="34" charset="-128"/>
                          <a:cs typeface="Times New Roman" pitchFamily="18" charset="0"/>
                        </a:rPr>
                        <a:t>  особенность</a:t>
                      </a:r>
                    </a:p>
                    <a:p>
                      <a:r>
                        <a:rPr lang="kk-KZ" sz="2800" b="1" dirty="0" smtClean="0">
                          <a:latin typeface="Times New Roman" pitchFamily="18" charset="0"/>
                          <a:ea typeface="Arial Unicode MS" pitchFamily="34" charset="-128"/>
                          <a:cs typeface="Times New Roman" pitchFamily="18" charset="0"/>
                        </a:rPr>
                        <a:t>  здание</a:t>
                      </a:r>
                    </a:p>
                    <a:p>
                      <a:r>
                        <a:rPr lang="kk-KZ" sz="2800" b="1" baseline="0" dirty="0" smtClean="0">
                          <a:latin typeface="Times New Roman" pitchFamily="18" charset="0"/>
                          <a:ea typeface="Arial Unicode MS" pitchFamily="34" charset="-128"/>
                          <a:cs typeface="Times New Roman" pitchFamily="18" charset="0"/>
                        </a:rPr>
                        <a:t>  </a:t>
                      </a:r>
                      <a:r>
                        <a:rPr lang="kk-KZ" sz="2800" b="1" dirty="0" smtClean="0">
                          <a:latin typeface="Times New Roman" pitchFamily="18" charset="0"/>
                          <a:ea typeface="Arial Unicode MS" pitchFamily="34" charset="-128"/>
                          <a:cs typeface="Times New Roman" pitchFamily="18" charset="0"/>
                        </a:rPr>
                        <a:t>мавзолей</a:t>
                      </a:r>
                    </a:p>
                    <a:p>
                      <a:r>
                        <a:rPr lang="kk-KZ" sz="2800" b="1" dirty="0" smtClean="0">
                          <a:latin typeface="Times New Roman" pitchFamily="18" charset="0"/>
                          <a:ea typeface="Arial Unicode MS" pitchFamily="34" charset="-128"/>
                          <a:cs typeface="Times New Roman" pitchFamily="18" charset="0"/>
                        </a:rPr>
                        <a:t>  исторические </a:t>
                      </a:r>
                    </a:p>
                    <a:p>
                      <a:r>
                        <a:rPr lang="kk-KZ" sz="2800" b="1" dirty="0" smtClean="0">
                          <a:latin typeface="Times New Roman" pitchFamily="18" charset="0"/>
                          <a:ea typeface="Arial Unicode MS" pitchFamily="34" charset="-128"/>
                          <a:cs typeface="Times New Roman" pitchFamily="18" charset="0"/>
                        </a:rPr>
                        <a:t>  памятники</a:t>
                      </a:r>
                    </a:p>
                    <a:p>
                      <a:pPr marL="0" marR="0" indent="0" algn="l" defTabSz="914400" rtl="0" eaLnBrk="1" fontAlgn="auto" latinLnBrk="0" hangingPunct="1">
                        <a:lnSpc>
                          <a:spcPct val="100000"/>
                        </a:lnSpc>
                        <a:spcBef>
                          <a:spcPts val="0"/>
                        </a:spcBef>
                        <a:spcAft>
                          <a:spcPts val="0"/>
                        </a:spcAft>
                        <a:buClrTx/>
                        <a:buSzTx/>
                        <a:buFontTx/>
                        <a:buNone/>
                        <a:tabLst/>
                        <a:defRPr/>
                      </a:pPr>
                      <a:r>
                        <a:rPr lang="kk-KZ" sz="2800" b="1" baseline="0" dirty="0" smtClean="0">
                          <a:latin typeface="Times New Roman" pitchFamily="18" charset="0"/>
                          <a:ea typeface="Arial Unicode MS" pitchFamily="34" charset="-128"/>
                          <a:cs typeface="Times New Roman" pitchFamily="18" charset="0"/>
                        </a:rPr>
                        <a:t>  </a:t>
                      </a:r>
                      <a:r>
                        <a:rPr lang="kk-KZ" sz="2800" b="1" dirty="0" smtClean="0">
                          <a:latin typeface="Times New Roman" pitchFamily="18" charset="0"/>
                          <a:ea typeface="Arial Unicode MS" pitchFamily="34" charset="-128"/>
                          <a:cs typeface="Times New Roman" pitchFamily="18" charset="0"/>
                        </a:rPr>
                        <a:t>регистрировать</a:t>
                      </a:r>
                      <a:endParaRPr lang="ru-RU" sz="2800" b="1" dirty="0" smtClean="0">
                        <a:latin typeface="Times New Roman" pitchFamily="18" charset="0"/>
                        <a:ea typeface="Arial Unicode MS" pitchFamily="34" charset="-128"/>
                        <a:cs typeface="Times New Roman" pitchFamily="18" charset="0"/>
                      </a:endParaRPr>
                    </a:p>
                    <a:p>
                      <a:endParaRPr lang="ru-RU" dirty="0">
                        <a:latin typeface="+mj-lt"/>
                      </a:endParaRPr>
                    </a:p>
                  </a:txBody>
                  <a:tcPr>
                    <a:solidFill>
                      <a:srgbClr val="FFFF00"/>
                    </a:solidFill>
                  </a:tcPr>
                </a:tc>
              </a:tr>
            </a:tbl>
          </a:graphicData>
        </a:graphic>
      </p:graphicFrame>
    </p:spTree>
  </p:cSld>
  <p:clrMapOvr>
    <a:masterClrMapping/>
  </p:clrMapOvr>
  <p:transition>
    <p:wheel spokes="8"/>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Заголовок 1"/>
          <p:cNvSpPr>
            <a:spLocks noGrp="1"/>
          </p:cNvSpPr>
          <p:nvPr>
            <p:ph type="title"/>
          </p:nvPr>
        </p:nvSpPr>
        <p:spPr/>
        <p:txBody>
          <a:bodyPr/>
          <a:lstStyle/>
          <a:p>
            <a:pPr eaLnBrk="1" hangingPunct="1"/>
            <a:r>
              <a:rPr lang="kk-KZ" smtClean="0">
                <a:latin typeface="Times New Roman" pitchFamily="18" charset="0"/>
                <a:cs typeface="Times New Roman" pitchFamily="18" charset="0"/>
              </a:rPr>
              <a:t>Үйге тапсырма</a:t>
            </a:r>
            <a:endParaRPr lang="ru-RU" smtClean="0">
              <a:latin typeface="Times New Roman" pitchFamily="18" charset="0"/>
              <a:cs typeface="Times New Roman" pitchFamily="18" charset="0"/>
            </a:endParaRPr>
          </a:p>
        </p:txBody>
      </p:sp>
      <p:sp>
        <p:nvSpPr>
          <p:cNvPr id="50178" name="Содержимое 2"/>
          <p:cNvSpPr>
            <a:spLocks noGrp="1"/>
          </p:cNvSpPr>
          <p:nvPr>
            <p:ph idx="1"/>
          </p:nvPr>
        </p:nvSpPr>
        <p:spPr>
          <a:xfrm>
            <a:off x="428625" y="1214438"/>
            <a:ext cx="8229600" cy="4311650"/>
          </a:xfrm>
        </p:spPr>
        <p:txBody>
          <a:bodyPr/>
          <a:lstStyle/>
          <a:p>
            <a:pPr eaLnBrk="1" hangingPunct="1">
              <a:buFont typeface="Arial" charset="0"/>
              <a:buNone/>
            </a:pPr>
            <a:r>
              <a:rPr lang="kk-KZ" b="1" dirty="0" smtClean="0">
                <a:latin typeface="Times New Roman" pitchFamily="18" charset="0"/>
                <a:cs typeface="Times New Roman" pitchFamily="18" charset="0"/>
              </a:rPr>
              <a:t>                                  </a:t>
            </a:r>
          </a:p>
          <a:p>
            <a:pPr eaLnBrk="1" hangingPunct="1">
              <a:buFont typeface="Arial" charset="0"/>
              <a:buNone/>
            </a:pPr>
            <a:r>
              <a:rPr lang="kk-KZ" b="1" dirty="0" smtClean="0">
                <a:latin typeface="Times New Roman" pitchFamily="18" charset="0"/>
                <a:cs typeface="Times New Roman" pitchFamily="18" charset="0"/>
              </a:rPr>
              <a:t>І.  1 -тапсырма .Мәтін мазмұнын айту.</a:t>
            </a:r>
          </a:p>
          <a:p>
            <a:pPr eaLnBrk="1" hangingPunct="1">
              <a:buFont typeface="Arial" charset="0"/>
              <a:buNone/>
            </a:pPr>
            <a:r>
              <a:rPr lang="kk-KZ" b="1" dirty="0" smtClean="0">
                <a:latin typeface="Times New Roman" pitchFamily="18" charset="0"/>
                <a:cs typeface="Times New Roman" pitchFamily="18" charset="0"/>
              </a:rPr>
              <a:t>                                 </a:t>
            </a:r>
            <a:endParaRPr lang="ru-RU" b="1" dirty="0" smtClean="0">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Заголовок 1"/>
          <p:cNvSpPr>
            <a:spLocks noGrp="1"/>
          </p:cNvSpPr>
          <p:nvPr>
            <p:ph type="title"/>
          </p:nvPr>
        </p:nvSpPr>
        <p:spPr/>
        <p:txBody>
          <a:bodyPr/>
          <a:lstStyle/>
          <a:p>
            <a:pPr eaLnBrk="1" hangingPunct="1"/>
            <a:r>
              <a:rPr lang="kk-KZ" b="1" smtClean="0">
                <a:latin typeface="Times New Roman" pitchFamily="18" charset="0"/>
                <a:cs typeface="Times New Roman" pitchFamily="18" charset="0"/>
              </a:rPr>
              <a:t>Қорытындылау және бағалау</a:t>
            </a:r>
            <a:r>
              <a:rPr lang="kk-KZ" b="1" smtClean="0"/>
              <a:t>.</a:t>
            </a:r>
            <a:endParaRPr lang="ru-RU" b="1" smtClean="0"/>
          </a:p>
        </p:txBody>
      </p:sp>
      <p:sp>
        <p:nvSpPr>
          <p:cNvPr id="39939" name="Содержимое 2"/>
          <p:cNvSpPr>
            <a:spLocks noGrp="1"/>
          </p:cNvSpPr>
          <p:nvPr>
            <p:ph idx="1"/>
          </p:nvPr>
        </p:nvSpPr>
        <p:spPr/>
        <p:txBody>
          <a:bodyPr/>
          <a:lstStyle/>
          <a:p>
            <a:pPr eaLnBrk="1" hangingPunct="1">
              <a:buFont typeface="Arial" pitchFamily="34" charset="0"/>
              <a:buNone/>
            </a:pPr>
            <a:r>
              <a:rPr lang="kk-KZ" sz="2800" smtClean="0">
                <a:latin typeface="Times New Roman" pitchFamily="18" charset="0"/>
                <a:cs typeface="Times New Roman" pitchFamily="18" charset="0"/>
              </a:rPr>
              <a:t>            Өздерінің тапсырманы орындау деңгейлеріне қарап, өздерін бағалай</a:t>
            </a:r>
            <a:r>
              <a:rPr lang="kk-KZ" smtClean="0">
                <a:latin typeface="Times New Roman" pitchFamily="18" charset="0"/>
                <a:cs typeface="Times New Roman" pitchFamily="18" charset="0"/>
              </a:rPr>
              <a:t>ды</a:t>
            </a:r>
          </a:p>
          <a:p>
            <a:pPr eaLnBrk="1" hangingPunct="1">
              <a:buFont typeface="Arial" pitchFamily="34" charset="0"/>
              <a:buNone/>
            </a:pPr>
            <a:endParaRPr lang="kk-KZ" smtClean="0">
              <a:latin typeface="Times New Roman" pitchFamily="18" charset="0"/>
              <a:cs typeface="Times New Roman" pitchFamily="18" charset="0"/>
            </a:endParaRPr>
          </a:p>
          <a:p>
            <a:pPr eaLnBrk="1" hangingPunct="1">
              <a:buFont typeface="Arial" pitchFamily="34" charset="0"/>
              <a:buNone/>
            </a:pPr>
            <a:endParaRPr lang="ru-RU" smtClean="0">
              <a:latin typeface="Times New Roman" pitchFamily="18" charset="0"/>
              <a:cs typeface="Times New Roman" pitchFamily="18" charset="0"/>
            </a:endParaRPr>
          </a:p>
        </p:txBody>
      </p:sp>
      <p:sp>
        <p:nvSpPr>
          <p:cNvPr id="39940" name="Прямоугольник 3"/>
          <p:cNvSpPr>
            <a:spLocks noChangeArrowheads="1"/>
          </p:cNvSpPr>
          <p:nvPr/>
        </p:nvSpPr>
        <p:spPr bwMode="auto">
          <a:xfrm>
            <a:off x="1714500" y="3244850"/>
            <a:ext cx="5643563" cy="708025"/>
          </a:xfrm>
          <a:prstGeom prst="rect">
            <a:avLst/>
          </a:prstGeom>
          <a:noFill/>
          <a:ln w="9525">
            <a:noFill/>
            <a:miter lim="800000"/>
            <a:headEnd/>
            <a:tailEnd/>
          </a:ln>
        </p:spPr>
        <p:txBody>
          <a:bodyPr>
            <a:spAutoFit/>
          </a:bodyPr>
          <a:lstStyle/>
          <a:p>
            <a:r>
              <a:rPr lang="kk-KZ" sz="4000" b="1" dirty="0">
                <a:latin typeface="Times New Roman" pitchFamily="18" charset="0"/>
                <a:cs typeface="Times New Roman" pitchFamily="18" charset="0"/>
              </a:rPr>
              <a:t>   </a:t>
            </a:r>
            <a:endParaRPr lang="ru-RU" sz="4000" b="1" dirty="0">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57188" y="2428875"/>
            <a:ext cx="8229600" cy="1714500"/>
          </a:xfrm>
        </p:spPr>
        <p:txBody>
          <a:bodyPr rtlCol="0">
            <a:normAutofit fontScale="90000"/>
          </a:bodyPr>
          <a:lstStyle/>
          <a:p>
            <a:pPr eaLnBrk="1" fontAlgn="auto" hangingPunct="1">
              <a:spcAft>
                <a:spcPts val="0"/>
              </a:spcAft>
              <a:defRPr/>
            </a:pPr>
            <a:r>
              <a:rPr lang="kk-KZ" dirty="0" smtClean="0">
                <a:solidFill>
                  <a:srgbClr val="FFFF00"/>
                </a:solidFill>
                <a:latin typeface="Times New Roman" pitchFamily="18" charset="0"/>
                <a:cs typeface="Times New Roman" pitchFamily="18" charset="0"/>
              </a:rPr>
              <a:t>Назарларыңызға рахмет</a:t>
            </a:r>
            <a:br>
              <a:rPr lang="kk-KZ" dirty="0" smtClean="0">
                <a:solidFill>
                  <a:srgbClr val="FFFF00"/>
                </a:solidFill>
                <a:latin typeface="Times New Roman" pitchFamily="18" charset="0"/>
                <a:cs typeface="Times New Roman" pitchFamily="18" charset="0"/>
              </a:rPr>
            </a:br>
            <a:r>
              <a:rPr lang="kk-KZ" dirty="0" smtClean="0">
                <a:solidFill>
                  <a:srgbClr val="FFFF00"/>
                </a:solidFill>
                <a:latin typeface="Times New Roman" pitchFamily="18" charset="0"/>
                <a:cs typeface="Times New Roman" pitchFamily="18" charset="0"/>
              </a:rPr>
              <a:t/>
            </a:r>
            <a:br>
              <a:rPr lang="kk-KZ" dirty="0" smtClean="0">
                <a:solidFill>
                  <a:srgbClr val="FFFF00"/>
                </a:solidFill>
                <a:latin typeface="Times New Roman" pitchFamily="18" charset="0"/>
                <a:cs typeface="Times New Roman" pitchFamily="18" charset="0"/>
              </a:rPr>
            </a:br>
            <a:r>
              <a:rPr lang="kk-KZ" b="1" i="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Бақыт, еңбек, береке </a:t>
            </a:r>
            <a:br>
              <a:rPr lang="kk-KZ" b="1" i="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br>
            <a:r>
              <a:rPr lang="kk-KZ" b="1" i="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Ырыс күнін тілеймін</a:t>
            </a:r>
            <a:endParaRPr lang="ru-RU"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hlinkClick r:id="rId2" action="ppaction://hlinksldjump"/>
          </p:cNvPr>
          <p:cNvSpPr/>
          <p:nvPr/>
        </p:nvSpPr>
        <p:spPr>
          <a:xfrm>
            <a:off x="3571875" y="5072063"/>
            <a:ext cx="2000250" cy="135731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4000" dirty="0"/>
              <a:t>40</a:t>
            </a:r>
            <a:endParaRPr lang="ru-RU" sz="4000" dirty="0"/>
          </a:p>
        </p:txBody>
      </p:sp>
      <p:sp>
        <p:nvSpPr>
          <p:cNvPr id="5" name="Прямоугольник 4">
            <a:hlinkClick r:id="rId3" action="ppaction://hlinksldjump"/>
          </p:cNvPr>
          <p:cNvSpPr/>
          <p:nvPr/>
        </p:nvSpPr>
        <p:spPr>
          <a:xfrm>
            <a:off x="3429000" y="1428750"/>
            <a:ext cx="2000250" cy="142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4000" dirty="0"/>
              <a:t>60</a:t>
            </a:r>
            <a:endParaRPr lang="ru-RU" sz="4000" dirty="0"/>
          </a:p>
        </p:txBody>
      </p:sp>
      <p:sp>
        <p:nvSpPr>
          <p:cNvPr id="7" name="Прямоугольник 6">
            <a:hlinkClick r:id="rId4" action="ppaction://hlinksldjump"/>
          </p:cNvPr>
          <p:cNvSpPr/>
          <p:nvPr/>
        </p:nvSpPr>
        <p:spPr>
          <a:xfrm>
            <a:off x="642938" y="3286125"/>
            <a:ext cx="2000250" cy="1571625"/>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4000" dirty="0"/>
              <a:t>46,5</a:t>
            </a:r>
            <a:endParaRPr lang="ru-RU" sz="4000" dirty="0"/>
          </a:p>
        </p:txBody>
      </p:sp>
      <p:sp>
        <p:nvSpPr>
          <p:cNvPr id="8" name="Прямоугольник 7">
            <a:hlinkClick r:id="rId5" action="ppaction://hlinksldjump"/>
          </p:cNvPr>
          <p:cNvSpPr/>
          <p:nvPr/>
        </p:nvSpPr>
        <p:spPr>
          <a:xfrm>
            <a:off x="6286500" y="1500188"/>
            <a:ext cx="2000250" cy="142875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4000" dirty="0"/>
              <a:t>80</a:t>
            </a:r>
            <a:endParaRPr lang="ru-RU" sz="4000" dirty="0"/>
          </a:p>
        </p:txBody>
      </p:sp>
      <p:sp>
        <p:nvSpPr>
          <p:cNvPr id="9" name="Прямоугольник 8">
            <a:hlinkClick r:id="rId6" action="ppaction://hlinksldjump"/>
          </p:cNvPr>
          <p:cNvSpPr/>
          <p:nvPr/>
        </p:nvSpPr>
        <p:spPr>
          <a:xfrm>
            <a:off x="714375" y="1428750"/>
            <a:ext cx="2000250" cy="150018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4000" dirty="0"/>
              <a:t>9</a:t>
            </a:r>
            <a:endParaRPr lang="ru-RU" sz="4000" dirty="0"/>
          </a:p>
        </p:txBody>
      </p:sp>
      <p:sp>
        <p:nvSpPr>
          <p:cNvPr id="11" name="Прямоугольник 10">
            <a:hlinkClick r:id="rId7" action="ppaction://hlinksldjump"/>
          </p:cNvPr>
          <p:cNvSpPr/>
          <p:nvPr/>
        </p:nvSpPr>
        <p:spPr>
          <a:xfrm>
            <a:off x="3571875" y="3286125"/>
            <a:ext cx="1928813" cy="142875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4400" dirty="0"/>
              <a:t>18</a:t>
            </a:r>
            <a:endParaRPr lang="ru-RU" sz="4400" dirty="0"/>
          </a:p>
        </p:txBody>
      </p:sp>
      <p:sp>
        <p:nvSpPr>
          <p:cNvPr id="12" name="Прямоугольник 11">
            <a:hlinkClick r:id="rId8" action="ppaction://hlinksldjump"/>
          </p:cNvPr>
          <p:cNvSpPr/>
          <p:nvPr/>
        </p:nvSpPr>
        <p:spPr>
          <a:xfrm>
            <a:off x="6286500" y="3357563"/>
            <a:ext cx="2000250" cy="142875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3200" dirty="0"/>
              <a:t>35</a:t>
            </a:r>
            <a:endParaRPr lang="ru-RU" sz="3200" dirty="0"/>
          </a:p>
        </p:txBody>
      </p:sp>
      <p:sp>
        <p:nvSpPr>
          <p:cNvPr id="13" name="Заголовок 12"/>
          <p:cNvSpPr>
            <a:spLocks noGrp="1"/>
          </p:cNvSpPr>
          <p:nvPr>
            <p:ph type="title" idx="4294967295"/>
          </p:nvPr>
        </p:nvSpPr>
        <p:spPr>
          <a:xfrm>
            <a:off x="0" y="274638"/>
            <a:ext cx="8229600" cy="1143000"/>
          </a:xfrm>
        </p:spPr>
        <p:txBody>
          <a:bodyPr rtlCol="0">
            <a:normAutofit/>
          </a:bodyPr>
          <a:lstStyle/>
          <a:p>
            <a:pPr eaLnBrk="1" fontAlgn="auto" hangingPunct="1">
              <a:spcAft>
                <a:spcPts val="0"/>
              </a:spcAft>
              <a:defRPr/>
            </a:pPr>
            <a:r>
              <a:rPr lang="kk-KZ"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Сандар сөйлейді”</a:t>
            </a:r>
            <a:endParaRPr lang="ru-RU"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4" name="Стрелка вправо 13">
            <a:hlinkClick r:id="rId9" action="ppaction://hlinksldjump"/>
          </p:cNvPr>
          <p:cNvSpPr/>
          <p:nvPr/>
        </p:nvSpPr>
        <p:spPr>
          <a:xfrm>
            <a:off x="642938" y="5643563"/>
            <a:ext cx="1643062" cy="9286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9"/>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8"/>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0" nodeType="clickEffect">
                                  <p:stCondLst>
                                    <p:cond delay="0"/>
                                  </p:stCondLst>
                                  <p:childTnLst>
                                    <p:animRot by="21600000">
                                      <p:cBhvr>
                                        <p:cTn id="18" dur="2000" fill="hold"/>
                                        <p:tgtEl>
                                          <p:spTgt spid="7"/>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grpId="0" nodeType="clickEffect">
                                  <p:stCondLst>
                                    <p:cond delay="0"/>
                                  </p:stCondLst>
                                  <p:childTnLst>
                                    <p:animRot by="21600000">
                                      <p:cBhvr>
                                        <p:cTn id="22" dur="2000" fill="hold"/>
                                        <p:tgtEl>
                                          <p:spTgt spid="11"/>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grpId="0" nodeType="clickEffect">
                                  <p:stCondLst>
                                    <p:cond delay="0"/>
                                  </p:stCondLst>
                                  <p:childTnLst>
                                    <p:animRot by="21600000">
                                      <p:cBhvr>
                                        <p:cTn id="26" dur="2000" fill="hold"/>
                                        <p:tgtEl>
                                          <p:spTgt spid="12"/>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grpId="0" nodeType="clickEffect">
                                  <p:stCondLst>
                                    <p:cond delay="0"/>
                                  </p:stCondLst>
                                  <p:childTnLst>
                                    <p:animRot by="21600000">
                                      <p:cBhvr>
                                        <p:cTn id="30" dur="2000" fill="hold"/>
                                        <p:tgtEl>
                                          <p:spTgt spid="2"/>
                                        </p:tgtEl>
                                        <p:attrNameLst>
                                          <p:attrName>r</p:attrName>
                                        </p:attrNameLst>
                                      </p:cBhvr>
                                    </p:animRot>
                                  </p:childTnLst>
                                </p:cTn>
                              </p:par>
                            </p:childTnLst>
                          </p:cTn>
                        </p:par>
                      </p:childTnLst>
                    </p:cTn>
                  </p:par>
                  <p:par>
                    <p:cTn id="31" fill="hold">
                      <p:stCondLst>
                        <p:cond delay="indefinite"/>
                      </p:stCondLst>
                      <p:childTnLst>
                        <p:par>
                          <p:cTn id="32" fill="hold">
                            <p:stCondLst>
                              <p:cond delay="0"/>
                            </p:stCondLst>
                            <p:childTnLst>
                              <p:par>
                                <p:cTn id="33" presetID="8" presetClass="emph" presetSubtype="0" fill="hold" grpId="0" nodeType="clickEffect">
                                  <p:stCondLst>
                                    <p:cond delay="0"/>
                                  </p:stCondLst>
                                  <p:childTnLst>
                                    <p:animRot by="21600000">
                                      <p:cBhvr>
                                        <p:cTn id="34" dur="2000" fill="hold"/>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7" grpId="0" animBg="1"/>
      <p:bldP spid="8" grpId="0" animBg="1"/>
      <p:bldP spid="9" grpId="0" animBg="1"/>
      <p:bldP spid="11" grpId="0" animBg="1"/>
      <p:bldP spid="12"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ctrTitle" idx="4294967295"/>
          </p:nvPr>
        </p:nvSpPr>
        <p:spPr>
          <a:xfrm>
            <a:off x="357188" y="2643188"/>
            <a:ext cx="8072437" cy="1470025"/>
          </a:xfrm>
        </p:spPr>
        <p:txBody>
          <a:bodyPr/>
          <a:lstStyle/>
          <a:p>
            <a:pPr eaLnBrk="1" hangingPunct="1"/>
            <a:r>
              <a:rPr lang="kk-KZ" b="1" smtClean="0">
                <a:latin typeface="Times New Roman" pitchFamily="18" charset="0"/>
                <a:cs typeface="Times New Roman" pitchFamily="18" charset="0"/>
              </a:rPr>
              <a:t> Қазақ тілінде  </a:t>
            </a:r>
            <a:r>
              <a:rPr lang="kk-KZ" sz="6000" b="1" smtClean="0">
                <a:solidFill>
                  <a:srgbClr val="C00000"/>
                </a:solidFill>
                <a:latin typeface="Times New Roman" pitchFamily="18" charset="0"/>
                <a:cs typeface="Times New Roman" pitchFamily="18" charset="0"/>
              </a:rPr>
              <a:t>9</a:t>
            </a:r>
            <a:r>
              <a:rPr lang="kk-KZ" b="1" smtClean="0">
                <a:latin typeface="Times New Roman" pitchFamily="18" charset="0"/>
                <a:cs typeface="Times New Roman" pitchFamily="18" charset="0"/>
              </a:rPr>
              <a:t> сөз табы бар</a:t>
            </a:r>
            <a:endParaRPr lang="ru-RU" b="1" smtClean="0">
              <a:latin typeface="Times New Roman" pitchFamily="18" charset="0"/>
              <a:cs typeface="Times New Roman" pitchFamily="18" charset="0"/>
            </a:endParaRPr>
          </a:p>
        </p:txBody>
      </p:sp>
      <p:sp>
        <p:nvSpPr>
          <p:cNvPr id="4" name="Стрелка влево 3">
            <a:hlinkClick r:id="rId2" action="ppaction://hlinksldjump"/>
          </p:cNvPr>
          <p:cNvSpPr/>
          <p:nvPr/>
        </p:nvSpPr>
        <p:spPr>
          <a:xfrm>
            <a:off x="6357938" y="5715000"/>
            <a:ext cx="1857375" cy="78581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20483" name="Picture 4" descr="C:\Program Files\Microsoft Office 2003\MEDIA\CAGCAT10\j0299125.wmf"/>
          <p:cNvPicPr>
            <a:picLocks noChangeAspect="1" noChangeArrowheads="1"/>
          </p:cNvPicPr>
          <p:nvPr/>
        </p:nvPicPr>
        <p:blipFill>
          <a:blip r:embed="rId3"/>
          <a:srcRect/>
          <a:stretch>
            <a:fillRect/>
          </a:stretch>
        </p:blipFill>
        <p:spPr bwMode="auto">
          <a:xfrm>
            <a:off x="714375" y="571500"/>
            <a:ext cx="2714625" cy="1804988"/>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921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3"/>
          <p:cNvSpPr>
            <a:spLocks noGrp="1"/>
          </p:cNvSpPr>
          <p:nvPr>
            <p:ph type="ctrTitle" idx="4294967295"/>
          </p:nvPr>
        </p:nvSpPr>
        <p:spPr>
          <a:xfrm>
            <a:off x="428625" y="642938"/>
            <a:ext cx="8501063" cy="1470025"/>
          </a:xfrm>
        </p:spPr>
        <p:txBody>
          <a:bodyPr/>
          <a:lstStyle/>
          <a:p>
            <a:pPr eaLnBrk="1" hangingPunct="1"/>
            <a:r>
              <a:rPr lang="kk-KZ" b="1" smtClean="0">
                <a:latin typeface="Times New Roman" pitchFamily="18" charset="0"/>
                <a:cs typeface="Times New Roman" pitchFamily="18" charset="0"/>
              </a:rPr>
              <a:t>Тайқазанға  </a:t>
            </a:r>
            <a:r>
              <a:rPr lang="kk-KZ" b="1" smtClean="0">
                <a:solidFill>
                  <a:srgbClr val="FF0000"/>
                </a:solidFill>
                <a:latin typeface="Times New Roman" pitchFamily="18" charset="0"/>
                <a:cs typeface="Times New Roman" pitchFamily="18" charset="0"/>
              </a:rPr>
              <a:t>60</a:t>
            </a:r>
            <a:r>
              <a:rPr lang="kk-KZ" b="1" smtClean="0">
                <a:latin typeface="Times New Roman" pitchFamily="18" charset="0"/>
                <a:cs typeface="Times New Roman" pitchFamily="18" charset="0"/>
              </a:rPr>
              <a:t>  шелек су сияды</a:t>
            </a:r>
            <a:endParaRPr lang="ru-RU" b="1" smtClean="0">
              <a:latin typeface="Times New Roman" pitchFamily="18" charset="0"/>
              <a:cs typeface="Times New Roman" pitchFamily="18" charset="0"/>
            </a:endParaRPr>
          </a:p>
        </p:txBody>
      </p:sp>
      <p:sp>
        <p:nvSpPr>
          <p:cNvPr id="6" name="Стрелка влево 5">
            <a:hlinkClick r:id="rId2" action="ppaction://hlinksldjump"/>
          </p:cNvPr>
          <p:cNvSpPr/>
          <p:nvPr/>
        </p:nvSpPr>
        <p:spPr>
          <a:xfrm>
            <a:off x="6357938" y="5715000"/>
            <a:ext cx="1714500" cy="71437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5" name="Picture 4" descr="taikazan"/>
          <p:cNvPicPr>
            <a:picLocks noChangeAspect="1" noChangeArrowheads="1"/>
          </p:cNvPicPr>
          <p:nvPr/>
        </p:nvPicPr>
        <p:blipFill>
          <a:blip r:embed="rId3"/>
          <a:srcRect/>
          <a:stretch>
            <a:fillRect/>
          </a:stretch>
        </p:blipFill>
        <p:spPr bwMode="auto">
          <a:xfrm>
            <a:off x="857250" y="2286000"/>
            <a:ext cx="4357688" cy="3308350"/>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3000" fill="hold"/>
                                        <p:tgtEl>
                                          <p:spTgt spid="5"/>
                                        </p:tgtEl>
                                        <p:attrNameLst>
                                          <p:attrName>ppt_w</p:attrName>
                                        </p:attrNameLst>
                                      </p:cBhvr>
                                      <p:tavLst>
                                        <p:tav tm="0" fmla="#ppt_w*sin(2.5*pi*$)">
                                          <p:val>
                                            <p:fltVal val="0"/>
                                          </p:val>
                                        </p:tav>
                                        <p:tav tm="100000">
                                          <p:val>
                                            <p:fltVal val="1"/>
                                          </p:val>
                                        </p:tav>
                                      </p:tavLst>
                                    </p:anim>
                                    <p:anim calcmode="lin" valueType="num">
                                      <p:cBhvr>
                                        <p:cTn id="8" dur="3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grpId="0" nodeType="clickEffect">
                                  <p:stCondLst>
                                    <p:cond delay="0"/>
                                  </p:stCondLst>
                                  <p:childTnLst>
                                    <p:animRot by="21600000">
                                      <p:cBhvr>
                                        <p:cTn id="12" dur="2000" fill="hold"/>
                                        <p:tgtEl>
                                          <p:spTgt spid="1024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idx="4294967295"/>
          </p:nvPr>
        </p:nvSpPr>
        <p:spPr>
          <a:xfrm>
            <a:off x="357188" y="357188"/>
            <a:ext cx="8572500" cy="1071562"/>
          </a:xfrm>
        </p:spPr>
        <p:txBody>
          <a:bodyPr/>
          <a:lstStyle/>
          <a:p>
            <a:pPr eaLnBrk="1" hangingPunct="1"/>
            <a:r>
              <a:rPr lang="kk-KZ" sz="3600" b="1" smtClean="0">
                <a:latin typeface="Times New Roman" pitchFamily="18" charset="0"/>
                <a:cs typeface="Times New Roman" pitchFamily="18" charset="0"/>
              </a:rPr>
              <a:t>Айша бибі мазарының қабырғаларының қалыңдығы </a:t>
            </a:r>
            <a:r>
              <a:rPr lang="kk-KZ" sz="3600" smtClean="0">
                <a:latin typeface="Times New Roman" pitchFamily="18" charset="0"/>
                <a:cs typeface="Times New Roman" pitchFamily="18" charset="0"/>
              </a:rPr>
              <a:t/>
            </a:r>
            <a:br>
              <a:rPr lang="kk-KZ" sz="3600" smtClean="0">
                <a:latin typeface="Times New Roman" pitchFamily="18" charset="0"/>
                <a:cs typeface="Times New Roman" pitchFamily="18" charset="0"/>
              </a:rPr>
            </a:br>
            <a:r>
              <a:rPr lang="kk-KZ" sz="3600" b="1" smtClean="0">
                <a:solidFill>
                  <a:srgbClr val="FF0000"/>
                </a:solidFill>
                <a:latin typeface="Times New Roman" pitchFamily="18" charset="0"/>
                <a:cs typeface="Times New Roman" pitchFamily="18" charset="0"/>
              </a:rPr>
              <a:t>80</a:t>
            </a:r>
            <a:r>
              <a:rPr lang="kk-KZ" sz="3600" b="1" smtClean="0">
                <a:latin typeface="Times New Roman" pitchFamily="18" charset="0"/>
                <a:cs typeface="Times New Roman" pitchFamily="18" charset="0"/>
              </a:rPr>
              <a:t> см</a:t>
            </a:r>
            <a:endParaRPr lang="ru-RU" sz="3600" b="1" smtClean="0">
              <a:latin typeface="Times New Roman" pitchFamily="18" charset="0"/>
              <a:cs typeface="Times New Roman" pitchFamily="18" charset="0"/>
            </a:endParaRPr>
          </a:p>
        </p:txBody>
      </p:sp>
      <p:sp>
        <p:nvSpPr>
          <p:cNvPr id="4" name="Стрелка влево 3">
            <a:hlinkClick r:id="rId2" action="ppaction://hlinksldjump"/>
          </p:cNvPr>
          <p:cNvSpPr/>
          <p:nvPr/>
        </p:nvSpPr>
        <p:spPr>
          <a:xfrm>
            <a:off x="6215063" y="5500688"/>
            <a:ext cx="2214562" cy="92868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5" name="Picture 5" descr="http://dic.academic.ru/dic.nsf/ruwiki/613679"/>
          <p:cNvPicPr>
            <a:picLocks noChangeAspect="1" noChangeArrowheads="1"/>
          </p:cNvPicPr>
          <p:nvPr/>
        </p:nvPicPr>
        <p:blipFill>
          <a:blip r:embed="rId3"/>
          <a:srcRect/>
          <a:stretch>
            <a:fillRect/>
          </a:stretch>
        </p:blipFill>
        <p:spPr bwMode="auto">
          <a:xfrm>
            <a:off x="571500" y="1643063"/>
            <a:ext cx="3786188" cy="2714625"/>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nodeType="afterEffect">
                                  <p:stCondLst>
                                    <p:cond delay="0"/>
                                  </p:stCondLst>
                                  <p:childTnLst>
                                    <p:animMotion origin="layout" path="M 0.00225 -0.06267 L 0.00225 0.25185 " pathEditMode="relative" rAng="0" ptsTypes="AA">
                                      <p:cBhvr>
                                        <p:cTn id="6" dur="2000" fill="hold"/>
                                        <p:tgtEl>
                                          <p:spTgt spid="5"/>
                                        </p:tgtEl>
                                        <p:attrNameLst>
                                          <p:attrName>ppt_x</p:attrName>
                                          <p:attrName>ppt_y</p:attrName>
                                        </p:attrNameLst>
                                      </p:cBhvr>
                                      <p:rCtr x="0" y="157"/>
                                    </p:animMotion>
                                  </p:childTnLst>
                                </p:cTn>
                              </p:par>
                            </p:childTnLst>
                          </p:cTn>
                        </p:par>
                        <p:par>
                          <p:cTn id="7" fill="hold">
                            <p:stCondLst>
                              <p:cond delay="2000"/>
                            </p:stCondLst>
                            <p:childTnLst>
                              <p:par>
                                <p:cTn id="8" presetID="6" presetClass="emph" presetSubtype="0" fill="hold" nodeType="afterEffect">
                                  <p:stCondLst>
                                    <p:cond delay="0"/>
                                  </p:stCondLst>
                                  <p:childTnLst>
                                    <p:animScale>
                                      <p:cBhvr>
                                        <p:cTn id="9" dur="2000" fill="hold"/>
                                        <p:tgtEl>
                                          <p:spTgt spid="5"/>
                                        </p:tgtEl>
                                      </p:cBhvr>
                                      <p:by x="150000" y="150000"/>
                                    </p:animScale>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grpId="0" nodeType="clickEffect">
                                  <p:stCondLst>
                                    <p:cond delay="0"/>
                                  </p:stCondLst>
                                  <p:childTnLst>
                                    <p:animRot by="21600000">
                                      <p:cBhvr>
                                        <p:cTn id="13"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ctrTitle" idx="4294967295"/>
          </p:nvPr>
        </p:nvSpPr>
        <p:spPr>
          <a:xfrm>
            <a:off x="214313" y="857250"/>
            <a:ext cx="8501062" cy="1470025"/>
          </a:xfrm>
        </p:spPr>
        <p:txBody>
          <a:bodyPr/>
          <a:lstStyle/>
          <a:p>
            <a:pPr eaLnBrk="1" hangingPunct="1"/>
            <a:r>
              <a:rPr lang="kk-KZ" smtClean="0">
                <a:latin typeface="Times New Roman" pitchFamily="18" charset="0"/>
                <a:cs typeface="Times New Roman" pitchFamily="18" charset="0"/>
              </a:rPr>
              <a:t>   </a:t>
            </a:r>
            <a:r>
              <a:rPr lang="kk-KZ" b="1" smtClean="0">
                <a:latin typeface="Times New Roman" pitchFamily="18" charset="0"/>
                <a:cs typeface="Times New Roman" pitchFamily="18" charset="0"/>
              </a:rPr>
              <a:t>Ахмет  Йасауи  ескерткіштің  ені </a:t>
            </a:r>
            <a:r>
              <a:rPr lang="kk-KZ" b="1" smtClean="0">
                <a:solidFill>
                  <a:srgbClr val="FF0000"/>
                </a:solidFill>
                <a:latin typeface="Times New Roman" pitchFamily="18" charset="0"/>
                <a:cs typeface="Times New Roman" pitchFamily="18" charset="0"/>
              </a:rPr>
              <a:t>46,5</a:t>
            </a:r>
            <a:endParaRPr lang="ru-RU" b="1" smtClean="0">
              <a:solidFill>
                <a:srgbClr val="FF0000"/>
              </a:solidFill>
              <a:latin typeface="Times New Roman" pitchFamily="18" charset="0"/>
              <a:cs typeface="Times New Roman" pitchFamily="18" charset="0"/>
            </a:endParaRPr>
          </a:p>
        </p:txBody>
      </p:sp>
      <p:sp>
        <p:nvSpPr>
          <p:cNvPr id="4" name="Стрелка влево 3">
            <a:hlinkClick r:id="rId2" action="ppaction://hlinksldjump"/>
          </p:cNvPr>
          <p:cNvSpPr/>
          <p:nvPr/>
        </p:nvSpPr>
        <p:spPr>
          <a:xfrm>
            <a:off x="5643563" y="5357813"/>
            <a:ext cx="1857375" cy="92868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5" name="Picture 4" descr="Яссауи1"/>
          <p:cNvPicPr>
            <a:picLocks noChangeAspect="1" noChangeArrowheads="1"/>
          </p:cNvPicPr>
          <p:nvPr/>
        </p:nvPicPr>
        <p:blipFill>
          <a:blip r:embed="rId3"/>
          <a:srcRect/>
          <a:stretch>
            <a:fillRect/>
          </a:stretch>
        </p:blipFill>
        <p:spPr bwMode="auto">
          <a:xfrm>
            <a:off x="500063" y="2643188"/>
            <a:ext cx="4586287" cy="3462337"/>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0" nodeType="clickEffect">
                                  <p:stCondLst>
                                    <p:cond delay="0"/>
                                  </p:stCondLst>
                                  <p:childTnLst>
                                    <p:animRot by="21600000">
                                      <p:cBhvr>
                                        <p:cTn id="11" dur="2000" fill="hold"/>
                                        <p:tgtEl>
                                          <p:spTgt spid="1229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idx="4294967295"/>
          </p:nvPr>
        </p:nvSpPr>
        <p:spPr>
          <a:xfrm>
            <a:off x="500063" y="857250"/>
            <a:ext cx="7772400" cy="1470025"/>
          </a:xfrm>
        </p:spPr>
        <p:txBody>
          <a:bodyPr rtlCol="0">
            <a:normAutofit fontScale="90000"/>
          </a:bodyPr>
          <a:lstStyle/>
          <a:p>
            <a:pPr eaLnBrk="1" fontAlgn="auto" hangingPunct="1">
              <a:spcAft>
                <a:spcPts val="0"/>
              </a:spcAft>
              <a:defRPr/>
            </a:pPr>
            <a:r>
              <a:rPr lang="kk-KZ" b="1" dirty="0" smtClean="0">
                <a:latin typeface="Times New Roman" pitchFamily="18" charset="0"/>
                <a:cs typeface="Times New Roman" pitchFamily="18" charset="0"/>
              </a:rPr>
              <a:t>Айша бибі мазары Тараз қаласынан </a:t>
            </a:r>
            <a:r>
              <a:rPr lang="kk-KZ" b="1" dirty="0" smtClean="0">
                <a:solidFill>
                  <a:srgbClr val="FF0000"/>
                </a:solidFill>
                <a:latin typeface="Times New Roman" pitchFamily="18" charset="0"/>
                <a:cs typeface="Times New Roman" pitchFamily="18" charset="0"/>
              </a:rPr>
              <a:t>18</a:t>
            </a:r>
            <a:r>
              <a:rPr lang="kk-KZ" b="1" dirty="0" smtClean="0">
                <a:latin typeface="Times New Roman" pitchFamily="18" charset="0"/>
                <a:cs typeface="Times New Roman" pitchFamily="18" charset="0"/>
              </a:rPr>
              <a:t> шақырым жерде</a:t>
            </a:r>
            <a:endParaRPr lang="ru-RU" b="1" dirty="0">
              <a:latin typeface="Times New Roman" pitchFamily="18" charset="0"/>
              <a:cs typeface="Times New Roman" pitchFamily="18" charset="0"/>
            </a:endParaRPr>
          </a:p>
        </p:txBody>
      </p:sp>
      <p:sp>
        <p:nvSpPr>
          <p:cNvPr id="4" name="Стрелка влево 3">
            <a:hlinkClick r:id="rId2" action="ppaction://hlinksldjump"/>
          </p:cNvPr>
          <p:cNvSpPr/>
          <p:nvPr/>
        </p:nvSpPr>
        <p:spPr>
          <a:xfrm>
            <a:off x="6429375" y="5500688"/>
            <a:ext cx="1214438" cy="78581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5" name="Picture 5" descr="2_2_17_1_1"/>
          <p:cNvPicPr>
            <a:picLocks noChangeAspect="1" noChangeArrowheads="1"/>
          </p:cNvPicPr>
          <p:nvPr/>
        </p:nvPicPr>
        <p:blipFill>
          <a:blip r:embed="rId3"/>
          <a:srcRect/>
          <a:stretch>
            <a:fillRect/>
          </a:stretch>
        </p:blipFill>
        <p:spPr bwMode="auto">
          <a:xfrm>
            <a:off x="1071563" y="2786063"/>
            <a:ext cx="4071937" cy="3114675"/>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afterEffect">
                                  <p:stCondLst>
                                    <p:cond delay="0"/>
                                  </p:stCondLst>
                                  <p:childTnLst>
                                    <p:animScale>
                                      <p:cBhvr>
                                        <p:cTn id="6" dur="2000" fill="hold"/>
                                        <p:tgtEl>
                                          <p:spTgt spid="5"/>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Тема Office">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1361</TotalTime>
  <Words>728</Words>
  <Application>Microsoft Office PowerPoint</Application>
  <PresentationFormat>Экран (4:3)</PresentationFormat>
  <Paragraphs>120</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Тема Office</vt:lpstr>
      <vt:lpstr>Слайд 1</vt:lpstr>
      <vt:lpstr>Слайд 2</vt:lpstr>
      <vt:lpstr>  ІІ. Өткен тақырыпты қайталау</vt:lpstr>
      <vt:lpstr>“ Сандар сөйлейді”</vt:lpstr>
      <vt:lpstr> Қазақ тілінде  9 сөз табы бар</vt:lpstr>
      <vt:lpstr>Тайқазанға  60  шелек су сияды</vt:lpstr>
      <vt:lpstr>Айша бибі мазарының қабырғаларының қалыңдығы  80 см</vt:lpstr>
      <vt:lpstr>   Ахмет  Йасауи  ескерткіштің  ені 46,5</vt:lpstr>
      <vt:lpstr>Айша бибі мазары Тараз қаласынан 18 шақырым жерде</vt:lpstr>
      <vt:lpstr>Ахмет Йасауи  кесенесі   35   бөлмеден тұрады</vt:lpstr>
      <vt:lpstr>Ахмет Йасауи ескерткішінің биіктігі 40 м</vt:lpstr>
      <vt:lpstr>   Сабақтың лексикалық тақырыбы:   Тарихи  ескерткіштер</vt:lpstr>
      <vt:lpstr>Тірек сызба: Ережені  еске  түсірейік</vt:lpstr>
      <vt:lpstr>Сабақтың грамматикалық тақырыбы:</vt:lpstr>
      <vt:lpstr>ІІІ.   Жаңа   сабақ</vt:lpstr>
      <vt:lpstr>     Сөздік     жұмысы</vt:lpstr>
      <vt:lpstr>Тарихи  ескерткіштер</vt:lpstr>
      <vt:lpstr>Қазақстанның жеті кереметі: </vt:lpstr>
      <vt:lpstr>Қожа Ахмет Йасауи кесенесі </vt:lpstr>
      <vt:lpstr> Ескерткіш құрылысын Темір  қарамағында игі істермен көрінген Мәулен Ұбайдулла Садырға жүктейді. Кесене нақты әрі гармониялық жоспармен салынған. Екі жағы мұнарамен жалғасқан бас портал еңселі арқадан тұрады. Қожа Ахмет Иасауи кешені порталды- күмбезді құрылыс. Оның көлемі  46,5х65,5 метр. Орталық залдың айналасына әр түрлі мақсатқа пайдаланылған үлкенді-кішілі 35 бөлме орналасқан.  Оның  бірінде сопы ақынның  мүрдесі жерленген.  Орталық   бөлмеде қолымен   жазылған Құранның  көшірмесі, діни кітаптар,    шежірелер сақтаулы </vt:lpstr>
      <vt:lpstr>Слайд 21</vt:lpstr>
      <vt:lpstr>Слайд 22</vt:lpstr>
      <vt:lpstr>Слайд 23</vt:lpstr>
      <vt:lpstr>Слайд 24</vt:lpstr>
      <vt:lpstr>Слайд 25</vt:lpstr>
      <vt:lpstr>Слайд 26</vt:lpstr>
      <vt:lpstr>Слайд 27</vt:lpstr>
      <vt:lpstr>Біліміңізді    тексеріңіз. Тест </vt:lpstr>
      <vt:lpstr>Дұрыс жауабы:</vt:lpstr>
      <vt:lpstr>Тақтада көрсетілетін «Тарихи ескерткіштер» суреттерін мұқият қараңыз. </vt:lpstr>
      <vt:lpstr>Сөздерді сәйкестендіріңіз. </vt:lpstr>
      <vt:lpstr>Үйге тапсырма</vt:lpstr>
      <vt:lpstr>Қорытындылау және бағалау.</vt:lpstr>
      <vt:lpstr>Назарларыңызға рахмет  Бақыт, еңбек, береке  Ырыс күнін тілеймін</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dc:title>
  <dc:creator>Дана</dc:creator>
  <cp:lastModifiedBy>User</cp:lastModifiedBy>
  <cp:revision>163</cp:revision>
  <dcterms:created xsi:type="dcterms:W3CDTF">2010-12-18T16:11:51Z</dcterms:created>
  <dcterms:modified xsi:type="dcterms:W3CDTF">2016-04-13T07:21:06Z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913793</vt:lpwstr>
  </property>
  <property fmtid="{D5CDD505-2E9C-101B-9397-08002B2CF9AE}" pid="3" name="NXPowerLiteVersion">
    <vt:lpwstr>D4.1.1</vt:lpwstr>
  </property>
</Properties>
</file>