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3E78BDC-2D23-4280-BCA8-08D59B1E6481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2225200-B25E-45B2-93C1-789EEBA959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794" y="5052545"/>
            <a:ext cx="6554589" cy="882119"/>
          </a:xfrm>
        </p:spPr>
        <p:txBody>
          <a:bodyPr/>
          <a:lstStyle/>
          <a:p>
            <a:pPr algn="r"/>
            <a:r>
              <a:rPr lang="ru-RU" dirty="0" smtClean="0"/>
              <a:t>Подготовила </a:t>
            </a:r>
            <a:r>
              <a:rPr lang="ru-RU" dirty="0" err="1" smtClean="0"/>
              <a:t>Костюченкова</a:t>
            </a:r>
            <a:r>
              <a:rPr lang="ru-RU" dirty="0" smtClean="0"/>
              <a:t> Е.Л.</a:t>
            </a:r>
          </a:p>
          <a:p>
            <a:pPr algn="r"/>
            <a:r>
              <a:rPr lang="ru-RU" dirty="0" smtClean="0"/>
              <a:t>( учитель русского языка и литературы)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844824"/>
            <a:ext cx="7175351" cy="3080633"/>
          </a:xfrm>
        </p:spPr>
        <p:txBody>
          <a:bodyPr/>
          <a:lstStyle/>
          <a:p>
            <a:pPr algn="ctr"/>
            <a:r>
              <a:rPr lang="ru-RU" dirty="0" err="1"/>
              <a:t>Деятельностный</a:t>
            </a:r>
            <a:r>
              <a:rPr lang="ru-RU" dirty="0"/>
              <a:t> подход на уроках русского языка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992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453336"/>
            <a:ext cx="6512511" cy="216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715539"/>
            <a:ext cx="7992888" cy="5577800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latin typeface="Times New Roman"/>
                <a:ea typeface="Times New Roman"/>
                <a:cs typeface="Times New Roman"/>
              </a:rPr>
              <a:t>Роль учителя</a:t>
            </a:r>
            <a:r>
              <a:rPr lang="ru-RU" sz="3600" b="1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4572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«Учитель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должен быть рельсами, по которым свободно и самостоятельно движутся вагоны, получая от них только направление собственного движения».  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 marL="4572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(</a:t>
            </a:r>
            <a:r>
              <a:rPr lang="ru-RU" sz="2000" dirty="0" err="1" smtClean="0">
                <a:latin typeface="Times New Roman"/>
                <a:ea typeface="Calibri"/>
                <a:cs typeface="Times New Roman"/>
              </a:rPr>
              <a:t>Л.С..Выготский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)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  <p:pic>
        <p:nvPicPr>
          <p:cNvPr id="4" name="Рисунок 3" descr="hello_html_m694cd23d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42790"/>
            <a:ext cx="5832648" cy="3876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3203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525344"/>
            <a:ext cx="6512511" cy="216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461448" cy="5649808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800" b="1" dirty="0"/>
              <a:t>Требования к современному (</a:t>
            </a:r>
            <a:r>
              <a:rPr lang="ru-RU" sz="2800" b="1" dirty="0" err="1"/>
              <a:t>деятельностному</a:t>
            </a:r>
            <a:r>
              <a:rPr lang="ru-RU" sz="2800" b="1" dirty="0"/>
              <a:t>) уроку: </a:t>
            </a:r>
            <a:endParaRPr lang="ru-RU" sz="2800" b="1" dirty="0" smtClean="0"/>
          </a:p>
          <a:p>
            <a:pPr marL="45720" indent="0" algn="ctr">
              <a:buNone/>
            </a:pPr>
            <a:endParaRPr lang="ru-RU" sz="2800" b="1" dirty="0"/>
          </a:p>
          <a:p>
            <a:pPr>
              <a:buFont typeface="Arial"/>
              <a:buChar char="•"/>
            </a:pPr>
            <a:r>
              <a:rPr lang="ru-RU" b="1" dirty="0"/>
              <a:t>самостоятельная работа учащихся на всех этапах урока;</a:t>
            </a:r>
          </a:p>
          <a:p>
            <a:pPr>
              <a:buFont typeface="Arial"/>
              <a:buChar char="•"/>
            </a:pPr>
            <a:r>
              <a:rPr lang="ru-RU" b="1" dirty="0"/>
              <a:t>учитель выступает в роли организатора, а не информатора;</a:t>
            </a:r>
          </a:p>
          <a:p>
            <a:pPr>
              <a:buFont typeface="Arial"/>
              <a:buChar char="•"/>
            </a:pPr>
            <a:r>
              <a:rPr lang="ru-RU" b="1" dirty="0"/>
              <a:t>обязательная рефлексия учащихся на уроке;</a:t>
            </a:r>
          </a:p>
          <a:p>
            <a:pPr>
              <a:buFont typeface="Arial"/>
              <a:buChar char="•"/>
            </a:pPr>
            <a:r>
              <a:rPr lang="ru-RU" b="1" dirty="0"/>
              <a:t>высокая степень речевой активности учащихся.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739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525344"/>
            <a:ext cx="6512511" cy="3326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649808"/>
          </a:xfrm>
        </p:spPr>
        <p:txBody>
          <a:bodyPr/>
          <a:lstStyle/>
          <a:p>
            <a:pPr algn="ctr"/>
            <a:r>
              <a:rPr lang="ru-RU" sz="2800" b="1" dirty="0"/>
              <a:t>Структурные элементы </a:t>
            </a:r>
            <a:r>
              <a:rPr lang="ru-RU" sz="2800" b="1" dirty="0" smtClean="0"/>
              <a:t>урока</a:t>
            </a:r>
          </a:p>
          <a:p>
            <a:pPr algn="ctr"/>
            <a:endParaRPr lang="ru-RU" sz="2800" b="1" dirty="0"/>
          </a:p>
          <a:p>
            <a:r>
              <a:rPr lang="ru-RU" b="1" dirty="0"/>
              <a:t>1. Мобилизующий этап (включение учащихся в активную интеллектуальную деятельность). </a:t>
            </a:r>
          </a:p>
          <a:p>
            <a:r>
              <a:rPr lang="ru-RU" b="1" dirty="0"/>
              <a:t>2. Целеполагание (формирование учащимися целей урока по схеме: вспомнить – узнать – научиться). </a:t>
            </a:r>
          </a:p>
          <a:p>
            <a:r>
              <a:rPr lang="ru-RU" b="1" dirty="0"/>
              <a:t>3. Момент осознания недостаточности имеющихся знаний. </a:t>
            </a:r>
          </a:p>
          <a:p>
            <a:r>
              <a:rPr lang="ru-RU" b="1" dirty="0"/>
              <a:t>4. Коммуникация. </a:t>
            </a:r>
          </a:p>
          <a:p>
            <a:r>
              <a:rPr lang="ru-RU" b="1" dirty="0"/>
              <a:t>5. Взаимопроверка и взаимоконтроль. </a:t>
            </a:r>
          </a:p>
          <a:p>
            <a:r>
              <a:rPr lang="ru-RU" b="1" dirty="0"/>
              <a:t>6. Рефлексия.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897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453336"/>
            <a:ext cx="6512511" cy="2880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461448" cy="55778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/>
              <a:t>Требования к заданиям на уроке</a:t>
            </a:r>
          </a:p>
          <a:p>
            <a:r>
              <a:rPr lang="ru-RU" b="1" dirty="0"/>
              <a:t>- Повышенный уровень сложности, проблемный и поисковый характер. </a:t>
            </a:r>
          </a:p>
          <a:p>
            <a:r>
              <a:rPr lang="ru-RU" b="1" dirty="0"/>
              <a:t>- Задания должны предполагать необходимость комплексного применения знаний из нескольких разделов предмета.</a:t>
            </a:r>
          </a:p>
          <a:p>
            <a:pPr algn="ctr"/>
            <a:r>
              <a:rPr lang="ru-RU" sz="2800" b="1" dirty="0"/>
              <a:t>Деятельность ученика</a:t>
            </a:r>
          </a:p>
          <a:p>
            <a:r>
              <a:rPr lang="ru-RU" b="1" dirty="0"/>
              <a:t>I. Мобилизующий этап. </a:t>
            </a:r>
          </a:p>
          <a:p>
            <a:r>
              <a:rPr lang="ru-RU" b="1" dirty="0"/>
              <a:t>1. Выполняя предложенные учителем задания частично-поискового характера, определяет тему урока. </a:t>
            </a:r>
          </a:p>
          <a:p>
            <a:r>
              <a:rPr lang="ru-RU" b="1" dirty="0"/>
              <a:t>2. Пользуясь опорной схемой, формулирует цели урока, создает установку на их реализацию. </a:t>
            </a:r>
          </a:p>
          <a:p>
            <a:r>
              <a:rPr lang="ru-RU" b="1" dirty="0"/>
              <a:t>3. Актуализирует имеющиеся знания, применяя их в практической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7428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525344"/>
            <a:ext cx="6512511" cy="216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577800"/>
          </a:xfrm>
        </p:spPr>
        <p:txBody>
          <a:bodyPr/>
          <a:lstStyle/>
          <a:p>
            <a:pPr algn="ctr"/>
            <a:r>
              <a:rPr lang="ru-RU" b="1" dirty="0"/>
              <a:t>II. Этап овладения новыми знаниями. </a:t>
            </a:r>
          </a:p>
          <a:p>
            <a:r>
              <a:rPr lang="ru-RU" b="1" dirty="0"/>
              <a:t>1. Формулирует новое правило на основе анализа предложенного учителем материала. </a:t>
            </a:r>
          </a:p>
          <a:p>
            <a:r>
              <a:rPr lang="ru-RU" b="1" dirty="0"/>
              <a:t>2. Формулирует задания к упражнениям. </a:t>
            </a:r>
          </a:p>
          <a:p>
            <a:r>
              <a:rPr lang="ru-RU" b="1" dirty="0"/>
              <a:t>3. Выполняет упражнения, комментируя и поясняя свои действия. </a:t>
            </a:r>
          </a:p>
          <a:p>
            <a:pPr algn="ctr"/>
            <a:r>
              <a:rPr lang="ru-RU" b="1" dirty="0"/>
              <a:t>III. Рефлексия </a:t>
            </a:r>
          </a:p>
          <a:p>
            <a:r>
              <a:rPr lang="ru-RU" b="1" dirty="0"/>
              <a:t>1. Вспоминает ход урока. </a:t>
            </a:r>
          </a:p>
          <a:p>
            <a:r>
              <a:rPr lang="ru-RU" b="1" dirty="0"/>
              <a:t>2. Анализирует свою деятельность или деятельность товарищей. </a:t>
            </a:r>
          </a:p>
          <a:p>
            <a:r>
              <a:rPr lang="ru-RU" b="1" dirty="0"/>
              <a:t>3. Формулирует свои впечатления.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125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597352"/>
            <a:ext cx="6512511" cy="1440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533456" cy="5793824"/>
          </a:xfrm>
        </p:spPr>
        <p:txBody>
          <a:bodyPr/>
          <a:lstStyle/>
          <a:p>
            <a:r>
              <a:rPr lang="ru-RU" b="1" dirty="0"/>
              <a:t>Пример заданий </a:t>
            </a:r>
            <a:r>
              <a:rPr lang="ru-RU" b="1" dirty="0" smtClean="0"/>
              <a:t>(мобилизующий этап)</a:t>
            </a:r>
            <a:endParaRPr lang="ru-RU" b="1" dirty="0"/>
          </a:p>
          <a:p>
            <a:pPr marL="45720" indent="0">
              <a:buNone/>
            </a:pPr>
            <a:r>
              <a:rPr lang="ru-RU" b="1" dirty="0"/>
              <a:t>Заполни четвёртую строчку, исключив из каждой строки лишнее слово: </a:t>
            </a:r>
          </a:p>
          <a:p>
            <a:r>
              <a:rPr lang="ru-RU" b="1" dirty="0"/>
              <a:t>1) </a:t>
            </a:r>
            <a:r>
              <a:rPr lang="ru-RU" b="1" dirty="0" err="1"/>
              <a:t>ноч</a:t>
            </a:r>
            <a:r>
              <a:rPr lang="ru-RU" b="1" dirty="0"/>
              <a:t>…, </a:t>
            </a:r>
            <a:r>
              <a:rPr lang="ru-RU" b="1" dirty="0" err="1"/>
              <a:t>проч</a:t>
            </a:r>
            <a:r>
              <a:rPr lang="ru-RU" b="1" dirty="0"/>
              <a:t>…, </a:t>
            </a:r>
            <a:r>
              <a:rPr lang="ru-RU" b="1" dirty="0" err="1"/>
              <a:t>глуш</a:t>
            </a:r>
            <a:r>
              <a:rPr lang="ru-RU" b="1" dirty="0"/>
              <a:t>…; </a:t>
            </a:r>
          </a:p>
          <a:p>
            <a:r>
              <a:rPr lang="ru-RU" b="1" dirty="0"/>
              <a:t>2) </a:t>
            </a:r>
            <a:r>
              <a:rPr lang="ru-RU" b="1" dirty="0" err="1"/>
              <a:t>сплош</a:t>
            </a:r>
            <a:r>
              <a:rPr lang="ru-RU" b="1" dirty="0"/>
              <a:t>…, </a:t>
            </a:r>
            <a:r>
              <a:rPr lang="ru-RU" b="1" dirty="0" err="1"/>
              <a:t>стереч</a:t>
            </a:r>
            <a:r>
              <a:rPr lang="ru-RU" b="1" dirty="0"/>
              <a:t>…, </a:t>
            </a:r>
            <a:r>
              <a:rPr lang="ru-RU" b="1" dirty="0" err="1"/>
              <a:t>береч</a:t>
            </a:r>
            <a:r>
              <a:rPr lang="ru-RU" b="1" dirty="0"/>
              <a:t>…; </a:t>
            </a:r>
          </a:p>
          <a:p>
            <a:r>
              <a:rPr lang="ru-RU" b="1" dirty="0"/>
              <a:t>3) </a:t>
            </a:r>
            <a:r>
              <a:rPr lang="ru-RU" b="1" dirty="0" err="1"/>
              <a:t>умываеш</a:t>
            </a:r>
            <a:r>
              <a:rPr lang="ru-RU" b="1" dirty="0"/>
              <a:t>…</a:t>
            </a:r>
            <a:r>
              <a:rPr lang="ru-RU" b="1" dirty="0" err="1"/>
              <a:t>ся</a:t>
            </a:r>
            <a:r>
              <a:rPr lang="ru-RU" b="1" dirty="0"/>
              <a:t>, </a:t>
            </a:r>
            <a:r>
              <a:rPr lang="ru-RU" b="1" dirty="0" err="1"/>
              <a:t>держиш</a:t>
            </a:r>
            <a:r>
              <a:rPr lang="ru-RU" b="1" dirty="0"/>
              <a:t>…; </a:t>
            </a:r>
            <a:r>
              <a:rPr lang="ru-RU" b="1" dirty="0" err="1"/>
              <a:t>настеж</a:t>
            </a:r>
            <a:r>
              <a:rPr lang="ru-RU" b="1" dirty="0"/>
              <a:t>…; </a:t>
            </a:r>
          </a:p>
          <a:p>
            <a:r>
              <a:rPr lang="ru-RU" b="1" dirty="0"/>
              <a:t>4) …, …, … . </a:t>
            </a:r>
          </a:p>
          <a:p>
            <a:r>
              <a:rPr lang="ru-RU" b="1" dirty="0"/>
              <a:t>Запись на </a:t>
            </a:r>
            <a:r>
              <a:rPr lang="ru-RU" b="1" dirty="0" smtClean="0"/>
              <a:t>доске (или устно): </a:t>
            </a:r>
            <a:endParaRPr lang="ru-RU" b="1" dirty="0"/>
          </a:p>
          <a:p>
            <a:pPr marL="45720" indent="0">
              <a:buNone/>
            </a:pPr>
            <a:r>
              <a:rPr lang="ru-RU" b="1" dirty="0"/>
              <a:t>Цель урока: </a:t>
            </a:r>
          </a:p>
          <a:p>
            <a:pPr marL="45720" indent="0">
              <a:buNone/>
            </a:pPr>
            <a:r>
              <a:rPr lang="ru-RU" b="1" dirty="0"/>
              <a:t>познакомиться с … … … … </a:t>
            </a:r>
          </a:p>
          <a:p>
            <a:pPr marL="45720" indent="0">
              <a:buNone/>
            </a:pPr>
            <a:r>
              <a:rPr lang="ru-RU" b="1" dirty="0"/>
              <a:t>и учиться … … …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9381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525344"/>
            <a:ext cx="6512511" cy="216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05464" cy="5721816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b="1" u="sng" dirty="0"/>
              <a:t>Этап овладения новыми знаниями</a:t>
            </a:r>
          </a:p>
          <a:p>
            <a:r>
              <a:rPr lang="ru-RU" b="1" dirty="0"/>
              <a:t>1) сплош</a:t>
            </a:r>
            <a:r>
              <a:rPr lang="ru-RU" b="1" u="sng" dirty="0"/>
              <a:t>ь</a:t>
            </a:r>
            <a:r>
              <a:rPr lang="ru-RU" b="1" dirty="0"/>
              <a:t>, проч</a:t>
            </a:r>
            <a:r>
              <a:rPr lang="ru-RU" b="1" u="sng" dirty="0"/>
              <a:t>ь</a:t>
            </a:r>
            <a:r>
              <a:rPr lang="ru-RU" b="1" dirty="0"/>
              <a:t>, настеж</a:t>
            </a:r>
            <a:r>
              <a:rPr lang="ru-RU" b="1" u="sng" dirty="0"/>
              <a:t>ь</a:t>
            </a:r>
            <a:r>
              <a:rPr lang="ru-RU" b="1" dirty="0"/>
              <a:t>: </a:t>
            </a:r>
          </a:p>
          <a:p>
            <a:r>
              <a:rPr lang="ru-RU" b="1" dirty="0"/>
              <a:t>2) уж, замуж, невтерпёж (</a:t>
            </a:r>
            <a:r>
              <a:rPr lang="ru-RU" b="1" dirty="0" err="1"/>
              <a:t>исключ</a:t>
            </a:r>
            <a:r>
              <a:rPr lang="ru-RU" b="1" dirty="0"/>
              <a:t>.) </a:t>
            </a:r>
          </a:p>
          <a:p>
            <a:r>
              <a:rPr lang="ru-RU" b="1" dirty="0"/>
              <a:t>Познакомьтесь с записью. </a:t>
            </a:r>
          </a:p>
          <a:p>
            <a:r>
              <a:rPr lang="ru-RU" b="1" dirty="0"/>
              <a:t>Сформулируйте правило написания мягкого знака после шипящих на конце наречий.</a:t>
            </a:r>
          </a:p>
          <a:p>
            <a:pPr marL="45720" indent="0" algn="ctr">
              <a:buNone/>
            </a:pPr>
            <a:r>
              <a:rPr lang="ru-RU" b="1" u="sng" dirty="0"/>
              <a:t>Закрепление изученного</a:t>
            </a:r>
          </a:p>
          <a:p>
            <a:r>
              <a:rPr lang="ru-RU" b="1" dirty="0"/>
              <a:t>Упражнение. </a:t>
            </a:r>
          </a:p>
          <a:p>
            <a:r>
              <a:rPr lang="ru-RU" b="1" dirty="0"/>
              <a:t>Прочитайте фразеологизмы под цифрами и в справке. Сформулируйте задания к упражнению. </a:t>
            </a:r>
          </a:p>
          <a:p>
            <a:r>
              <a:rPr lang="ru-RU" b="1" dirty="0"/>
              <a:t>1) Кидает в жар 4) сжигать мост </a:t>
            </a:r>
          </a:p>
          <a:p>
            <a:r>
              <a:rPr lang="ru-RU" b="1" dirty="0"/>
              <a:t>2) Отлегло от сердца 5) что правда, то правда </a:t>
            </a:r>
          </a:p>
          <a:p>
            <a:r>
              <a:rPr lang="ru-RU" b="1" dirty="0"/>
              <a:t>3) Как две капли воды 6) кругом и всюду </a:t>
            </a:r>
          </a:p>
          <a:p>
            <a:r>
              <a:rPr lang="ru-RU" b="1" dirty="0"/>
              <a:t>Справка: </a:t>
            </a:r>
            <a:r>
              <a:rPr lang="ru-RU" b="1" dirty="0" err="1"/>
              <a:t>точ</a:t>
            </a:r>
            <a:r>
              <a:rPr lang="ru-RU" b="1" dirty="0"/>
              <a:t>…(в)</a:t>
            </a:r>
            <a:r>
              <a:rPr lang="ru-RU" b="1" dirty="0" err="1"/>
              <a:t>точ</a:t>
            </a:r>
            <a:r>
              <a:rPr lang="ru-RU" b="1" dirty="0"/>
              <a:t>…, бросает в </a:t>
            </a:r>
            <a:r>
              <a:rPr lang="ru-RU" b="1" dirty="0" err="1"/>
              <a:t>дрож</a:t>
            </a:r>
            <a:r>
              <a:rPr lang="ru-RU" b="1" dirty="0"/>
              <a:t>…, </a:t>
            </a:r>
            <a:r>
              <a:rPr lang="ru-RU" b="1" dirty="0" err="1"/>
              <a:t>сплош</a:t>
            </a:r>
            <a:r>
              <a:rPr lang="ru-RU" b="1" dirty="0"/>
              <a:t>… и рядом, </a:t>
            </a:r>
            <a:r>
              <a:rPr lang="ru-RU" b="1" dirty="0" err="1"/>
              <a:t>жеч</a:t>
            </a:r>
            <a:r>
              <a:rPr lang="ru-RU" b="1" dirty="0"/>
              <a:t>… корабли, ничего не </a:t>
            </a:r>
            <a:r>
              <a:rPr lang="ru-RU" b="1" dirty="0" err="1"/>
              <a:t>скажеш</a:t>
            </a:r>
            <a:r>
              <a:rPr lang="ru-RU" b="1" dirty="0"/>
              <a:t>…, гора с плеч… </a:t>
            </a:r>
            <a:br>
              <a:rPr lang="ru-RU" b="1" dirty="0"/>
            </a:b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7434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525344"/>
            <a:ext cx="6512511" cy="3326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749480" cy="5721816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b="1" u="sng" dirty="0"/>
              <a:t>Рефлексия</a:t>
            </a:r>
          </a:p>
          <a:p>
            <a:r>
              <a:rPr lang="ru-RU" b="1" dirty="0"/>
              <a:t>I. 1. Сумели Вы решить поставленную перед собой задачу? </a:t>
            </a:r>
          </a:p>
          <a:p>
            <a:r>
              <a:rPr lang="ru-RU" b="1" dirty="0"/>
              <a:t>2. Что Вам в этом помогло? </a:t>
            </a:r>
          </a:p>
          <a:p>
            <a:r>
              <a:rPr lang="ru-RU" b="1" dirty="0"/>
              <a:t>3. Какие трудности возникли? </a:t>
            </a:r>
          </a:p>
          <a:p>
            <a:r>
              <a:rPr lang="ru-RU" b="1" dirty="0"/>
              <a:t>II. 1. Над чем работали? </a:t>
            </a:r>
          </a:p>
          <a:p>
            <a:r>
              <a:rPr lang="ru-RU" b="1" dirty="0"/>
              <a:t> 2</a:t>
            </a:r>
            <a:r>
              <a:rPr lang="ru-RU" b="1" dirty="0" smtClean="0"/>
              <a:t>. </a:t>
            </a:r>
            <a:r>
              <a:rPr lang="ru-RU" b="1" dirty="0"/>
              <a:t>Что нового узнали? </a:t>
            </a:r>
          </a:p>
          <a:p>
            <a:r>
              <a:rPr lang="ru-RU" b="1" dirty="0" smtClean="0"/>
              <a:t>3. </a:t>
            </a:r>
            <a:r>
              <a:rPr lang="ru-RU" b="1" dirty="0"/>
              <a:t>Что получилось? Что не получилось? </a:t>
            </a:r>
          </a:p>
          <a:p>
            <a:r>
              <a:rPr lang="ru-RU" b="1" dirty="0" smtClean="0"/>
              <a:t>4. </a:t>
            </a:r>
            <a:r>
              <a:rPr lang="ru-RU" b="1" dirty="0"/>
              <a:t>Над чем нужно работать? </a:t>
            </a:r>
          </a:p>
          <a:p>
            <a:r>
              <a:rPr lang="ru-RU" b="1" dirty="0"/>
              <a:t>III. 1. В чём </a:t>
            </a:r>
            <a:r>
              <a:rPr lang="ru-RU" b="1" dirty="0" err="1"/>
              <a:t>самореализовался</a:t>
            </a:r>
            <a:r>
              <a:rPr lang="ru-RU" b="1" dirty="0"/>
              <a:t> во время урока? </a:t>
            </a:r>
          </a:p>
          <a:p>
            <a:r>
              <a:rPr lang="ru-RU" b="1" dirty="0"/>
              <a:t>2. Что нового открыл в себе, для себя? </a:t>
            </a:r>
          </a:p>
          <a:p>
            <a:r>
              <a:rPr lang="ru-RU" b="1" dirty="0"/>
              <a:t>3</a:t>
            </a:r>
            <a:r>
              <a:rPr lang="ru-RU" b="1" dirty="0" smtClean="0"/>
              <a:t>. </a:t>
            </a:r>
            <a:r>
              <a:rPr lang="ru-RU" b="1" dirty="0"/>
              <a:t>Воспользовался ли своим умением быть коммуникабельным? </a:t>
            </a:r>
          </a:p>
          <a:p>
            <a:r>
              <a:rPr lang="ru-RU" b="1" dirty="0" smtClean="0"/>
              <a:t>4. </a:t>
            </a:r>
            <a:r>
              <a:rPr lang="ru-RU" b="1" dirty="0"/>
              <a:t>Получилось ли достичь наибольшего из возможного </a:t>
            </a:r>
          </a:p>
          <a:p>
            <a:r>
              <a:rPr lang="ru-RU" b="1" dirty="0"/>
              <a:t>(предложенного)?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433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453336"/>
            <a:ext cx="6512511" cy="216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05464" cy="5577800"/>
          </a:xfrm>
        </p:spPr>
        <p:txBody>
          <a:bodyPr>
            <a:normAutofit fontScale="92500"/>
          </a:bodyPr>
          <a:lstStyle/>
          <a:p>
            <a:pPr marL="45720" indent="0" algn="ctr">
              <a:buNone/>
            </a:pPr>
            <a:r>
              <a:rPr lang="ru-RU" b="1" u="sng" dirty="0"/>
              <a:t>Требования к учителю</a:t>
            </a:r>
          </a:p>
          <a:p>
            <a:r>
              <a:rPr lang="ru-RU" b="1" dirty="0"/>
              <a:t>1. Учитель чётко и точно формулирует задания. </a:t>
            </a:r>
          </a:p>
          <a:p>
            <a:r>
              <a:rPr lang="ru-RU" b="1" dirty="0"/>
              <a:t>2. Не даёт новые знания ученикам в </a:t>
            </a:r>
          </a:p>
          <a:p>
            <a:r>
              <a:rPr lang="ru-RU" b="1" dirty="0"/>
              <a:t>готовом виде. </a:t>
            </a:r>
          </a:p>
          <a:p>
            <a:r>
              <a:rPr lang="ru-RU" b="1" dirty="0"/>
              <a:t>3. Не повторяет задание два раза. </a:t>
            </a:r>
          </a:p>
          <a:p>
            <a:r>
              <a:rPr lang="ru-RU" b="1" dirty="0"/>
              <a:t>4. Не комментирует ответы учеников и не исправляет их, предлагая это сделать самим учащимся. </a:t>
            </a:r>
          </a:p>
          <a:p>
            <a:r>
              <a:rPr lang="ru-RU" b="1" dirty="0"/>
              <a:t>5. Не повторяет то, что уже сказали ученики. </a:t>
            </a:r>
          </a:p>
          <a:p>
            <a:r>
              <a:rPr lang="ru-RU" b="1" dirty="0"/>
              <a:t>6. Предугадывает затруднения учеников и меняет по ходу урока задание, если дети не смогли его выполнить с первого раза. </a:t>
            </a:r>
          </a:p>
          <a:p>
            <a:r>
              <a:rPr lang="ru-RU" b="1" dirty="0"/>
              <a:t>7. Подбирает комплексные задания, в которых предложенная языковая единица рассматривается с нескольких сторон. </a:t>
            </a:r>
            <a:br>
              <a:rPr lang="ru-RU" b="1" dirty="0"/>
            </a:b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2902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309320"/>
            <a:ext cx="6512511" cy="2880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533456" cy="5721816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Учить детей сегодня трудно,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И раньше было нелегко.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Век XXI – век открытий,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Век инноваций, новизны,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Но  от учителя зависит,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Какими дети быть должны.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smtClean="0">
                <a:latin typeface="Times New Roman"/>
                <a:ea typeface="Times New Roman"/>
                <a:cs typeface="Times New Roman"/>
              </a:rPr>
              <a:t>Желаю </a:t>
            </a: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вам, чтоб дети  </a:t>
            </a:r>
            <a:r>
              <a:rPr lang="ru-RU" sz="2400" i="1" dirty="0" smtClean="0">
                <a:latin typeface="Times New Roman"/>
                <a:ea typeface="Times New Roman"/>
                <a:cs typeface="Times New Roman"/>
              </a:rPr>
              <a:t>в классе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Светились от улыбок и любви,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Здоровья вам и творческих успехов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В век инноваций, новизны!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725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949280"/>
            <a:ext cx="6512511" cy="3600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764704"/>
            <a:ext cx="7336904" cy="500173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 </a:t>
            </a:r>
            <a:r>
              <a:rPr lang="ru-RU" sz="4000" dirty="0"/>
              <a:t>  «</a:t>
            </a:r>
            <a:r>
              <a:rPr lang="ru-RU" sz="4000" dirty="0">
                <a:latin typeface="Monotype Corsiva" pitchFamily="66" charset="0"/>
              </a:rPr>
              <a:t>Единственный путь, ведущий к   знаниям, - это деятельность».</a:t>
            </a:r>
          </a:p>
          <a:p>
            <a:pPr marL="45720" indent="0" algn="r">
              <a:buNone/>
            </a:pPr>
            <a:r>
              <a:rPr lang="ru-RU" dirty="0" smtClean="0"/>
              <a:t> </a:t>
            </a:r>
            <a:r>
              <a:rPr lang="ru-RU" dirty="0"/>
              <a:t>                                                                                                                  </a:t>
            </a:r>
            <a:r>
              <a:rPr lang="ru-RU" dirty="0" err="1"/>
              <a:t>Б.Шоу</a:t>
            </a:r>
            <a:endParaRPr lang="ru-RU" dirty="0"/>
          </a:p>
          <a:p>
            <a:r>
              <a:rPr lang="ru-RU" dirty="0"/>
              <a:t> </a:t>
            </a:r>
            <a:r>
              <a:rPr lang="ru-RU" sz="3900" dirty="0" smtClean="0">
                <a:latin typeface="Monotype Corsiva" pitchFamily="66" charset="0"/>
              </a:rPr>
              <a:t>«</a:t>
            </a:r>
            <a:r>
              <a:rPr lang="ru-RU" sz="3900" dirty="0">
                <a:latin typeface="Monotype Corsiva" pitchFamily="66" charset="0"/>
              </a:rPr>
              <a:t>Скажи </a:t>
            </a:r>
            <a:r>
              <a:rPr lang="ru-RU" sz="3900" dirty="0" smtClean="0">
                <a:latin typeface="Monotype Corsiva" pitchFamily="66" charset="0"/>
              </a:rPr>
              <a:t>мне </a:t>
            </a:r>
            <a:r>
              <a:rPr lang="ru-RU" sz="3900" dirty="0">
                <a:latin typeface="Monotype Corsiva" pitchFamily="66" charset="0"/>
              </a:rPr>
              <a:t>- и я забуду.</a:t>
            </a:r>
          </a:p>
          <a:p>
            <a:pPr marL="45720" indent="0">
              <a:buNone/>
            </a:pPr>
            <a:r>
              <a:rPr lang="ru-RU" sz="3900" dirty="0">
                <a:latin typeface="Monotype Corsiva" pitchFamily="66" charset="0"/>
              </a:rPr>
              <a:t>Покажи мне </a:t>
            </a:r>
            <a:r>
              <a:rPr lang="ru-RU" sz="3900" dirty="0" smtClean="0">
                <a:latin typeface="Monotype Corsiva" pitchFamily="66" charset="0"/>
              </a:rPr>
              <a:t>– </a:t>
            </a:r>
            <a:r>
              <a:rPr lang="ru-RU" sz="3900" dirty="0">
                <a:latin typeface="Monotype Corsiva" pitchFamily="66" charset="0"/>
              </a:rPr>
              <a:t>и я  запомню.</a:t>
            </a:r>
          </a:p>
          <a:p>
            <a:pPr marL="45720" indent="0">
              <a:buNone/>
            </a:pPr>
            <a:r>
              <a:rPr lang="ru-RU" sz="3900" dirty="0">
                <a:latin typeface="Monotype Corsiva" pitchFamily="66" charset="0"/>
              </a:rPr>
              <a:t>Дай мне действовать </a:t>
            </a:r>
            <a:r>
              <a:rPr lang="ru-RU" sz="3900" dirty="0" smtClean="0">
                <a:latin typeface="Monotype Corsiva" pitchFamily="66" charset="0"/>
              </a:rPr>
              <a:t>самому </a:t>
            </a:r>
            <a:r>
              <a:rPr lang="ru-RU" sz="3900" dirty="0">
                <a:latin typeface="Monotype Corsiva" pitchFamily="66" charset="0"/>
              </a:rPr>
              <a:t>– и я научусь</a:t>
            </a:r>
            <a:r>
              <a:rPr lang="ru-RU" sz="3900" dirty="0" smtClean="0">
                <a:latin typeface="Monotype Corsiva" pitchFamily="66" charset="0"/>
              </a:rPr>
              <a:t>.»</a:t>
            </a:r>
          </a:p>
          <a:p>
            <a:pPr marL="45720" indent="0" algn="r">
              <a:buNone/>
            </a:pPr>
            <a:r>
              <a:rPr lang="ru-RU" dirty="0" smtClean="0"/>
              <a:t>                      Китайская</a:t>
            </a:r>
          </a:p>
          <a:p>
            <a:pPr marL="45720" indent="0" algn="r">
              <a:buNone/>
            </a:pPr>
            <a:r>
              <a:rPr lang="ru-RU" dirty="0"/>
              <a:t>                              мудрость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950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endParaRPr lang="ru-RU" sz="4800" dirty="0" smtClean="0"/>
          </a:p>
          <a:p>
            <a:pPr algn="ctr"/>
            <a:endParaRPr lang="ru-RU" sz="4800" dirty="0"/>
          </a:p>
          <a:p>
            <a:pPr algn="ct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843811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661248"/>
            <a:ext cx="6512511" cy="7200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73416" cy="4641696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800" dirty="0">
                <a:latin typeface="Times New Roman"/>
                <a:ea typeface="Times New Roman"/>
                <a:cs typeface="Times New Roman"/>
              </a:rPr>
              <a:t>«Процесс учения - это процесс деятельности ученика, направленный на становление его сознания и его личности в </a:t>
            </a:r>
            <a:r>
              <a:rPr lang="ru-RU" sz="4800" dirty="0" smtClean="0">
                <a:latin typeface="Times New Roman"/>
                <a:ea typeface="Times New Roman"/>
                <a:cs typeface="Times New Roman"/>
              </a:rPr>
              <a:t>целом, </a:t>
            </a:r>
            <a:r>
              <a:rPr lang="ru-RU" sz="4800" dirty="0">
                <a:latin typeface="Times New Roman"/>
                <a:ea typeface="Times New Roman"/>
                <a:cs typeface="Times New Roman"/>
              </a:rPr>
              <a:t>новые знания не даются в готовом виде. Вот что такое “</a:t>
            </a:r>
            <a:r>
              <a:rPr lang="ru-RU" sz="4800" dirty="0" err="1">
                <a:latin typeface="Times New Roman"/>
                <a:ea typeface="Times New Roman"/>
                <a:cs typeface="Times New Roman"/>
              </a:rPr>
              <a:t>деятельностный</a:t>
            </a:r>
            <a:r>
              <a:rPr lang="ru-RU" sz="4800" dirty="0">
                <a:latin typeface="Times New Roman"/>
                <a:ea typeface="Times New Roman"/>
                <a:cs typeface="Times New Roman"/>
              </a:rPr>
              <a:t> подход” в образовании!» (</a:t>
            </a:r>
            <a:r>
              <a:rPr lang="ru-RU" sz="4800" dirty="0" err="1">
                <a:latin typeface="Times New Roman"/>
                <a:ea typeface="Times New Roman"/>
                <a:cs typeface="Times New Roman"/>
              </a:rPr>
              <a:t>А.А.Леонтьев</a:t>
            </a:r>
            <a:r>
              <a:rPr lang="ru-RU" sz="4800" dirty="0">
                <a:latin typeface="Times New Roman"/>
                <a:ea typeface="Times New Roman"/>
                <a:cs typeface="Times New Roman"/>
              </a:rPr>
              <a:t>). </a:t>
            </a:r>
            <a:endParaRPr lang="ru-RU" sz="44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buNone/>
            </a:pP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328145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309320"/>
            <a:ext cx="6512511" cy="2880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461448" cy="5361776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u="sng" dirty="0">
                <a:latin typeface="Times New Roman"/>
                <a:ea typeface="Times New Roman"/>
                <a:cs typeface="Times New Roman"/>
              </a:rPr>
              <a:t>История вопроса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Концепцию «учения через деятельность» впервые предложил американский учёный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Д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Дьюи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. Им были определены основные принципы 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деятельностного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подхода в обучении: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учёт интересов учащихся;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учение через обучение мысли и действию;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познание и знание как следствие преодоления трудностей;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свободная творческая работа и сотрудничество.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2319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381328"/>
            <a:ext cx="6512511" cy="2880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505792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dirty="0">
                <a:latin typeface="Times New Roman"/>
                <a:ea typeface="Times New Roman"/>
                <a:cs typeface="Times New Roman"/>
              </a:rPr>
              <a:t>«Сведений науки не следует сообщать учащемуся готовыми, но его надо привести к тому, чтобы он сам их находил, сам ими овладевал. Такой метод обучения наилучший, самый трудный, самый редкий…» </a:t>
            </a:r>
            <a:endParaRPr lang="ru-RU" sz="3600" dirty="0" smtClean="0">
              <a:latin typeface="Times New Roman"/>
              <a:ea typeface="Times New Roman"/>
              <a:cs typeface="Times New Roman"/>
            </a:endParaRPr>
          </a:p>
          <a:p>
            <a:pPr marL="4572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sz="3600" dirty="0" err="1">
                <a:latin typeface="Times New Roman"/>
                <a:ea typeface="Times New Roman"/>
                <a:cs typeface="Times New Roman"/>
              </a:rPr>
              <a:t>А.Дистервег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)</a:t>
            </a:r>
            <a:endParaRPr lang="ru-RU" sz="3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805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381328"/>
            <a:ext cx="6512511" cy="2880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505792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«…Очевидно, что знание, которое ребенок сам «открыл», наглядно для него доступно и сознательно им усвоено. Включение 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ребенока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деятельность.. активизирует его мышление, формирует у него готовность к саморазвитию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»</a:t>
            </a:r>
          </a:p>
          <a:p>
            <a:pPr marL="4572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ru-RU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В.В.Давыдов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lang="ru-RU" sz="3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070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453336"/>
            <a:ext cx="6512511" cy="216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86583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Понятие </a:t>
            </a:r>
            <a:r>
              <a:rPr lang="ru-RU" sz="2400" b="1" dirty="0" err="1">
                <a:latin typeface="Times New Roman"/>
                <a:ea typeface="Times New Roman"/>
                <a:cs typeface="Times New Roman"/>
              </a:rPr>
              <a:t>деятельностного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 подхода.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err="1">
                <a:latin typeface="Times New Roman"/>
                <a:ea typeface="Times New Roman"/>
                <a:cs typeface="Times New Roman"/>
              </a:rPr>
              <a:t>Деятельностный</a:t>
            </a:r>
            <a:r>
              <a:rPr lang="ru-RU" sz="2400" i="1" dirty="0">
                <a:latin typeface="Times New Roman"/>
                <a:ea typeface="Times New Roman"/>
                <a:cs typeface="Times New Roman"/>
              </a:rPr>
              <a:t> подход в образовании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– это совсем не совокупность образовательных технологий или методических приемов. Это своего рода философия образования, методологический базис. На первом месте стоит не накопление учащимися ЗУН в узкой предметной области, а становление личности, ее “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самостроительство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” в процессе деятельности ребенка в предметном мире.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r>
              <a:rPr lang="ru-RU" sz="2400" u="sng" dirty="0" smtClean="0">
                <a:latin typeface="Times New Roman"/>
                <a:ea typeface="Times New Roman"/>
              </a:rPr>
              <a:t>Цель</a:t>
            </a:r>
            <a:r>
              <a:rPr lang="ru-RU" sz="2400" b="1" dirty="0" smtClean="0">
                <a:latin typeface="Times New Roman"/>
                <a:ea typeface="Times New Roman"/>
              </a:rPr>
              <a:t> </a:t>
            </a:r>
            <a:r>
              <a:rPr lang="ru-RU" sz="2400" dirty="0">
                <a:latin typeface="Times New Roman"/>
                <a:ea typeface="Times New Roman"/>
              </a:rPr>
              <a:t>-</a:t>
            </a:r>
            <a:r>
              <a:rPr lang="ru-RU" sz="2400" dirty="0" smtClean="0">
                <a:latin typeface="Times New Roman"/>
                <a:ea typeface="Times New Roman"/>
              </a:rPr>
              <a:t>воспитание </a:t>
            </a:r>
            <a:r>
              <a:rPr lang="ru-RU" sz="2400" dirty="0">
                <a:latin typeface="Times New Roman"/>
                <a:ea typeface="Times New Roman"/>
              </a:rPr>
              <a:t>личности ребенка как субъекта жизнедеятельности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</a:p>
          <a:p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u="sng" dirty="0">
                <a:latin typeface="Times New Roman"/>
                <a:ea typeface="Times New Roman"/>
              </a:rPr>
              <a:t>Суть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</a:rPr>
              <a:t>состоит </a:t>
            </a:r>
            <a:r>
              <a:rPr lang="ru-RU" sz="2400" dirty="0">
                <a:latin typeface="Times New Roman"/>
                <a:ea typeface="Times New Roman"/>
              </a:rPr>
              <a:t>в направлении «всех педагогических мер на организацию интенсивной, постоянно усложняющейся </a:t>
            </a:r>
            <a:r>
              <a:rPr lang="ru-RU" sz="2400" dirty="0" smtClean="0">
                <a:latin typeface="Times New Roman"/>
                <a:ea typeface="Times New Roman"/>
              </a:rPr>
              <a:t>деятельности»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06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597352"/>
            <a:ext cx="6512511" cy="1440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5649808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Принципы </a:t>
            </a:r>
            <a:r>
              <a:rPr lang="ru-RU" sz="2400" b="1" dirty="0" err="1">
                <a:latin typeface="Times New Roman"/>
                <a:ea typeface="Times New Roman"/>
                <a:cs typeface="Times New Roman"/>
              </a:rPr>
              <a:t>деятельностного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подхода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i="1" u="sng" dirty="0">
                <a:latin typeface="Times New Roman"/>
                <a:ea typeface="Times New Roman"/>
              </a:rPr>
              <a:t>Принцип деятельности</a:t>
            </a:r>
            <a:r>
              <a:rPr lang="ru-RU" sz="2000" dirty="0"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</a:rPr>
              <a:t>                          </a:t>
            </a:r>
            <a:r>
              <a:rPr lang="ru-RU" sz="2000" i="1" u="sng" dirty="0">
                <a:latin typeface="Times New Roman"/>
                <a:ea typeface="Times New Roman"/>
              </a:rPr>
              <a:t>Принцип целостности</a:t>
            </a:r>
            <a:r>
              <a:rPr lang="ru-RU" sz="2000" dirty="0">
                <a:latin typeface="Times New Roman"/>
                <a:ea typeface="Times New Roman"/>
              </a:rPr>
              <a:t>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i="1" u="sng" dirty="0">
                <a:latin typeface="Times New Roman"/>
                <a:ea typeface="Times New Roman"/>
              </a:rPr>
              <a:t>Принцип непрерывности</a:t>
            </a:r>
            <a:r>
              <a:rPr lang="ru-RU" sz="2000" dirty="0">
                <a:latin typeface="Times New Roman"/>
                <a:ea typeface="Times New Roman"/>
              </a:rPr>
              <a:t>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i="1" u="sng" dirty="0">
                <a:latin typeface="Times New Roman"/>
                <a:ea typeface="Times New Roman"/>
              </a:rPr>
              <a:t>Принцип минимакса</a:t>
            </a:r>
            <a:r>
              <a:rPr lang="ru-RU" sz="2000" dirty="0"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</a:rPr>
              <a:t>                             </a:t>
            </a:r>
            <a:r>
              <a:rPr lang="ru-RU" sz="2000" i="1" u="sng" dirty="0">
                <a:latin typeface="Times New Roman"/>
                <a:ea typeface="Times New Roman"/>
              </a:rPr>
              <a:t>Принцип </a:t>
            </a:r>
            <a:r>
              <a:rPr lang="ru-RU" sz="2000" i="1" u="sng" dirty="0" smtClean="0">
                <a:latin typeface="Times New Roman"/>
                <a:ea typeface="Times New Roman"/>
              </a:rPr>
              <a:t>вариативности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i="1" u="sng" dirty="0">
                <a:latin typeface="Times New Roman"/>
                <a:ea typeface="Times New Roman"/>
              </a:rPr>
              <a:t>Принцип психологической комфортности</a:t>
            </a:r>
            <a:r>
              <a:rPr lang="ru-RU" sz="2000" dirty="0">
                <a:latin typeface="Times New Roman"/>
                <a:ea typeface="Times New Roman"/>
              </a:rPr>
              <a:t>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latin typeface="Times New Roman"/>
                <a:ea typeface="Times New Roman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i="1" u="sng" dirty="0">
                <a:latin typeface="Times New Roman"/>
                <a:ea typeface="Times New Roman"/>
              </a:rPr>
              <a:t>Принцип творчества</a:t>
            </a:r>
            <a:r>
              <a:rPr lang="ru-RU" sz="2000" dirty="0"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</a:rPr>
              <a:t>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059832" y="1196752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084168" y="1196752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788024" y="119675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2699792" y="1196752"/>
            <a:ext cx="1440160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220072" y="1196752"/>
            <a:ext cx="1008112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4427984" y="1196752"/>
            <a:ext cx="144016" cy="2448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004048" y="1196752"/>
            <a:ext cx="216024" cy="3528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798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525344"/>
            <a:ext cx="6512511" cy="216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577800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Сущность </a:t>
            </a:r>
            <a:r>
              <a:rPr lang="ru-RU" sz="2400" b="1" dirty="0" err="1" smtClean="0">
                <a:latin typeface="Times New Roman"/>
                <a:ea typeface="Times New Roman"/>
                <a:cs typeface="Times New Roman"/>
              </a:rPr>
              <a:t>деятельностного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подхода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 smtClean="0">
                <a:latin typeface="Monotype Corsiva" pitchFamily="66" charset="0"/>
                <a:ea typeface="Times New Roman"/>
              </a:rPr>
              <a:t>«</a:t>
            </a:r>
            <a:r>
              <a:rPr lang="ru-RU" sz="2800" dirty="0">
                <a:latin typeface="Monotype Corsiva" pitchFamily="66" charset="0"/>
                <a:ea typeface="Times New Roman"/>
              </a:rPr>
              <a:t>Я слышу – я забываю, я вижу – я запоминаю, я </a:t>
            </a:r>
            <a:r>
              <a:rPr lang="ru-RU" sz="2800" dirty="0" smtClean="0">
                <a:latin typeface="Monotype Corsiva" pitchFamily="66" charset="0"/>
                <a:ea typeface="Times New Roman"/>
              </a:rPr>
              <a:t>делаю </a:t>
            </a:r>
            <a:r>
              <a:rPr lang="ru-RU" sz="2800" dirty="0">
                <a:latin typeface="Monotype Corsiva" pitchFamily="66" charset="0"/>
                <a:ea typeface="Times New Roman"/>
              </a:rPr>
              <a:t>– я усваиваю». </a:t>
            </a:r>
            <a:endParaRPr lang="ru-RU" sz="2800" dirty="0" smtClean="0">
              <a:latin typeface="Monotype Corsiva" pitchFamily="66" charset="0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 err="1">
                <a:latin typeface="Times New Roman"/>
                <a:ea typeface="Times New Roman"/>
                <a:cs typeface="Times New Roman"/>
              </a:rPr>
              <a:t>Деятельностный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подход означает, что в центре обучении находится личность, её мотивы, цели, потребности, а условием самореализации личности является деятельность. 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i="1" dirty="0">
                <a:latin typeface="Times New Roman"/>
                <a:ea typeface="Times New Roman"/>
                <a:cs typeface="Times New Roman"/>
              </a:rPr>
              <a:t>Обучать деятельности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– это значит делать учение мотивированным, учить ребенка самостоятельно ставить перед собой цель и находить пути, в том числе средства, ее достижения (т.е. оптимально организовывать свою деятельность), помогать ребенку сформировать у себя умения контроля и самоконтроля, оценки и самооценки.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ru-RU" sz="2800" dirty="0">
              <a:effectLst/>
              <a:latin typeface="Monotype Corsiva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410698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526</TotalTime>
  <Words>982</Words>
  <Application>Microsoft Office PowerPoint</Application>
  <PresentationFormat>Экран (4:3)</PresentationFormat>
  <Paragraphs>127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Воздушный поток</vt:lpstr>
      <vt:lpstr>Деятельностный подход на уроках русского языка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Деятельностный подход на уроках русского языка</dc:title>
  <dc:creator>Катя</dc:creator>
  <cp:lastModifiedBy>Катя</cp:lastModifiedBy>
  <cp:revision>7</cp:revision>
  <dcterms:created xsi:type="dcterms:W3CDTF">2016-04-14T20:31:48Z</dcterms:created>
  <dcterms:modified xsi:type="dcterms:W3CDTF">2016-04-15T05:18:06Z</dcterms:modified>
</cp:coreProperties>
</file>