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69" r:id="rId16"/>
    <p:sldId id="270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00"/>
    <a:srgbClr val="CCECFF"/>
    <a:srgbClr val="FFFF99"/>
    <a:srgbClr val="FFFF66"/>
    <a:srgbClr val="33993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F151-7F2F-462C-9D04-111D30CAFCAD}" type="datetimeFigureOut">
              <a:rPr lang="ru-RU" smtClean="0"/>
              <a:pPr/>
              <a:t>09.02.2016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5182B-5C9E-4CB7-92D1-1E9B62375B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F151-7F2F-462C-9D04-111D30CAFCAD}" type="datetimeFigureOut">
              <a:rPr lang="ru-RU" smtClean="0"/>
              <a:pPr/>
              <a:t>09.02.2016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5182B-5C9E-4CB7-92D1-1E9B62375B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F151-7F2F-462C-9D04-111D30CAFCAD}" type="datetimeFigureOut">
              <a:rPr lang="ru-RU" smtClean="0"/>
              <a:pPr/>
              <a:t>09.02.2016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5182B-5C9E-4CB7-92D1-1E9B62375B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F151-7F2F-462C-9D04-111D30CAFCAD}" type="datetimeFigureOut">
              <a:rPr lang="ru-RU" smtClean="0"/>
              <a:pPr/>
              <a:t>09.02.2016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5182B-5C9E-4CB7-92D1-1E9B62375B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F151-7F2F-462C-9D04-111D30CAFCAD}" type="datetimeFigureOut">
              <a:rPr lang="ru-RU" smtClean="0"/>
              <a:pPr/>
              <a:t>09.02.2016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5182B-5C9E-4CB7-92D1-1E9B62375B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F151-7F2F-462C-9D04-111D30CAFCAD}" type="datetimeFigureOut">
              <a:rPr lang="ru-RU" smtClean="0"/>
              <a:pPr/>
              <a:t>09.02.2016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5182B-5C9E-4CB7-92D1-1E9B62375B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F151-7F2F-462C-9D04-111D30CAFCAD}" type="datetimeFigureOut">
              <a:rPr lang="ru-RU" smtClean="0"/>
              <a:pPr/>
              <a:t>09.02.2016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5182B-5C9E-4CB7-92D1-1E9B62375B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F151-7F2F-462C-9D04-111D30CAFCAD}" type="datetimeFigureOut">
              <a:rPr lang="ru-RU" smtClean="0"/>
              <a:pPr/>
              <a:t>09.02.2016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5182B-5C9E-4CB7-92D1-1E9B62375B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F151-7F2F-462C-9D04-111D30CAFCAD}" type="datetimeFigureOut">
              <a:rPr lang="ru-RU" smtClean="0"/>
              <a:pPr/>
              <a:t>09.02.2016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5182B-5C9E-4CB7-92D1-1E9B62375B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F151-7F2F-462C-9D04-111D30CAFCAD}" type="datetimeFigureOut">
              <a:rPr lang="ru-RU" smtClean="0"/>
              <a:pPr/>
              <a:t>09.02.2016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5182B-5C9E-4CB7-92D1-1E9B62375B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F151-7F2F-462C-9D04-111D30CAFCAD}" type="datetimeFigureOut">
              <a:rPr lang="ru-RU" smtClean="0"/>
              <a:pPr/>
              <a:t>09.02.2016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5182B-5C9E-4CB7-92D1-1E9B62375B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9F151-7F2F-462C-9D04-111D30CAFCAD}" type="datetimeFigureOut">
              <a:rPr lang="ru-RU" smtClean="0"/>
              <a:pPr/>
              <a:t>09.02.2016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F5182B-5C9E-4CB7-92D1-1E9B62375B8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s019.radikal.ru/i623/1204/22/c617b81771d4.jpg"/>
          <p:cNvPicPr>
            <a:picLocks noChangeAspect="1" noChangeArrowheads="1"/>
          </p:cNvPicPr>
          <p:nvPr/>
        </p:nvPicPr>
        <p:blipFill>
          <a:blip r:embed="rId2" cstate="print"/>
          <a:srcRect l="1992" t="2828" r="4263" b="215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95536" y="3140968"/>
          <a:ext cx="8496945" cy="33581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84178"/>
                <a:gridCol w="1728192"/>
                <a:gridCol w="1785797"/>
                <a:gridCol w="1526571"/>
                <a:gridCol w="1872207"/>
              </a:tblGrid>
              <a:tr h="879872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Цвет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Размер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Материал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Время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err="1" smtClean="0">
                          <a:solidFill>
                            <a:srgbClr val="FF0000"/>
                          </a:solidFill>
                        </a:rPr>
                        <a:t>Принад-лежность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82610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82610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82610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95536" y="404664"/>
            <a:ext cx="849694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Зелёная, птичья, каменная, безграничная,  жёлтая, деревянная, разноцветная, огромная, постоянная, зимняя, песчаная, летняя, мамина, бескрайняя,  заячья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95536" y="2132856"/>
          <a:ext cx="8496945" cy="33581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84178"/>
                <a:gridCol w="1728192"/>
                <a:gridCol w="1785797"/>
                <a:gridCol w="1526571"/>
                <a:gridCol w="1872207"/>
              </a:tblGrid>
              <a:tr h="879872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Цвет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Размер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Материал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Время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err="1" smtClean="0">
                          <a:solidFill>
                            <a:srgbClr val="FF0000"/>
                          </a:solidFill>
                        </a:rPr>
                        <a:t>Принад-лежность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826108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Зелёная</a:t>
                      </a:r>
                      <a:endParaRPr lang="ru-RU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Огромная</a:t>
                      </a:r>
                      <a:endParaRPr lang="ru-RU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Деревянная</a:t>
                      </a:r>
                      <a:endParaRPr lang="ru-RU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Постоянная</a:t>
                      </a:r>
                      <a:endParaRPr lang="ru-RU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Мамина</a:t>
                      </a:r>
                      <a:endParaRPr lang="ru-RU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826108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Жёлтая</a:t>
                      </a:r>
                      <a:endParaRPr lang="ru-RU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Бескрайняя</a:t>
                      </a:r>
                      <a:endParaRPr lang="ru-RU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Каменная</a:t>
                      </a:r>
                      <a:endParaRPr lang="ru-RU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Летняя</a:t>
                      </a:r>
                      <a:endParaRPr lang="ru-RU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Заячья</a:t>
                      </a:r>
                      <a:endParaRPr lang="ru-RU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826108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Разноцветная </a:t>
                      </a:r>
                      <a:endParaRPr lang="ru-RU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Безграничная </a:t>
                      </a:r>
                      <a:endParaRPr lang="ru-RU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Песчаная </a:t>
                      </a:r>
                      <a:endParaRPr lang="ru-RU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Зимняя</a:t>
                      </a:r>
                      <a:r>
                        <a:rPr lang="ru-RU" b="1" baseline="0" dirty="0" smtClean="0"/>
                        <a:t> </a:t>
                      </a:r>
                      <a:endParaRPr lang="ru-RU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Птичья </a:t>
                      </a:r>
                      <a:endParaRPr lang="ru-RU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403648" y="260648"/>
            <a:ext cx="6619121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dirty="0" smtClean="0">
                <a:ln w="28575" cmpd="sng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ПРИРОДА</a:t>
            </a:r>
            <a:endParaRPr lang="ru-RU" sz="11500" dirty="0">
              <a:ln w="28575" cmpd="sng">
                <a:solidFill>
                  <a:schemeClr val="bg1"/>
                </a:solidFill>
                <a:prstDash val="solid"/>
              </a:ln>
              <a:solidFill>
                <a:srgbClr val="00B0F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 l="2864" r="2864"/>
          <a:stretch>
            <a:fillRect/>
          </a:stretch>
        </p:blipFill>
        <p:spPr bwMode="auto">
          <a:xfrm>
            <a:off x="0" y="228600"/>
            <a:ext cx="91440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692696"/>
            <a:ext cx="334786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dirty="0"/>
              <a:t>Зима для птиц – время года, и подкормить их в этот период – значит спасти сотни тысяч друзей от смерти, дать им возможность дождаться весны.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355976" y="692696"/>
            <a:ext cx="464400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dirty="0"/>
              <a:t>Зима для птиц – самое тяжёлое время года, и подкормить их в этот трудный период – значит спасти сотни тысяч наших пернатых друзей от голодной смерти, дать им возможность дождаться тёплой весны.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0"/>
            <a:ext cx="166552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0" cap="none" spc="0" dirty="0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Текст 1</a:t>
            </a:r>
            <a:endParaRPr lang="ru-RU" sz="4000" b="0" cap="none" spc="0" dirty="0">
              <a:ln w="18415" cmpd="sng">
                <a:solidFill>
                  <a:schemeClr val="tx1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40152" y="0"/>
            <a:ext cx="166552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0" cap="none" spc="0" dirty="0" smtClean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Текст 2</a:t>
            </a:r>
            <a:endParaRPr lang="ru-RU" sz="4000" b="0" cap="none" spc="0" dirty="0">
              <a:ln w="18415" cmpd="sng">
                <a:solidFill>
                  <a:schemeClr val="tx1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97180"/>
            <a:ext cx="9144000" cy="6263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95536" y="548680"/>
          <a:ext cx="8424936" cy="478965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08312"/>
                <a:gridCol w="2808312"/>
                <a:gridCol w="2808312"/>
              </a:tblGrid>
              <a:tr h="1512168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rgbClr val="FF0000"/>
                          </a:solidFill>
                        </a:rPr>
                        <a:t>З</a:t>
                      </a:r>
                      <a:r>
                        <a:rPr lang="ru-RU" sz="2400" dirty="0" smtClean="0"/>
                        <a:t> – что мы знаем об имени прилагательном?</a:t>
                      </a:r>
                      <a:endParaRPr lang="ru-RU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rgbClr val="FF0000"/>
                          </a:solidFill>
                        </a:rPr>
                        <a:t>Х</a:t>
                      </a:r>
                      <a:r>
                        <a:rPr lang="ru-RU" sz="2400" dirty="0" smtClean="0"/>
                        <a:t> – что хотим узнать?</a:t>
                      </a:r>
                      <a:endParaRPr lang="ru-RU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rgbClr val="FF0000"/>
                          </a:solidFill>
                        </a:rPr>
                        <a:t>У</a:t>
                      </a:r>
                      <a:r>
                        <a:rPr lang="ru-RU" sz="2400" dirty="0" smtClean="0"/>
                        <a:t> – узнали?</a:t>
                      </a:r>
                      <a:endParaRPr lang="ru-RU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277489"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Часть речи.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Обозначает признак предмета.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Отвечает на вопросы: какой?, какая?, какое?, какие?</a:t>
                      </a:r>
                      <a:endParaRPr lang="ru-RU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Зачем используется в речи?</a:t>
                      </a:r>
                      <a:endParaRPr lang="ru-RU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Имя прилагательное используется для уточнения, описания, яркости и</a:t>
                      </a:r>
                      <a:r>
                        <a:rPr lang="ru-RU" sz="2400" baseline="0" dirty="0" smtClean="0"/>
                        <a:t> красочности нашей речи.</a:t>
                      </a:r>
                      <a:endParaRPr lang="ru-RU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 l="10152" t="22857" r="8581"/>
          <a:stretch>
            <a:fillRect/>
          </a:stretch>
        </p:blipFill>
        <p:spPr bwMode="auto">
          <a:xfrm>
            <a:off x="1259632" y="0"/>
            <a:ext cx="6624736" cy="218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0" y="2204864"/>
            <a:ext cx="91440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AutoNum type="arabicPeriod"/>
            </a:pPr>
            <a:r>
              <a:rPr lang="ru-RU" sz="42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Имя прилагательное</a:t>
            </a:r>
          </a:p>
          <a:p>
            <a:pPr marL="342900" indent="-342900" algn="ctr">
              <a:buAutoNum type="arabicPeriod"/>
            </a:pPr>
            <a:r>
              <a:rPr lang="ru-RU" sz="42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Яркое, разнообразное</a:t>
            </a:r>
          </a:p>
          <a:p>
            <a:pPr marL="342900" indent="-342900" algn="ctr">
              <a:buAutoNum type="arabicPeriod"/>
            </a:pPr>
            <a:r>
              <a:rPr lang="ru-RU" sz="42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У</a:t>
            </a:r>
            <a:r>
              <a:rPr lang="ru-RU" sz="42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точняет, описывает, украшает</a:t>
            </a:r>
          </a:p>
          <a:p>
            <a:pPr marL="342900" indent="-342900" algn="ctr">
              <a:buAutoNum type="arabicPeriod"/>
            </a:pPr>
            <a:r>
              <a:rPr lang="ru-RU" sz="42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Без него речь наша пуста!</a:t>
            </a:r>
          </a:p>
          <a:p>
            <a:pPr marL="342900" indent="-342900" algn="ctr">
              <a:buAutoNum type="arabicPeriod"/>
            </a:pPr>
            <a:r>
              <a:rPr lang="ru-RU" sz="42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Богатство</a:t>
            </a:r>
            <a:endParaRPr lang="ru-RU" sz="42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i.xn---21-mdd4c4a.xn--p1ai/u/06/756862d2e711e4b397a0cddab99239/-/1.jpg"/>
          <p:cNvPicPr>
            <a:picLocks noChangeAspect="1" noChangeArrowheads="1"/>
          </p:cNvPicPr>
          <p:nvPr/>
        </p:nvPicPr>
        <p:blipFill>
          <a:blip r:embed="rId2" cstate="print"/>
          <a:srcRect b="28000"/>
          <a:stretch>
            <a:fillRect/>
          </a:stretch>
        </p:blipFill>
        <p:spPr bwMode="auto">
          <a:xfrm>
            <a:off x="1259632" y="0"/>
            <a:ext cx="673417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2" name="Picture 4" descr="http://img-fotki.yandex.ru/get/5108/yurinets-ida.26/0_537bb_2555c42e_or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3143214" cy="3789040"/>
          </a:xfrm>
          <a:prstGeom prst="rect">
            <a:avLst/>
          </a:prstGeom>
          <a:noFill/>
        </p:spPr>
      </p:pic>
      <p:pic>
        <p:nvPicPr>
          <p:cNvPr id="4" name="Picture 4" descr="http://img-fotki.yandex.ru/get/5108/yurinets-ida.26/0_537bb_2555c42e_ori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5881316" y="0"/>
            <a:ext cx="3262683" cy="3933056"/>
          </a:xfrm>
          <a:prstGeom prst="rect">
            <a:avLst/>
          </a:prstGeom>
          <a:noFill/>
        </p:spPr>
      </p:pic>
      <p:pic>
        <p:nvPicPr>
          <p:cNvPr id="5" name="Picture 4" descr="http://img-fotki.yandex.ru/get/5108/yurinets-ida.26/0_537bb_2555c42e_ori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 flipV="1">
            <a:off x="6837066" y="4077072"/>
            <a:ext cx="2306931" cy="2780928"/>
          </a:xfrm>
          <a:prstGeom prst="rect">
            <a:avLst/>
          </a:prstGeom>
          <a:noFill/>
        </p:spPr>
      </p:pic>
      <p:pic>
        <p:nvPicPr>
          <p:cNvPr id="6" name="Picture 4" descr="http://img-fotki.yandex.ru/get/5108/yurinets-ida.26/0_537bb_2555c42e_ori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V="1">
            <a:off x="0" y="4077072"/>
            <a:ext cx="2306931" cy="27809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135791"/>
            <a:ext cx="9144000" cy="6586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0" b="1" i="1" u="none" strike="noStrike" normalizeH="0" baseline="0" dirty="0" smtClean="0">
                <a:ln w="28575" cmpd="sng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  <a:ea typeface="Times New Roman" pitchFamily="18" charset="0"/>
              </a:rPr>
              <a:t>Цитата урока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600" i="1" u="none" strike="noStrike" normalizeH="0" baseline="0" dirty="0" smtClean="0">
                <a:ln w="28575" cmpd="sng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  <a:ea typeface="Times New Roman" pitchFamily="18" charset="0"/>
              </a:rPr>
              <a:t>«Любовь к родной стране начинается с любви к природе»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5400" i="1" dirty="0" smtClean="0">
                <a:ln w="19050" cmpd="sng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Константин Паустовский</a:t>
            </a:r>
            <a:endParaRPr kumimoji="0" lang="ru-RU" sz="8000" i="0" u="none" strike="noStrike" normalizeH="0" baseline="0" dirty="0" smtClean="0">
              <a:ln w="19050" cmpd="sng">
                <a:solidFill>
                  <a:schemeClr val="bg1"/>
                </a:solidFill>
                <a:prstDash val="solid"/>
              </a:ln>
              <a:solidFill>
                <a:srgbClr val="00B0F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0"/>
            <a:ext cx="6659785" cy="6860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01887"/>
            <a:ext cx="9144000" cy="445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3995936" y="3789040"/>
            <a:ext cx="576064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5508104" y="3789040"/>
            <a:ext cx="576064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547664" y="5157192"/>
            <a:ext cx="576064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6300192" y="5157192"/>
            <a:ext cx="576064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499992" y="6525344"/>
            <a:ext cx="576064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6372200" y="6525344"/>
            <a:ext cx="576064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 cstate="print"/>
          <a:srcRect t="6294"/>
          <a:stretch>
            <a:fillRect/>
          </a:stretch>
        </p:blipFill>
        <p:spPr bwMode="auto">
          <a:xfrm>
            <a:off x="-12700" y="0"/>
            <a:ext cx="9156700" cy="280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536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 l="23628" t="47850" r="19633" b="14323"/>
          <a:stretch>
            <a:fillRect/>
          </a:stretch>
        </p:blipFill>
        <p:spPr bwMode="auto">
          <a:xfrm>
            <a:off x="1540978" y="1934834"/>
            <a:ext cx="6062045" cy="2988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 l="16223" t="32071" r="15641"/>
          <a:stretch>
            <a:fillRect/>
          </a:stretch>
        </p:blipFill>
        <p:spPr bwMode="auto">
          <a:xfrm>
            <a:off x="467544" y="62702"/>
            <a:ext cx="3528392" cy="188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 cstate="print"/>
          <a:srcRect l="15014" t="38111" r="14920"/>
          <a:stretch>
            <a:fillRect/>
          </a:stretch>
        </p:blipFill>
        <p:spPr bwMode="auto">
          <a:xfrm>
            <a:off x="5292080" y="195586"/>
            <a:ext cx="3600400" cy="175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5" cstate="print"/>
          <a:srcRect l="12389" t="39259" r="11897"/>
          <a:stretch>
            <a:fillRect/>
          </a:stretch>
        </p:blipFill>
        <p:spPr bwMode="auto">
          <a:xfrm>
            <a:off x="0" y="5013176"/>
            <a:ext cx="4427984" cy="16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6" cstate="print"/>
          <a:srcRect l="11614" t="39259" r="13728"/>
          <a:stretch>
            <a:fillRect/>
          </a:stretch>
        </p:blipFill>
        <p:spPr bwMode="auto">
          <a:xfrm>
            <a:off x="5076056" y="5152200"/>
            <a:ext cx="3816424" cy="170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7" cstate="print"/>
          <a:srcRect l="12893" t="23543" r="9687" b="5828"/>
          <a:stretch>
            <a:fillRect/>
          </a:stretch>
        </p:blipFill>
        <p:spPr bwMode="auto">
          <a:xfrm>
            <a:off x="1" y="84894"/>
            <a:ext cx="4860032" cy="1715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92" name="Picture 8"/>
          <p:cNvPicPr>
            <a:picLocks noChangeAspect="1" noChangeArrowheads="1"/>
          </p:cNvPicPr>
          <p:nvPr/>
        </p:nvPicPr>
        <p:blipFill>
          <a:blip r:embed="rId8" cstate="print"/>
          <a:srcRect l="12036" t="32400" r="12742"/>
          <a:stretch>
            <a:fillRect/>
          </a:stretch>
        </p:blipFill>
        <p:spPr bwMode="auto">
          <a:xfrm>
            <a:off x="4776667" y="188640"/>
            <a:ext cx="4367333" cy="1640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93" name="Picture 9"/>
          <p:cNvPicPr>
            <a:picLocks noChangeAspect="1" noChangeArrowheads="1"/>
          </p:cNvPicPr>
          <p:nvPr/>
        </p:nvPicPr>
        <p:blipFill>
          <a:blip r:embed="rId9" cstate="print"/>
          <a:srcRect l="6556" t="34787" r="7138"/>
          <a:stretch>
            <a:fillRect/>
          </a:stretch>
        </p:blipFill>
        <p:spPr bwMode="auto">
          <a:xfrm>
            <a:off x="0" y="5085184"/>
            <a:ext cx="5220072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94" name="Picture 10"/>
          <p:cNvPicPr>
            <a:picLocks noChangeAspect="1" noChangeArrowheads="1"/>
          </p:cNvPicPr>
          <p:nvPr/>
        </p:nvPicPr>
        <p:blipFill>
          <a:blip r:embed="rId10" cstate="print"/>
          <a:srcRect l="12732" t="31391" r="12464"/>
          <a:stretch>
            <a:fillRect/>
          </a:stretch>
        </p:blipFill>
        <p:spPr bwMode="auto">
          <a:xfrm>
            <a:off x="5466459" y="5157192"/>
            <a:ext cx="3677541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6386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461665"/>
            <a:ext cx="91440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По С.И.Ожегову:</a:t>
            </a:r>
          </a:p>
          <a:p>
            <a:pPr marL="0"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«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Исследователь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– тот, кто занимается научными исследованиями.</a:t>
            </a:r>
          </a:p>
          <a:p>
            <a:pPr marL="0"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Исследовать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– подвергать научному изучению».</a:t>
            </a:r>
            <a:endParaRPr kumimoji="0" lang="ru-RU" sz="7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95536" y="548680"/>
          <a:ext cx="8424936" cy="478965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08312"/>
                <a:gridCol w="2808312"/>
                <a:gridCol w="2808312"/>
              </a:tblGrid>
              <a:tr h="1512168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rgbClr val="FF0000"/>
                          </a:solidFill>
                        </a:rPr>
                        <a:t>З</a:t>
                      </a:r>
                      <a:r>
                        <a:rPr lang="ru-RU" sz="2400" dirty="0" smtClean="0"/>
                        <a:t> – что мы знаем об имени прилагательном?</a:t>
                      </a:r>
                      <a:endParaRPr lang="ru-RU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rgbClr val="FF0000"/>
                          </a:solidFill>
                        </a:rPr>
                        <a:t>Х</a:t>
                      </a:r>
                      <a:r>
                        <a:rPr lang="ru-RU" sz="2400" dirty="0" smtClean="0"/>
                        <a:t> – что хотим узнать?</a:t>
                      </a:r>
                      <a:endParaRPr lang="ru-RU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rgbClr val="FF0000"/>
                          </a:solidFill>
                        </a:rPr>
                        <a:t>У</a:t>
                      </a:r>
                      <a:r>
                        <a:rPr lang="ru-RU" sz="2400" dirty="0" smtClean="0"/>
                        <a:t> – узнали?</a:t>
                      </a:r>
                      <a:endParaRPr lang="ru-RU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277489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95536" y="548680"/>
          <a:ext cx="8424936" cy="478965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08312"/>
                <a:gridCol w="2808312"/>
                <a:gridCol w="2808312"/>
              </a:tblGrid>
              <a:tr h="1512168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rgbClr val="FF0000"/>
                          </a:solidFill>
                        </a:rPr>
                        <a:t>З</a:t>
                      </a:r>
                      <a:r>
                        <a:rPr lang="ru-RU" sz="2400" dirty="0" smtClean="0"/>
                        <a:t> – что мы знаем об имени прилагательном?</a:t>
                      </a:r>
                      <a:endParaRPr lang="ru-RU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rgbClr val="FF0000"/>
                          </a:solidFill>
                        </a:rPr>
                        <a:t>Х</a:t>
                      </a:r>
                      <a:r>
                        <a:rPr lang="ru-RU" sz="2400" dirty="0" smtClean="0"/>
                        <a:t> – что хотим узнать?</a:t>
                      </a:r>
                      <a:endParaRPr lang="ru-RU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rgbClr val="FF0000"/>
                          </a:solidFill>
                        </a:rPr>
                        <a:t>У</a:t>
                      </a:r>
                      <a:r>
                        <a:rPr lang="ru-RU" sz="2400" dirty="0" smtClean="0"/>
                        <a:t> – узнали?</a:t>
                      </a:r>
                      <a:endParaRPr lang="ru-RU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277489"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Часть речи.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Обозначает признак предмета.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Отвечает на вопросы: какой?, какая?, какое?, какие?</a:t>
                      </a:r>
                      <a:endParaRPr lang="ru-RU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Зачем используется в речи?</a:t>
                      </a:r>
                      <a:endParaRPr lang="ru-RU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 l="4330" r="5831"/>
          <a:stretch>
            <a:fillRect/>
          </a:stretch>
        </p:blipFill>
        <p:spPr bwMode="auto">
          <a:xfrm>
            <a:off x="0" y="908720"/>
            <a:ext cx="9144000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982733" y="188640"/>
            <a:ext cx="517853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Тема урока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388</TotalTime>
  <Words>298</Words>
  <Application>Microsoft Office PowerPoint</Application>
  <PresentationFormat>Экран (4:3)</PresentationFormat>
  <Paragraphs>61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38</cp:revision>
  <dcterms:created xsi:type="dcterms:W3CDTF">2016-02-07T15:33:01Z</dcterms:created>
  <dcterms:modified xsi:type="dcterms:W3CDTF">2016-02-09T16:30:41Z</dcterms:modified>
</cp:coreProperties>
</file>