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ECFF"/>
    <a:srgbClr val="FFFF99"/>
    <a:srgbClr val="FFFF66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F151-7F2F-462C-9D04-111D30CAFC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5182B-5C9E-4CB7-92D1-1E9B6237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019.radikal.ru/i623/1204/22/c617b81771d4.jpg"/>
          <p:cNvPicPr>
            <a:picLocks noChangeAspect="1" noChangeArrowheads="1"/>
          </p:cNvPicPr>
          <p:nvPr/>
        </p:nvPicPr>
        <p:blipFill>
          <a:blip r:embed="rId2" cstate="print"/>
          <a:srcRect l="1992" t="2828" r="4263" b="2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3140968"/>
          <a:ext cx="8496945" cy="3358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8"/>
                <a:gridCol w="1728192"/>
                <a:gridCol w="1785797"/>
                <a:gridCol w="1526571"/>
                <a:gridCol w="1872207"/>
              </a:tblGrid>
              <a:tr h="8798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Цвет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Размер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Материал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Время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</a:rPr>
                        <a:t>Принад-лежность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61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61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61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404664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Зелёная, птичья, каменная, безграничная,  жёлтая, деревянная, разноцветная, огромная, постоянная, зимняя, песчаная, летняя, мамина, бескрайняя,  заячья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132856"/>
          <a:ext cx="8496945" cy="3358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8"/>
                <a:gridCol w="1728192"/>
                <a:gridCol w="1785797"/>
                <a:gridCol w="1526571"/>
                <a:gridCol w="1872207"/>
              </a:tblGrid>
              <a:tr h="8798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Цвет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Размер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Материал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Время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</a:rPr>
                        <a:t>Принад-лежность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61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Зелёная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Огромная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Деревянная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Постоянная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Мамина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61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Жёлтая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Бескрайняя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Каменная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Летняя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Заячья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61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Разноцветная 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Безграничная 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Песчаная 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Зимняя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Птичья 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3648" y="260648"/>
            <a:ext cx="66191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ПРИРОДА</a:t>
            </a:r>
            <a:endParaRPr lang="ru-RU" sz="1150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864" r="2864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3347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/>
              <a:t>Зима для птиц – время года, и подкормить их в этот период – значит спасти сотни тысяч друзей от смерти, дать им возможность дождаться весны.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692696"/>
            <a:ext cx="46440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/>
              <a:t>Зима для птиц – самое тяжёлое время года, и подкормить их в этот трудный период – значит спасти сотни тысяч наших пернатых друзей от голодной смерти, дать им возможность дождаться тёплой весны.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0"/>
            <a:ext cx="1665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Текст 1</a:t>
            </a:r>
            <a:endParaRPr lang="ru-RU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0"/>
            <a:ext cx="1665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Текст 2</a:t>
            </a:r>
            <a:endParaRPr lang="ru-RU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"/>
            <a:ext cx="9144000" cy="626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548680"/>
          <a:ext cx="8424936" cy="4789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2808312"/>
                <a:gridCol w="2808312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r>
                        <a:rPr lang="ru-RU" sz="2400" dirty="0" smtClean="0"/>
                        <a:t> – что мы знаем об имени прилагательном?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r>
                        <a:rPr lang="ru-RU" sz="2400" dirty="0" smtClean="0"/>
                        <a:t> – что хотим узнать?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2400" dirty="0" smtClean="0"/>
                        <a:t> – узнали?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77489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Часть речи.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Обозначает признак предмета.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Отвечает на вопросы: какой?, какая?, какое?, какие?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Зачем используется в речи?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Имя прилагательное используется для уточнения, описания, яркости и</a:t>
                      </a:r>
                      <a:r>
                        <a:rPr lang="ru-RU" sz="2400" baseline="0" dirty="0" smtClean="0"/>
                        <a:t> красочности нашей речи.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0152" t="22857" r="8581"/>
          <a:stretch>
            <a:fillRect/>
          </a:stretch>
        </p:blipFill>
        <p:spPr bwMode="auto">
          <a:xfrm>
            <a:off x="1259632" y="0"/>
            <a:ext cx="6624736" cy="218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204864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4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Имя прилагательное</a:t>
            </a:r>
          </a:p>
          <a:p>
            <a:pPr marL="342900" indent="-342900" algn="ctr">
              <a:buAutoNum type="arabicPeriod"/>
            </a:pPr>
            <a:r>
              <a:rPr lang="ru-RU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Яркое, разнообразное</a:t>
            </a:r>
          </a:p>
          <a:p>
            <a:pPr marL="342900" indent="-342900" algn="ctr">
              <a:buAutoNum type="arabicPeriod"/>
            </a:pPr>
            <a:r>
              <a:rPr lang="ru-RU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sz="4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точняет, описывает, украшает</a:t>
            </a:r>
          </a:p>
          <a:p>
            <a:pPr marL="342900" indent="-342900" algn="ctr">
              <a:buAutoNum type="arabicPeriod"/>
            </a:pPr>
            <a:r>
              <a:rPr lang="ru-RU" sz="4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 него речь наша пуста!</a:t>
            </a:r>
          </a:p>
          <a:p>
            <a:pPr marL="342900" indent="-342900" algn="ctr">
              <a:buAutoNum type="arabicPeriod"/>
            </a:pPr>
            <a:r>
              <a:rPr lang="ru-RU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Богатство</a:t>
            </a:r>
            <a:endParaRPr lang="ru-RU" sz="4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xn---21-mdd4c4a.xn--p1ai/u/06/756862d2e711e4b397a0cddab99239/-/1.jpg"/>
          <p:cNvPicPr>
            <a:picLocks noChangeAspect="1" noChangeArrowheads="1"/>
          </p:cNvPicPr>
          <p:nvPr/>
        </p:nvPicPr>
        <p:blipFill>
          <a:blip r:embed="rId2" cstate="print"/>
          <a:srcRect b="28000"/>
          <a:stretch>
            <a:fillRect/>
          </a:stretch>
        </p:blipFill>
        <p:spPr bwMode="auto">
          <a:xfrm>
            <a:off x="1259632" y="0"/>
            <a:ext cx="67341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img-fotki.yandex.ru/get/5108/yurinets-ida.26/0_537bb_2555c42e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43214" cy="3789040"/>
          </a:xfrm>
          <a:prstGeom prst="rect">
            <a:avLst/>
          </a:prstGeom>
          <a:noFill/>
        </p:spPr>
      </p:pic>
      <p:pic>
        <p:nvPicPr>
          <p:cNvPr id="4" name="Picture 4" descr="http://img-fotki.yandex.ru/get/5108/yurinets-ida.26/0_537bb_2555c42e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81316" y="0"/>
            <a:ext cx="3262683" cy="3933056"/>
          </a:xfrm>
          <a:prstGeom prst="rect">
            <a:avLst/>
          </a:prstGeom>
          <a:noFill/>
        </p:spPr>
      </p:pic>
      <p:pic>
        <p:nvPicPr>
          <p:cNvPr id="5" name="Picture 4" descr="http://img-fotki.yandex.ru/get/5108/yurinets-ida.26/0_537bb_2555c42e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6837066" y="4077072"/>
            <a:ext cx="2306931" cy="2780928"/>
          </a:xfrm>
          <a:prstGeom prst="rect">
            <a:avLst/>
          </a:prstGeom>
          <a:noFill/>
        </p:spPr>
      </p:pic>
      <p:pic>
        <p:nvPicPr>
          <p:cNvPr id="6" name="Picture 4" descr="http://img-fotki.yandex.ru/get/5108/yurinets-ida.26/0_537bb_2555c42e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4077072"/>
            <a:ext cx="2306931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35791"/>
            <a:ext cx="91440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1" u="none" strike="noStrike" normalizeH="0" baseline="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Цитата урока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i="1" u="none" strike="noStrike" normalizeH="0" baseline="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«Любовь к родной стране начинается с любви к природе»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i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Константин Паустовский</a:t>
            </a:r>
            <a:endParaRPr kumimoji="0" lang="ru-RU" sz="8000" i="0" u="none" strike="noStrike" normalizeH="0" baseline="0" dirty="0" smtClean="0">
              <a:ln w="19050" cmpd="sng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659785" cy="686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1887"/>
            <a:ext cx="91440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95936" y="3789040"/>
            <a:ext cx="5760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508104" y="3789040"/>
            <a:ext cx="5760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47664" y="5157192"/>
            <a:ext cx="5760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00192" y="5157192"/>
            <a:ext cx="5760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99992" y="6525344"/>
            <a:ext cx="5760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72200" y="6525344"/>
            <a:ext cx="5760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t="6294"/>
          <a:stretch>
            <a:fillRect/>
          </a:stretch>
        </p:blipFill>
        <p:spPr bwMode="auto">
          <a:xfrm>
            <a:off x="-12700" y="0"/>
            <a:ext cx="9156700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3628" t="47850" r="19633" b="14323"/>
          <a:stretch>
            <a:fillRect/>
          </a:stretch>
        </p:blipFill>
        <p:spPr bwMode="auto">
          <a:xfrm>
            <a:off x="1540978" y="1934834"/>
            <a:ext cx="6062045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16223" t="32071" r="15641"/>
          <a:stretch>
            <a:fillRect/>
          </a:stretch>
        </p:blipFill>
        <p:spPr bwMode="auto">
          <a:xfrm>
            <a:off x="467544" y="62702"/>
            <a:ext cx="3528392" cy="18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 l="15014" t="38111" r="14920"/>
          <a:stretch>
            <a:fillRect/>
          </a:stretch>
        </p:blipFill>
        <p:spPr bwMode="auto">
          <a:xfrm>
            <a:off x="5292080" y="195586"/>
            <a:ext cx="3600400" cy="17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 l="12389" t="39259" r="11897"/>
          <a:stretch>
            <a:fillRect/>
          </a:stretch>
        </p:blipFill>
        <p:spPr bwMode="auto">
          <a:xfrm>
            <a:off x="0" y="5013176"/>
            <a:ext cx="4427984" cy="16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 l="11614" t="39259" r="13728"/>
          <a:stretch>
            <a:fillRect/>
          </a:stretch>
        </p:blipFill>
        <p:spPr bwMode="auto">
          <a:xfrm>
            <a:off x="5076056" y="5152200"/>
            <a:ext cx="3816424" cy="17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 l="12893" t="23543" r="9687" b="5828"/>
          <a:stretch>
            <a:fillRect/>
          </a:stretch>
        </p:blipFill>
        <p:spPr bwMode="auto">
          <a:xfrm>
            <a:off x="1" y="84894"/>
            <a:ext cx="4860032" cy="171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 l="12036" t="32400" r="12742"/>
          <a:stretch>
            <a:fillRect/>
          </a:stretch>
        </p:blipFill>
        <p:spPr bwMode="auto">
          <a:xfrm>
            <a:off x="4776667" y="188640"/>
            <a:ext cx="4367333" cy="16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 cstate="print"/>
          <a:srcRect l="6556" t="34787" r="7138"/>
          <a:stretch>
            <a:fillRect/>
          </a:stretch>
        </p:blipFill>
        <p:spPr bwMode="auto">
          <a:xfrm>
            <a:off x="0" y="5085184"/>
            <a:ext cx="52200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/>
          <a:srcRect l="12732" t="31391" r="12464"/>
          <a:stretch>
            <a:fillRect/>
          </a:stretch>
        </p:blipFill>
        <p:spPr bwMode="auto">
          <a:xfrm>
            <a:off x="5466459" y="5157192"/>
            <a:ext cx="36775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46166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 С.И.Ожегову: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«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Исследователь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– тот, кто занимается научными исследованиями.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Исследовать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– подвергать научному изучению».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548680"/>
          <a:ext cx="8424936" cy="4789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2808312"/>
                <a:gridCol w="2808312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r>
                        <a:rPr lang="ru-RU" sz="2400" dirty="0" smtClean="0"/>
                        <a:t> – что мы знаем об имени прилагательном?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r>
                        <a:rPr lang="ru-RU" sz="2400" dirty="0" smtClean="0"/>
                        <a:t> – что хотим узнать?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2400" dirty="0" smtClean="0"/>
                        <a:t> – узнали?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77489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548680"/>
          <a:ext cx="8424936" cy="4789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2808312"/>
                <a:gridCol w="2808312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r>
                        <a:rPr lang="ru-RU" sz="2400" dirty="0" smtClean="0"/>
                        <a:t> – что мы знаем об имени прилагательном?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r>
                        <a:rPr lang="ru-RU" sz="2400" dirty="0" smtClean="0"/>
                        <a:t> – что хотим узнать?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2400" dirty="0" smtClean="0"/>
                        <a:t> – узнали?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77489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Часть речи.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Обозначает признак предмета.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Отвечает на вопросы: какой?, какая?, какое?, какие?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Зачем используется в речи?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4330" r="5831"/>
          <a:stretch>
            <a:fillRect/>
          </a:stretch>
        </p:blipFill>
        <p:spPr bwMode="auto">
          <a:xfrm>
            <a:off x="0" y="908720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82733" y="188640"/>
            <a:ext cx="51785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388</TotalTime>
  <Words>298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2016-02-07T15:33:01Z</dcterms:created>
  <dcterms:modified xsi:type="dcterms:W3CDTF">2016-02-09T16:30:41Z</dcterms:modified>
</cp:coreProperties>
</file>