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9" r:id="rId3"/>
    <p:sldId id="305" r:id="rId4"/>
    <p:sldId id="299" r:id="rId5"/>
    <p:sldId id="296" r:id="rId6"/>
    <p:sldId id="297" r:id="rId7"/>
    <p:sldId id="303" r:id="rId8"/>
    <p:sldId id="301" r:id="rId9"/>
    <p:sldId id="283" r:id="rId10"/>
    <p:sldId id="284" r:id="rId11"/>
    <p:sldId id="285" r:id="rId12"/>
    <p:sldId id="288" r:id="rId13"/>
    <p:sldId id="276" r:id="rId14"/>
    <p:sldId id="289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99"/>
    <a:srgbClr val="4126A6"/>
    <a:srgbClr val="CC6600"/>
    <a:srgbClr val="660AC2"/>
    <a:srgbClr val="FFFFFF"/>
    <a:srgbClr val="E4F3FC"/>
    <a:srgbClr val="0099CC"/>
    <a:srgbClr val="B9E8FF"/>
    <a:srgbClr val="C1E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65" autoAdjust="0"/>
    <p:restoredTop sz="94660"/>
  </p:normalViewPr>
  <p:slideViewPr>
    <p:cSldViewPr>
      <p:cViewPr>
        <p:scale>
          <a:sx n="50" d="100"/>
          <a:sy n="50" d="100"/>
        </p:scale>
        <p:origin x="-193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A0F2F-F245-43FE-AAD1-C7A49EA77F98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DA75E-E190-4438-9B1F-32A92BB5D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AFF"/>
            </a:gs>
            <a:gs pos="50000">
              <a:schemeClr val="bg1"/>
            </a:gs>
            <a:gs pos="100000">
              <a:srgbClr val="B9E8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2209800"/>
            <a:ext cx="769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класс.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Учитель: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Ряснянская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 Т.Г</a:t>
            </a:r>
          </a:p>
          <a:p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126A6"/>
              </a:solidFill>
            </a:endParaRPr>
          </a:p>
        </p:txBody>
      </p:sp>
      <p:pic>
        <p:nvPicPr>
          <p:cNvPr id="8" name="Picture 2" descr="D:\Мои документы\Мама\Презентации по русскому языку\Азбука от А до Я\1.Алфавит\5.У\Читаем буква У\Рисунок1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505200"/>
            <a:ext cx="4922520" cy="2590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71600" y="304801"/>
            <a:ext cx="655320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effectLst/>
                <a:latin typeface="Times New Roman" pitchFamily="18" charset="0"/>
                <a:cs typeface="Times New Roman" pitchFamily="18" charset="0"/>
              </a:rPr>
              <a:t>АЛФАВИТ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А.С.Пушкин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«У лукоморья дуб зелёный»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126A6"/>
              </a:solidFill>
              <a:effectLst/>
            </a:endParaRPr>
          </a:p>
        </p:txBody>
      </p:sp>
      <p:pic>
        <p:nvPicPr>
          <p:cNvPr id="21506" name="Picture 2" descr="http://knigidetyam.ru/image/cache/data/1430434110.5501-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8194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11"/>
          <p:cNvSpPr>
            <a:spLocks noChangeArrowheads="1"/>
          </p:cNvSpPr>
          <p:nvPr/>
        </p:nvSpPr>
        <p:spPr bwMode="gray">
          <a:xfrm>
            <a:off x="4648200" y="13716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5" name="Oval 11"/>
          <p:cNvSpPr>
            <a:spLocks noChangeArrowheads="1"/>
          </p:cNvSpPr>
          <p:nvPr/>
        </p:nvSpPr>
        <p:spPr bwMode="gray">
          <a:xfrm>
            <a:off x="2286000" y="12954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14600" y="1524000"/>
            <a:ext cx="1636712" cy="1636713"/>
            <a:chOff x="4166" y="1706"/>
            <a:chExt cx="1252" cy="1252"/>
          </a:xfrm>
        </p:grpSpPr>
        <p:sp>
          <p:nvSpPr>
            <p:cNvPr id="102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76800" y="1600200"/>
            <a:ext cx="1636712" cy="1636713"/>
            <a:chOff x="4166" y="1706"/>
            <a:chExt cx="1252" cy="1252"/>
          </a:xfrm>
        </p:grpSpPr>
        <p:sp>
          <p:nvSpPr>
            <p:cNvPr id="10264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5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6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7" name="Text Box 17"/>
          <p:cNvSpPr txBox="1">
            <a:spLocks noChangeArrowheads="1"/>
          </p:cNvSpPr>
          <p:nvPr/>
        </p:nvSpPr>
        <p:spPr bwMode="gray">
          <a:xfrm>
            <a:off x="228600" y="228600"/>
            <a:ext cx="8694515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4126A6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Расположи времена года в алфавитном порядке: зима, весна, лето, осень.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gray">
          <a:xfrm>
            <a:off x="6983413" y="13716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8" name="Oval 11"/>
          <p:cNvSpPr>
            <a:spLocks noChangeArrowheads="1"/>
          </p:cNvSpPr>
          <p:nvPr/>
        </p:nvSpPr>
        <p:spPr bwMode="gray">
          <a:xfrm>
            <a:off x="0" y="12954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228600" y="1447800"/>
            <a:ext cx="1636712" cy="1636713"/>
            <a:chOff x="4166" y="1706"/>
            <a:chExt cx="1252" cy="1252"/>
          </a:xfrm>
        </p:grpSpPr>
        <p:sp>
          <p:nvSpPr>
            <p:cNvPr id="42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6" name="Group 15"/>
          <p:cNvGrpSpPr>
            <a:grpSpLocks/>
          </p:cNvGrpSpPr>
          <p:nvPr/>
        </p:nvGrpSpPr>
        <p:grpSpPr bwMode="auto">
          <a:xfrm>
            <a:off x="7239000" y="1600200"/>
            <a:ext cx="1636712" cy="1636713"/>
            <a:chOff x="4166" y="1706"/>
            <a:chExt cx="1252" cy="1252"/>
          </a:xfrm>
        </p:grpSpPr>
        <p:sp>
          <p:nvSpPr>
            <p:cNvPr id="47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2" name="Oval 19"/>
          <p:cNvSpPr>
            <a:spLocks noChangeArrowheads="1"/>
          </p:cNvSpPr>
          <p:nvPr/>
        </p:nvSpPr>
        <p:spPr bwMode="gray">
          <a:xfrm>
            <a:off x="381000" y="1600200"/>
            <a:ext cx="1350418" cy="121054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gray">
          <a:xfrm>
            <a:off x="457200" y="1981200"/>
            <a:ext cx="108670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4572000"/>
            <a:ext cx="5867401" cy="17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Oval 19"/>
          <p:cNvSpPr>
            <a:spLocks noChangeArrowheads="1"/>
          </p:cNvSpPr>
          <p:nvPr/>
        </p:nvSpPr>
        <p:spPr bwMode="gray">
          <a:xfrm>
            <a:off x="2667000" y="1676400"/>
            <a:ext cx="1350418" cy="12105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gray">
          <a:xfrm>
            <a:off x="2362200" y="2057400"/>
            <a:ext cx="18573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4572000"/>
            <a:ext cx="5867400" cy="176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Oval 19"/>
          <p:cNvSpPr>
            <a:spLocks noChangeArrowheads="1"/>
          </p:cNvSpPr>
          <p:nvPr/>
        </p:nvSpPr>
        <p:spPr bwMode="gray">
          <a:xfrm>
            <a:off x="5029200" y="1752600"/>
            <a:ext cx="1350418" cy="121054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5" name="Text Box 38"/>
          <p:cNvSpPr txBox="1">
            <a:spLocks noChangeArrowheads="1"/>
          </p:cNvSpPr>
          <p:nvPr/>
        </p:nvSpPr>
        <p:spPr bwMode="gray">
          <a:xfrm>
            <a:off x="5257800" y="2057400"/>
            <a:ext cx="8964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gray">
          <a:xfrm>
            <a:off x="7391400" y="1752600"/>
            <a:ext cx="1350418" cy="12863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28800" y="4572000"/>
            <a:ext cx="5867400" cy="17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Text Box 38"/>
          <p:cNvSpPr txBox="1">
            <a:spLocks noChangeArrowheads="1"/>
          </p:cNvSpPr>
          <p:nvPr/>
        </p:nvSpPr>
        <p:spPr bwMode="gray">
          <a:xfrm>
            <a:off x="7543800" y="2133600"/>
            <a:ext cx="1082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28800" y="4572000"/>
            <a:ext cx="5867400" cy="169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5" grpId="0" animBg="1"/>
      <p:bldP spid="40" grpId="0" animBg="1"/>
      <p:bldP spid="38" grpId="0" animBg="1"/>
      <p:bldP spid="52" grpId="0" animBg="1"/>
      <p:bldP spid="73" grpId="0"/>
      <p:bldP spid="34" grpId="0" animBg="1"/>
      <p:bldP spid="74" grpId="0"/>
      <p:bldP spid="36" grpId="0" animBg="1"/>
      <p:bldP spid="75" grpId="0"/>
      <p:bldP spid="53" grpId="0" animBg="1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28600" y="44958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38400" y="44958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пятница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858962"/>
          </a:xfr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отрывного календаря выпали листки с названием дней недели. Расположите по алфавиту.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24400" y="44196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934200" y="44196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суббота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Рисунок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77038" y="1295400"/>
            <a:ext cx="2366962" cy="243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2917 -0.327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375 -0.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75 -0.138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0555 L 0.73334 -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6" name="Содержимое 5" descr="0016-016-My-pisal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600200"/>
            <a:ext cx="76200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28600"/>
            <a:ext cx="875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Запись слов по алфавиту</a:t>
            </a:r>
            <a:endParaRPr lang="ru-RU" sz="5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143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95600" y="1219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0201" y="1219201"/>
            <a:ext cx="1524000" cy="209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" y="3810000"/>
            <a:ext cx="2057400" cy="178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19400" y="3581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2800" y="1219200"/>
            <a:ext cx="161021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91400" y="3505200"/>
            <a:ext cx="1295400" cy="204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57800" y="3810000"/>
            <a:ext cx="20486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озитивный_настрой_pozitivnyi_nastro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3505200"/>
            <a:ext cx="4275168" cy="2619896"/>
          </a:xfrm>
        </p:spPr>
      </p:pic>
      <p:pic>
        <p:nvPicPr>
          <p:cNvPr id="2050" name="Picture 2" descr="http://img11.nnm.me/3/7/4/c/4/fe096edf8683913353f6f0a4f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3619500" cy="2762566"/>
          </a:xfrm>
          <a:prstGeom prst="rect">
            <a:avLst/>
          </a:prstGeom>
          <a:noFill/>
        </p:spPr>
      </p:pic>
      <p:pic>
        <p:nvPicPr>
          <p:cNvPr id="2052" name="Picture 4" descr="http://img3.nnm.me/d/8/a/3/c/d8a3c1a61368da0365ade1732e4c15d1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04800"/>
            <a:ext cx="2587523" cy="2933700"/>
          </a:xfrm>
          <a:prstGeom prst="rect">
            <a:avLst/>
          </a:prstGeom>
          <a:noFill/>
        </p:spPr>
      </p:pic>
      <p:pic>
        <p:nvPicPr>
          <p:cNvPr id="2054" name="Picture 6" descr="http://dg51.mycdn.me/getImage?photoId=802236071906&amp;photoType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581400"/>
            <a:ext cx="3886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6" y="1600200"/>
            <a:ext cx="4724387" cy="4525963"/>
          </a:xfrm>
          <a:prstGeom prst="rect">
            <a:avLst/>
          </a:prstGeom>
          <a:noFill/>
          <a:ln w="3492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звук отличается от буквы?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отличить гласный звук от согласного?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029200"/>
            <a:ext cx="9144000" cy="2133600"/>
          </a:xfrm>
          <a:prstGeom prst="rect">
            <a:avLst/>
          </a:prstGeom>
          <a:noFill/>
          <a:ln w="57150" algn="in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Назовите буквы, обозначающие гласные звуки.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могут обозначать два звука?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указывают на мягкость согласного?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всегда обозначают мягкий звук?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не обозначают звука?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5000" y="533400"/>
            <a:ext cx="5544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ЛЕНТА БУКВ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126A6"/>
              </a:solidFill>
            </a:endParaRPr>
          </a:p>
        </p:txBody>
      </p:sp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152400"/>
            <a:ext cx="1817687" cy="2770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36867" name="Line 3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68" name="Line 4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69" name="Line 5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500688" y="2636838"/>
            <a:ext cx="1663700" cy="2157412"/>
            <a:chOff x="3465" y="1661"/>
            <a:chExt cx="1048" cy="1359"/>
          </a:xfrm>
        </p:grpSpPr>
        <p:sp>
          <p:nvSpPr>
            <p:cNvPr id="36871" name="Freeform 7"/>
            <p:cNvSpPr>
              <a:spLocks/>
            </p:cNvSpPr>
            <p:nvPr/>
          </p:nvSpPr>
          <p:spPr bwMode="auto">
            <a:xfrm>
              <a:off x="3868" y="1661"/>
              <a:ext cx="645" cy="1359"/>
            </a:xfrm>
            <a:custGeom>
              <a:avLst/>
              <a:gdLst/>
              <a:ahLst/>
              <a:cxnLst>
                <a:cxn ang="0">
                  <a:pos x="822" y="1038"/>
                </a:cxn>
                <a:cxn ang="0">
                  <a:pos x="301" y="1431"/>
                </a:cxn>
                <a:cxn ang="0">
                  <a:pos x="21" y="1402"/>
                </a:cxn>
                <a:cxn ang="0">
                  <a:pos x="174" y="971"/>
                </a:cxn>
                <a:cxn ang="0">
                  <a:pos x="601" y="0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auto">
            <a:xfrm>
              <a:off x="3511" y="1661"/>
              <a:ext cx="763" cy="198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174" y="21"/>
                </a:cxn>
                <a:cxn ang="0">
                  <a:pos x="341" y="175"/>
                </a:cxn>
                <a:cxn ang="0">
                  <a:pos x="503" y="158"/>
                </a:cxn>
                <a:cxn ang="0">
                  <a:pos x="763" y="0"/>
                </a:cxn>
              </a:cxnLst>
              <a:rect l="0" t="0" r="r" b="b"/>
              <a:pathLst>
                <a:path w="763" h="198">
                  <a:moveTo>
                    <a:pt x="0" y="186"/>
                  </a:moveTo>
                  <a:cubicBezTo>
                    <a:pt x="29" y="160"/>
                    <a:pt x="117" y="23"/>
                    <a:pt x="174" y="21"/>
                  </a:cubicBezTo>
                  <a:cubicBezTo>
                    <a:pt x="231" y="19"/>
                    <a:pt x="286" y="152"/>
                    <a:pt x="341" y="175"/>
                  </a:cubicBezTo>
                  <a:cubicBezTo>
                    <a:pt x="396" y="198"/>
                    <a:pt x="433" y="187"/>
                    <a:pt x="503" y="158"/>
                  </a:cubicBezTo>
                  <a:cubicBezTo>
                    <a:pt x="573" y="129"/>
                    <a:pt x="709" y="33"/>
                    <a:pt x="763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3" name="AutoShape 9"/>
            <p:cNvSpPr>
              <a:spLocks noChangeArrowheads="1"/>
            </p:cNvSpPr>
            <p:nvPr/>
          </p:nvSpPr>
          <p:spPr bwMode="auto">
            <a:xfrm>
              <a:off x="3465" y="1813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174875" y="476250"/>
            <a:ext cx="2468563" cy="4318000"/>
            <a:chOff x="1370" y="300"/>
            <a:chExt cx="1555" cy="2720"/>
          </a:xfrm>
        </p:grpSpPr>
        <p:sp>
          <p:nvSpPr>
            <p:cNvPr id="36875" name="Freeform 11"/>
            <p:cNvSpPr>
              <a:spLocks/>
            </p:cNvSpPr>
            <p:nvPr/>
          </p:nvSpPr>
          <p:spPr bwMode="auto">
            <a:xfrm>
              <a:off x="1416" y="318"/>
              <a:ext cx="1109" cy="1373"/>
            </a:xfrm>
            <a:custGeom>
              <a:avLst/>
              <a:gdLst/>
              <a:ahLst/>
              <a:cxnLst>
                <a:cxn ang="0">
                  <a:pos x="1109" y="867"/>
                </a:cxn>
                <a:cxn ang="0">
                  <a:pos x="571" y="1324"/>
                </a:cxn>
                <a:cxn ang="0">
                  <a:pos x="312" y="1160"/>
                </a:cxn>
                <a:cxn ang="0">
                  <a:pos x="692" y="274"/>
                </a:cxn>
                <a:cxn ang="0">
                  <a:pos x="638" y="37"/>
                </a:cxn>
                <a:cxn ang="0">
                  <a:pos x="394" y="66"/>
                </a:cxn>
                <a:cxn ang="0">
                  <a:pos x="0" y="436"/>
                </a:cxn>
              </a:cxnLst>
              <a:rect l="0" t="0" r="r" b="b"/>
              <a:pathLst>
                <a:path w="1109" h="1373">
                  <a:moveTo>
                    <a:pt x="1109" y="867"/>
                  </a:moveTo>
                  <a:cubicBezTo>
                    <a:pt x="1019" y="943"/>
                    <a:pt x="704" y="1275"/>
                    <a:pt x="571" y="1324"/>
                  </a:cubicBezTo>
                  <a:cubicBezTo>
                    <a:pt x="438" y="1373"/>
                    <a:pt x="292" y="1335"/>
                    <a:pt x="312" y="1160"/>
                  </a:cubicBezTo>
                  <a:cubicBezTo>
                    <a:pt x="332" y="985"/>
                    <a:pt x="638" y="461"/>
                    <a:pt x="692" y="274"/>
                  </a:cubicBezTo>
                  <a:cubicBezTo>
                    <a:pt x="746" y="87"/>
                    <a:pt x="688" y="72"/>
                    <a:pt x="638" y="37"/>
                  </a:cubicBezTo>
                  <a:cubicBezTo>
                    <a:pt x="588" y="2"/>
                    <a:pt x="500" y="0"/>
                    <a:pt x="394" y="66"/>
                  </a:cubicBezTo>
                  <a:cubicBezTo>
                    <a:pt x="288" y="132"/>
                    <a:pt x="82" y="359"/>
                    <a:pt x="0" y="436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6" name="Freeform 12"/>
            <p:cNvSpPr>
              <a:spLocks/>
            </p:cNvSpPr>
            <p:nvPr/>
          </p:nvSpPr>
          <p:spPr bwMode="auto">
            <a:xfrm>
              <a:off x="1844" y="302"/>
              <a:ext cx="1036" cy="2718"/>
            </a:xfrm>
            <a:custGeom>
              <a:avLst/>
              <a:gdLst/>
              <a:ahLst/>
              <a:cxnLst>
                <a:cxn ang="0">
                  <a:pos x="834" y="2200"/>
                </a:cxn>
                <a:cxn ang="0">
                  <a:pos x="199" y="2573"/>
                </a:cxn>
                <a:cxn ang="0">
                  <a:pos x="14" y="2407"/>
                </a:cxn>
                <a:cxn ang="0">
                  <a:pos x="284" y="1667"/>
                </a:cxn>
                <a:cxn ang="0">
                  <a:pos x="1036" y="0"/>
                </a:cxn>
              </a:cxnLst>
              <a:rect l="0" t="0" r="r" b="b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7" name="AutoShape 13"/>
            <p:cNvSpPr>
              <a:spLocks noChangeArrowheads="1"/>
            </p:cNvSpPr>
            <p:nvPr/>
          </p:nvSpPr>
          <p:spPr bwMode="auto">
            <a:xfrm>
              <a:off x="1370" y="708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8" name="AutoShape 14"/>
            <p:cNvSpPr>
              <a:spLocks noChangeArrowheads="1"/>
            </p:cNvSpPr>
            <p:nvPr/>
          </p:nvSpPr>
          <p:spPr bwMode="auto">
            <a:xfrm>
              <a:off x="2834" y="300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879" name="AutoShape 15"/>
          <p:cNvSpPr>
            <a:spLocks noChangeArrowheads="1"/>
          </p:cNvSpPr>
          <p:nvPr/>
        </p:nvSpPr>
        <p:spPr bwMode="auto">
          <a:xfrm rot="12875164">
            <a:off x="2174875" y="1341438"/>
            <a:ext cx="649288" cy="144462"/>
          </a:xfrm>
          <a:prstGeom prst="homePlate">
            <a:avLst>
              <a:gd name="adj" fmla="val 11236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46821E-7 C 0.01615 -0.01919 0.07674 -0.10682 0.09653 -0.11491 C 0.11632 -0.12301 0.12848 -0.09896 0.11875 -0.04925 C 0.10903 0.00046 0.04306 0.13919 0.03785 0.18312 C 0.03264 0.22705 0.06424 0.22289 0.08698 0.2148 C 0.10973 0.20671 0.15608 0.15121 0.17431 0.13457 " pathEditMode="relative" rAng="0" ptsTypes="aaaaaa">
                                      <p:cBhvr>
                                        <p:cTn id="6" dur="3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65 -0.10636 C 0.24601 -0.08116 0.23594 -0.04185 0.20764 0.04786 C 0.17934 0.13757 0.10035 0.35399 0.08386 0.4326 C 0.06737 0.51121 0.08733 0.51815 0.10921 0.51931 C 0.13108 0.52046 0.19341 0.45572 0.21563 0.43908 " pathEditMode="relative" rAng="0" ptsTypes="aaaaa">
                                      <p:cBhvr>
                                        <p:cTn id="9" dur="3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51 0.24671 C 0.3632 0.24116 0.379 0.21225 0.38698 0.21272 C 0.39497 0.21318 0.3974 0.24069 0.40608 0.24879 C 0.41476 0.25688 0.42466 0.26867 0.43941 0.2615 C 0.45417 0.25434 0.48334 0.21804 0.49497 0.20647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83 0.22335 C 0.48785 0.27191 0.43195 0.46613 0.4283 0.51306 C 0.42466 0.56 0.45955 0.51653 0.47761 0.50451 C 0.49566 0.49249 0.52414 0.45434 0.53629 0.44116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9" grpId="0" animBg="1"/>
      <p:bldP spid="36879" grpId="1" animBg="1"/>
      <p:bldP spid="36879" grpId="2" animBg="1"/>
      <p:bldP spid="36879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52400"/>
            <a:ext cx="121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457200" y="2057400"/>
            <a:ext cx="3886200" cy="4572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66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появилось тысячу лет назад из названий двух первых русских букв. Буква А называлась тогда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АЗ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а буква Б-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БУКИ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Из этих названий-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БУКИ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и получилось русское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слово 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4800600" y="2057400"/>
            <a:ext cx="3886200" cy="4648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66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пришло к нам из греческого языка. В греческом языке первая буква называлась 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АЛЬФА</a:t>
            </a: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а вторая –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ВИТА</a:t>
            </a: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из этих двух названий получилось слово </a:t>
            </a: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u="sng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33600" y="152400"/>
            <a:ext cx="6096000" cy="129540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412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 толкового словаря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630262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Вставь пропущенные буквы: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192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а  б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г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е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ж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м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о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с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ч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э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я</a:t>
            </a:r>
            <a:endParaRPr lang="ru-RU" sz="6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Рисунок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5381625"/>
            <a:ext cx="2647950" cy="1476375"/>
          </a:xfrm>
          <a:prstGeom prst="rect">
            <a:avLst/>
          </a:prstGeom>
          <a:noFill/>
        </p:spPr>
      </p:pic>
      <p:pic>
        <p:nvPicPr>
          <p:cNvPr id="2051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2209800"/>
            <a:ext cx="944562" cy="954087"/>
          </a:xfrm>
          <a:prstGeom prst="rect">
            <a:avLst/>
          </a:prstGeom>
          <a:noFill/>
        </p:spPr>
      </p:pic>
      <p:pic>
        <p:nvPicPr>
          <p:cNvPr id="8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2209800"/>
            <a:ext cx="944562" cy="954087"/>
          </a:xfrm>
          <a:prstGeom prst="rect">
            <a:avLst/>
          </a:prstGeom>
          <a:noFill/>
        </p:spPr>
      </p:pic>
      <p:pic>
        <p:nvPicPr>
          <p:cNvPr id="9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0" y="2209800"/>
            <a:ext cx="944562" cy="954087"/>
          </a:xfrm>
          <a:prstGeom prst="rect">
            <a:avLst/>
          </a:prstGeom>
          <a:noFill/>
        </p:spPr>
      </p:pic>
      <p:pic>
        <p:nvPicPr>
          <p:cNvPr id="10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1219200"/>
            <a:ext cx="944562" cy="954087"/>
          </a:xfrm>
          <a:prstGeom prst="rect">
            <a:avLst/>
          </a:prstGeom>
          <a:noFill/>
        </p:spPr>
      </p:pic>
      <p:pic>
        <p:nvPicPr>
          <p:cNvPr id="11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1295400"/>
            <a:ext cx="944562" cy="954087"/>
          </a:xfrm>
          <a:prstGeom prst="rect">
            <a:avLst/>
          </a:prstGeom>
          <a:noFill/>
        </p:spPr>
      </p:pic>
      <p:pic>
        <p:nvPicPr>
          <p:cNvPr id="12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3124200"/>
            <a:ext cx="944562" cy="954087"/>
          </a:xfrm>
          <a:prstGeom prst="rect">
            <a:avLst/>
          </a:prstGeom>
          <a:noFill/>
        </p:spPr>
      </p:pic>
      <p:pic>
        <p:nvPicPr>
          <p:cNvPr id="13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4038600"/>
            <a:ext cx="944562" cy="954087"/>
          </a:xfrm>
          <a:prstGeom prst="rect">
            <a:avLst/>
          </a:prstGeom>
          <a:noFill/>
        </p:spPr>
      </p:pic>
      <p:pic>
        <p:nvPicPr>
          <p:cNvPr id="14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048000"/>
            <a:ext cx="944562" cy="954087"/>
          </a:xfrm>
          <a:prstGeom prst="rect">
            <a:avLst/>
          </a:prstGeom>
          <a:noFill/>
        </p:spPr>
      </p:pic>
      <p:pic>
        <p:nvPicPr>
          <p:cNvPr id="15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9000" y="3124200"/>
            <a:ext cx="944562" cy="954087"/>
          </a:xfrm>
          <a:prstGeom prst="rect">
            <a:avLst/>
          </a:prstGeom>
          <a:noFill/>
        </p:spPr>
      </p:pic>
      <p:pic>
        <p:nvPicPr>
          <p:cNvPr id="16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2209800"/>
            <a:ext cx="944562" cy="954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5401 0.5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25 L 0.2401 0.5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0.025 L 0.63021 0.4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944 L 0.53021 0.4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9011 0.46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2657 0.4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6651 0.341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151 0.341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6151 0.208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Напиши  названия в порядке алфавита</a:t>
            </a:r>
            <a:endParaRPr lang="ru-RU" sz="3600" b="1" dirty="0"/>
          </a:p>
        </p:txBody>
      </p:sp>
      <p:pic>
        <p:nvPicPr>
          <p:cNvPr id="4" name="Содержимое 3" descr="АНАНАС-150x1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383904"/>
            <a:ext cx="2057400" cy="2303860"/>
          </a:xfrm>
        </p:spPr>
      </p:pic>
      <p:pic>
        <p:nvPicPr>
          <p:cNvPr id="5" name="Рисунок 4" descr="ВИШ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14800"/>
            <a:ext cx="2743200" cy="2057400"/>
          </a:xfrm>
          <a:prstGeom prst="rect">
            <a:avLst/>
          </a:prstGeom>
        </p:spPr>
      </p:pic>
      <p:pic>
        <p:nvPicPr>
          <p:cNvPr id="6" name="Рисунок 5" descr="СМОРОД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00200"/>
            <a:ext cx="2438400" cy="1828800"/>
          </a:xfrm>
          <a:prstGeom prst="rect">
            <a:avLst/>
          </a:prstGeom>
        </p:spPr>
      </p:pic>
      <p:pic>
        <p:nvPicPr>
          <p:cNvPr id="7" name="Рисунок 6" descr="frukti_kartochki-3_resiz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038600"/>
            <a:ext cx="2312126" cy="2057400"/>
          </a:xfrm>
          <a:prstGeom prst="rect">
            <a:avLst/>
          </a:prstGeom>
        </p:spPr>
      </p:pic>
      <p:pic>
        <p:nvPicPr>
          <p:cNvPr id="9" name="Рисунок 8" descr="ЛИМО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400" y="4495800"/>
            <a:ext cx="2413000" cy="1809750"/>
          </a:xfrm>
          <a:prstGeom prst="rect">
            <a:avLst/>
          </a:prstGeom>
        </p:spPr>
      </p:pic>
      <p:pic>
        <p:nvPicPr>
          <p:cNvPr id="11" name="Рисунок 10" descr="fb80eb4d1f94f99333e145eae283df50_screeshots_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1676400"/>
            <a:ext cx="2699657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4" name="Содержимое 3" descr="0031-031-Fizminut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1" y="1600200"/>
            <a:ext cx="7467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03-003-A.S.Pushk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4343400" cy="4754563"/>
          </a:xfrm>
        </p:spPr>
      </p:pic>
      <p:pic>
        <p:nvPicPr>
          <p:cNvPr id="1028" name="Picture 4" descr="http://cs624220.vk.me/v624220692/86e6/1tOEX4XC1Q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447800"/>
            <a:ext cx="3429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Запишите в алфавитном порядке имена детей: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5240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Виктор, Анна, Людмила, Дарья, Борис, Ирина, Сергей.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3886200"/>
            <a:ext cx="126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Анна,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8800" y="3886200"/>
            <a:ext cx="1410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Борис,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0400" y="3886200"/>
            <a:ext cx="1767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Виктор,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00600" y="3886200"/>
            <a:ext cx="45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3886200"/>
            <a:ext cx="1441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Дарья,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4648200"/>
            <a:ext cx="161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Ирина, 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52600" y="4648200"/>
            <a:ext cx="2147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Людмила,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33800" y="4648200"/>
            <a:ext cx="1702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Сергей. </a:t>
            </a:r>
            <a:endParaRPr lang="ru-RU" sz="3200" dirty="0"/>
          </a:p>
        </p:txBody>
      </p:sp>
      <p:pic>
        <p:nvPicPr>
          <p:cNvPr id="4098" name="Picture 2" descr="E:\Рисунок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1066800"/>
            <a:ext cx="1903412" cy="203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261</Words>
  <Application>Microsoft Office PowerPoint</Application>
  <PresentationFormat>Экран (4:3)</PresentationFormat>
  <Paragraphs>60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 Напиши  названия в порядке алфавита</vt:lpstr>
      <vt:lpstr>Физминутка</vt:lpstr>
      <vt:lpstr>Слайд 8</vt:lpstr>
      <vt:lpstr>Слайд 9</vt:lpstr>
      <vt:lpstr>Слайд 10</vt:lpstr>
      <vt:lpstr>Из отрывного календаря выпали листки с названием дней недели. Расположите по алфавиту.</vt:lpstr>
      <vt:lpstr>Физминутка</vt:lpstr>
      <vt:lpstr>Слайд 13</vt:lpstr>
      <vt:lpstr>Слайд 14</vt:lpstr>
      <vt:lpstr>АЛФАВИТ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153</cp:revision>
  <dcterms:modified xsi:type="dcterms:W3CDTF">2016-04-21T12:10:40Z</dcterms:modified>
</cp:coreProperties>
</file>