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test_0.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Подготовка к сочинению по комедии Д.И. Фонвизина «Недоросль»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Денисенко А.Д.</a:t>
            </a:r>
          </a:p>
          <a:p>
            <a:pPr algn="r"/>
            <a:r>
              <a:rPr lang="ru-RU" dirty="0" smtClean="0"/>
              <a:t>Учитель русского языка и литературы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3329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Повторение изученного</a:t>
            </a:r>
            <a:endParaRPr lang="ru-RU" dirty="0"/>
          </a:p>
        </p:txBody>
      </p:sp>
      <p:pic>
        <p:nvPicPr>
          <p:cNvPr id="8" name="Объект 7">
            <a:hlinkClick r:id="rId2" action="ppaction://hlinkpres?slideindex=1&amp;slidetitle="/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42994" y="3773509"/>
            <a:ext cx="2728295" cy="2597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366701" y="2013178"/>
            <a:ext cx="9099735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ru-RU" sz="3600" b="1" cap="none" spc="0" dirty="0" smtClean="0">
                <a:ln/>
                <a:solidFill>
                  <a:schemeClr val="accent3"/>
                </a:solidFill>
                <a:effectLst/>
              </a:rPr>
              <a:t>Что такое классицизм?</a:t>
            </a:r>
          </a:p>
          <a:p>
            <a:endParaRPr lang="ru-RU" sz="3600" b="1" cap="none" spc="0" dirty="0" smtClean="0">
              <a:ln/>
              <a:solidFill>
                <a:schemeClr val="accent3"/>
              </a:solidFill>
              <a:effectLst/>
            </a:endParaRPr>
          </a:p>
          <a:p>
            <a:r>
              <a:rPr lang="ru-RU" sz="3600" b="1" dirty="0" smtClean="0">
                <a:ln/>
                <a:solidFill>
                  <a:schemeClr val="accent3"/>
                </a:solidFill>
              </a:rPr>
              <a:t>Назовите основные принципы классицизма</a:t>
            </a:r>
          </a:p>
          <a:p>
            <a:endParaRPr lang="ru-RU" sz="3600" b="1" dirty="0" smtClean="0">
              <a:ln/>
              <a:solidFill>
                <a:schemeClr val="accent3"/>
              </a:solidFill>
            </a:endParaRPr>
          </a:p>
          <a:p>
            <a:r>
              <a:rPr lang="ru-RU" sz="3600" b="1" cap="none" spc="0" dirty="0" smtClean="0">
                <a:ln/>
                <a:solidFill>
                  <a:schemeClr val="accent3"/>
                </a:solidFill>
                <a:effectLst/>
              </a:rPr>
              <a:t>Как достигается комический </a:t>
            </a:r>
          </a:p>
          <a:p>
            <a:r>
              <a:rPr lang="ru-RU" sz="3600" b="1" cap="none" spc="0" dirty="0" smtClean="0">
                <a:ln/>
                <a:solidFill>
                  <a:schemeClr val="accent3"/>
                </a:solidFill>
                <a:effectLst/>
              </a:rPr>
              <a:t>эффект в комедии Фонвизина?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9100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Кого и почему вы считаете главным героем комедии?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326" y="2214694"/>
            <a:ext cx="6038022" cy="4197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640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29462" y="1470993"/>
            <a:ext cx="6361669" cy="3424107"/>
          </a:xfrm>
        </p:spPr>
        <p:txBody>
          <a:bodyPr>
            <a:noAutofit/>
          </a:bodyPr>
          <a:lstStyle/>
          <a:p>
            <a:r>
              <a:rPr lang="ru-RU" sz="2800" dirty="0" smtClean="0"/>
              <a:t>1 группа: отношения </a:t>
            </a:r>
            <a:r>
              <a:rPr lang="ru-RU" sz="2800" dirty="0" err="1" smtClean="0"/>
              <a:t>Простаковой</a:t>
            </a:r>
            <a:r>
              <a:rPr lang="ru-RU" sz="2800" dirty="0" smtClean="0"/>
              <a:t> с сыном</a:t>
            </a:r>
          </a:p>
          <a:p>
            <a:endParaRPr lang="ru-RU" sz="2800" dirty="0" smtClean="0"/>
          </a:p>
          <a:p>
            <a:r>
              <a:rPr lang="ru-RU" sz="2800" dirty="0" smtClean="0"/>
              <a:t>2 </a:t>
            </a:r>
            <a:r>
              <a:rPr lang="ru-RU" sz="2800" dirty="0"/>
              <a:t>группа: отношения </a:t>
            </a:r>
            <a:r>
              <a:rPr lang="ru-RU" sz="2800" dirty="0" err="1"/>
              <a:t>Простаковой</a:t>
            </a:r>
            <a:r>
              <a:rPr lang="ru-RU" sz="2800" dirty="0"/>
              <a:t> с </a:t>
            </a:r>
            <a:r>
              <a:rPr lang="ru-RU" sz="2800" dirty="0" smtClean="0"/>
              <a:t>мужем</a:t>
            </a:r>
            <a:endParaRPr lang="ru-RU" sz="2800" dirty="0"/>
          </a:p>
          <a:p>
            <a:endParaRPr lang="ru-RU" sz="2800" dirty="0" smtClean="0"/>
          </a:p>
          <a:p>
            <a:r>
              <a:rPr lang="ru-RU" sz="2800" dirty="0" smtClean="0"/>
              <a:t>3 </a:t>
            </a:r>
            <a:r>
              <a:rPr lang="ru-RU" sz="2800" dirty="0"/>
              <a:t>группа: отношения </a:t>
            </a:r>
            <a:r>
              <a:rPr lang="ru-RU" sz="2800" dirty="0" err="1"/>
              <a:t>Простаковой</a:t>
            </a:r>
            <a:r>
              <a:rPr lang="ru-RU" sz="2800" dirty="0"/>
              <a:t> </a:t>
            </a:r>
            <a:r>
              <a:rPr lang="ru-RU" sz="2800" dirty="0" smtClean="0"/>
              <a:t>с братом</a:t>
            </a:r>
            <a:endParaRPr lang="ru-RU" sz="2800" dirty="0"/>
          </a:p>
          <a:p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67061" y="1152940"/>
            <a:ext cx="572493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>
                <a:solidFill>
                  <a:schemeClr val="accent3">
                    <a:lumMod val="50000"/>
                  </a:schemeClr>
                </a:solidFill>
              </a:rPr>
              <a:t>Стародум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</a:rPr>
              <a:t>. Это к кому я попался?</a:t>
            </a:r>
            <a:br>
              <a:rPr lang="ru-RU" sz="28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800" i="1" dirty="0">
                <a:solidFill>
                  <a:schemeClr val="accent3">
                    <a:lumMod val="50000"/>
                  </a:schemeClr>
                </a:solidFill>
              </a:rPr>
              <a:t>Скотинин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</a:rPr>
              <a:t>. Это я, сестрин брат.</a:t>
            </a:r>
            <a:br>
              <a:rPr lang="ru-RU" sz="28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800" i="1" dirty="0">
                <a:solidFill>
                  <a:schemeClr val="accent3">
                    <a:lumMod val="50000"/>
                  </a:schemeClr>
                </a:solidFill>
              </a:rPr>
              <a:t>Стародум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</a:rPr>
              <a:t> (</a:t>
            </a:r>
            <a:r>
              <a:rPr lang="ru-RU" sz="2800" dirty="0" err="1">
                <a:solidFill>
                  <a:schemeClr val="accent3">
                    <a:lumMod val="50000"/>
                  </a:schemeClr>
                </a:solidFill>
              </a:rPr>
              <a:t>увидя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</a:rPr>
              <a:t> ещё двух, с нетерпением). А это кто ещё?</a:t>
            </a:r>
            <a:br>
              <a:rPr lang="ru-RU" sz="28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800" i="1" dirty="0">
                <a:solidFill>
                  <a:schemeClr val="accent3">
                    <a:lumMod val="50000"/>
                  </a:schemeClr>
                </a:solidFill>
              </a:rPr>
              <a:t>Простаков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</a:rPr>
              <a:t> (обнимая). Я женин муж.</a:t>
            </a:r>
            <a:br>
              <a:rPr lang="ru-RU" sz="28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2800" i="1" dirty="0">
                <a:solidFill>
                  <a:schemeClr val="accent3">
                    <a:lumMod val="50000"/>
                  </a:schemeClr>
                </a:solidFill>
              </a:rPr>
              <a:t>Митрофан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</a:rPr>
              <a:t> (ловя руку). А я матушкин сынок.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29462" y="300466"/>
            <a:ext cx="10364451" cy="852474"/>
          </a:xfrm>
        </p:spPr>
        <p:txBody>
          <a:bodyPr>
            <a:noAutofit/>
          </a:bodyPr>
          <a:lstStyle/>
          <a:p>
            <a:r>
              <a:rPr lang="ru-RU" sz="6000" b="1" cap="non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Работа в </a:t>
            </a:r>
            <a:r>
              <a:rPr lang="ru-RU" sz="6000" b="1" cap="none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группах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48286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Garamond" panose="02020404030301010803" pitchFamily="18" charset="0"/>
              </a:rPr>
              <a:t>Отношение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Garamond" panose="02020404030301010803" pitchFamily="18" charset="0"/>
              </a:rPr>
              <a:t>Простаковой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Garamond" panose="02020404030301010803" pitchFamily="18" charset="0"/>
              </a:rPr>
              <a:t> к образованию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999" y="2768957"/>
            <a:ext cx="6790575" cy="3802722"/>
          </a:xfrm>
        </p:spPr>
      </p:pic>
      <p:sp>
        <p:nvSpPr>
          <p:cNvPr id="5" name="Прямоугольник 4"/>
          <p:cNvSpPr/>
          <p:nvPr/>
        </p:nvSpPr>
        <p:spPr>
          <a:xfrm>
            <a:off x="7569830" y="2349149"/>
            <a:ext cx="392966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Действие 3, </a:t>
            </a:r>
          </a:p>
          <a:p>
            <a:pPr algn="ctr"/>
            <a:r>
              <a:rPr lang="ru-RU" sz="5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явление 7-8</a:t>
            </a:r>
            <a:endParaRPr lang="ru-RU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8764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Garamond" panose="02020404030301010803" pitchFamily="18" charset="0"/>
              </a:rPr>
              <a:t>Работа над планом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37882" y="2367092"/>
            <a:ext cx="10839718" cy="3424107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  <a:latin typeface="Garamond" panose="02020404030301010803" pitchFamily="18" charset="0"/>
              </a:rPr>
              <a:t>Темы сочинений</a:t>
            </a:r>
            <a:r>
              <a:rPr lang="ru-RU" sz="3200" dirty="0" smtClean="0">
                <a:latin typeface="Garamond" panose="02020404030301010803" pitchFamily="18" charset="0"/>
              </a:rPr>
              <a:t>:</a:t>
            </a:r>
          </a:p>
          <a:p>
            <a:r>
              <a:rPr lang="ru-RU" sz="3200" dirty="0">
                <a:latin typeface="Garamond" panose="02020404030301010803" pitchFamily="18" charset="0"/>
              </a:rPr>
              <a:t>«Вот злонравия достойные плоды!»</a:t>
            </a:r>
          </a:p>
          <a:p>
            <a:r>
              <a:rPr lang="ru-RU" sz="3200" dirty="0">
                <a:latin typeface="Garamond" panose="02020404030301010803" pitchFamily="18" charset="0"/>
              </a:rPr>
              <a:t> «Семейный портрет </a:t>
            </a:r>
            <a:r>
              <a:rPr lang="ru-RU" sz="3200" dirty="0" err="1">
                <a:latin typeface="Garamond" panose="02020404030301010803" pitchFamily="18" charset="0"/>
              </a:rPr>
              <a:t>Простаковых</a:t>
            </a:r>
            <a:r>
              <a:rPr lang="ru-RU" sz="3200" dirty="0">
                <a:latin typeface="Garamond" panose="02020404030301010803" pitchFamily="18" charset="0"/>
              </a:rPr>
              <a:t>»</a:t>
            </a:r>
          </a:p>
          <a:p>
            <a:r>
              <a:rPr lang="ru-RU" sz="3200" dirty="0">
                <a:latin typeface="Garamond" panose="02020404030301010803" pitchFamily="18" charset="0"/>
              </a:rPr>
              <a:t> «Почему </a:t>
            </a:r>
            <a:r>
              <a:rPr lang="ru-RU" sz="3200" dirty="0" err="1">
                <a:latin typeface="Garamond" panose="02020404030301010803" pitchFamily="18" charset="0"/>
              </a:rPr>
              <a:t>Простакова</a:t>
            </a:r>
            <a:r>
              <a:rPr lang="ru-RU" sz="3200" dirty="0">
                <a:latin typeface="Garamond" panose="02020404030301010803" pitchFamily="18" charset="0"/>
              </a:rPr>
              <a:t> – отрицательный персонаж?»</a:t>
            </a:r>
          </a:p>
        </p:txBody>
      </p:sp>
    </p:spTree>
    <p:extLst>
      <p:ext uri="{BB962C8B-B14F-4D97-AF65-F5344CB8AC3E}">
        <p14:creationId xmlns:p14="http://schemas.microsoft.com/office/powerpoint/2010/main" val="2049713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014" y="242882"/>
            <a:ext cx="4598383" cy="1596177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latin typeface="Garamond" panose="02020404030301010803" pitchFamily="18" charset="0"/>
              </a:rPr>
              <a:t>План</a:t>
            </a:r>
            <a:endParaRPr lang="ru-RU" sz="4400" b="1" dirty="0">
              <a:solidFill>
                <a:schemeClr val="accent1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94833" y="1864816"/>
            <a:ext cx="4250654" cy="3424107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Вступление </a:t>
            </a:r>
          </a:p>
          <a:p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</a:t>
            </a:r>
          </a:p>
          <a:p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</a:t>
            </a:r>
          </a:p>
          <a:p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</a:t>
            </a:r>
          </a:p>
          <a:p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</a:t>
            </a:r>
          </a:p>
          <a:p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sz="32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333633" y="268639"/>
            <a:ext cx="4598383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latin typeface="Garamond" panose="02020404030301010803" pitchFamily="18" charset="0"/>
              </a:rPr>
              <a:t>План сочинения-рассуждения</a:t>
            </a:r>
            <a:endParaRPr lang="ru-RU" sz="4400" b="1" dirty="0">
              <a:solidFill>
                <a:schemeClr val="accent1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217722" y="1864816"/>
            <a:ext cx="5785387" cy="34241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Формулировка тезиса, связанного с темой и проблемой сочинения</a:t>
            </a:r>
          </a:p>
          <a:p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 темы аргументами из текста</a:t>
            </a:r>
          </a:p>
          <a:p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Вывод, подтверждение тезиса</a:t>
            </a:r>
            <a:endParaRPr lang="ru-RU" sz="32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979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latin typeface="Garamond" panose="02020404030301010803" pitchFamily="18" charset="0"/>
              </a:rPr>
              <a:t>РЕФЛЕКСИЯ</a:t>
            </a:r>
            <a:endParaRPr lang="ru-RU" sz="4400" b="1" dirty="0">
              <a:latin typeface="Garamond" panose="020204040303010108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84986" y="2405728"/>
            <a:ext cx="10363826" cy="3424107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accent1">
                    <a:lumMod val="50000"/>
                  </a:schemeClr>
                </a:solidFill>
              </a:rPr>
              <a:t>Какая тема мне ближе</a:t>
            </a:r>
          </a:p>
          <a:p>
            <a:pPr marL="0" indent="0">
              <a:buNone/>
            </a:pPr>
            <a:r>
              <a:rPr lang="ru-RU" sz="4400" dirty="0" smtClean="0">
                <a:solidFill>
                  <a:schemeClr val="accent1">
                    <a:lumMod val="50000"/>
                  </a:schemeClr>
                </a:solidFill>
              </a:rPr>
              <a:t> и почему?</a:t>
            </a:r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265" y="2827987"/>
            <a:ext cx="3293056" cy="378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351932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189</TotalTime>
  <Words>153</Words>
  <Application>Microsoft Office PowerPoint</Application>
  <PresentationFormat>Широкоэкранный</PresentationFormat>
  <Paragraphs>40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Garamond</vt:lpstr>
      <vt:lpstr>Times New Roman</vt:lpstr>
      <vt:lpstr>Tw Cen MT</vt:lpstr>
      <vt:lpstr>Капля</vt:lpstr>
      <vt:lpstr>Подготовка к сочинению по комедии Д.И. Фонвизина «Недоросль»</vt:lpstr>
      <vt:lpstr>Повторение изученного</vt:lpstr>
      <vt:lpstr>Кого и почему вы считаете главным героем комедии?</vt:lpstr>
      <vt:lpstr>Работа в группах</vt:lpstr>
      <vt:lpstr>Отношение Простаковой к образованию</vt:lpstr>
      <vt:lpstr>Работа над планом</vt:lpstr>
      <vt:lpstr>План</vt:lpstr>
      <vt:lpstr>РЕФЛЕКСИЯ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сочинению по комедии Д.И. Фонвизина «Недоросль»</dc:title>
  <dc:creator>Анна Денисенко</dc:creator>
  <cp:lastModifiedBy>Анна Денисенко</cp:lastModifiedBy>
  <cp:revision>10</cp:revision>
  <dcterms:created xsi:type="dcterms:W3CDTF">2015-11-25T00:49:45Z</dcterms:created>
  <dcterms:modified xsi:type="dcterms:W3CDTF">2015-11-26T06:00:41Z</dcterms:modified>
</cp:coreProperties>
</file>