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306" r:id="rId3"/>
    <p:sldId id="312" r:id="rId4"/>
    <p:sldId id="334" r:id="rId5"/>
    <p:sldId id="310" r:id="rId6"/>
    <p:sldId id="323" r:id="rId7"/>
    <p:sldId id="324" r:id="rId8"/>
    <p:sldId id="325" r:id="rId9"/>
    <p:sldId id="342" r:id="rId10"/>
    <p:sldId id="314" r:id="rId11"/>
    <p:sldId id="335" r:id="rId12"/>
    <p:sldId id="339" r:id="rId13"/>
    <p:sldId id="326" r:id="rId14"/>
    <p:sldId id="343" r:id="rId15"/>
    <p:sldId id="315" r:id="rId16"/>
    <p:sldId id="313" r:id="rId17"/>
    <p:sldId id="336" r:id="rId18"/>
    <p:sldId id="329" r:id="rId19"/>
    <p:sldId id="331" r:id="rId20"/>
    <p:sldId id="332" r:id="rId21"/>
    <p:sldId id="309" r:id="rId22"/>
    <p:sldId id="345" r:id="rId23"/>
    <p:sldId id="308" r:id="rId24"/>
    <p:sldId id="338" r:id="rId25"/>
    <p:sldId id="322" r:id="rId26"/>
    <p:sldId id="319" r:id="rId27"/>
    <p:sldId id="320" r:id="rId28"/>
    <p:sldId id="346" r:id="rId29"/>
    <p:sldId id="317" r:id="rId30"/>
    <p:sldId id="318" r:id="rId31"/>
    <p:sldId id="328" r:id="rId32"/>
    <p:sldId id="337" r:id="rId33"/>
    <p:sldId id="316" r:id="rId34"/>
    <p:sldId id="340" r:id="rId35"/>
    <p:sldId id="341" r:id="rId36"/>
    <p:sldId id="333" r:id="rId37"/>
    <p:sldId id="344" r:id="rId38"/>
    <p:sldId id="347" r:id="rId39"/>
    <p:sldId id="311" r:id="rId40"/>
    <p:sldId id="283" r:id="rId41"/>
    <p:sldId id="34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5B4148-2350-4FEB-9199-EDACA29E278D}">
          <p14:sldIdLst>
            <p14:sldId id="257"/>
            <p14:sldId id="306"/>
            <p14:sldId id="312"/>
            <p14:sldId id="334"/>
            <p14:sldId id="310"/>
            <p14:sldId id="323"/>
            <p14:sldId id="324"/>
            <p14:sldId id="325"/>
            <p14:sldId id="342"/>
            <p14:sldId id="314"/>
            <p14:sldId id="335"/>
            <p14:sldId id="339"/>
            <p14:sldId id="326"/>
            <p14:sldId id="343"/>
            <p14:sldId id="315"/>
            <p14:sldId id="313"/>
            <p14:sldId id="336"/>
            <p14:sldId id="329"/>
            <p14:sldId id="331"/>
            <p14:sldId id="332"/>
            <p14:sldId id="309"/>
            <p14:sldId id="345"/>
            <p14:sldId id="308"/>
            <p14:sldId id="338"/>
            <p14:sldId id="322"/>
            <p14:sldId id="319"/>
            <p14:sldId id="320"/>
            <p14:sldId id="346"/>
            <p14:sldId id="317"/>
            <p14:sldId id="318"/>
            <p14:sldId id="328"/>
            <p14:sldId id="337"/>
            <p14:sldId id="316"/>
            <p14:sldId id="340"/>
            <p14:sldId id="341"/>
            <p14:sldId id="333"/>
          </p14:sldIdLst>
        </p14:section>
        <p14:section name="Раздел без заголовка" id="{0139551B-370E-4175-A6DF-64A4242D9E9C}">
          <p14:sldIdLst>
            <p14:sldId id="344"/>
            <p14:sldId id="347"/>
            <p14:sldId id="311"/>
            <p14:sldId id="283"/>
            <p14:sldId id="3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00"/>
    <a:srgbClr val="0000CC"/>
    <a:srgbClr val="FFFF99"/>
    <a:srgbClr val="8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97336" autoAdjust="0"/>
  </p:normalViewPr>
  <p:slideViewPr>
    <p:cSldViewPr>
      <p:cViewPr>
        <p:scale>
          <a:sx n="95" d="100"/>
          <a:sy n="95" d="100"/>
        </p:scale>
        <p:origin x="-3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61C42-88BF-4AE8-BD64-99FABC8EFB02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C2E12-2361-42BA-A226-E01E8A04A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7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C2E12-2361-42BA-A226-E01E8A04A75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8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C2E12-2361-42BA-A226-E01E8A04A75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8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C2E12-2361-42BA-A226-E01E8A04A751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8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221386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E35C-33AC-4409-BD5A-AEB6DF7CB2F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CC49-ACD0-401F-845E-A522CB28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1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4581127"/>
            <a:ext cx="4076357" cy="1569660"/>
          </a:xfrm>
          <a:prstGeom prst="rect">
            <a:avLst/>
          </a:prstGeom>
          <a:gradFill>
            <a:gsLst>
              <a:gs pos="7000">
                <a:schemeClr val="accent5">
                  <a:tint val="50000"/>
                  <a:satMod val="300000"/>
                  <a:alpha val="89000"/>
                </a:schemeClr>
              </a:gs>
              <a:gs pos="45500">
                <a:srgbClr val="C1F2FF">
                  <a:alpha val="49000"/>
                </a:srgbClr>
              </a:gs>
              <a:gs pos="84000">
                <a:schemeClr val="accent5">
                  <a:tint val="15000"/>
                  <a:satMod val="350000"/>
                  <a:alpha val="92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Автор – Санникова Екатерина Васильевна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педагог дополнительного 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1816" y="747441"/>
            <a:ext cx="6099441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ИГРА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«Путешествие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АВ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ТО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ГР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АД»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4995" y="176887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4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с</a:t>
            </a:r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трана «</a:t>
            </a:r>
            <a:r>
              <a:rPr lang="ru-RU" sz="4000" b="1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Кругляндия</a:t>
            </a:r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»</a:t>
            </a:r>
            <a:endParaRPr lang="ru-RU" sz="4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0968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644442"/>
            <a:ext cx="435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61411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endParaRPr lang="ru-RU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217"/>
            <a:ext cx="910872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</a:t>
            </a:r>
            <a:r>
              <a:rPr lang="ru-RU" sz="2800" b="1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Кругляндия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4024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1.Что </a:t>
            </a:r>
            <a:r>
              <a:rPr lang="ru-RU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в переводе с греческого </a:t>
            </a:r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означает</a:t>
            </a:r>
          </a:p>
          <a:p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слово «Светофор»?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968054"/>
            <a:ext cx="795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Светофо́р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atin typeface="Comic Sans MS" panose="030F0702030302020204" pitchFamily="66" charset="0"/>
              </a:rPr>
              <a:t>(от русского свет и греческого фор(ос) </a:t>
            </a:r>
            <a:r>
              <a:rPr lang="ru-RU" sz="2000" b="1" dirty="0" smtClean="0">
                <a:latin typeface="Comic Sans MS" panose="030F0702030302020204" pitchFamily="66" charset="0"/>
              </a:rPr>
              <a:t>– «несущий», « несущий свет» )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644442"/>
            <a:ext cx="435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61411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endParaRPr lang="ru-RU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14881"/>
            <a:ext cx="1656184" cy="20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</a:t>
            </a:r>
            <a:r>
              <a:rPr lang="ru-RU" sz="2800" b="1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Кругляндия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6120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2.Где </a:t>
            </a:r>
            <a:r>
              <a:rPr lang="ru-RU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был установлен </a:t>
            </a:r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первый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светофор?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780928"/>
            <a:ext cx="46415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000" b="1" dirty="0">
                <a:latin typeface="Comic Sans MS" panose="030F0702030302020204" pitchFamily="66" charset="0"/>
              </a:rPr>
              <a:t>Первый светофор был установлен 10 декабря 1868 года в Лондоне, возле здания Британского Парламента. Его изобретатель — Джон Пик </a:t>
            </a:r>
            <a:r>
              <a:rPr lang="ru-RU" sz="2000" b="1" dirty="0" err="1">
                <a:latin typeface="Comic Sans MS" panose="030F0702030302020204" pitchFamily="66" charset="0"/>
              </a:rPr>
              <a:t>Найт</a:t>
            </a:r>
            <a:r>
              <a:rPr lang="ru-RU" sz="20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5526" y="361411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endParaRPr lang="ru-RU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57597"/>
            <a:ext cx="2356594" cy="99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</a:t>
            </a:r>
            <a:r>
              <a:rPr lang="ru-RU" sz="2800" b="1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Кругляндия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83583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3.В каком городе </a:t>
            </a:r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установлен</a:t>
            </a:r>
          </a:p>
          <a:p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памятник </a:t>
            </a:r>
            <a:r>
              <a:rPr lang="ru-RU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светофору?</a:t>
            </a:r>
            <a:endParaRPr lang="ru-RU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endParaRPr lang="ru-RU" sz="2000" b="1" dirty="0" smtClean="0">
              <a:latin typeface="Comic Sans MS" panose="030F0702030302020204" pitchFamily="66" charset="0"/>
            </a:endParaRPr>
          </a:p>
          <a:p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000" b="1" dirty="0" smtClean="0">
                <a:latin typeface="Comic Sans MS" panose="030F0702030302020204" pitchFamily="66" charset="0"/>
              </a:rPr>
              <a:t>Оригинальная </a:t>
            </a:r>
            <a:r>
              <a:rPr lang="ru-RU" sz="2000" b="1" dirty="0">
                <a:latin typeface="Comic Sans MS" panose="030F0702030302020204" pitchFamily="66" charset="0"/>
              </a:rPr>
              <a:t>скульптурная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композиция, представляющая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постового</a:t>
            </a:r>
            <a:r>
              <a:rPr lang="ru-RU" sz="2000" b="1" dirty="0">
                <a:latin typeface="Comic Sans MS" panose="030F0702030302020204" pitchFamily="66" charset="0"/>
              </a:rPr>
              <a:t>, который приветствует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светофор</a:t>
            </a:r>
            <a:r>
              <a:rPr lang="ru-RU" sz="2000" b="1" dirty="0">
                <a:latin typeface="Comic Sans MS" panose="030F0702030302020204" pitchFamily="66" charset="0"/>
              </a:rPr>
              <a:t>, была открыта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во время празднования 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Дня </a:t>
            </a:r>
            <a:r>
              <a:rPr lang="ru-RU" sz="2000" b="1" dirty="0">
                <a:latin typeface="Comic Sans MS" panose="030F0702030302020204" pitchFamily="66" charset="0"/>
              </a:rPr>
              <a:t>города в Новосибирске.</a:t>
            </a:r>
          </a:p>
          <a:p>
            <a:endParaRPr lang="ru-RU" sz="2400" b="1" dirty="0" smtClean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endParaRPr lang="ru-RU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751" y="1955741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72616" y="314096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61411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83583"/>
            <a:ext cx="3833368" cy="547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</a:t>
            </a:r>
            <a:r>
              <a:rPr lang="ru-RU" sz="2800" b="1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Кругляндия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83583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Ключевое слово:</a:t>
            </a:r>
          </a:p>
          <a:p>
            <a:pPr algn="ctr"/>
            <a:r>
              <a:rPr lang="ru-RU" sz="4000" b="1" dirty="0" smtClean="0">
                <a:solidFill>
                  <a:srgbClr val="FFCC00"/>
                </a:solidFill>
                <a:latin typeface="Comic Sans MS" panose="030F0702030302020204" pitchFamily="66" charset="0"/>
              </a:rPr>
              <a:t>ДОРОЖНЫЕ</a:t>
            </a:r>
          </a:p>
          <a:p>
            <a:pPr algn="ctr"/>
            <a:endParaRPr lang="ru-RU" sz="4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751" y="1955741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72616" y="314096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61411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06" y="18864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4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с</a:t>
            </a:r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трана «</a:t>
            </a:r>
            <a:r>
              <a:rPr lang="ru-RU" sz="4000" b="1" dirty="0" err="1">
                <a:solidFill>
                  <a:srgbClr val="009900"/>
                </a:solidFill>
                <a:latin typeface="Comic Sans MS" panose="030F0702030302020204" pitchFamily="66" charset="0"/>
              </a:rPr>
              <a:t>Л</a:t>
            </a:r>
            <a:r>
              <a:rPr lang="ru-RU" sz="4000" b="1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юбознайкино</a:t>
            </a:r>
            <a:r>
              <a:rPr lang="ru-RU" sz="4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39696"/>
            <a:ext cx="9361040" cy="548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4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147" y="18864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3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п</a:t>
            </a:r>
            <a:r>
              <a:rPr lang="ru-RU" sz="3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ерекресток «</a:t>
            </a:r>
            <a:r>
              <a:rPr lang="ru-RU" sz="3600" b="1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Развивайкино</a:t>
            </a:r>
            <a:r>
              <a:rPr lang="ru-RU" sz="3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»</a:t>
            </a:r>
            <a:endParaRPr lang="ru-RU" sz="36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388968"/>
            <a:ext cx="9433048" cy="564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3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п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ерекресток «</a:t>
            </a:r>
            <a:r>
              <a:rPr lang="ru-RU" sz="2800" b="1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Развивайкино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7" y="1260478"/>
            <a:ext cx="8712968" cy="557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286763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9900"/>
                </a:solidFill>
                <a:latin typeface="Comic Sans MS" panose="030F0702030302020204" pitchFamily="66" charset="0"/>
              </a:rPr>
              <a:t>Ребус</a:t>
            </a:r>
            <a:r>
              <a:rPr lang="ru-RU" sz="2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– это загадка, головоломка, состоящая из сочетания букв, слов, цифр, картинок и знаков препинания.</a:t>
            </a:r>
          </a:p>
        </p:txBody>
      </p:sp>
    </p:spTree>
    <p:extLst>
      <p:ext uri="{BB962C8B-B14F-4D97-AF65-F5344CB8AC3E}">
        <p14:creationId xmlns:p14="http://schemas.microsoft.com/office/powerpoint/2010/main" val="32494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п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ерекресток «</a:t>
            </a:r>
            <a:r>
              <a:rPr lang="ru-RU" sz="2800" b="1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Развивайкино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\\ADM\USR$\ESannikova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3741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1028" y="5440868"/>
            <a:ext cx="295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</a:t>
            </a:r>
            <a:r>
              <a:rPr lang="ru-RU" sz="3200" b="1" dirty="0" err="1" smtClean="0">
                <a:latin typeface="Comic Sans MS" panose="030F0702030302020204" pitchFamily="66" charset="0"/>
              </a:rPr>
              <a:t>Дорога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DM\USR$\ESannikova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7120"/>
            <a:ext cx="6177629" cy="43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4841" y="5457629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</a:t>
            </a:r>
            <a:r>
              <a:rPr lang="ru-RU" sz="3200" b="1" dirty="0" smtClean="0">
                <a:solidFill>
                  <a:srgbClr val="FF0000"/>
                </a:solidFill>
              </a:rPr>
              <a:t>: </a:t>
            </a:r>
            <a:r>
              <a:rPr lang="ru-RU" sz="3200" b="1" dirty="0">
                <a:latin typeface="Comic Sans MS" panose="030F0702030302020204" pitchFamily="66" charset="0"/>
              </a:rPr>
              <a:t>М</a:t>
            </a:r>
            <a:r>
              <a:rPr lang="ru-RU" sz="3200" b="1" dirty="0" smtClean="0">
                <a:latin typeface="Comic Sans MS" panose="030F0702030302020204" pitchFamily="66" charset="0"/>
              </a:rPr>
              <a:t>ашина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4864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7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ADM\USR$\ESannikova\Desktop\ярмарка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374495" cy="6235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0556"/>
            <a:ext cx="6638925" cy="96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83671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Ав</a:t>
            </a:r>
            <a:r>
              <a:rPr lang="ru-RU" sz="4800" b="1" dirty="0">
                <a:solidFill>
                  <a:srgbClr val="FFC000"/>
                </a:solidFill>
              </a:rPr>
              <a:t>то</a:t>
            </a:r>
            <a:r>
              <a:rPr lang="ru-RU" sz="4800" b="1" dirty="0">
                <a:solidFill>
                  <a:srgbClr val="009900"/>
                </a:solidFill>
              </a:rPr>
              <a:t>гр</a:t>
            </a:r>
            <a:r>
              <a:rPr lang="ru-RU" sz="4800" b="1" dirty="0">
                <a:solidFill>
                  <a:srgbClr val="FF0000"/>
                </a:solidFill>
              </a:rPr>
              <a:t>ад</a:t>
            </a:r>
          </a:p>
        </p:txBody>
      </p:sp>
    </p:spTree>
    <p:extLst>
      <p:ext uri="{BB962C8B-B14F-4D97-AF65-F5344CB8AC3E}">
        <p14:creationId xmlns:p14="http://schemas.microsoft.com/office/powerpoint/2010/main" val="9655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DM\USR$\ESannikova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8" y="1596300"/>
            <a:ext cx="6073262" cy="41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386273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</a:t>
            </a:r>
            <a:r>
              <a:rPr lang="ru-RU" sz="3200" b="1" dirty="0" err="1" smtClean="0">
                <a:latin typeface="Comic Sans MS" panose="030F0702030302020204" pitchFamily="66" charset="0"/>
              </a:rPr>
              <a:t>Правила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6672"/>
            <a:ext cx="54864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9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4311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9900"/>
                </a:solidFill>
                <a:latin typeface="Comic Sans MS" panose="030F0702030302020204" pitchFamily="66" charset="0"/>
              </a:rPr>
              <a:t>ШИФРОГРАММЫ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«Громче ползешь – ближе станешь»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975" y="1844824"/>
            <a:ext cx="76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(Тише 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едешь – дальше будешь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36912"/>
            <a:ext cx="7440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«Зеленая темнота – выход есть»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1975" y="3244334"/>
            <a:ext cx="7302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(Красный 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свет – проезда нет)</a:t>
            </a:r>
          </a:p>
        </p:txBody>
      </p:sp>
    </p:spTree>
    <p:extLst>
      <p:ext uri="{BB962C8B-B14F-4D97-AF65-F5344CB8AC3E}">
        <p14:creationId xmlns:p14="http://schemas.microsoft.com/office/powerpoint/2010/main" val="37073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4864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3444" y="2348880"/>
            <a:ext cx="5266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Ключевое слово: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ПРАВИЛА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«</a:t>
            </a:r>
            <a:r>
              <a:rPr lang="ru-RU" sz="4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Сказочная долина</a:t>
            </a:r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»</a:t>
            </a:r>
            <a:endParaRPr lang="ru-RU" sz="4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71052"/>
            <a:ext cx="9361040" cy="545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4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Сказочная долина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Мальчик </a:t>
            </a:r>
            <a:r>
              <a:rPr lang="ru-RU" sz="2800" b="1" dirty="0">
                <a:latin typeface="Comic Sans MS" panose="030F0702030302020204" pitchFamily="66" charset="0"/>
              </a:rPr>
              <a:t>едет на велосипеде, на автобусной остановке видит Красную Шапочку и Незнайку.</a:t>
            </a:r>
          </a:p>
          <a:p>
            <a:r>
              <a:rPr lang="ru-RU" sz="2800" b="1" dirty="0">
                <a:latin typeface="Comic Sans MS" panose="030F0702030302020204" pitchFamily="66" charset="0"/>
              </a:rPr>
              <a:t>-Довези меня до аптеки, - просит его Красная Шапочка, - у меня бабушка болеет!</a:t>
            </a:r>
          </a:p>
          <a:p>
            <a:r>
              <a:rPr lang="ru-RU" sz="2800" b="1" dirty="0">
                <a:latin typeface="Comic Sans MS" panose="030F0702030302020204" pitchFamily="66" charset="0"/>
              </a:rPr>
              <a:t>-Нет, меня, - просит Незнайка.</a:t>
            </a:r>
          </a:p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Вопрос: </a:t>
            </a:r>
            <a:r>
              <a:rPr lang="ru-RU" sz="2800" b="1" dirty="0">
                <a:latin typeface="Comic Sans MS" panose="030F0702030302020204" pitchFamily="66" charset="0"/>
              </a:rPr>
              <a:t>Кто поедет с мальчиком</a:t>
            </a:r>
            <a:r>
              <a:rPr lang="ru-RU" sz="2800" b="1" dirty="0" smtClean="0">
                <a:latin typeface="Comic Sans MS" panose="030F0702030302020204" pitchFamily="66" charset="0"/>
              </a:rPr>
              <a:t>?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Сказочная долина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39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ru-RU" sz="2800" b="1" dirty="0">
                <a:latin typeface="Comic Sans MS" panose="030F0702030302020204" pitchFamily="66" charset="0"/>
              </a:rPr>
              <a:t>Никто, на велосипеде разрешено ездить только одному. Багажник - для перевозки багажа, а рама - для крепления основных частей.</a:t>
            </a:r>
          </a:p>
        </p:txBody>
      </p:sp>
    </p:spTree>
    <p:extLst>
      <p:ext uri="{BB962C8B-B14F-4D97-AF65-F5344CB8AC3E}">
        <p14:creationId xmlns:p14="http://schemas.microsoft.com/office/powerpoint/2010/main" val="28497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Сказочная долина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86763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Снежная баба решила убежать от весны на север. Когда она добежала до перекрёстка, то увидела, что на светофоре горит желтый мигающий сигнал. Ждала-ждала Снежная  баба, когда загорится зеленый свет. Но не дождалась и растаяла.</a:t>
            </a:r>
          </a:p>
          <a:p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Вопрос:  </a:t>
            </a:r>
            <a:r>
              <a:rPr lang="ru-RU" sz="2400" b="1" dirty="0">
                <a:latin typeface="Comic Sans MS" panose="030F0702030302020204" pitchFamily="66" charset="0"/>
              </a:rPr>
              <a:t>Какое правило она не знала</a:t>
            </a:r>
            <a:r>
              <a:rPr lang="ru-RU" sz="2400" b="1" dirty="0" smtClean="0">
                <a:latin typeface="Comic Sans MS" panose="030F0702030302020204" pitchFamily="66" charset="0"/>
              </a:rPr>
              <a:t>?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0506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400" b="1" dirty="0">
                <a:latin typeface="Comic Sans MS" panose="030F0702030302020204" pitchFamily="66" charset="0"/>
              </a:rPr>
              <a:t>Она не знала, что означают сигналы светофора.</a:t>
            </a:r>
          </a:p>
        </p:txBody>
      </p:sp>
    </p:spTree>
    <p:extLst>
      <p:ext uri="{BB962C8B-B14F-4D97-AF65-F5344CB8AC3E}">
        <p14:creationId xmlns:p14="http://schemas.microsoft.com/office/powerpoint/2010/main" val="6696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Сказочная долина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86763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В один из жарких летних дней 33 богатыря поехали за город на автобусе. Было душно, и богатыри открыли все окна в автобусе, а в них вынули копья.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Вопрос: </a:t>
            </a:r>
            <a:r>
              <a:rPr lang="ru-RU" sz="2400" b="1" dirty="0" smtClean="0">
                <a:latin typeface="Comic Sans MS" panose="030F0702030302020204" pitchFamily="66" charset="0"/>
              </a:rPr>
              <a:t>Почему </a:t>
            </a:r>
            <a:r>
              <a:rPr lang="ru-RU" sz="2400" b="1" dirty="0">
                <a:latin typeface="Comic Sans MS" panose="030F0702030302020204" pitchFamily="66" charset="0"/>
              </a:rPr>
              <a:t>водитель отказался ехать за город с богатырями</a:t>
            </a:r>
            <a:r>
              <a:rPr lang="ru-RU" sz="2400" b="1" dirty="0" smtClean="0">
                <a:latin typeface="Comic Sans MS" panose="030F0702030302020204" pitchFamily="66" charset="0"/>
              </a:rPr>
              <a:t>?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95087"/>
            <a:ext cx="76328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400" b="1" dirty="0">
                <a:latin typeface="Comic Sans MS" panose="030F0702030302020204" pitchFamily="66" charset="0"/>
              </a:rPr>
              <a:t>Они не знали правила поведения в общественном транспорте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6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Сказочная долина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060848"/>
            <a:ext cx="6340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Ключевое слово: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КАЖДОМУ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21699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ОСТАНОВКА </a:t>
            </a:r>
            <a:endParaRPr lang="ru-RU" sz="4000" b="1" dirty="0" smtClean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ru-RU" sz="4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с</a:t>
            </a:r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трана «Волшебные знаки» </a:t>
            </a:r>
            <a:endParaRPr lang="ru-RU" sz="4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56792"/>
            <a:ext cx="9433048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9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DM\USR$\ESannikova\Desktop\ярмарка\Kinderstraßenbahn1Ff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7681"/>
            <a:ext cx="3542205" cy="2656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2543" y="363642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Две дорожки так узки, две дорожки так близки.</a:t>
            </a:r>
          </a:p>
          <a:p>
            <a:r>
              <a:rPr lang="ru-RU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И бегут по тем дорожкам домики на круглых </a:t>
            </a:r>
            <a:r>
              <a:rPr lang="ru-RU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ножках.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902316"/>
            <a:ext cx="2187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(Трамвай)</a:t>
            </a:r>
            <a:endParaRPr lang="ru-RU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 descr="\\ADM\USR$\ESannikova\Desktop\ярмарка\6d3b6a0536e48d6d3b2e826d7dc2c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70" y="1618031"/>
            <a:ext cx="3270397" cy="217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575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 </a:t>
            </a:r>
            <a:endParaRPr lang="ru-RU" sz="2800" b="1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«Волшебные знаки» 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\\ADM\USR$\ESannikova\Desktop\ярмарка\ярмарка выступление\ярмарка\расставь 10 недостоющих зна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9932"/>
            <a:ext cx="9144000" cy="56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 </a:t>
            </a:r>
            <a:endParaRPr lang="ru-RU" sz="2800" b="1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«Волшебные знаки» 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58771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F:\видеосалон Автоша\дорожные знаки\33_5_35_1_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09" y="2711004"/>
            <a:ext cx="1179388" cy="11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3209" y="1987040"/>
            <a:ext cx="1319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Пешеходный</a:t>
            </a:r>
          </a:p>
          <a:p>
            <a:pPr algn="ctr"/>
            <a:r>
              <a:rPr lang="ru-RU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переход</a:t>
            </a:r>
            <a:endParaRPr lang="ru-RU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856" y="7173416"/>
            <a:ext cx="22833857" cy="2283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9903" y="1987041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omic Sans MS" panose="030F0702030302020204" pitchFamily="66" charset="0"/>
              </a:rPr>
              <a:t>Автобусная остановка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56" y="1819399"/>
            <a:ext cx="16899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omic Sans MS" panose="030F0702030302020204" pitchFamily="66" charset="0"/>
              </a:rPr>
              <a:t>1.Предупреждающая </a:t>
            </a:r>
            <a:r>
              <a:rPr lang="ru-RU" sz="1100" dirty="0" smtClean="0">
                <a:latin typeface="Comic Sans MS" panose="030F0702030302020204" pitchFamily="66" charset="0"/>
              </a:rPr>
              <a:t>группа</a:t>
            </a:r>
          </a:p>
          <a:p>
            <a:pPr algn="ctr"/>
            <a:r>
              <a:rPr lang="ru-RU" sz="1100" dirty="0" smtClean="0">
                <a:latin typeface="Comic Sans MS" panose="030F0702030302020204" pitchFamily="66" charset="0"/>
              </a:rPr>
              <a:t> </a:t>
            </a:r>
            <a:r>
              <a:rPr lang="ru-RU" sz="1100" dirty="0">
                <a:latin typeface="Comic Sans MS" panose="030F0702030302020204" pitchFamily="66" charset="0"/>
              </a:rPr>
              <a:t>Дети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81343"/>
            <a:ext cx="1234132" cy="1234132"/>
          </a:xfrm>
          <a:prstGeom prst="rect">
            <a:avLst/>
          </a:prstGeom>
        </p:spPr>
      </p:pic>
      <p:pic>
        <p:nvPicPr>
          <p:cNvPr id="1030" name="Picture 6" descr="F:\видеосалон Автоша\дорожные знаки\330026694634_666273_peshexod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5" y="2488218"/>
            <a:ext cx="1507629" cy="142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9430" y="1744668"/>
            <a:ext cx="19442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omic Sans MS" panose="030F0702030302020204" pitchFamily="66" charset="0"/>
              </a:rPr>
              <a:t>2.Запрещающая </a:t>
            </a:r>
            <a:r>
              <a:rPr lang="ru-RU" sz="1100" dirty="0" smtClean="0">
                <a:latin typeface="Comic Sans MS" panose="030F0702030302020204" pitchFamily="66" charset="0"/>
              </a:rPr>
              <a:t>группа</a:t>
            </a:r>
          </a:p>
          <a:p>
            <a:pPr algn="ctr"/>
            <a:r>
              <a:rPr lang="ru-RU" sz="1100" dirty="0" smtClean="0">
                <a:latin typeface="Comic Sans MS" panose="030F0702030302020204" pitchFamily="66" charset="0"/>
              </a:rPr>
              <a:t>Движение</a:t>
            </a:r>
            <a:endParaRPr lang="ru-RU" sz="1100" dirty="0">
              <a:latin typeface="Comic Sans MS" panose="030F0702030302020204" pitchFamily="66" charset="0"/>
            </a:endParaRPr>
          </a:p>
          <a:p>
            <a:pPr algn="ctr"/>
            <a:r>
              <a:rPr lang="ru-RU" sz="1100" dirty="0">
                <a:latin typeface="Comic Sans MS" panose="030F0702030302020204" pitchFamily="66" charset="0"/>
              </a:rPr>
              <a:t> на велосипеде запрещено</a:t>
            </a:r>
          </a:p>
          <a:p>
            <a:pPr algn="ctr"/>
            <a:endParaRPr lang="ru-RU" sz="1100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15" y="2417927"/>
            <a:ext cx="1106080" cy="14747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2284" y="1777852"/>
            <a:ext cx="3393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omic Sans MS" panose="030F0702030302020204" pitchFamily="66" charset="0"/>
              </a:rPr>
              <a:t>3.Группа знаков особых предписаний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46" y="2711004"/>
            <a:ext cx="2424020" cy="12341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6216" y="2082047"/>
            <a:ext cx="2283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omic Sans MS" panose="030F0702030302020204" pitchFamily="66" charset="0"/>
              </a:rPr>
              <a:t>Надземный и подземный пешеходный переход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1820436"/>
            <a:ext cx="238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omic Sans MS" panose="030F0702030302020204" pitchFamily="66" charset="0"/>
              </a:rPr>
              <a:t>4.Информационная группа</a:t>
            </a:r>
            <a:endParaRPr lang="ru-RU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 </a:t>
            </a:r>
            <a:endParaRPr lang="ru-RU" sz="2800" b="1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«Волшебные знаки» 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418" y="1358770"/>
            <a:ext cx="816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«Раскрась дорожный знак»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\\ADM\USR$\ESannikova\Desktop\дорожные зна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1990"/>
            <a:ext cx="5112568" cy="3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 </a:t>
            </a:r>
            <a:endParaRPr lang="ru-RU" sz="2800" b="1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«Волшебные знаки» 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58771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Игра «Составь дорожные знаки» 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\\ADM\USR$\ESannikova\Desktop\ярмарка\ярмарка выступление\д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0436"/>
            <a:ext cx="6054531" cy="357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ADM\USR$\ESannikova\Desktop\ярмарка\рнннн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8" y="1916832"/>
            <a:ext cx="161964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 </a:t>
            </a:r>
            <a:endParaRPr lang="ru-RU" sz="2800" b="1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«Волшебные знаки» 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58771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Игра «Составь дорожные знаки» 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F:\видеосалон Автоша\дорожные знаки\33_5_35_1_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81" y="2133142"/>
            <a:ext cx="1179388" cy="11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2971" y="3369783"/>
            <a:ext cx="1237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Пешеходный</a:t>
            </a:r>
          </a:p>
          <a:p>
            <a:pPr algn="ctr"/>
            <a:r>
              <a:rPr lang="ru-RU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переход</a:t>
            </a:r>
            <a:endParaRPr lang="ru-RU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856" y="7173416"/>
            <a:ext cx="22833857" cy="2283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9008" y="3368539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>Автобусная остановка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800" y="3295209"/>
            <a:ext cx="1901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> Дети 1.Предупреждающая группа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98" y="2024522"/>
            <a:ext cx="1234132" cy="1234132"/>
          </a:xfrm>
          <a:prstGeom prst="rect">
            <a:avLst/>
          </a:prstGeom>
        </p:spPr>
      </p:pic>
      <p:pic>
        <p:nvPicPr>
          <p:cNvPr id="1030" name="Picture 6" descr="F:\видеосалон Автоша\дорожные знаки\330026694634_666273_peshexod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8009"/>
            <a:ext cx="1507629" cy="142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8548" y="3276207"/>
            <a:ext cx="211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>Движение</a:t>
            </a:r>
          </a:p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> на велосипеде запрещено</a:t>
            </a:r>
          </a:p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>2.Запрещающая группа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08" y="1848116"/>
            <a:ext cx="1106080" cy="14747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1980" y="3784038"/>
            <a:ext cx="3015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anose="030F0702030302020204" pitchFamily="66" charset="0"/>
              </a:rPr>
              <a:t>3.Группа знаков особых предписаний</a:t>
            </a:r>
            <a:endParaRPr lang="ru-RU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575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 </a:t>
            </a:r>
            <a:endParaRPr lang="ru-RU" sz="2800" b="1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«Волшебные знаки» 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«Расставь дорожные знаки»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637"/>
            <a:ext cx="4644007" cy="865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31" y="5962692"/>
            <a:ext cx="4499992" cy="895308"/>
          </a:xfrm>
          <a:prstGeom prst="rect">
            <a:avLst/>
          </a:prstGeom>
        </p:spPr>
      </p:pic>
      <p:pic>
        <p:nvPicPr>
          <p:cNvPr id="3074" name="Picture 2" descr="\\ADM\USR$\ESannikova\Desktop\ярмарка\ярмарка выступление\ярмарка\расставь 10 недостоющих знак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9932"/>
            <a:ext cx="9144000" cy="45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575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ОСТАНОВКА </a:t>
            </a:r>
            <a:endParaRPr lang="ru-RU" sz="2800" b="1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трана «Волшебные знаки» 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«Расставь дорожные знаки»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" y="5944637"/>
            <a:ext cx="4571997" cy="865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31" y="5962692"/>
            <a:ext cx="4499992" cy="847888"/>
          </a:xfrm>
          <a:prstGeom prst="rect">
            <a:avLst/>
          </a:prstGeom>
        </p:spPr>
      </p:pic>
      <p:pic>
        <p:nvPicPr>
          <p:cNvPr id="4098" name="Picture 2" descr="\\ADM\USR$\ESannikova\Desktop\ярмарка\ярмарка выступление\ярмарка\22007-4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6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6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554" y="2204864"/>
            <a:ext cx="590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Ключевое слово:</a:t>
            </a:r>
          </a:p>
          <a:p>
            <a:pPr algn="ctr"/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ЗНАТЬ</a:t>
            </a:r>
            <a:endParaRPr lang="ru-RU" sz="4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16" y="476672"/>
            <a:ext cx="52673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2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553" y="1726880"/>
            <a:ext cx="5908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ПРАВИЛА </a:t>
            </a:r>
            <a:r>
              <a:rPr lang="ru-RU" sz="4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ДОРОЖНЫЕ</a:t>
            </a:r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ЗНАТЬ </a:t>
            </a: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КАЖДОМУ </a:t>
            </a:r>
            <a:r>
              <a:rPr lang="ru-RU" sz="4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ПОЛОЖЕНО!</a:t>
            </a:r>
            <a:endParaRPr lang="ru-RU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16" y="476672"/>
            <a:ext cx="52673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1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ОСТАНОВКА</a:t>
            </a:r>
          </a:p>
          <a:p>
            <a:pPr algn="ctr"/>
            <a:r>
              <a:rPr lang="ru-RU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«Шоссе подсказок»</a:t>
            </a:r>
            <a:endParaRPr lang="ru-RU" sz="4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686080"/>
            <a:ext cx="9505056" cy="534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0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58404">
            <a:off x="323900" y="1911981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М</a:t>
            </a:r>
          </a:p>
        </p:txBody>
      </p:sp>
      <p:sp>
        <p:nvSpPr>
          <p:cNvPr id="3" name="Прямоугольник 2"/>
          <p:cNvSpPr/>
          <p:nvPr/>
        </p:nvSpPr>
        <p:spPr>
          <a:xfrm rot="20096570">
            <a:off x="1602466" y="2142217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О</a:t>
            </a:r>
          </a:p>
        </p:txBody>
      </p:sp>
      <p:sp>
        <p:nvSpPr>
          <p:cNvPr id="4" name="Прямоугольник 3"/>
          <p:cNvSpPr/>
          <p:nvPr/>
        </p:nvSpPr>
        <p:spPr>
          <a:xfrm rot="20797591">
            <a:off x="2542749" y="1178782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Л</a:t>
            </a:r>
          </a:p>
        </p:txBody>
      </p:sp>
      <p:sp>
        <p:nvSpPr>
          <p:cNvPr id="5" name="Прямоугольник 4"/>
          <p:cNvSpPr/>
          <p:nvPr/>
        </p:nvSpPr>
        <p:spPr>
          <a:xfrm rot="425882">
            <a:off x="3737321" y="1471114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 rot="269092">
            <a:off x="4912988" y="1673078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 rot="1454917">
            <a:off x="6005241" y="809126"/>
            <a:ext cx="120539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ц</a:t>
            </a:r>
            <a:endParaRPr lang="ru-RU" sz="13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302092">
            <a:off x="6974925" y="1717007"/>
            <a:ext cx="120539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ы</a:t>
            </a:r>
            <a:endParaRPr lang="ru-RU" sz="13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302092">
            <a:off x="7817232" y="2156730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!</a:t>
            </a: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323528" y="6021288"/>
            <a:ext cx="720080" cy="648072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46415" y="3710233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СПАСИБО ЗА ИГРУ!</a:t>
            </a:r>
            <a:endParaRPr lang="ru-RU" sz="5400" b="1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ghche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300"/>
                            </p:stCondLst>
                            <p:childTnLst>
                              <p:par>
                                <p:cTn id="9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7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100"/>
                            </p:stCondLst>
                            <p:childTnLst>
                              <p:par>
                                <p:cTn id="1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1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dvAuto="1000"/>
      <p:bldP spid="2" grpId="1" build="allAtOnce"/>
      <p:bldP spid="3" grpId="0" build="p" bldLvl="2" advAuto="1000"/>
      <p:bldP spid="3" grpId="1" build="allAtOnce"/>
      <p:bldP spid="4" grpId="0" build="p" advAuto="1000"/>
      <p:bldP spid="4" grpId="1" build="allAtOnce"/>
      <p:bldP spid="5" grpId="0" build="p" bldLvl="5" advAuto="1000"/>
      <p:bldP spid="5" grpId="1" build="allAtOnce"/>
      <p:bldP spid="6" grpId="0" build="p" bldLvl="5" advAuto="1000"/>
      <p:bldP spid="6" grpId="1" build="allAtOnce"/>
      <p:bldP spid="7" grpId="0" build="p" advAuto="1000"/>
      <p:bldP spid="7" grpId="1" build="allAtOnce"/>
      <p:bldP spid="8" grpId="0" build="p" advAuto="1000"/>
      <p:bldP spid="8" grpId="1" build="allAtOnce"/>
      <p:bldP spid="18" grpId="0" build="p" advAuto="1000"/>
      <p:bldP spid="18" grpI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возврат 9">
            <a:hlinkClick r:id="rId2" action="ppaction://hlinksldjump" highlightClick="1"/>
          </p:cNvPr>
          <p:cNvSpPr/>
          <p:nvPr/>
        </p:nvSpPr>
        <p:spPr>
          <a:xfrm>
            <a:off x="323528" y="6021288"/>
            <a:ext cx="720080" cy="648072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74263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Автор фона и </a:t>
            </a:r>
            <a:r>
              <a:rPr lang="ru-RU" dirty="0" err="1">
                <a:latin typeface="Comic Sans MS" panose="030F0702030302020204" pitchFamily="66" charset="0"/>
              </a:rPr>
              <a:t>отрисовок</a:t>
            </a:r>
            <a:r>
              <a:rPr lang="ru-RU" dirty="0">
                <a:latin typeface="Comic Sans MS" panose="030F0702030302020204" pitchFamily="66" charset="0"/>
              </a:rPr>
              <a:t> для шаблона презентации  Шушкова Галина Николаевна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61456" y="373306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Источники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1488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ОСТАНОВКА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«Шоссе подсказок»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8676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1.Где </a:t>
            </a:r>
            <a:r>
              <a:rPr lang="ru-RU" sz="2800" b="1" dirty="0">
                <a:latin typeface="Comic Sans MS" panose="030F0702030302020204" pitchFamily="66" charset="0"/>
              </a:rPr>
              <a:t>должны идти пешеходы?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1" y="1844824"/>
            <a:ext cx="3899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по </a:t>
            </a:r>
            <a:r>
              <a:rPr lang="ru-RU" sz="2400" b="1" dirty="0">
                <a:latin typeface="Comic Sans MS" panose="030F0702030302020204" pitchFamily="66" charset="0"/>
              </a:rPr>
              <a:t>проезжей части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1" y="2214156"/>
            <a:ext cx="4012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по </a:t>
            </a:r>
            <a:r>
              <a:rPr lang="ru-RU" sz="2400" b="1" dirty="0">
                <a:latin typeface="Comic Sans MS" panose="030F0702030302020204" pitchFamily="66" charset="0"/>
              </a:rPr>
              <a:t>тротуару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1" y="2583488"/>
            <a:ext cx="3981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по </a:t>
            </a:r>
            <a:r>
              <a:rPr lang="ru-RU" sz="2400" b="1" dirty="0">
                <a:latin typeface="Comic Sans MS" panose="030F0702030302020204" pitchFamily="66" charset="0"/>
              </a:rPr>
              <a:t>газонам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3429000"/>
            <a:ext cx="381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400" b="1" dirty="0" smtClean="0"/>
              <a:t>по </a:t>
            </a:r>
            <a:r>
              <a:rPr lang="ru-RU" sz="2400" b="1" dirty="0" smtClean="0">
                <a:latin typeface="Comic Sans MS" panose="030F0702030302020204" pitchFamily="66" charset="0"/>
              </a:rPr>
              <a:t>тротуару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9" y="2301297"/>
            <a:ext cx="2557530" cy="23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ОСТАНОВКА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«Шоссе подсказок»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86763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2. </a:t>
            </a:r>
            <a:r>
              <a:rPr lang="ru-RU" sz="2800" b="1" dirty="0">
                <a:latin typeface="Comic Sans MS" panose="030F0702030302020204" pitchFamily="66" charset="0"/>
              </a:rPr>
              <a:t>Какой стороны  нужно придерживаться, идя </a:t>
            </a:r>
            <a:r>
              <a:rPr lang="ru-RU" sz="2800" b="1" dirty="0" smtClean="0">
                <a:latin typeface="Comic Sans MS" panose="030F0702030302020204" pitchFamily="66" charset="0"/>
              </a:rPr>
              <a:t>тротуару?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132856"/>
            <a:ext cx="3755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любой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7459" y="2492895"/>
            <a:ext cx="3837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правой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5" y="2814320"/>
            <a:ext cx="3837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левой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501008"/>
            <a:ext cx="381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400" b="1" dirty="0" smtClean="0">
                <a:latin typeface="Comic Sans MS" panose="030F0702030302020204" pitchFamily="66" charset="0"/>
              </a:rPr>
              <a:t>правой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ОСТАНОВКА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«Шоссе подсказок»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86763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3</a:t>
            </a:r>
            <a:r>
              <a:rPr lang="ru-RU" sz="2800" b="1" dirty="0" smtClean="0">
                <a:latin typeface="Comic Sans MS" panose="030F0702030302020204" pitchFamily="66" charset="0"/>
              </a:rPr>
              <a:t>.«</a:t>
            </a:r>
            <a:r>
              <a:rPr lang="ru-RU" sz="2800" b="1" dirty="0">
                <a:latin typeface="Comic Sans MS" panose="030F0702030302020204" pitchFamily="66" charset="0"/>
              </a:rPr>
              <a:t>Тротуар» в переводе с французского</a:t>
            </a:r>
            <a:r>
              <a:rPr lang="ru-RU" sz="2800" b="1" dirty="0" smtClean="0">
                <a:latin typeface="Comic Sans MS" panose="030F0702030302020204" pitchFamily="66" charset="0"/>
              </a:rPr>
              <a:t>: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429000"/>
            <a:ext cx="463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ru-RU" sz="2400" b="1" dirty="0" smtClean="0">
                <a:latin typeface="Comic Sans MS" panose="030F0702030302020204" pitchFamily="66" charset="0"/>
              </a:rPr>
              <a:t>«дорожка пешехода»</a:t>
            </a:r>
            <a:endParaRPr lang="ru-RU" sz="2400" b="1" dirty="0">
              <a:latin typeface="Comic Sans MS" panose="030F0702030302020204" pitchFamily="66" charset="0"/>
            </a:endParaRPr>
          </a:p>
          <a:p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809983"/>
            <a:ext cx="3955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•  </a:t>
            </a:r>
            <a:r>
              <a:rPr lang="ru-RU" sz="2000" b="1" dirty="0" smtClean="0">
                <a:latin typeface="Comic Sans MS" panose="030F0702030302020204" pitchFamily="66" charset="0"/>
              </a:rPr>
              <a:t>«</a:t>
            </a:r>
            <a:r>
              <a:rPr lang="ru-RU" sz="2400" b="1" dirty="0" smtClean="0">
                <a:latin typeface="Comic Sans MS" panose="030F0702030302020204" pitchFamily="66" charset="0"/>
              </a:rPr>
              <a:t>иду рядом»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179315"/>
            <a:ext cx="432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2000" b="1" dirty="0" smtClean="0">
                <a:latin typeface="Comic Sans MS" panose="030F0702030302020204" pitchFamily="66" charset="0"/>
              </a:rPr>
              <a:t>«</a:t>
            </a:r>
            <a:r>
              <a:rPr lang="ru-RU" sz="2400" b="1" dirty="0" smtClean="0">
                <a:latin typeface="Comic Sans MS" panose="030F0702030302020204" pitchFamily="66" charset="0"/>
              </a:rPr>
              <a:t>безопасное место»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548647"/>
            <a:ext cx="3986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«дорожка пешехода»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ОСТАНОВКА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«Шоссе подсказок»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86763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4.Главные  качества пешехода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429000"/>
            <a:ext cx="463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Ответ: осторожность и внимание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809983"/>
            <a:ext cx="3955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2400" b="1" dirty="0" smtClean="0">
                <a:latin typeface="Comic Sans MS" panose="030F0702030302020204" pitchFamily="66" charset="0"/>
              </a:rPr>
              <a:t>быстрота рук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179315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  </a:t>
            </a:r>
            <a:r>
              <a:rPr lang="ru-RU" sz="2400" b="1" dirty="0" smtClean="0">
                <a:latin typeface="Comic Sans MS" panose="030F0702030302020204" pitchFamily="66" charset="0"/>
              </a:rPr>
              <a:t>осторожность и внимание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548647"/>
            <a:ext cx="3986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Comic Sans MS" panose="030F0702030302020204" pitchFamily="66" charset="0"/>
              </a:rPr>
              <a:t>л</a:t>
            </a:r>
            <a:r>
              <a:rPr lang="ru-RU" sz="2400" b="1" dirty="0" smtClean="0">
                <a:latin typeface="Comic Sans MS" panose="030F0702030302020204" pitchFamily="66" charset="0"/>
              </a:rPr>
              <a:t>овкость ног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ОСТАНОВКА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«Шоссе подсказок»</a:t>
            </a:r>
            <a:endParaRPr 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Ключевое</a:t>
            </a:r>
            <a:r>
              <a:rPr lang="ru-RU" sz="3600" b="1" dirty="0" smtClean="0">
                <a:latin typeface="Comic Sans MS" panose="030F0702030302020204" pitchFamily="66" charset="0"/>
              </a:rPr>
              <a:t> слово</a:t>
            </a:r>
            <a:r>
              <a:rPr lang="ru-RU" sz="4400" b="1" dirty="0" smtClean="0">
                <a:latin typeface="Comic Sans MS" panose="030F0702030302020204" pitchFamily="66" charset="0"/>
              </a:rPr>
              <a:t>: </a:t>
            </a:r>
          </a:p>
          <a:p>
            <a:pPr algn="ctr"/>
            <a:r>
              <a:rPr lang="ru-RU" sz="4400" b="1" dirty="0" smtClean="0">
                <a:solidFill>
                  <a:srgbClr val="FFCC00"/>
                </a:solidFill>
                <a:latin typeface="Comic Sans MS" panose="030F0702030302020204" pitchFamily="66" charset="0"/>
              </a:rPr>
              <a:t>ПОЛОЖЕНО!</a:t>
            </a:r>
            <a:endParaRPr lang="ru-RU" sz="4400" b="1" dirty="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1666</TotalTime>
  <Words>763</Words>
  <Application>Microsoft Office PowerPoint</Application>
  <PresentationFormat>Экран (4:3)</PresentationFormat>
  <Paragraphs>184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Екатерина Васильевна</cp:lastModifiedBy>
  <cp:revision>93</cp:revision>
  <dcterms:created xsi:type="dcterms:W3CDTF">2014-11-23T04:01:56Z</dcterms:created>
  <dcterms:modified xsi:type="dcterms:W3CDTF">2016-04-05T09:47:50Z</dcterms:modified>
</cp:coreProperties>
</file>