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62" r:id="rId4"/>
    <p:sldId id="276" r:id="rId5"/>
    <p:sldId id="277" r:id="rId6"/>
    <p:sldId id="263" r:id="rId7"/>
    <p:sldId id="268" r:id="rId8"/>
    <p:sldId id="269" r:id="rId9"/>
    <p:sldId id="274" r:id="rId10"/>
    <p:sldId id="273" r:id="rId11"/>
    <p:sldId id="271" r:id="rId12"/>
    <p:sldId id="270" r:id="rId13"/>
    <p:sldId id="272" r:id="rId14"/>
    <p:sldId id="275" r:id="rId15"/>
    <p:sldId id="279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>
        <p:scale>
          <a:sx n="77" d="100"/>
          <a:sy n="77" d="100"/>
        </p:scale>
        <p:origin x="-1176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B106E36-FD25-4E2D-B0AA-010F637433A0}" type="datetimeFigureOut">
              <a:rPr lang="ru-RU" smtClean="0"/>
              <a:pPr/>
              <a:t>28.04.2014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://animashky.ru/flist/obludi/47/132.gif" TargetMode="Externa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628800"/>
            <a:ext cx="5723468" cy="1828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4000" dirty="0" err="1" smtClean="0"/>
              <a:t>компетентностно</a:t>
            </a:r>
            <a:r>
              <a:rPr lang="ru-RU" sz="4000" dirty="0" smtClean="0"/>
              <a:t> – ориентированные задания на уроке литературного чтения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3736622"/>
            <a:ext cx="6357982" cy="1524000"/>
          </a:xfrm>
        </p:spPr>
        <p:txBody>
          <a:bodyPr>
            <a:noAutofit/>
          </a:bodyPr>
          <a:lstStyle/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А.А. </a:t>
            </a:r>
            <a:r>
              <a:rPr lang="ru-RU" sz="2000" dirty="0" err="1" smtClean="0">
                <a:solidFill>
                  <a:schemeClr val="tx1"/>
                </a:solidFill>
              </a:rPr>
              <a:t>Кананыхина</a:t>
            </a:r>
            <a:endParaRPr lang="ru-RU" sz="2000" dirty="0" smtClean="0">
              <a:solidFill>
                <a:schemeClr val="tx1"/>
              </a:solidFill>
            </a:endParaRP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Учитель начальных классов </a:t>
            </a:r>
            <a:r>
              <a:rPr lang="ru-RU" sz="2000" dirty="0" err="1" smtClean="0">
                <a:solidFill>
                  <a:schemeClr val="tx1"/>
                </a:solidFill>
              </a:rPr>
              <a:t>Затобольской</a:t>
            </a:r>
            <a:r>
              <a:rPr lang="ru-RU" sz="2000" dirty="0" smtClean="0">
                <a:solidFill>
                  <a:schemeClr val="tx1"/>
                </a:solidFill>
              </a:rPr>
              <a:t> школы-гимназии</a:t>
            </a:r>
          </a:p>
          <a:p>
            <a:pPr algn="r"/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700" dirty="0" smtClean="0">
                <a:latin typeface="Constantia" pitchFamily="18" charset="0"/>
              </a:rPr>
              <a:t/>
            </a:r>
            <a:br>
              <a:rPr lang="ru-RU" sz="2700" dirty="0" smtClean="0">
                <a:latin typeface="Constantia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428736"/>
            <a:ext cx="6196405" cy="4294333"/>
          </a:xfrm>
        </p:spPr>
        <p:txBody>
          <a:bodyPr>
            <a:normAutofit/>
          </a:bodyPr>
          <a:lstStyle/>
          <a:p>
            <a:r>
              <a:rPr lang="ru-RU" dirty="0" smtClean="0"/>
              <a:t>Из раздела «Этих дней не смолкает слава» найдите материал, рассказывающий о жизни героев до войны. Кем могли бы стать </a:t>
            </a:r>
            <a:r>
              <a:rPr lang="ru-RU" dirty="0" err="1" smtClean="0"/>
              <a:t>Маншук</a:t>
            </a:r>
            <a:r>
              <a:rPr lang="ru-RU" dirty="0" smtClean="0"/>
              <a:t> </a:t>
            </a:r>
            <a:r>
              <a:rPr lang="ru-RU" dirty="0" err="1" smtClean="0"/>
              <a:t>Маметова</a:t>
            </a:r>
            <a:r>
              <a:rPr lang="ru-RU" dirty="0" smtClean="0"/>
              <a:t> и </a:t>
            </a:r>
            <a:r>
              <a:rPr lang="ru-RU" dirty="0" err="1" smtClean="0"/>
              <a:t>Алия</a:t>
            </a:r>
            <a:r>
              <a:rPr lang="ru-RU" dirty="0" smtClean="0"/>
              <a:t> </a:t>
            </a:r>
            <a:r>
              <a:rPr lang="ru-RU" dirty="0" err="1" smtClean="0"/>
              <a:t>Молдагулова</a:t>
            </a:r>
            <a:r>
              <a:rPr lang="ru-RU" dirty="0" smtClean="0"/>
              <a:t> в мирное время? Составь таблицу антонимов.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630265"/>
              </p:ext>
            </p:extLst>
          </p:nvPr>
        </p:nvGraphicFramePr>
        <p:xfrm>
          <a:off x="1563445" y="3645024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Война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Мир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71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214290"/>
            <a:ext cx="6965245" cy="3286148"/>
          </a:xfrm>
        </p:spPr>
        <p:txBody>
          <a:bodyPr>
            <a:noAutofit/>
          </a:bodyPr>
          <a:lstStyle/>
          <a:p>
            <a:pPr algn="l"/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dirty="0" smtClean="0"/>
              <a:t>Писатель Григорий Остер в начале своей книги «Вредные советы» написал: «Книга для непослушных детей, послушным детям читать запрещается». Кратко сформулируйте советы непослушным детям и запишите их в таблицу.. Запишите рядом с каждым вредным советом полезный совет.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5024" y="3500438"/>
            <a:ext cx="6564422" cy="26432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Используя получившиеся советы и текст, напишите</a:t>
            </a:r>
          </a:p>
          <a:p>
            <a:pPr>
              <a:buNone/>
            </a:pPr>
            <a:r>
              <a:rPr lang="ru-RU" sz="2000" dirty="0" smtClean="0"/>
              <a:t>памятку для одноклассников о том, как нужно вести</a:t>
            </a:r>
          </a:p>
          <a:p>
            <a:pPr>
              <a:buNone/>
            </a:pPr>
            <a:r>
              <a:rPr lang="ru-RU" sz="2000" dirty="0" smtClean="0"/>
              <a:t>себя с друзьями, родителями и другими людьми.</a:t>
            </a:r>
          </a:p>
          <a:p>
            <a:pPr>
              <a:buNone/>
            </a:pPr>
            <a:endParaRPr lang="ru-RU" sz="2000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6929454" y="5643578"/>
            <a:ext cx="71438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605160"/>
              </p:ext>
            </p:extLst>
          </p:nvPr>
        </p:nvGraphicFramePr>
        <p:xfrm>
          <a:off x="1259632" y="4725144"/>
          <a:ext cx="6096000" cy="132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                 Советы</a:t>
                      </a:r>
                    </a:p>
                    <a:p>
                      <a:r>
                        <a:rPr lang="ru-RU" sz="1600" dirty="0" smtClean="0"/>
                        <a:t>№ </a:t>
                      </a:r>
                      <a:r>
                        <a:rPr lang="ru-RU" sz="1600" dirty="0" err="1" smtClean="0"/>
                        <a:t>стихотвор</a:t>
                      </a:r>
                      <a:r>
                        <a:rPr lang="ru-RU" sz="1600" dirty="0" smtClean="0"/>
                        <a:t>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Вредный совет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Полезный совет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730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500042"/>
            <a:ext cx="6965245" cy="2571768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400" dirty="0" smtClean="0">
                <a:latin typeface="Constantia" pitchFamily="18" charset="0"/>
              </a:rPr>
              <a:t>Прочитай рассказ </a:t>
            </a:r>
            <a:r>
              <a:rPr lang="ru-RU" sz="2400" dirty="0" err="1" smtClean="0">
                <a:latin typeface="Constantia" pitchFamily="18" charset="0"/>
              </a:rPr>
              <a:t>С.Бабенко</a:t>
            </a:r>
            <a:r>
              <a:rPr lang="ru-RU" sz="2400" dirty="0" smtClean="0">
                <a:latin typeface="Constantia" pitchFamily="18" charset="0"/>
              </a:rPr>
              <a:t> «</a:t>
            </a:r>
            <a:r>
              <a:rPr lang="ru-RU" sz="2400" dirty="0" err="1" smtClean="0">
                <a:latin typeface="Constantia" pitchFamily="18" charset="0"/>
              </a:rPr>
              <a:t>Тюе-Тас</a:t>
            </a:r>
            <a:r>
              <a:rPr lang="ru-RU" sz="2400" dirty="0" smtClean="0">
                <a:latin typeface="Constantia" pitchFamily="18" charset="0"/>
              </a:rPr>
              <a:t>». Найди описание майского дня. Опиши это же место, но в осенний день.</a:t>
            </a:r>
            <a:endParaRPr lang="ru-RU" sz="2400" dirty="0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5023" y="2492896"/>
            <a:ext cx="6965245" cy="3079244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Ø"/>
            </a:pPr>
            <a:r>
              <a:rPr lang="ru-RU" i="1" dirty="0" smtClean="0">
                <a:latin typeface="Constantia" pitchFamily="18" charset="0"/>
              </a:rPr>
              <a:t>Сказка </a:t>
            </a:r>
            <a:r>
              <a:rPr lang="ru-RU" i="1" dirty="0" err="1" smtClean="0">
                <a:latin typeface="Constantia" pitchFamily="18" charset="0"/>
              </a:rPr>
              <a:t>А.Платонова</a:t>
            </a:r>
            <a:r>
              <a:rPr lang="ru-RU" i="1" dirty="0" smtClean="0">
                <a:latin typeface="Constantia" pitchFamily="18" charset="0"/>
              </a:rPr>
              <a:t> «Разноцветные </a:t>
            </a:r>
            <a:r>
              <a:rPr lang="ru-RU" i="1" dirty="0" err="1" smtClean="0">
                <a:latin typeface="Constantia" pitchFamily="18" charset="0"/>
              </a:rPr>
              <a:t>бабочки».Напиши</a:t>
            </a:r>
            <a:r>
              <a:rPr lang="ru-RU" i="1" dirty="0" smtClean="0">
                <a:latin typeface="Constantia" pitchFamily="18" charset="0"/>
              </a:rPr>
              <a:t> письмо. Что написал Тимоша маме, когда был вдали от нее?</a:t>
            </a:r>
          </a:p>
          <a:p>
            <a:pPr>
              <a:buFont typeface="Wingdings" pitchFamily="2" charset="2"/>
              <a:buChar char="Ø"/>
            </a:pPr>
            <a:r>
              <a:rPr lang="ru-RU" i="1" dirty="0" smtClean="0">
                <a:latin typeface="Constantia" pitchFamily="18" charset="0"/>
              </a:rPr>
              <a:t>Используя свои знания о животных, об их повадках и стихотворение </a:t>
            </a:r>
            <a:r>
              <a:rPr lang="ru-RU" i="1" dirty="0" err="1" smtClean="0">
                <a:latin typeface="Constantia" pitchFamily="18" charset="0"/>
              </a:rPr>
              <a:t>А.Барто</a:t>
            </a:r>
            <a:r>
              <a:rPr lang="ru-RU" i="1" dirty="0" smtClean="0">
                <a:latin typeface="Constantia" pitchFamily="18" charset="0"/>
              </a:rPr>
              <a:t> «Думают ли звери», опишите что бы они рассказали о вас, если бы умели говорить. Чтобы мы от них услышали, как им жилось в доме человека?</a:t>
            </a:r>
            <a:endParaRPr lang="ru-RU" i="1" dirty="0">
              <a:latin typeface="Constantia" pitchFamily="18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6858016" y="5572140"/>
            <a:ext cx="857256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08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500042"/>
            <a:ext cx="6965245" cy="1928826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 smtClean="0"/>
              <a:t>Посмотри фрагмент фильма «Старик Хоттабыч». Заполни бланк ответа, указав правильно или неправильно передает каждое из записанных в бланке предложений содержание разговора Хоттабыча, </a:t>
            </a:r>
            <a:r>
              <a:rPr lang="ru-RU" sz="2400" i="1" dirty="0" err="1" smtClean="0"/>
              <a:t>Вольки</a:t>
            </a:r>
            <a:r>
              <a:rPr lang="ru-RU" sz="2400" i="1" dirty="0" smtClean="0"/>
              <a:t> и Женьки.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428868"/>
            <a:ext cx="6872644" cy="350046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>Обозначь словом «да» те предложения, которые правильно передают смысл разговора. Предложения, которые искажают смысл разговора, обозначь словом «нет».                  </a:t>
            </a:r>
            <a:r>
              <a:rPr lang="ru-RU" sz="2000" dirty="0" smtClean="0">
                <a:solidFill>
                  <a:srgbClr val="FF0000"/>
                </a:solidFill>
              </a:rPr>
              <a:t>Модельный ответ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654375"/>
              </p:ext>
            </p:extLst>
          </p:nvPr>
        </p:nvGraphicFramePr>
        <p:xfrm>
          <a:off x="1475656" y="3789040"/>
          <a:ext cx="6096000" cy="24756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4203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Содержание разговора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Да/нет</a:t>
                      </a:r>
                      <a:endParaRPr lang="ru-RU" dirty="0"/>
                    </a:p>
                  </a:txBody>
                  <a:tcPr/>
                </a:tc>
              </a:tr>
              <a:tr h="33086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Хоттабыч гордится тем, что дядя </a:t>
                      </a:r>
                      <a:r>
                        <a:rPr lang="ru-RU" sz="1400" dirty="0" err="1" smtClean="0"/>
                        <a:t>Вольки</a:t>
                      </a:r>
                      <a:r>
                        <a:rPr lang="ru-RU" sz="1400" dirty="0" smtClean="0"/>
                        <a:t> копает моря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нет</a:t>
                      </a:r>
                      <a:endParaRPr lang="ru-RU" dirty="0"/>
                    </a:p>
                  </a:txBody>
                  <a:tcPr/>
                </a:tc>
              </a:tr>
              <a:tr h="34203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Хоттабычу нравится, что самолет передвигается с большой скоростью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Да </a:t>
                      </a:r>
                      <a:endParaRPr lang="ru-RU" sz="1400" b="1" dirty="0"/>
                    </a:p>
                  </a:txBody>
                  <a:tcPr/>
                </a:tc>
              </a:tr>
              <a:tr h="342037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Волька</a:t>
                      </a:r>
                      <a:r>
                        <a:rPr lang="ru-RU" sz="1400" dirty="0" smtClean="0"/>
                        <a:t> недоволен тем, Хоттабыч говорит слишком длинно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Да </a:t>
                      </a:r>
                      <a:endParaRPr lang="ru-RU" sz="1400" b="1" dirty="0"/>
                    </a:p>
                  </a:txBody>
                  <a:tcPr/>
                </a:tc>
              </a:tr>
              <a:tr h="342037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20174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332579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Constantia" pitchFamily="18" charset="0"/>
              </a:rPr>
              <a:t>Современный урок предполагает видение учителем развивающего потенциала урока: развитие проблемно-творческого, критического мышления учащихся, формирование предметных, </a:t>
            </a:r>
            <a:r>
              <a:rPr lang="ru-RU" sz="2400" dirty="0" err="1" smtClean="0">
                <a:latin typeface="Constantia" pitchFamily="18" charset="0"/>
              </a:rPr>
              <a:t>надпредметных</a:t>
            </a:r>
            <a:r>
              <a:rPr lang="ru-RU" sz="2400" dirty="0" smtClean="0">
                <a:latin typeface="Constantia" pitchFamily="18" charset="0"/>
              </a:rPr>
              <a:t>, ключевых образовательных компетенций, развитие их эмоциональной и мотивационной сферы. Знание – не самоцель, а средство для самоопределения человека в мире.</a:t>
            </a:r>
            <a:br>
              <a:rPr lang="ru-RU" sz="2400" dirty="0" smtClean="0">
                <a:latin typeface="Constantia" pitchFamily="18" charset="0"/>
              </a:rPr>
            </a:br>
            <a:endParaRPr lang="ru-RU" sz="2400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1463040" y="4429131"/>
            <a:ext cx="6196405" cy="1293937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7" name="Picture 4" descr="Рисунок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3857629"/>
            <a:ext cx="264320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3949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Использованные источники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Сергеев И.С., Блинов В.И. Как реализовать </a:t>
            </a:r>
            <a:r>
              <a:rPr lang="ru-RU" dirty="0" err="1" smtClean="0"/>
              <a:t>компетентностный</a:t>
            </a:r>
            <a:r>
              <a:rPr lang="ru-RU" dirty="0" smtClean="0"/>
              <a:t> подход на уроке и во внеурочной деятельности - М.: </a:t>
            </a:r>
            <a:r>
              <a:rPr lang="ru-RU" dirty="0" err="1" smtClean="0"/>
              <a:t>Аркти</a:t>
            </a:r>
            <a:r>
              <a:rPr lang="ru-RU" dirty="0" smtClean="0"/>
              <a:t>, 2009.</a:t>
            </a:r>
          </a:p>
          <a:p>
            <a:r>
              <a:rPr lang="ru-RU" dirty="0" smtClean="0"/>
              <a:t>Лебедев О.Е. </a:t>
            </a:r>
            <a:r>
              <a:rPr lang="ru-RU" dirty="0" err="1" smtClean="0"/>
              <a:t>Компетентностный</a:t>
            </a:r>
            <a:r>
              <a:rPr lang="ru-RU" dirty="0" smtClean="0"/>
              <a:t> подход в образовании. Школьные технологии. – 2004 г. – №5.</a:t>
            </a:r>
          </a:p>
          <a:p>
            <a:r>
              <a:rPr lang="ru-RU" dirty="0" err="1" smtClean="0"/>
              <a:t>Лезина</a:t>
            </a:r>
            <a:r>
              <a:rPr lang="ru-RU" dirty="0" smtClean="0"/>
              <a:t> О. М. Использование </a:t>
            </a:r>
            <a:r>
              <a:rPr lang="ru-RU" dirty="0" err="1" smtClean="0"/>
              <a:t>компетентностно-ориентированных</a:t>
            </a:r>
            <a:r>
              <a:rPr lang="ru-RU" dirty="0" smtClean="0"/>
              <a:t> заданий на уроках литературного чтения в младшей школе [Текст] / О. М. </a:t>
            </a:r>
            <a:r>
              <a:rPr lang="ru-RU" dirty="0" err="1" smtClean="0"/>
              <a:t>Лезина</a:t>
            </a:r>
            <a:r>
              <a:rPr lang="ru-RU" dirty="0" smtClean="0"/>
              <a:t> // Проблемы и перспективы развития образования: материалы </a:t>
            </a:r>
            <a:r>
              <a:rPr lang="ru-RU" dirty="0" err="1" smtClean="0"/>
              <a:t>междунар</a:t>
            </a:r>
            <a:r>
              <a:rPr lang="ru-RU" dirty="0" smtClean="0"/>
              <a:t>. </a:t>
            </a:r>
            <a:r>
              <a:rPr lang="ru-RU" dirty="0" err="1" smtClean="0"/>
              <a:t>заоч</a:t>
            </a:r>
            <a:r>
              <a:rPr lang="ru-RU" dirty="0" smtClean="0"/>
              <a:t>. </a:t>
            </a:r>
            <a:r>
              <a:rPr lang="ru-RU" dirty="0" err="1" smtClean="0"/>
              <a:t>науч</a:t>
            </a:r>
            <a:r>
              <a:rPr lang="ru-RU" dirty="0" smtClean="0"/>
              <a:t>. </a:t>
            </a:r>
            <a:r>
              <a:rPr lang="ru-RU" dirty="0" err="1" smtClean="0"/>
              <a:t>конф</a:t>
            </a:r>
            <a:r>
              <a:rPr lang="ru-RU" dirty="0" smtClean="0"/>
              <a:t>. (г. Пермь, апрель 2011 г.). Т. I / Под общ. ред. Г. Д. Ахметовой.  — Пермь: Меркурий, 2011. — С. 147-150.</a:t>
            </a:r>
          </a:p>
          <a:p>
            <a:r>
              <a:rPr lang="ru-RU" dirty="0" smtClean="0"/>
              <a:t>Материалы </a:t>
            </a:r>
            <a:r>
              <a:rPr lang="ru-RU" dirty="0" err="1" smtClean="0"/>
              <a:t>методич</a:t>
            </a:r>
            <a:r>
              <a:rPr lang="ru-RU" dirty="0" smtClean="0"/>
              <a:t>. Лаборатории «разработка </a:t>
            </a:r>
            <a:r>
              <a:rPr lang="ru-RU" dirty="0" err="1" smtClean="0"/>
              <a:t>комп</a:t>
            </a:r>
            <a:r>
              <a:rPr lang="ru-RU" dirty="0" smtClean="0"/>
              <a:t> заданий </a:t>
            </a:r>
            <a:r>
              <a:rPr lang="en-US" dirty="0" smtClean="0"/>
              <a:t>http</a:t>
            </a:r>
            <a:r>
              <a:rPr lang="ru-RU" dirty="0" smtClean="0"/>
              <a:t>:/</a:t>
            </a:r>
            <a:r>
              <a:rPr lang="en-US" dirty="0" err="1" smtClean="0"/>
              <a:t>cerm</a:t>
            </a:r>
            <a:r>
              <a:rPr lang="ru-RU" dirty="0" smtClean="0"/>
              <a:t>.</a:t>
            </a:r>
            <a:r>
              <a:rPr lang="en-US" dirty="0" err="1" smtClean="0"/>
              <a:t>ru</a:t>
            </a:r>
            <a:endParaRPr lang="ru-RU" dirty="0" smtClean="0"/>
          </a:p>
          <a:p>
            <a:pPr>
              <a:buNone/>
            </a:pPr>
            <a:endParaRPr lang="en-US" dirty="0" smtClean="0">
              <a:latin typeface="Constantia" pitchFamily="18" charset="0"/>
            </a:endParaRPr>
          </a:p>
          <a:p>
            <a:pPr>
              <a:buNone/>
            </a:pPr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Спасибо </a:t>
            </a:r>
          </a:p>
          <a:p>
            <a:pPr marL="0" indent="0" algn="ctr">
              <a:buNone/>
            </a:pPr>
            <a:r>
              <a:rPr lang="ru-RU" sz="6000" dirty="0" smtClean="0"/>
              <a:t>за</a:t>
            </a:r>
          </a:p>
          <a:p>
            <a:pPr marL="0" indent="0" algn="ctr">
              <a:buNone/>
            </a:pPr>
            <a:r>
              <a:rPr lang="ru-RU" sz="6000" dirty="0"/>
              <a:t>в</a:t>
            </a:r>
            <a:r>
              <a:rPr lang="ru-RU" sz="6000" smtClean="0"/>
              <a:t>нимание</a:t>
            </a:r>
            <a:r>
              <a:rPr lang="ru-RU" sz="6000" dirty="0" smtClean="0"/>
              <a:t>.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94864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714356"/>
            <a:ext cx="5059904" cy="285752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/>
              <a:t> </a:t>
            </a:r>
            <a:r>
              <a:rPr lang="ru-RU" sz="2200" dirty="0" smtClean="0"/>
              <a:t>В обучении, чтобы не формально усвоить   </a:t>
            </a:r>
            <a:br>
              <a:rPr lang="ru-RU" sz="2200" dirty="0" smtClean="0"/>
            </a:br>
            <a:r>
              <a:rPr lang="ru-RU" sz="2200" dirty="0" smtClean="0"/>
              <a:t>материал, надо не пробыть, а прожить   </a:t>
            </a:r>
            <a:br>
              <a:rPr lang="ru-RU" sz="2200" dirty="0" smtClean="0"/>
            </a:br>
            <a:r>
              <a:rPr lang="ru-RU" sz="2200" dirty="0" smtClean="0"/>
              <a:t>обучение, надо, чтобы обучение вошло в  </a:t>
            </a:r>
            <a:br>
              <a:rPr lang="ru-RU" sz="2200" dirty="0" smtClean="0"/>
            </a:br>
            <a:r>
              <a:rPr lang="ru-RU" sz="2200" dirty="0" smtClean="0"/>
              <a:t>жизнь ребенка, чтобы оно имело для него  личностный смысл.                                                                                                                     А.Н.Леонтьев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463040" y="3214686"/>
            <a:ext cx="6196405" cy="250838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200" dirty="0" err="1" smtClean="0">
                <a:latin typeface="Constantia" pitchFamily="18" charset="0"/>
              </a:rPr>
              <a:t>Компетентностным</a:t>
            </a:r>
            <a:r>
              <a:rPr lang="ru-RU" sz="3200" dirty="0" smtClean="0">
                <a:latin typeface="Constantia" pitchFamily="18" charset="0"/>
              </a:rPr>
              <a:t> является то задание, которое имеет не только учебное,  но и жизненное обоснование</a:t>
            </a:r>
          </a:p>
          <a:p>
            <a:endParaRPr lang="ru-RU" dirty="0"/>
          </a:p>
        </p:txBody>
      </p:sp>
      <p:pic>
        <p:nvPicPr>
          <p:cNvPr id="4" name="Picture 11" descr="http://animashky.ru/flist/obludi/47/132.gif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000100" y="1214422"/>
            <a:ext cx="2076231" cy="1804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75416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Информационная компетенция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63040" y="2357430"/>
            <a:ext cx="6196405" cy="3000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Constantia" pitchFamily="18" charset="0"/>
              </a:rPr>
              <a:t>   Доступ к информации, поиск информации, обработка, сопоставление информации, представленной в разных форматах, в том числе противоречивой</a:t>
            </a:r>
            <a:r>
              <a:rPr lang="ru-RU" sz="2000" dirty="0" smtClean="0"/>
              <a:t>… </a:t>
            </a:r>
            <a:endParaRPr lang="ru-RU" sz="2000" dirty="0"/>
          </a:p>
        </p:txBody>
      </p:sp>
      <p:pic>
        <p:nvPicPr>
          <p:cNvPr id="4" name="Picture 12" descr="boo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4071942"/>
            <a:ext cx="2152653" cy="165259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j034336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3929066"/>
            <a:ext cx="2247904" cy="2006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68272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Коммуникационная компетенция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214554"/>
            <a:ext cx="6072231" cy="250033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Constantia" pitchFamily="18" charset="0"/>
              </a:rPr>
              <a:t>Создание письменного продукта заданного жанра, устное выступление, соблюдение норм письменной и устной речи, соблюдение культуры общения, способность работать в команде…</a:t>
            </a:r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61128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Компетентность разрешения проблем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63040" y="2285992"/>
            <a:ext cx="6252231" cy="23574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Constantia" pitchFamily="18" charset="0"/>
              </a:rPr>
              <a:t>Грамотная постановка задачи, планирование собственной деятельности, умение точно выполнять инструкцию, оценка результата, рефлексия собственного продвижения…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Picture 6" descr="Бедный ребен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4286256"/>
            <a:ext cx="1981200" cy="1808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Как узнать </a:t>
            </a:r>
            <a:r>
              <a:rPr lang="ru-RU" sz="3200" dirty="0" err="1" smtClean="0"/>
              <a:t>компетентностно-ориентированное</a:t>
            </a:r>
            <a:r>
              <a:rPr lang="ru-RU" sz="3200" dirty="0" smtClean="0"/>
              <a:t> задание?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285992"/>
            <a:ext cx="7072362" cy="3786214"/>
          </a:xfrm>
        </p:spPr>
        <p:txBody>
          <a:bodyPr>
            <a:normAutofit/>
          </a:bodyPr>
          <a:lstStyle/>
          <a:p>
            <a:pPr lvl="0"/>
            <a:r>
              <a:rPr lang="ru-RU" sz="2000" dirty="0" smtClean="0"/>
              <a:t>Во-первых, это </a:t>
            </a:r>
            <a:r>
              <a:rPr lang="ru-RU" sz="2000" dirty="0" err="1" smtClean="0"/>
              <a:t>деятельностное</a:t>
            </a:r>
            <a:r>
              <a:rPr lang="ru-RU" sz="2000" dirty="0" smtClean="0"/>
              <a:t> задание;</a:t>
            </a:r>
          </a:p>
          <a:p>
            <a:pPr lvl="0"/>
            <a:r>
              <a:rPr lang="ru-RU" sz="2000" dirty="0" smtClean="0"/>
              <a:t>Во-вторых, оно моделирует практическую, жизненную ситуацию;</a:t>
            </a:r>
          </a:p>
          <a:p>
            <a:pPr lvl="0"/>
            <a:r>
              <a:rPr lang="ru-RU" sz="2000" dirty="0" smtClean="0"/>
              <a:t>В третьих, оно строится на актуальном для учащихся материале;</a:t>
            </a:r>
          </a:p>
          <a:p>
            <a:pPr lvl="0"/>
            <a:r>
              <a:rPr lang="ru-RU" sz="2000" dirty="0" smtClean="0"/>
              <a:t>В-четвёртых, его структура задаётся определёнными элементами</a:t>
            </a:r>
          </a:p>
          <a:p>
            <a:pPr algn="just"/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0"/>
            <a:ext cx="80724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1214422"/>
            <a:ext cx="621510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lang="ru-RU" sz="3200" dirty="0" smtClean="0">
                <a:latin typeface="Constantia" pitchFamily="18" charset="0"/>
                <a:ea typeface="Times New Roman" pitchFamily="18" charset="0"/>
                <a:cs typeface="Arial" pitchFamily="34" charset="0"/>
                <a:hlinkClick r:id="" action="ppaction://noaction"/>
              </a:rPr>
              <a:t>Стимул</a:t>
            </a:r>
            <a:endParaRPr lang="ru-RU" sz="3200" dirty="0" smtClean="0">
              <a:latin typeface="Constantia" pitchFamily="18" charset="0"/>
              <a:ea typeface="Times New Roman" pitchFamily="18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lang="ru-RU" sz="3200" dirty="0" smtClean="0">
                <a:latin typeface="Constantia" pitchFamily="18" charset="0"/>
                <a:ea typeface="Times New Roman" pitchFamily="18" charset="0"/>
                <a:cs typeface="Arial" pitchFamily="34" charset="0"/>
                <a:hlinkClick r:id="rId2" action="ppaction://hlinksldjump"/>
              </a:rPr>
              <a:t>Задачная формулировка </a:t>
            </a:r>
            <a:endParaRPr lang="ru-RU" sz="3200" dirty="0" smtClean="0">
              <a:latin typeface="Constantia" pitchFamily="18" charset="0"/>
              <a:ea typeface="Times New Roman" pitchFamily="18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lang="ru-RU" sz="3200" dirty="0" smtClean="0">
                <a:latin typeface="Constantia" pitchFamily="18" charset="0"/>
                <a:ea typeface="Times New Roman" pitchFamily="18" charset="0"/>
                <a:cs typeface="Arial" pitchFamily="34" charset="0"/>
                <a:hlinkClick r:id="rId3" action="ppaction://hlinksldjump"/>
              </a:rPr>
              <a:t>Источник</a:t>
            </a:r>
            <a:endParaRPr lang="ru-RU" sz="3200" dirty="0" smtClean="0">
              <a:latin typeface="Constantia" pitchFamily="18" charset="0"/>
              <a:ea typeface="Times New Roman" pitchFamily="18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lang="ru-RU" sz="3200" dirty="0" smtClean="0">
                <a:latin typeface="Constant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200" u="sng" dirty="0" smtClean="0">
                <a:latin typeface="Constantia" pitchFamily="18" charset="0"/>
                <a:ea typeface="Times New Roman" pitchFamily="18" charset="0"/>
                <a:cs typeface="Arial" pitchFamily="34" charset="0"/>
              </a:rPr>
              <a:t>Бланк</a:t>
            </a:r>
            <a:endParaRPr lang="ru-RU" sz="3200" dirty="0" smtClean="0">
              <a:latin typeface="Constantia" pitchFamily="18" charset="0"/>
              <a:ea typeface="Times New Roman" pitchFamily="18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lang="ru-RU" sz="3200" dirty="0" smtClean="0">
                <a:latin typeface="Constantia" pitchFamily="18" charset="0"/>
                <a:ea typeface="Times New Roman" pitchFamily="18" charset="0"/>
                <a:cs typeface="Arial" pitchFamily="34" charset="0"/>
                <a:hlinkClick r:id="rId4" action="ppaction://hlinksldjump"/>
              </a:rPr>
              <a:t>Инструмент проверки</a:t>
            </a:r>
            <a:endParaRPr lang="ru-RU" sz="3200" dirty="0" smtClean="0">
              <a:latin typeface="Constantia" pitchFamily="18" charset="0"/>
              <a:ea typeface="Times New Roman" pitchFamily="18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endParaRPr lang="ru-RU" sz="36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40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3" y="714356"/>
            <a:ext cx="7358114" cy="1357322"/>
          </a:xfrm>
        </p:spPr>
        <p:txBody>
          <a:bodyPr>
            <a:normAutofit fontScale="90000"/>
          </a:bodyPr>
          <a:lstStyle/>
          <a:p>
            <a:pPr lvl="0"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836712"/>
            <a:ext cx="6929486" cy="428628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000" dirty="0"/>
              <a:t> Сказка </a:t>
            </a:r>
            <a:r>
              <a:rPr lang="ru-RU" sz="2000" b="1" dirty="0"/>
              <a:t>–</a:t>
            </a:r>
            <a:r>
              <a:rPr lang="ru-RU" sz="2000" dirty="0"/>
              <a:t> это произведение о вымышленных лицах и событиях, чаще с участием волшебных фантастических сил</a:t>
            </a:r>
            <a:r>
              <a:rPr lang="ru-RU" sz="2000" dirty="0" smtClean="0"/>
              <a:t>.</a:t>
            </a:r>
          </a:p>
          <a:p>
            <a:pPr algn="just">
              <a:buNone/>
            </a:pPr>
            <a:r>
              <a:rPr lang="ru-RU" sz="2000" b="1" i="1" dirty="0" smtClean="0">
                <a:latin typeface="Constantia" pitchFamily="18" charset="0"/>
              </a:rPr>
              <a:t> Прочитай три текста. После прочтения каждого запиши в таблицу свои наблюдения.</a:t>
            </a:r>
          </a:p>
          <a:p>
            <a:pPr algn="ctr">
              <a:buNone/>
            </a:pPr>
            <a:r>
              <a:rPr lang="ru-RU" sz="2000" b="1" i="1" dirty="0" smtClean="0">
                <a:latin typeface="Constantia" pitchFamily="18" charset="0"/>
              </a:rPr>
              <a:t>Модульный ответ</a:t>
            </a:r>
          </a:p>
          <a:p>
            <a:pPr algn="ctr">
              <a:buNone/>
            </a:pPr>
            <a:r>
              <a:rPr lang="ru-RU" sz="2000" b="1" i="1" dirty="0" smtClean="0">
                <a:latin typeface="Constantia" pitchFamily="18" charset="0"/>
              </a:rPr>
              <a:t> </a:t>
            </a:r>
          </a:p>
          <a:p>
            <a:pPr>
              <a:buNone/>
            </a:pPr>
            <a:r>
              <a:rPr lang="ru-RU" sz="2000" b="1" i="1" dirty="0" smtClean="0">
                <a:latin typeface="Constantia" pitchFamily="18" charset="0"/>
              </a:rPr>
              <a:t/>
            </a:r>
            <a:br>
              <a:rPr lang="ru-RU" sz="2000" b="1" i="1" dirty="0" smtClean="0">
                <a:latin typeface="Constantia" pitchFamily="18" charset="0"/>
              </a:rPr>
            </a:br>
            <a:endParaRPr lang="ru-RU" sz="2000" b="1" i="1" dirty="0">
              <a:latin typeface="Constantia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690449"/>
              </p:ext>
            </p:extLst>
          </p:nvPr>
        </p:nvGraphicFramePr>
        <p:xfrm>
          <a:off x="899592" y="3068960"/>
          <a:ext cx="7358112" cy="2320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9528"/>
                <a:gridCol w="1839528"/>
                <a:gridCol w="1839528"/>
                <a:gridCol w="1839528"/>
              </a:tblGrid>
              <a:tr h="552309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Что             №</a:t>
                      </a:r>
                      <a:r>
                        <a:rPr lang="ru-RU" sz="1200" baseline="0" dirty="0" smtClean="0"/>
                        <a:t> текста</a:t>
                      </a:r>
                      <a:endParaRPr lang="ru-RU" sz="1200" dirty="0" smtClean="0"/>
                    </a:p>
                    <a:p>
                      <a:r>
                        <a:rPr lang="ru-RU" sz="1200" dirty="0" smtClean="0"/>
                        <a:t>должно быть </a:t>
                      </a:r>
                    </a:p>
                    <a:p>
                      <a:r>
                        <a:rPr lang="ru-RU" sz="1200" dirty="0" smtClean="0"/>
                        <a:t>в сказке</a:t>
                      </a:r>
                      <a:endParaRPr lang="ru-RU" sz="1200" dirty="0"/>
                    </a:p>
                  </a:txBody>
                  <a:tcPr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Текст № 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Текст № 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Текст № 3</a:t>
                      </a:r>
                      <a:endParaRPr lang="ru-RU" sz="1200" dirty="0"/>
                    </a:p>
                  </a:txBody>
                  <a:tcPr/>
                </a:tc>
              </a:tr>
              <a:tr h="55998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Присутствует волшебство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</a:tr>
              <a:tr h="55998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Есть завязка, зачин, кульминация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</a:tr>
              <a:tr h="55998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Учит добру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580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468277"/>
          </a:xfrm>
        </p:spPr>
        <p:txBody>
          <a:bodyPr>
            <a:normAutofit/>
          </a:bodyPr>
          <a:lstStyle/>
          <a:p>
            <a:pPr marL="274320" indent="-274320" algn="l">
              <a:spcBef>
                <a:spcPct val="20000"/>
              </a:spcBef>
              <a:buClr>
                <a:schemeClr val="accent2"/>
              </a:buClr>
              <a:buSzPct val="85000"/>
            </a:pPr>
            <a:r>
              <a:rPr lang="ru-RU" sz="2400" b="1" dirty="0" smtClean="0">
                <a:latin typeface="+mn-lt"/>
                <a:ea typeface="+mn-ea"/>
                <a:cs typeface="+mn-cs"/>
              </a:rPr>
              <a:t>Инструмент проверки – </a:t>
            </a:r>
            <a:r>
              <a:rPr lang="ru-RU" sz="2400" dirty="0" smtClean="0">
                <a:latin typeface="+mn-lt"/>
                <a:ea typeface="+mn-ea"/>
                <a:cs typeface="+mn-cs"/>
              </a:rPr>
              <a:t>бланк (таблица)</a:t>
            </a:r>
            <a:endParaRPr lang="ru-RU" sz="2400" dirty="0">
              <a:latin typeface="+mn-lt"/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728" y="1428736"/>
            <a:ext cx="6196405" cy="43896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Инструмент проверки</a:t>
            </a:r>
            <a:r>
              <a:rPr lang="ru-RU" dirty="0" smtClean="0"/>
              <a:t>: модельный ответ.</a:t>
            </a:r>
          </a:p>
          <a:p>
            <a:pPr lvl="0">
              <a:buNone/>
            </a:pPr>
            <a:r>
              <a:rPr lang="ru-RU" dirty="0" smtClean="0"/>
              <a:t>таблица</a:t>
            </a:r>
            <a:endParaRPr lang="ru-RU" dirty="0" smtClean="0"/>
          </a:p>
          <a:p>
            <a:pPr>
              <a:buNone/>
            </a:pPr>
            <a:r>
              <a:rPr lang="ru-RU" dirty="0"/>
              <a:t>9</a:t>
            </a:r>
            <a:r>
              <a:rPr lang="ru-RU" dirty="0" smtClean="0"/>
              <a:t> баллов – правильно заполнены все графы таблицы</a:t>
            </a:r>
          </a:p>
          <a:p>
            <a:pPr>
              <a:buNone/>
            </a:pPr>
            <a:r>
              <a:rPr lang="ru-RU" dirty="0" smtClean="0"/>
              <a:t>-1 правильно определена жанровая форма текста</a:t>
            </a:r>
          </a:p>
          <a:p>
            <a:pPr>
              <a:buNone/>
            </a:pPr>
            <a:r>
              <a:rPr lang="ru-RU" dirty="0" smtClean="0"/>
              <a:t>0 баллов задание выполнено неверно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6858016" y="5572140"/>
            <a:ext cx="857256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53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714</TotalTime>
  <Words>512</Words>
  <Application>Microsoft Office PowerPoint</Application>
  <PresentationFormat>Экран (4:3)</PresentationFormat>
  <Paragraphs>86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Кнопка</vt:lpstr>
      <vt:lpstr>        компетентностно – ориентированные задания на уроке литературного чтения</vt:lpstr>
      <vt:lpstr> В обучении, чтобы не формально усвоить    материал, надо не пробыть, а прожить    обучение, надо, чтобы обучение вошло в   жизнь ребенка, чтобы оно имело для него  личностный смысл.                                                                                                                     А.Н.Леонтьев  </vt:lpstr>
      <vt:lpstr>Информационная компетенция</vt:lpstr>
      <vt:lpstr>Коммуникационная компетенция</vt:lpstr>
      <vt:lpstr>Компетентность разрешения проблем</vt:lpstr>
      <vt:lpstr>Как узнать компетентностно-ориентированное задание?</vt:lpstr>
      <vt:lpstr>Презентация PowerPoint</vt:lpstr>
      <vt:lpstr> </vt:lpstr>
      <vt:lpstr>Инструмент проверки – бланк (таблица)</vt:lpstr>
      <vt:lpstr> </vt:lpstr>
      <vt:lpstr>  Писатель Григорий Остер в начале своей книги «Вредные советы» написал: «Книга для непослушных детей, послушным детям читать запрещается». Кратко сформулируйте советы непослушным детям и запишите их в таблицу.. Запишите рядом с каждым вредным советом полезный совет.</vt:lpstr>
      <vt:lpstr>Прочитай рассказ С.Бабенко «Тюе-Тас». Найди описание майского дня. Опиши это же место, но в осенний день.</vt:lpstr>
      <vt:lpstr> Посмотри фрагмент фильма «Старик Хоттабыч». Заполни бланк ответа, указав правильно или неправильно передает каждое из записанных в бланке предложений содержание разговора Хоттабыча, Вольки и Женьки.</vt:lpstr>
      <vt:lpstr>Современный урок предполагает видение учителем развивающего потенциала урока: развитие проблемно-творческого, критического мышления учащихся, формирование предметных, надпредметных, ключевых образовательных компетенций, развитие их эмоциональной и мотивационной сферы. Знание – не самоцель, а средство для самоопределения человека в мире. </vt:lpstr>
      <vt:lpstr>Использованные источники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Изобретения Древнего Китая</dc:title>
  <dc:creator>Пользователь</dc:creator>
  <cp:lastModifiedBy>user</cp:lastModifiedBy>
  <cp:revision>72</cp:revision>
  <dcterms:modified xsi:type="dcterms:W3CDTF">2014-04-28T18:49:39Z</dcterms:modified>
</cp:coreProperties>
</file>