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7" r:id="rId1"/>
  </p:sldMasterIdLst>
  <p:handoutMasterIdLst>
    <p:handoutMasterId r:id="rId11"/>
  </p:handoutMasterIdLst>
  <p:sldIdLst>
    <p:sldId id="256" r:id="rId2"/>
    <p:sldId id="258" r:id="rId3"/>
    <p:sldId id="259" r:id="rId4"/>
    <p:sldId id="268" r:id="rId5"/>
    <p:sldId id="260" r:id="rId6"/>
    <p:sldId id="261" r:id="rId7"/>
    <p:sldId id="262" r:id="rId8"/>
    <p:sldId id="266" r:id="rId9"/>
    <p:sldId id="267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1860" y="-96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CC2E1F-6FA4-4A45-BB14-825C175EA48A}" type="datetimeFigureOut">
              <a:rPr lang="ru-RU" smtClean="0"/>
              <a:t>31.12.2003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1CD80F-CC77-47D1-9DFC-86995D3A354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/>
            <a:ahLst/>
            <a:cxnLst>
              <a:cxn ang="0">
                <a:pos x="2822" y="0"/>
              </a:cxn>
              <a:cxn ang="0">
                <a:pos x="0" y="975"/>
              </a:cxn>
              <a:cxn ang="0">
                <a:pos x="2169" y="3619"/>
              </a:cxn>
              <a:cxn ang="0">
                <a:pos x="3985" y="1125"/>
              </a:cxn>
              <a:cxn ang="0">
                <a:pos x="2822" y="0"/>
              </a:cxn>
              <a:cxn ang="0">
                <a:pos x="2822" y="0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89906FD9-8FEE-40F2-A93F-91765A58B272}" type="slidenum">
              <a:rPr lang="ru-RU"/>
              <a:pPr/>
              <a:t>‹#›</a:t>
            </a:fld>
            <a:endParaRPr lang="ru-RU"/>
          </a:p>
        </p:txBody>
      </p:sp>
      <p:grpSp>
        <p:nvGrpSpPr>
          <p:cNvPr id="26632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26633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634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635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26636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26637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38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39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40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41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26642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26643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644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645" name="Freeform 21"/>
            <p:cNvSpPr>
              <a:spLocks/>
            </p:cNvSpPr>
            <p:nvPr userDrawn="1"/>
          </p:nvSpPr>
          <p:spPr bwMode="auto">
            <a:xfrm rot="7320404">
              <a:off x="5000" y="2912"/>
              <a:ext cx="416" cy="265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26646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8" cy="667"/>
              <a:chOff x="4986" y="2752"/>
              <a:chExt cx="468" cy="667"/>
            </a:xfrm>
          </p:grpSpPr>
          <p:sp>
            <p:nvSpPr>
              <p:cNvPr id="26647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48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49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50" name="Freeform 26"/>
              <p:cNvSpPr>
                <a:spLocks/>
              </p:cNvSpPr>
              <p:nvPr userDrawn="1"/>
            </p:nvSpPr>
            <p:spPr bwMode="auto">
              <a:xfrm rot="7320404">
                <a:off x="5363" y="2874"/>
                <a:ext cx="63" cy="118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51" name="Freeform 27"/>
              <p:cNvSpPr>
                <a:spLocks/>
              </p:cNvSpPr>
              <p:nvPr userDrawn="1"/>
            </p:nvSpPr>
            <p:spPr bwMode="auto">
              <a:xfrm rot="7320404">
                <a:off x="5136" y="3000"/>
                <a:ext cx="193" cy="10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26652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16" y="256"/>
              </a:cxn>
              <a:cxn ang="0">
                <a:pos x="1560" y="144"/>
              </a:cxn>
              <a:cxn ang="0">
                <a:pos x="1856" y="376"/>
              </a:cxn>
              <a:cxn ang="0">
                <a:pos x="2344" y="152"/>
              </a:cxn>
              <a:cxn ang="0">
                <a:pos x="3536" y="456"/>
              </a:cxn>
              <a:cxn ang="0">
                <a:pos x="4288" y="136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6653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/>
            <a:ahLst/>
            <a:cxnLst>
              <a:cxn ang="0">
                <a:pos x="0" y="32"/>
              </a:cxn>
              <a:cxn ang="0">
                <a:pos x="280" y="144"/>
              </a:cxn>
              <a:cxn ang="0">
                <a:pos x="448" y="16"/>
              </a:cxn>
              <a:cxn ang="0">
                <a:pos x="560" y="240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04359A-6282-44A2-A52F-562E0189199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39346E-1566-49ED-A672-BFF4387A60A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3716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556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7183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969087C6-11BF-4427-8B90-C8E2ED51B14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FA157D-ACD7-41F2-B172-143CC8B941A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8660A9-393F-4815-A191-EBC382D2ED9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386015-246E-424A-9AEC-9757BF1E659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472D07-07B4-45C1-BBBC-D34A60FB0A6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3EC6CE-7BDE-48F9-82E2-65570C22F4E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820BAF-22AA-450F-A1DC-87B7EDA74D4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6EA68E-54A8-4C40-8228-A17524B84CB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774A1A-72EE-4398-9618-2798780DB6B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/>
            <a:ahLst/>
            <a:cxnLst>
              <a:cxn ang="0">
                <a:pos x="2903" y="433"/>
              </a:cxn>
              <a:cxn ang="0">
                <a:pos x="2565" y="80"/>
              </a:cxn>
              <a:cxn ang="0">
                <a:pos x="2241" y="0"/>
              </a:cxn>
              <a:cxn ang="0">
                <a:pos x="110" y="2811"/>
              </a:cxn>
              <a:cxn ang="0">
                <a:pos x="110" y="3228"/>
              </a:cxn>
              <a:cxn ang="0">
                <a:pos x="0" y="3631"/>
              </a:cxn>
              <a:cxn ang="0">
                <a:pos x="72" y="3686"/>
              </a:cxn>
              <a:cxn ang="0">
                <a:pos x="441" y="3355"/>
              </a:cxn>
              <a:cxn ang="0">
                <a:pos x="740" y="3228"/>
              </a:cxn>
              <a:cxn ang="0">
                <a:pos x="2903" y="433"/>
              </a:cxn>
              <a:cxn ang="0">
                <a:pos x="2903" y="433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286048A-050D-4A7D-9708-156F14139511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25608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/>
            <a:ahLst/>
            <a:cxnLst>
              <a:cxn ang="0">
                <a:pos x="2293" y="0"/>
              </a:cxn>
              <a:cxn ang="0">
                <a:pos x="130" y="2835"/>
              </a:cxn>
              <a:cxn ang="0">
                <a:pos x="131" y="3201"/>
              </a:cxn>
              <a:cxn ang="0">
                <a:pos x="0" y="3633"/>
              </a:cxn>
              <a:cxn ang="0">
                <a:pos x="50" y="3703"/>
              </a:cxn>
              <a:cxn ang="0">
                <a:pos x="422" y="3352"/>
              </a:cxn>
              <a:cxn ang="0">
                <a:pos x="763" y="3220"/>
              </a:cxn>
              <a:cxn ang="0">
                <a:pos x="2911" y="428"/>
              </a:cxn>
              <a:cxn ang="0">
                <a:pos x="2589" y="96"/>
              </a:cxn>
              <a:cxn ang="0">
                <a:pos x="2293" y="0"/>
              </a:cxn>
              <a:cxn ang="0">
                <a:pos x="2293" y="0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5609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/>
            <a:ahLst/>
            <a:cxnLst>
              <a:cxn ang="0">
                <a:pos x="0" y="2485"/>
              </a:cxn>
              <a:cxn ang="0">
                <a:pos x="432" y="2553"/>
              </a:cxn>
              <a:cxn ang="0">
                <a:pos x="736" y="2777"/>
              </a:cxn>
              <a:cxn ang="0">
                <a:pos x="2561" y="399"/>
              </a:cxn>
              <a:cxn ang="0">
                <a:pos x="2118" y="82"/>
              </a:cxn>
              <a:cxn ang="0">
                <a:pos x="1898" y="0"/>
              </a:cxn>
              <a:cxn ang="0">
                <a:pos x="0" y="2485"/>
              </a:cxn>
              <a:cxn ang="0">
                <a:pos x="0" y="248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25610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25611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/>
              <a:ahLst/>
              <a:cxnLst>
                <a:cxn ang="0">
                  <a:pos x="1587" y="1260"/>
                </a:cxn>
                <a:cxn ang="0">
                  <a:pos x="1420" y="1106"/>
                </a:cxn>
                <a:cxn ang="0">
                  <a:pos x="1331" y="477"/>
                </a:cxn>
                <a:cxn ang="0">
                  <a:pos x="2139" y="330"/>
                </a:cxn>
                <a:cxn ang="0">
                  <a:pos x="2177" y="203"/>
                </a:cxn>
                <a:cxn ang="0">
                  <a:pos x="2099" y="100"/>
                </a:cxn>
                <a:cxn ang="0">
                  <a:pos x="1276" y="211"/>
                </a:cxn>
                <a:cxn ang="0">
                  <a:pos x="1219" y="32"/>
                </a:cxn>
                <a:cxn ang="0">
                  <a:pos x="1085" y="0"/>
                </a:cxn>
                <a:cxn ang="0">
                  <a:pos x="958" y="28"/>
                </a:cxn>
                <a:cxn ang="0">
                  <a:pos x="888" y="106"/>
                </a:cxn>
                <a:cxn ang="0">
                  <a:pos x="937" y="285"/>
                </a:cxn>
                <a:cxn ang="0">
                  <a:pos x="660" y="441"/>
                </a:cxn>
                <a:cxn ang="0">
                  <a:pos x="983" y="473"/>
                </a:cxn>
                <a:cxn ang="0">
                  <a:pos x="1112" y="889"/>
                </a:cxn>
                <a:cxn ang="0">
                  <a:pos x="141" y="469"/>
                </a:cxn>
                <a:cxn ang="0">
                  <a:pos x="46" y="509"/>
                </a:cxn>
                <a:cxn ang="0">
                  <a:pos x="0" y="636"/>
                </a:cxn>
                <a:cxn ang="0">
                  <a:pos x="55" y="779"/>
                </a:cxn>
                <a:cxn ang="0">
                  <a:pos x="1139" y="1288"/>
                </a:cxn>
                <a:cxn ang="0">
                  <a:pos x="1378" y="1256"/>
                </a:cxn>
                <a:cxn ang="0">
                  <a:pos x="1570" y="1298"/>
                </a:cxn>
                <a:cxn ang="0">
                  <a:pos x="1587" y="1260"/>
                </a:cxn>
                <a:cxn ang="0">
                  <a:pos x="1587" y="1260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612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120" y="0"/>
                </a:cxn>
                <a:cxn ang="0">
                  <a:pos x="143" y="233"/>
                </a:cxn>
                <a:cxn ang="0">
                  <a:pos x="8" y="258"/>
                </a:cxn>
                <a:cxn ang="0">
                  <a:pos x="0" y="7"/>
                </a:cxn>
                <a:cxn ang="0">
                  <a:pos x="0" y="7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613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614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615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160" y="0"/>
                </a:cxn>
                <a:cxn ang="0">
                  <a:pos x="251" y="36"/>
                </a:cxn>
                <a:cxn ang="0">
                  <a:pos x="272" y="139"/>
                </a:cxn>
                <a:cxn ang="0">
                  <a:pos x="164" y="146"/>
                </a:cxn>
                <a:cxn ang="0">
                  <a:pos x="32" y="241"/>
                </a:cxn>
                <a:cxn ang="0">
                  <a:pos x="0" y="28"/>
                </a:cxn>
                <a:cxn ang="0">
                  <a:pos x="0" y="28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616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/>
              <a:ahLst/>
              <a:cxnLst>
                <a:cxn ang="0">
                  <a:pos x="152" y="4"/>
                </a:cxn>
                <a:cxn ang="0">
                  <a:pos x="152" y="224"/>
                </a:cxn>
                <a:cxn ang="0">
                  <a:pos x="0" y="8"/>
                </a:cxn>
                <a:cxn ang="0">
                  <a:pos x="72" y="0"/>
                </a:cxn>
                <a:cxn ang="0">
                  <a:pos x="152" y="4"/>
                </a:cxn>
                <a:cxn ang="0">
                  <a:pos x="152" y="4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617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/>
              <a:ahLst/>
              <a:cxnLst>
                <a:cxn ang="0">
                  <a:pos x="0" y="80"/>
                </a:cxn>
                <a:cxn ang="0">
                  <a:pos x="87" y="0"/>
                </a:cxn>
                <a:cxn ang="0">
                  <a:pos x="232" y="6"/>
                </a:cxn>
                <a:cxn ang="0">
                  <a:pos x="386" y="764"/>
                </a:cxn>
                <a:cxn ang="0">
                  <a:pos x="279" y="720"/>
                </a:cxn>
                <a:cxn ang="0">
                  <a:pos x="152" y="677"/>
                </a:cxn>
                <a:cxn ang="0">
                  <a:pos x="0" y="80"/>
                </a:cxn>
                <a:cxn ang="0">
                  <a:pos x="0" y="80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618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/>
              <a:ahLst/>
              <a:cxnLst>
                <a:cxn ang="0">
                  <a:pos x="692" y="0"/>
                </a:cxn>
                <a:cxn ang="0">
                  <a:pos x="0" y="106"/>
                </a:cxn>
                <a:cxn ang="0">
                  <a:pos x="28" y="348"/>
                </a:cxn>
                <a:cxn ang="0">
                  <a:pos x="715" y="237"/>
                </a:cxn>
                <a:cxn ang="0">
                  <a:pos x="728" y="43"/>
                </a:cxn>
                <a:cxn ang="0">
                  <a:pos x="692" y="0"/>
                </a:cxn>
                <a:cxn ang="0">
                  <a:pos x="692" y="0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619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/>
              <a:ahLst/>
              <a:cxnLst>
                <a:cxn ang="0">
                  <a:pos x="272" y="0"/>
                </a:cxn>
                <a:cxn ang="0">
                  <a:pos x="0" y="78"/>
                </a:cxn>
                <a:cxn ang="0">
                  <a:pos x="312" y="135"/>
                </a:cxn>
                <a:cxn ang="0">
                  <a:pos x="272" y="0"/>
                </a:cxn>
                <a:cxn ang="0">
                  <a:pos x="272" y="0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25620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25621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25622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/>
                  <a:ahLst/>
                  <a:cxnLst>
                    <a:cxn ang="0">
                      <a:pos x="0" y="107"/>
                    </a:cxn>
                    <a:cxn ang="0">
                      <a:pos x="114" y="10"/>
                    </a:cxn>
                    <a:cxn ang="0">
                      <a:pos x="213" y="0"/>
                    </a:cxn>
                    <a:cxn ang="0">
                      <a:pos x="292" y="27"/>
                    </a:cxn>
                    <a:cxn ang="0">
                      <a:pos x="313" y="91"/>
                    </a:cxn>
                    <a:cxn ang="0">
                      <a:pos x="167" y="67"/>
                    </a:cxn>
                    <a:cxn ang="0">
                      <a:pos x="74" y="101"/>
                    </a:cxn>
                    <a:cxn ang="0">
                      <a:pos x="13" y="175"/>
                    </a:cxn>
                    <a:cxn ang="0">
                      <a:pos x="0" y="107"/>
                    </a:cxn>
                    <a:cxn ang="0">
                      <a:pos x="0" y="107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623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/>
                  <a:ahLst/>
                  <a:cxnLst>
                    <a:cxn ang="0">
                      <a:pos x="0" y="40"/>
                    </a:cxn>
                    <a:cxn ang="0">
                      <a:pos x="160" y="266"/>
                    </a:cxn>
                    <a:cxn ang="0">
                      <a:pos x="230" y="251"/>
                    </a:cxn>
                    <a:cxn ang="0">
                      <a:pos x="223" y="17"/>
                    </a:cxn>
                    <a:cxn ang="0">
                      <a:pos x="166" y="0"/>
                    </a:cxn>
                    <a:cxn ang="0">
                      <a:pos x="179" y="197"/>
                    </a:cxn>
                    <a:cxn ang="0">
                      <a:pos x="71" y="4"/>
                    </a:cxn>
                    <a:cxn ang="0">
                      <a:pos x="0" y="40"/>
                    </a:cxn>
                    <a:cxn ang="0">
                      <a:pos x="0" y="40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624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36" y="93"/>
                    </a:cxn>
                    <a:cxn ang="0">
                      <a:pos x="44" y="154"/>
                    </a:cxn>
                    <a:cxn ang="0">
                      <a:pos x="27" y="234"/>
                    </a:cxn>
                    <a:cxn ang="0">
                      <a:pos x="80" y="220"/>
                    </a:cxn>
                    <a:cxn ang="0">
                      <a:pos x="87" y="116"/>
                    </a:cxn>
                    <a:cxn ang="0">
                      <a:pos x="46" y="0"/>
                    </a:cxn>
                    <a:cxn ang="0">
                      <a:pos x="0" y="19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25625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26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27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91" y="25"/>
                  </a:cxn>
                  <a:cxn ang="0">
                    <a:pos x="80" y="192"/>
                  </a:cxn>
                  <a:cxn ang="0">
                    <a:pos x="106" y="327"/>
                  </a:cxn>
                  <a:cxn ang="0">
                    <a:pos x="213" y="451"/>
                  </a:cxn>
                  <a:cxn ang="0">
                    <a:pos x="97" y="478"/>
                  </a:cxn>
                  <a:cxn ang="0">
                    <a:pos x="30" y="344"/>
                  </a:cxn>
                  <a:cxn ang="0">
                    <a:pos x="0" y="57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5628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25629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/>
                  <a:ahLst/>
                  <a:cxnLst>
                    <a:cxn ang="0">
                      <a:pos x="110" y="0"/>
                    </a:cxn>
                    <a:cxn ang="0">
                      <a:pos x="40" y="66"/>
                    </a:cxn>
                    <a:cxn ang="0">
                      <a:pos x="0" y="173"/>
                    </a:cxn>
                    <a:cxn ang="0">
                      <a:pos x="80" y="160"/>
                    </a:cxn>
                    <a:cxn ang="0">
                      <a:pos x="103" y="84"/>
                    </a:cxn>
                    <a:cxn ang="0">
                      <a:pos x="150" y="27"/>
                    </a:cxn>
                    <a:cxn ang="0">
                      <a:pos x="110" y="0"/>
                    </a:cxn>
                    <a:cxn ang="0">
                      <a:pos x="110" y="0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630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/>
                  <a:ahLst/>
                  <a:cxnLst>
                    <a:cxn ang="0">
                      <a:pos x="156" y="0"/>
                    </a:cxn>
                    <a:cxn ang="0">
                      <a:pos x="63" y="52"/>
                    </a:cxn>
                    <a:cxn ang="0">
                      <a:pos x="0" y="208"/>
                    </a:cxn>
                    <a:cxn ang="0">
                      <a:pos x="67" y="358"/>
                    </a:cxn>
                    <a:cxn ang="0">
                      <a:pos x="1182" y="867"/>
                    </a:cxn>
                    <a:cxn ang="0">
                      <a:pos x="1422" y="835"/>
                    </a:cxn>
                    <a:cxn ang="0">
                      <a:pos x="1616" y="880"/>
                    </a:cxn>
                    <a:cxn ang="0">
                      <a:pos x="1684" y="808"/>
                    </a:cxn>
                    <a:cxn ang="0">
                      <a:pos x="1502" y="664"/>
                    </a:cxn>
                    <a:cxn ang="0">
                      <a:pos x="1428" y="512"/>
                    </a:cxn>
                    <a:cxn ang="0">
                      <a:pos x="1369" y="527"/>
                    </a:cxn>
                    <a:cxn ang="0">
                      <a:pos x="1439" y="664"/>
                    </a:cxn>
                    <a:cxn ang="0">
                      <a:pos x="1578" y="810"/>
                    </a:cxn>
                    <a:cxn ang="0">
                      <a:pos x="1413" y="787"/>
                    </a:cxn>
                    <a:cxn ang="0">
                      <a:pos x="1219" y="814"/>
                    </a:cxn>
                    <a:cxn ang="0">
                      <a:pos x="1255" y="650"/>
                    </a:cxn>
                    <a:cxn ang="0">
                      <a:pos x="1338" y="538"/>
                    </a:cxn>
                    <a:cxn ang="0">
                      <a:pos x="1241" y="552"/>
                    </a:cxn>
                    <a:cxn ang="0">
                      <a:pos x="1165" y="658"/>
                    </a:cxn>
                    <a:cxn ang="0">
                      <a:pos x="1139" y="791"/>
                    </a:cxn>
                    <a:cxn ang="0">
                      <a:pos x="107" y="310"/>
                    </a:cxn>
                    <a:cxn ang="0">
                      <a:pos x="80" y="215"/>
                    </a:cxn>
                    <a:cxn ang="0">
                      <a:pos x="103" y="95"/>
                    </a:cxn>
                    <a:cxn ang="0">
                      <a:pos x="217" y="0"/>
                    </a:cxn>
                    <a:cxn ang="0">
                      <a:pos x="156" y="0"/>
                    </a:cxn>
                    <a:cxn ang="0">
                      <a:pos x="156" y="0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631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/>
                  <a:ahLst/>
                  <a:cxnLst>
                    <a:cxn ang="0">
                      <a:pos x="116" y="0"/>
                    </a:cxn>
                    <a:cxn ang="0">
                      <a:pos x="19" y="106"/>
                    </a:cxn>
                    <a:cxn ang="0">
                      <a:pos x="0" y="230"/>
                    </a:cxn>
                    <a:cxn ang="0">
                      <a:pos x="33" y="314"/>
                    </a:cxn>
                    <a:cxn ang="0">
                      <a:pos x="94" y="335"/>
                    </a:cxn>
                    <a:cxn ang="0">
                      <a:pos x="76" y="154"/>
                    </a:cxn>
                    <a:cxn ang="0">
                      <a:pos x="160" y="17"/>
                    </a:cxn>
                    <a:cxn ang="0">
                      <a:pos x="116" y="0"/>
                    </a:cxn>
                    <a:cxn ang="0">
                      <a:pos x="116" y="0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632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/>
                  <a:ahLst/>
                  <a:cxnLst>
                    <a:cxn ang="0">
                      <a:pos x="218" y="896"/>
                    </a:cxn>
                    <a:cxn ang="0">
                      <a:pos x="0" y="124"/>
                    </a:cxn>
                    <a:cxn ang="0">
                      <a:pos x="81" y="38"/>
                    </a:cxn>
                    <a:cxn ang="0">
                      <a:pos x="258" y="0"/>
                    </a:cxn>
                    <a:cxn ang="0">
                      <a:pos x="399" y="57"/>
                    </a:cxn>
                    <a:cxn ang="0">
                      <a:pos x="642" y="1188"/>
                    </a:cxn>
                    <a:cxn ang="0">
                      <a:pos x="555" y="1091"/>
                    </a:cxn>
                    <a:cxn ang="0">
                      <a:pos x="355" y="97"/>
                    </a:cxn>
                    <a:cxn ang="0">
                      <a:pos x="226" y="61"/>
                    </a:cxn>
                    <a:cxn ang="0">
                      <a:pos x="119" y="74"/>
                    </a:cxn>
                    <a:cxn ang="0">
                      <a:pos x="76" y="141"/>
                    </a:cxn>
                    <a:cxn ang="0">
                      <a:pos x="306" y="924"/>
                    </a:cxn>
                    <a:cxn ang="0">
                      <a:pos x="218" y="896"/>
                    </a:cxn>
                    <a:cxn ang="0">
                      <a:pos x="218" y="896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633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/>
                  <a:ahLst/>
                  <a:cxnLst>
                    <a:cxn ang="0">
                      <a:pos x="0" y="27"/>
                    </a:cxn>
                    <a:cxn ang="0">
                      <a:pos x="76" y="194"/>
                    </a:cxn>
                    <a:cxn ang="0">
                      <a:pos x="113" y="318"/>
                    </a:cxn>
                    <a:cxn ang="0">
                      <a:pos x="116" y="504"/>
                    </a:cxn>
                    <a:cxn ang="0">
                      <a:pos x="192" y="504"/>
                    </a:cxn>
                    <a:cxn ang="0">
                      <a:pos x="187" y="360"/>
                    </a:cxn>
                    <a:cxn ang="0">
                      <a:pos x="162" y="208"/>
                    </a:cxn>
                    <a:cxn ang="0">
                      <a:pos x="99" y="59"/>
                    </a:cxn>
                    <a:cxn ang="0">
                      <a:pos x="63" y="0"/>
                    </a:cxn>
                    <a:cxn ang="0">
                      <a:pos x="0" y="27"/>
                    </a:cxn>
                    <a:cxn ang="0">
                      <a:pos x="0" y="27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634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/>
                  <a:ahLst/>
                  <a:cxnLst>
                    <a:cxn ang="0">
                      <a:pos x="297" y="0"/>
                    </a:cxn>
                    <a:cxn ang="0">
                      <a:pos x="257" y="17"/>
                    </a:cxn>
                    <a:cxn ang="0">
                      <a:pos x="253" y="66"/>
                    </a:cxn>
                    <a:cxn ang="0">
                      <a:pos x="0" y="169"/>
                    </a:cxn>
                    <a:cxn ang="0">
                      <a:pos x="0" y="222"/>
                    </a:cxn>
                    <a:cxn ang="0">
                      <a:pos x="284" y="226"/>
                    </a:cxn>
                    <a:cxn ang="0">
                      <a:pos x="320" y="269"/>
                    </a:cxn>
                    <a:cxn ang="0">
                      <a:pos x="390" y="266"/>
                    </a:cxn>
                    <a:cxn ang="0">
                      <a:pos x="383" y="190"/>
                    </a:cxn>
                    <a:cxn ang="0">
                      <a:pos x="116" y="176"/>
                    </a:cxn>
                    <a:cxn ang="0">
                      <a:pos x="333" y="89"/>
                    </a:cxn>
                    <a:cxn ang="0">
                      <a:pos x="297" y="0"/>
                    </a:cxn>
                    <a:cxn ang="0">
                      <a:pos x="297" y="0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635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/>
                  <a:ahLst/>
                  <a:cxnLst>
                    <a:cxn ang="0">
                      <a:pos x="0" y="131"/>
                    </a:cxn>
                    <a:cxn ang="0">
                      <a:pos x="863" y="0"/>
                    </a:cxn>
                    <a:cxn ang="0">
                      <a:pos x="926" y="78"/>
                    </a:cxn>
                    <a:cxn ang="0">
                      <a:pos x="941" y="181"/>
                    </a:cxn>
                    <a:cxn ang="0">
                      <a:pos x="903" y="282"/>
                    </a:cxn>
                    <a:cxn ang="0">
                      <a:pos x="57" y="424"/>
                    </a:cxn>
                    <a:cxn ang="0">
                      <a:pos x="53" y="384"/>
                    </a:cxn>
                    <a:cxn ang="0">
                      <a:pos x="863" y="242"/>
                    </a:cxn>
                    <a:cxn ang="0">
                      <a:pos x="893" y="145"/>
                    </a:cxn>
                    <a:cxn ang="0">
                      <a:pos x="840" y="57"/>
                    </a:cxn>
                    <a:cxn ang="0">
                      <a:pos x="0" y="185"/>
                    </a:cxn>
                    <a:cxn ang="0">
                      <a:pos x="0" y="131"/>
                    </a:cxn>
                    <a:cxn ang="0">
                      <a:pos x="0" y="131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636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/>
                  <a:ahLst/>
                  <a:cxnLst>
                    <a:cxn ang="0">
                      <a:pos x="0" y="126"/>
                    </a:cxn>
                    <a:cxn ang="0">
                      <a:pos x="66" y="173"/>
                    </a:cxn>
                    <a:cxn ang="0">
                      <a:pos x="222" y="166"/>
                    </a:cxn>
                    <a:cxn ang="0">
                      <a:pos x="418" y="116"/>
                    </a:cxn>
                    <a:cxn ang="0">
                      <a:pos x="488" y="42"/>
                    </a:cxn>
                    <a:cxn ang="0">
                      <a:pos x="443" y="2"/>
                    </a:cxn>
                    <a:cxn ang="0">
                      <a:pos x="253" y="0"/>
                    </a:cxn>
                    <a:cxn ang="0">
                      <a:pos x="110" y="12"/>
                    </a:cxn>
                    <a:cxn ang="0">
                      <a:pos x="15" y="76"/>
                    </a:cxn>
                    <a:cxn ang="0">
                      <a:pos x="112" y="95"/>
                    </a:cxn>
                    <a:cxn ang="0">
                      <a:pos x="275" y="53"/>
                    </a:cxn>
                    <a:cxn ang="0">
                      <a:pos x="416" y="53"/>
                    </a:cxn>
                    <a:cxn ang="0">
                      <a:pos x="268" y="110"/>
                    </a:cxn>
                    <a:cxn ang="0">
                      <a:pos x="142" y="126"/>
                    </a:cxn>
                    <a:cxn ang="0">
                      <a:pos x="0" y="126"/>
                    </a:cxn>
                    <a:cxn ang="0">
                      <a:pos x="0" y="126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grpSp>
        <p:nvGrpSpPr>
          <p:cNvPr id="25637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25638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639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5640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25641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25642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/>
                <a:ahLst/>
                <a:cxnLst>
                  <a:cxn ang="0">
                    <a:pos x="123" y="9"/>
                  </a:cxn>
                  <a:cxn ang="0">
                    <a:pos x="131" y="342"/>
                  </a:cxn>
                  <a:cxn ang="0">
                    <a:pos x="0" y="806"/>
                  </a:cxn>
                  <a:cxn ang="0">
                    <a:pos x="79" y="789"/>
                  </a:cxn>
                  <a:cxn ang="0">
                    <a:pos x="218" y="376"/>
                  </a:cxn>
                  <a:cxn ang="0">
                    <a:pos x="245" y="0"/>
                  </a:cxn>
                  <a:cxn ang="0">
                    <a:pos x="123" y="9"/>
                  </a:cxn>
                  <a:cxn ang="0">
                    <a:pos x="123" y="9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5643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25644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298" y="184"/>
                    </a:cxn>
                    <a:cxn ang="0">
                      <a:pos x="500" y="349"/>
                    </a:cxn>
                    <a:cxn ang="0">
                      <a:pos x="604" y="140"/>
                    </a:cxn>
                    <a:cxn ang="0">
                      <a:pos x="359" y="9"/>
                    </a:cxn>
                    <a:cxn ang="0">
                      <a:pos x="464" y="184"/>
                    </a:cxn>
                    <a:cxn ang="0">
                      <a:pos x="131" y="17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645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48" y="332"/>
                  <a:ext cx="269" cy="438"/>
                </a:xfrm>
                <a:custGeom>
                  <a:avLst/>
                  <a:gdLst/>
                  <a:ahLst/>
                  <a:cxnLst>
                    <a:cxn ang="0">
                      <a:pos x="741" y="129"/>
                    </a:cxn>
                    <a:cxn ang="0">
                      <a:pos x="485" y="352"/>
                    </a:cxn>
                    <a:cxn ang="0">
                      <a:pos x="163" y="762"/>
                    </a:cxn>
                    <a:cxn ang="0">
                      <a:pos x="0" y="1101"/>
                    </a:cxn>
                    <a:cxn ang="0">
                      <a:pos x="59" y="1230"/>
                    </a:cxn>
                    <a:cxn ang="0">
                      <a:pos x="262" y="1201"/>
                    </a:cxn>
                    <a:cxn ang="0">
                      <a:pos x="578" y="914"/>
                    </a:cxn>
                    <a:cxn ang="0">
                      <a:pos x="876" y="534"/>
                    </a:cxn>
                    <a:cxn ang="0">
                      <a:pos x="1034" y="270"/>
                    </a:cxn>
                    <a:cxn ang="0">
                      <a:pos x="1064" y="84"/>
                    </a:cxn>
                    <a:cxn ang="0">
                      <a:pos x="977" y="0"/>
                    </a:cxn>
                    <a:cxn ang="0">
                      <a:pos x="836" y="65"/>
                    </a:cxn>
                    <a:cxn ang="0">
                      <a:pos x="969" y="107"/>
                    </a:cxn>
                    <a:cxn ang="0">
                      <a:pos x="876" y="352"/>
                    </a:cxn>
                    <a:cxn ang="0">
                      <a:pos x="690" y="656"/>
                    </a:cxn>
                    <a:cxn ang="0">
                      <a:pos x="350" y="1008"/>
                    </a:cxn>
                    <a:cxn ang="0">
                      <a:pos x="116" y="1114"/>
                    </a:cxn>
                    <a:cxn ang="0">
                      <a:pos x="135" y="943"/>
                    </a:cxn>
                    <a:cxn ang="0">
                      <a:pos x="437" y="504"/>
                    </a:cxn>
                    <a:cxn ang="0">
                      <a:pos x="831" y="118"/>
                    </a:cxn>
                    <a:cxn ang="0">
                      <a:pos x="741" y="129"/>
                    </a:cxn>
                    <a:cxn ang="0">
                      <a:pos x="741" y="129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646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58" y="182"/>
                  <a:ext cx="505" cy="898"/>
                </a:xfrm>
                <a:custGeom>
                  <a:avLst/>
                  <a:gdLst/>
                  <a:ahLst/>
                  <a:cxnLst>
                    <a:cxn ang="0">
                      <a:pos x="1941" y="0"/>
                    </a:cxn>
                    <a:cxn ang="0">
                      <a:pos x="0" y="2521"/>
                    </a:cxn>
                    <a:cxn ang="0">
                      <a:pos x="192" y="2450"/>
                    </a:cxn>
                    <a:cxn ang="0">
                      <a:pos x="2002" y="61"/>
                    </a:cxn>
                    <a:cxn ang="0">
                      <a:pos x="1941" y="0"/>
                    </a:cxn>
                    <a:cxn ang="0">
                      <a:pos x="1941" y="0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647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/>
                  <a:ahLst/>
                  <a:cxnLst>
                    <a:cxn ang="0">
                      <a:pos x="95" y="2844"/>
                    </a:cxn>
                    <a:cxn ang="0">
                      <a:pos x="394" y="2834"/>
                    </a:cxn>
                    <a:cxn ang="0">
                      <a:pos x="821" y="3009"/>
                    </a:cxn>
                    <a:cxn ang="0">
                      <a:pos x="681" y="2817"/>
                    </a:cxn>
                    <a:cxn ang="0">
                      <a:pos x="367" y="2703"/>
                    </a:cxn>
                    <a:cxn ang="0">
                      <a:pos x="637" y="2720"/>
                    </a:cxn>
                    <a:cxn ang="0">
                      <a:pos x="979" y="2870"/>
                    </a:cxn>
                    <a:cxn ang="0">
                      <a:pos x="2859" y="420"/>
                    </a:cxn>
                    <a:cxn ang="0">
                      <a:pos x="2578" y="148"/>
                    </a:cxn>
                    <a:cxn ang="0">
                      <a:pos x="2308" y="0"/>
                    </a:cxn>
                    <a:cxn ang="0">
                      <a:pos x="2692" y="78"/>
                    </a:cxn>
                    <a:cxn ang="0">
                      <a:pos x="3007" y="428"/>
                    </a:cxn>
                    <a:cxn ang="0">
                      <a:pos x="831" y="3273"/>
                    </a:cxn>
                    <a:cxn ang="0">
                      <a:pos x="481" y="3412"/>
                    </a:cxn>
                    <a:cxn ang="0">
                      <a:pos x="105" y="3771"/>
                    </a:cxn>
                    <a:cxn ang="0">
                      <a:pos x="0" y="3667"/>
                    </a:cxn>
                    <a:cxn ang="0">
                      <a:pos x="131" y="3631"/>
                    </a:cxn>
                    <a:cxn ang="0">
                      <a:pos x="376" y="3385"/>
                    </a:cxn>
                    <a:cxn ang="0">
                      <a:pos x="165" y="3273"/>
                    </a:cxn>
                    <a:cxn ang="0">
                      <a:pos x="165" y="3176"/>
                    </a:cxn>
                    <a:cxn ang="0">
                      <a:pos x="411" y="3298"/>
                    </a:cxn>
                    <a:cxn ang="0">
                      <a:pos x="411" y="3186"/>
                    </a:cxn>
                    <a:cxn ang="0">
                      <a:pos x="603" y="3220"/>
                    </a:cxn>
                    <a:cxn ang="0">
                      <a:pos x="428" y="3079"/>
                    </a:cxn>
                    <a:cxn ang="0">
                      <a:pos x="629" y="3062"/>
                    </a:cxn>
                    <a:cxn ang="0">
                      <a:pos x="95" y="2844"/>
                    </a:cxn>
                    <a:cxn ang="0">
                      <a:pos x="95" y="2844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648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297" y="897"/>
                  <a:ext cx="169" cy="122"/>
                </a:xfrm>
                <a:custGeom>
                  <a:avLst/>
                  <a:gdLst/>
                  <a:ahLst/>
                  <a:cxnLst>
                    <a:cxn ang="0">
                      <a:pos x="0" y="80"/>
                    </a:cxn>
                    <a:cxn ang="0">
                      <a:pos x="255" y="106"/>
                    </a:cxn>
                    <a:cxn ang="0">
                      <a:pos x="639" y="342"/>
                    </a:cxn>
                    <a:cxn ang="0">
                      <a:pos x="673" y="289"/>
                    </a:cxn>
                    <a:cxn ang="0">
                      <a:pos x="447" y="114"/>
                    </a:cxn>
                    <a:cxn ang="0">
                      <a:pos x="26" y="0"/>
                    </a:cxn>
                    <a:cxn ang="0">
                      <a:pos x="0" y="80"/>
                    </a:cxn>
                    <a:cxn ang="0">
                      <a:pos x="0" y="80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649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6"/>
                  <a:ext cx="181" cy="144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40" y="148"/>
                    </a:cxn>
                    <a:cxn ang="0">
                      <a:pos x="638" y="403"/>
                    </a:cxn>
                    <a:cxn ang="0">
                      <a:pos x="716" y="296"/>
                    </a:cxn>
                    <a:cxn ang="0">
                      <a:pos x="420" y="114"/>
                    </a:cxn>
                    <a:cxn ang="0">
                      <a:pos x="70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650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16" y="139"/>
                    </a:cxn>
                    <a:cxn ang="0">
                      <a:pos x="649" y="411"/>
                    </a:cxn>
                    <a:cxn ang="0">
                      <a:pos x="717" y="314"/>
                    </a:cxn>
                    <a:cxn ang="0">
                      <a:pos x="394" y="87"/>
                    </a:cxn>
                    <a:cxn ang="0">
                      <a:pos x="54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651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48" y="142"/>
                  <a:ext cx="179" cy="138"/>
                </a:xfrm>
                <a:custGeom>
                  <a:avLst/>
                  <a:gdLst/>
                  <a:ahLst/>
                  <a:cxnLst>
                    <a:cxn ang="0">
                      <a:pos x="0" y="88"/>
                    </a:cxn>
                    <a:cxn ang="0">
                      <a:pos x="272" y="131"/>
                    </a:cxn>
                    <a:cxn ang="0">
                      <a:pos x="665" y="386"/>
                    </a:cxn>
                    <a:cxn ang="0">
                      <a:pos x="709" y="308"/>
                    </a:cxn>
                    <a:cxn ang="0">
                      <a:pos x="306" y="53"/>
                    </a:cxn>
                    <a:cxn ang="0">
                      <a:pos x="43" y="0"/>
                    </a:cxn>
                    <a:cxn ang="0">
                      <a:pos x="0" y="88"/>
                    </a:cxn>
                    <a:cxn ang="0">
                      <a:pos x="0" y="88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sp>
          <p:nvSpPr>
            <p:cNvPr id="25652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  <p:sldLayoutId id="2147483679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sergeichuksin.files.wordpress.com/2010/03/2298394906_a7f0577bc2_o.jpg" TargetMode="Externa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"/>
            <a:ext cx="7772400" cy="2667000"/>
          </a:xfrm>
        </p:spPr>
        <p:txBody>
          <a:bodyPr/>
          <a:lstStyle/>
          <a:p>
            <a:r>
              <a:rPr lang="ru-RU" sz="4000" dirty="0"/>
              <a:t/>
            </a:r>
            <a:br>
              <a:rPr lang="ru-RU" sz="4000" dirty="0"/>
            </a:br>
            <a:r>
              <a:rPr lang="ru-RU" sz="4000" dirty="0"/>
              <a:t/>
            </a:r>
            <a:br>
              <a:rPr lang="ru-RU" sz="4000" dirty="0"/>
            </a:br>
            <a:r>
              <a:rPr lang="ru-RU" sz="4000" dirty="0"/>
              <a:t/>
            </a:r>
            <a:br>
              <a:rPr lang="ru-RU" sz="4000" dirty="0"/>
            </a:br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971800"/>
            <a:ext cx="6400800" cy="3200400"/>
          </a:xfrm>
        </p:spPr>
        <p:txBody>
          <a:bodyPr/>
          <a:lstStyle/>
          <a:p>
            <a:r>
              <a:rPr lang="ru-RU" sz="4000" dirty="0"/>
              <a:t>«</a:t>
            </a:r>
            <a:r>
              <a:rPr lang="ru-RU" sz="4000" dirty="0" smtClean="0"/>
              <a:t>П</a:t>
            </a:r>
            <a:r>
              <a:rPr lang="kk-KZ" sz="4000" dirty="0" smtClean="0"/>
              <a:t>айызы бойынша санды табу</a:t>
            </a:r>
            <a:r>
              <a:rPr lang="ru-RU" sz="4000" dirty="0" smtClean="0"/>
              <a:t>»</a:t>
            </a:r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sz="3600" dirty="0" smtClean="0"/>
              <a:t>Математика </a:t>
            </a:r>
            <a:r>
              <a:rPr lang="ru-RU" sz="3600" dirty="0"/>
              <a:t>5 </a:t>
            </a:r>
            <a:r>
              <a:rPr lang="ru-RU" sz="3600" dirty="0" err="1" smtClean="0"/>
              <a:t>сынып</a:t>
            </a:r>
            <a:endParaRPr lang="ru-RU" sz="3600" dirty="0"/>
          </a:p>
          <a:p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6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Сабақтың мақсаты:</a:t>
            </a:r>
            <a:endParaRPr lang="ru-RU" sz="6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endParaRPr lang="ru-RU" sz="2400" dirty="0"/>
          </a:p>
          <a:p>
            <a:pPr>
              <a:lnSpc>
                <a:spcPct val="80000"/>
              </a:lnSpc>
            </a:pPr>
            <a:r>
              <a:rPr lang="kk-KZ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Оқушылардың алған білімдерін жинақтау</a:t>
            </a:r>
          </a:p>
          <a:p>
            <a:pPr>
              <a:lnSpc>
                <a:spcPct val="80000"/>
              </a:lnSpc>
            </a:pPr>
            <a:r>
              <a:rPr lang="kk-KZ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Оқушылардың ойлау қабілеттерін, логикалық сауаттылығын дамыту.</a:t>
            </a:r>
          </a:p>
          <a:p>
            <a:pPr>
              <a:lnSpc>
                <a:spcPct val="80000"/>
              </a:lnSpc>
            </a:pPr>
            <a:r>
              <a:rPr lang="kk-KZ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Оқушыларды шығармашылыққа баулу.</a:t>
            </a:r>
            <a:endParaRPr lang="ru-RU" sz="24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746" name="Picture 74" descr="Картинка 10 из 96000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95600" y="2667000"/>
            <a:ext cx="3733800" cy="3733800"/>
          </a:xfrm>
          <a:prstGeom prst="rect">
            <a:avLst/>
          </a:prstGeom>
          <a:noFill/>
        </p:spPr>
      </p:pic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kk-KZ" sz="6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Өткенді еске түсіру</a:t>
            </a:r>
            <a:endParaRPr lang="ru-RU" sz="6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752600"/>
            <a:ext cx="8077200" cy="4267200"/>
          </a:xfrm>
        </p:spPr>
        <p:txBody>
          <a:bodyPr/>
          <a:lstStyle/>
          <a:p>
            <a:pPr marL="514350" indent="-514350">
              <a:buFontTx/>
              <a:buAutoNum type="arabicPeriod"/>
            </a:pPr>
            <a:r>
              <a:rPr lang="ru-RU" sz="4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Пайыз</a:t>
            </a:r>
            <a:r>
              <a:rPr lang="ru-RU" sz="4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ұғымы қандай мағынаны білдіреді</a:t>
            </a:r>
            <a:r>
              <a:rPr lang="ru-RU" sz="4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514350" indent="-514350">
              <a:buFontTx/>
              <a:buAutoNum type="arabicPeriod"/>
            </a:pPr>
            <a:r>
              <a:rPr lang="ru-RU" sz="4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Санның </a:t>
            </a:r>
            <a:r>
              <a:rPr lang="ru-RU" sz="4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пайызы</a:t>
            </a:r>
            <a:r>
              <a:rPr lang="ru-RU" sz="4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қалай табылады</a:t>
            </a:r>
            <a:r>
              <a:rPr lang="ru-RU" sz="4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FontTx/>
              <a:buNone/>
            </a:pPr>
            <a:r>
              <a:rPr lang="kk-KZ" sz="4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kk-KZ" sz="4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Пайызы </a:t>
            </a:r>
            <a:r>
              <a:rPr lang="kk-KZ" sz="4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бойынша сан қалай табылады</a:t>
            </a:r>
            <a:r>
              <a:rPr lang="kk-KZ" sz="4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sz="4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sz="5400" b="1" i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Деңгейлік есептер шығару</a:t>
            </a:r>
            <a:endParaRPr lang="ru-RU" sz="5400" b="1" i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228600" y="1524000"/>
            <a:ext cx="2895600" cy="3886200"/>
          </a:xfrm>
        </p:spPr>
        <p:txBody>
          <a:bodyPr/>
          <a:lstStyle/>
          <a:p>
            <a:pPr>
              <a:buNone/>
            </a:pPr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1 – топ</a:t>
            </a:r>
          </a:p>
          <a:p>
            <a:pPr>
              <a:buNone/>
            </a:pPr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І – деңгей</a:t>
            </a:r>
          </a:p>
          <a:p>
            <a:pPr>
              <a:buNone/>
            </a:pPr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Проценті бойынша санды табыңдар:</a:t>
            </a:r>
          </a:p>
          <a:p>
            <a:pPr>
              <a:buNone/>
            </a:pPr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%</a:t>
            </a:r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-і 12; 15; 36; 45; 60; 93.</a:t>
            </a:r>
          </a:p>
          <a:p>
            <a:pPr>
              <a:buNone/>
            </a:pPr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ІІ –деңгей</a:t>
            </a:r>
          </a:p>
          <a:p>
            <a:pPr>
              <a:buNone/>
            </a:pPr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Тік төртбұрыштың ені 6 см, бұл оның ұзындығының 75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%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індей. Тік төртбұрыштың ауданын табыңдар.</a:t>
            </a:r>
          </a:p>
          <a:p>
            <a:pPr>
              <a:buNone/>
            </a:pPr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ІІІ – деңгей</a:t>
            </a:r>
          </a:p>
          <a:p>
            <a:pPr>
              <a:buNone/>
            </a:pPr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Салыстырыңдар:</a:t>
            </a:r>
          </a:p>
          <a:p>
            <a:pPr marL="457200" indent="-457200">
              <a:buAutoNum type="arabicParenR"/>
            </a:pPr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15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%</a:t>
            </a:r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і 60-қа тең сан мен 60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%</a:t>
            </a:r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-і </a:t>
            </a:r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15- ке тең санды;</a:t>
            </a:r>
          </a:p>
          <a:p>
            <a:pPr marL="457200" indent="-457200">
              <a:buAutoNum type="arabicParenR"/>
            </a:pPr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20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%</a:t>
            </a:r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і 16 – ға тең сан мен 16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%</a:t>
            </a:r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і 20-ға тең санды.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276600" y="1447800"/>
            <a:ext cx="2819400" cy="4267200"/>
          </a:xfrm>
        </p:spPr>
        <p:txBody>
          <a:bodyPr/>
          <a:lstStyle/>
          <a:p>
            <a:pPr>
              <a:buNone/>
            </a:pPr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2– </a:t>
            </a:r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топ</a:t>
            </a:r>
          </a:p>
          <a:p>
            <a:pPr>
              <a:buNone/>
            </a:pPr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І – деңгей</a:t>
            </a:r>
          </a:p>
          <a:p>
            <a:pPr>
              <a:buNone/>
            </a:pPr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Проценті бойынша санды табыңдар:</a:t>
            </a:r>
          </a:p>
          <a:p>
            <a:pPr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10%</a:t>
            </a:r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-і </a:t>
            </a:r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 20; 8,5; 28; 55</a:t>
            </a:r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6,5; 90.</a:t>
            </a:r>
            <a:endParaRPr lang="kk-KZ" sz="1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ІІ –деңгей</a:t>
            </a:r>
          </a:p>
          <a:p>
            <a:pPr>
              <a:buNone/>
            </a:pPr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Тік төртбұрыштың ені </a:t>
            </a:r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9, бұл оның ұзындығының 30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%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індей. Тік төртбұрыштың </a:t>
            </a:r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периметрін табыңдар</a:t>
            </a:r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ІІІ – деңгей</a:t>
            </a:r>
          </a:p>
          <a:p>
            <a:pPr>
              <a:buNone/>
            </a:pPr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Салыстырыңдар:</a:t>
            </a:r>
          </a:p>
          <a:p>
            <a:pPr marL="457200" indent="-457200">
              <a:buAutoNum type="arabicParenR"/>
            </a:pPr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%</a:t>
            </a:r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-і  </a:t>
            </a:r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20-ға </a:t>
            </a:r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тең сан мен 8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%</a:t>
            </a:r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-і </a:t>
            </a:r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40 -қа </a:t>
            </a:r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тең санды;</a:t>
            </a:r>
          </a:p>
          <a:p>
            <a:pPr marL="457200" indent="-457200">
              <a:buAutoNum type="arabicParenR"/>
            </a:pPr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35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%</a:t>
            </a:r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-і </a:t>
            </a:r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 56 </a:t>
            </a:r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– ға тең сан мен </a:t>
            </a:r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56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%</a:t>
            </a:r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-і </a:t>
            </a:r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35 -ке </a:t>
            </a:r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тең санды.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одержимое 3"/>
          <p:cNvSpPr txBox="1">
            <a:spLocks/>
          </p:cNvSpPr>
          <p:nvPr/>
        </p:nvSpPr>
        <p:spPr bwMode="auto">
          <a:xfrm>
            <a:off x="6096000" y="1447800"/>
            <a:ext cx="28194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3– топ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І – деңгей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Проценті бойынша санды табыңдар: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1400" kern="0" dirty="0" smtClean="0">
                <a:latin typeface="Times New Roman" pitchFamily="18" charset="0"/>
                <a:cs typeface="Times New Roman" pitchFamily="18" charset="0"/>
              </a:rPr>
              <a:t>60</a:t>
            </a:r>
            <a:r>
              <a:rPr kumimoji="0" lang="ru-RU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%</a:t>
            </a:r>
            <a:r>
              <a:rPr kumimoji="0" lang="kk-KZ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-і  42; 72; 84; 102; 65; 114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ІІ –деңгей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Тік төртбұрыштың ені 4, бұл оның ұзындығының 40</a:t>
            </a:r>
            <a:r>
              <a:rPr kumimoji="0" lang="ru-RU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%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-</a:t>
            </a:r>
            <a:r>
              <a:rPr kumimoji="0" lang="kk-KZ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індей. Тік төртбұрыштың  ауданын табыңдар.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ІІІ – деңгей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Салыстырыңдар: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arenR"/>
              <a:tabLst/>
              <a:defRPr/>
            </a:pPr>
            <a:r>
              <a:rPr lang="kk-KZ" sz="1400" kern="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kumimoji="0" lang="ru-RU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%</a:t>
            </a:r>
            <a:r>
              <a:rPr kumimoji="0" lang="kk-KZ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-і  20-ға тең сан мен 8</a:t>
            </a:r>
            <a:r>
              <a:rPr kumimoji="0" lang="ru-RU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%</a:t>
            </a:r>
            <a:r>
              <a:rPr kumimoji="0" lang="kk-KZ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-і 40 -қа тең санды;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arenR"/>
              <a:tabLst/>
              <a:defRPr/>
            </a:pPr>
            <a:r>
              <a:rPr lang="kk-KZ" sz="1400" kern="0" dirty="0" smtClean="0">
                <a:latin typeface="Times New Roman" pitchFamily="18" charset="0"/>
                <a:cs typeface="Times New Roman" pitchFamily="18" charset="0"/>
              </a:rPr>
              <a:t>25</a:t>
            </a:r>
            <a:r>
              <a:rPr kumimoji="0" lang="kk-KZ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%</a:t>
            </a:r>
            <a:r>
              <a:rPr kumimoji="0" lang="kk-KZ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-</a:t>
            </a:r>
            <a:r>
              <a:rPr kumimoji="0" lang="kk-KZ" sz="1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і  60 –қа </a:t>
            </a:r>
            <a:r>
              <a:rPr kumimoji="0" lang="kk-KZ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тең сан </a:t>
            </a:r>
            <a:r>
              <a:rPr kumimoji="0" lang="kk-KZ" sz="1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мен 60 </a:t>
            </a:r>
            <a:r>
              <a:rPr kumimoji="0" lang="ru-RU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%</a:t>
            </a:r>
            <a:r>
              <a:rPr kumimoji="0" lang="kk-KZ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-і 35 -ке тең санды.</a:t>
            </a:r>
            <a:endParaRPr kumimoji="0" lang="ru-RU" sz="1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762000"/>
          </a:xfrm>
        </p:spPr>
        <p:txBody>
          <a:bodyPr/>
          <a:lstStyle/>
          <a:p>
            <a:r>
              <a:rPr lang="kk-KZ" dirty="0" smtClean="0"/>
              <a:t>Есептер шығару</a:t>
            </a:r>
            <a:endParaRPr lang="ru-RU" dirty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3581400"/>
            <a:ext cx="5181600" cy="3276600"/>
          </a:xfrm>
          <a:solidFill>
            <a:schemeClr val="bg1"/>
          </a:solidFill>
        </p:spPr>
        <p:txBody>
          <a:bodyPr/>
          <a:lstStyle/>
          <a:p>
            <a:pPr marL="533400" indent="-533400">
              <a:lnSpc>
                <a:spcPct val="80000"/>
              </a:lnSpc>
              <a:buFontTx/>
              <a:buNone/>
            </a:pPr>
            <a:r>
              <a:rPr lang="ru-RU" sz="2000" dirty="0" err="1" smtClean="0"/>
              <a:t>Дүкенде нан</a:t>
            </a:r>
            <a:r>
              <a:rPr lang="ru-RU" sz="2000" dirty="0" smtClean="0"/>
              <a:t> 50 </a:t>
            </a:r>
            <a:r>
              <a:rPr lang="ru-RU" sz="2000" dirty="0" err="1" smtClean="0"/>
              <a:t>теңге тұрады</a:t>
            </a:r>
            <a:r>
              <a:rPr lang="ru-RU" sz="2000" dirty="0" smtClean="0"/>
              <a:t>, ал </a:t>
            </a:r>
            <a:r>
              <a:rPr lang="ru-RU" sz="2000" dirty="0" err="1" smtClean="0"/>
              <a:t>наубайханада</a:t>
            </a:r>
            <a:r>
              <a:rPr lang="ru-RU" sz="2000" dirty="0" smtClean="0"/>
              <a:t> </a:t>
            </a:r>
            <a:r>
              <a:rPr lang="ru-RU" sz="2000" dirty="0" err="1" smtClean="0"/>
              <a:t>ол</a:t>
            </a:r>
            <a:r>
              <a:rPr lang="ru-RU" sz="2000" dirty="0" smtClean="0"/>
              <a:t> 45 </a:t>
            </a:r>
            <a:r>
              <a:rPr lang="ru-RU" sz="2000" dirty="0" err="1" smtClean="0"/>
              <a:t>теңге тұрады</a:t>
            </a:r>
            <a:r>
              <a:rPr lang="ru-RU" sz="2000" dirty="0" smtClean="0"/>
              <a:t>.</a:t>
            </a:r>
          </a:p>
          <a:p>
            <a:pPr marL="533400" indent="-533400">
              <a:lnSpc>
                <a:spcPct val="80000"/>
              </a:lnSpc>
              <a:buFontTx/>
              <a:buNone/>
            </a:pPr>
            <a:r>
              <a:rPr lang="ru-RU" sz="2000" dirty="0" smtClean="0"/>
              <a:t> </a:t>
            </a:r>
            <a:endParaRPr lang="ru-RU" sz="2000" dirty="0"/>
          </a:p>
          <a:p>
            <a:pPr marL="533400" indent="-533400">
              <a:lnSpc>
                <a:spcPct val="80000"/>
              </a:lnSpc>
              <a:buFontTx/>
              <a:buNone/>
            </a:pPr>
            <a:r>
              <a:rPr lang="ru-RU" sz="2000" dirty="0" smtClean="0"/>
              <a:t>а) </a:t>
            </a:r>
            <a:r>
              <a:rPr lang="ru-RU" sz="2000" dirty="0" err="1" smtClean="0"/>
              <a:t>Наубайханада</a:t>
            </a:r>
            <a:r>
              <a:rPr lang="ru-RU" sz="2000" dirty="0" smtClean="0"/>
              <a:t> </a:t>
            </a:r>
            <a:r>
              <a:rPr lang="ru-RU" sz="2000" dirty="0" err="1" smtClean="0"/>
              <a:t>нан</a:t>
            </a:r>
            <a:r>
              <a:rPr lang="ru-RU" sz="2000" dirty="0" smtClean="0"/>
              <a:t> </a:t>
            </a:r>
            <a:r>
              <a:rPr lang="ru-RU" sz="2000" dirty="0" err="1" smtClean="0"/>
              <a:t>дүкендегіден қарағанда неше</a:t>
            </a:r>
            <a:r>
              <a:rPr lang="ru-RU" sz="2000" dirty="0" smtClean="0"/>
              <a:t> </a:t>
            </a:r>
            <a:r>
              <a:rPr lang="ru-RU" sz="2000" dirty="0" err="1" smtClean="0"/>
              <a:t>пайызға арзан</a:t>
            </a:r>
            <a:r>
              <a:rPr lang="ru-RU" sz="2000" dirty="0" smtClean="0"/>
              <a:t> </a:t>
            </a:r>
            <a:r>
              <a:rPr lang="ru-RU" sz="2000" dirty="0" err="1" smtClean="0"/>
              <a:t>сатылады</a:t>
            </a:r>
            <a:r>
              <a:rPr lang="ru-RU" sz="2000" dirty="0" smtClean="0"/>
              <a:t>? </a:t>
            </a:r>
            <a:endParaRPr lang="ru-RU" sz="2000" dirty="0"/>
          </a:p>
          <a:p>
            <a:pPr marL="533400" indent="-533400">
              <a:lnSpc>
                <a:spcPct val="80000"/>
              </a:lnSpc>
              <a:buFontTx/>
              <a:buNone/>
            </a:pPr>
            <a:endParaRPr lang="ru-RU" sz="2000" dirty="0"/>
          </a:p>
          <a:p>
            <a:pPr marL="533400" indent="-533400">
              <a:lnSpc>
                <a:spcPct val="80000"/>
              </a:lnSpc>
              <a:buFontTx/>
              <a:buNone/>
            </a:pPr>
            <a:r>
              <a:rPr lang="ru-RU" sz="2000" dirty="0"/>
              <a:t>б</a:t>
            </a:r>
            <a:r>
              <a:rPr lang="ru-RU" sz="2000" dirty="0" smtClean="0"/>
              <a:t>) </a:t>
            </a:r>
            <a:r>
              <a:rPr lang="ru-RU" sz="2000" dirty="0" err="1"/>
              <a:t>Д</a:t>
            </a:r>
            <a:r>
              <a:rPr lang="ru-RU" sz="2000" dirty="0" err="1" smtClean="0"/>
              <a:t>үкенде нан</a:t>
            </a:r>
            <a:r>
              <a:rPr lang="ru-RU" sz="2000" dirty="0" smtClean="0"/>
              <a:t> </a:t>
            </a:r>
            <a:r>
              <a:rPr lang="ru-RU" sz="2000" dirty="0" err="1" smtClean="0"/>
              <a:t>наубайханаға  қарағанда неше</a:t>
            </a:r>
            <a:r>
              <a:rPr lang="ru-RU" sz="2000" dirty="0" smtClean="0"/>
              <a:t> </a:t>
            </a:r>
            <a:r>
              <a:rPr lang="ru-RU" sz="2000" dirty="0" err="1" smtClean="0"/>
              <a:t>пайызға қымбат сатылады</a:t>
            </a:r>
            <a:r>
              <a:rPr lang="ru-RU" sz="2000" dirty="0" smtClean="0"/>
              <a:t>?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838200"/>
          </a:xfrm>
        </p:spPr>
        <p:txBody>
          <a:bodyPr/>
          <a:lstStyle/>
          <a:p>
            <a:r>
              <a:rPr lang="kk-KZ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Шешуі:</a:t>
            </a:r>
            <a:endParaRPr 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14400"/>
            <a:ext cx="7696200" cy="43434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endParaRPr lang="ru-RU" sz="2000" i="1" dirty="0"/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i="1" dirty="0"/>
              <a:t>1</a:t>
            </a:r>
            <a:r>
              <a:rPr lang="ru-RU" sz="2000" i="1" dirty="0">
                <a:solidFill>
                  <a:srgbClr val="002060"/>
                </a:solidFill>
              </a:rPr>
              <a:t>) </a:t>
            </a:r>
            <a:r>
              <a:rPr lang="ru-RU" sz="2000" i="1" dirty="0" smtClean="0">
                <a:solidFill>
                  <a:srgbClr val="002060"/>
                </a:solidFill>
              </a:rPr>
              <a:t> </a:t>
            </a:r>
            <a:r>
              <a:rPr lang="ru-RU" sz="2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Есептің шарты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2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арзан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2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нананың бағасы 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қымбат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2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нанның бағасымен салыстырылады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Мұндай есептерде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100% </a:t>
            </a:r>
            <a:r>
              <a:rPr lang="kk-KZ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ретінде салыстырылатын зат алынады. Демек: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100</a:t>
            </a:r>
            <a:r>
              <a:rPr lang="ru-RU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% – </a:t>
            </a:r>
            <a:r>
              <a:rPr lang="ru-RU" sz="2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наубаханадағы нан</a:t>
            </a:r>
            <a:r>
              <a:rPr lang="ru-RU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40:50*100</a:t>
            </a:r>
            <a:r>
              <a:rPr lang="ru-RU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80%</a:t>
            </a:r>
            <a:r>
              <a:rPr lang="ru-RU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100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%-90%=20% </a:t>
            </a:r>
            <a:r>
              <a:rPr lang="ru-RU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наубайханада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арзан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сатылады</a:t>
            </a:r>
            <a:endParaRPr lang="ru-RU" sz="24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ru-RU" sz="24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u-RU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ru-RU" sz="2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Бұл жолы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2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қымбат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нан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2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арзан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2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нанмен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салыстырылады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Демек:100</a:t>
            </a:r>
            <a:r>
              <a:rPr lang="ru-RU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% – </a:t>
            </a:r>
            <a:r>
              <a:rPr lang="ru-RU" sz="2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дүкендегі  нан</a:t>
            </a:r>
            <a:r>
              <a:rPr lang="ru-RU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50:40*100</a:t>
            </a:r>
            <a:r>
              <a:rPr lang="ru-RU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125%</a:t>
            </a:r>
            <a:r>
              <a:rPr lang="ru-RU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125% </a:t>
            </a:r>
            <a:r>
              <a:rPr lang="ru-RU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100% = 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25% </a:t>
            </a:r>
            <a:r>
              <a:rPr lang="ru-RU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дүкенде қымбат сатылады</a:t>
            </a:r>
            <a:endParaRPr lang="ru-RU" sz="24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ru-RU" sz="2400" b="1" i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2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Жауабы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наубайханда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нан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дүкенге қарағанда 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20 %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ru-RU" sz="2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арзан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ал </a:t>
            </a:r>
            <a:r>
              <a:rPr lang="ru-RU" sz="2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дүкенде наубайханға қарағанда 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25%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ru-RU" sz="2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қымбат сатылады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5029200"/>
            <a:ext cx="9144000" cy="1828800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/>
          <a:lstStyle/>
          <a:p>
            <a:pPr>
              <a:buFontTx/>
              <a:buNone/>
            </a:pPr>
            <a:r>
              <a:rPr lang="ru-RU" dirty="0"/>
              <a:t>2)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Шараушылық бірлестіктің 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1800 га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жерінің 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558 га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жеріне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арпа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егілген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Барлық жердің неше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пайызына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арпа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егілгені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табыңдар.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295400"/>
            <a:ext cx="3771900" cy="609600"/>
          </a:xfrm>
          <a:solidFill>
            <a:schemeClr val="bg1"/>
          </a:solidFill>
        </p:spPr>
        <p:txBody>
          <a:bodyPr/>
          <a:lstStyle/>
          <a:p>
            <a:pPr>
              <a:buFontTx/>
              <a:buNone/>
            </a:pPr>
            <a:r>
              <a:rPr lang="ru-RU" sz="4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Кестені</a:t>
            </a:r>
            <a:r>
              <a:rPr lang="ru-RU" sz="4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толтыр</a:t>
            </a:r>
            <a:r>
              <a:rPr lang="ru-RU" sz="4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40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endParaRPr lang="ru-RU" sz="2800" dirty="0"/>
          </a:p>
        </p:txBody>
      </p:sp>
      <p:graphicFrame>
        <p:nvGraphicFramePr>
          <p:cNvPr id="40006" name="Group 70"/>
          <p:cNvGraphicFramePr>
            <a:graphicFrameLocks noGrp="1"/>
          </p:cNvGraphicFramePr>
          <p:nvPr>
            <p:ph sz="half" idx="2"/>
          </p:nvPr>
        </p:nvGraphicFramePr>
        <p:xfrm>
          <a:off x="762000" y="2514600"/>
          <a:ext cx="7924800" cy="3198813"/>
        </p:xfrm>
        <a:graphic>
          <a:graphicData uri="http://schemas.openxmlformats.org/drawingml/2006/table">
            <a:tbl>
              <a:tblPr/>
              <a:tblGrid>
                <a:gridCol w="1447800"/>
                <a:gridCol w="990600"/>
                <a:gridCol w="1066800"/>
                <a:gridCol w="838200"/>
                <a:gridCol w="685800"/>
                <a:gridCol w="990600"/>
                <a:gridCol w="990600"/>
                <a:gridCol w="914400"/>
              </a:tblGrid>
              <a:tr h="1212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Ондық бөлшек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0,25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0,1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0,75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0,05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9921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Жай бөлшек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1/2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3/4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993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Пайыз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8" name="WordArt 4"/>
          <p:cNvSpPr>
            <a:spLocks noChangeArrowheads="1" noChangeShapeType="1" noTextEdit="1"/>
          </p:cNvSpPr>
          <p:nvPr/>
        </p:nvSpPr>
        <p:spPr bwMode="auto">
          <a:xfrm>
            <a:off x="838200" y="609600"/>
            <a:ext cx="7086600" cy="47244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ru-RU" sz="3600" kern="10" dirty="0" err="1" smtClean="0">
                <a:ln w="9525">
                  <a:noFill/>
                  <a:round/>
                  <a:headEnd/>
                  <a:tailEnd/>
                </a:ln>
                <a:solidFill>
                  <a:schemeClr val="bg1"/>
                </a:soli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Назарларыңызға</a:t>
            </a:r>
            <a:r>
              <a:rPr lang="ru-RU" sz="3600" kern="10" dirty="0" smtClean="0">
                <a:ln w="9525">
                  <a:noFill/>
                  <a:round/>
                  <a:headEnd/>
                  <a:tailEnd/>
                </a:ln>
                <a:solidFill>
                  <a:schemeClr val="bg1"/>
                </a:soli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</a:p>
          <a:p>
            <a:pPr algn="ctr"/>
            <a:r>
              <a:rPr lang="ru-RU" sz="3600" kern="10" dirty="0" err="1" smtClean="0">
                <a:ln w="9525">
                  <a:noFill/>
                  <a:round/>
                  <a:headEnd/>
                  <a:tailEnd/>
                </a:ln>
                <a:solidFill>
                  <a:schemeClr val="bg1"/>
                </a:soli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рахмет</a:t>
            </a:r>
            <a:r>
              <a:rPr lang="ru-RU" sz="3600" kern="10" dirty="0" smtClean="0">
                <a:ln w="9525">
                  <a:noFill/>
                  <a:round/>
                  <a:headEnd/>
                  <a:tailEnd/>
                </a:ln>
                <a:solidFill>
                  <a:schemeClr val="bg1"/>
                </a:soli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!</a:t>
            </a:r>
            <a:endParaRPr lang="ru-RU" sz="3600" kern="10" dirty="0">
              <a:ln w="9525">
                <a:noFill/>
                <a:round/>
                <a:headEnd/>
                <a:tailEnd/>
              </a:ln>
              <a:solidFill>
                <a:schemeClr val="bg1"/>
              </a:solidFill>
              <a:effectLst>
                <a:outerShdw dist="53882" dir="2700000" algn="ctr" rotWithShape="0">
                  <a:srgbClr val="C0C0C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астель">
  <a:themeElements>
    <a:clrScheme name="Пастель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Пастель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астель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Crayons</Template>
  <TotalTime>186</TotalTime>
  <Words>440</Words>
  <Application>Microsoft Office PowerPoint</Application>
  <PresentationFormat>Экран (4:3)</PresentationFormat>
  <Paragraphs>86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Пастель</vt:lpstr>
      <vt:lpstr>   </vt:lpstr>
      <vt:lpstr>Сабақтың мақсаты:</vt:lpstr>
      <vt:lpstr>Өткенді еске түсіру</vt:lpstr>
      <vt:lpstr>Деңгейлік есептер шығару</vt:lpstr>
      <vt:lpstr>Есептер шығару</vt:lpstr>
      <vt:lpstr>Шешуі: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32</dc:creator>
  <cp:lastModifiedBy>Admin</cp:lastModifiedBy>
  <cp:revision>11</cp:revision>
  <cp:lastPrinted>1601-01-01T00:00:00Z</cp:lastPrinted>
  <dcterms:created xsi:type="dcterms:W3CDTF">1601-01-01T00:00:00Z</dcterms:created>
  <dcterms:modified xsi:type="dcterms:W3CDTF">2003-12-31T21:27:31Z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