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6" r:id="rId2"/>
    <p:sldId id="258" r:id="rId3"/>
    <p:sldId id="259" r:id="rId4"/>
    <p:sldId id="268" r:id="rId5"/>
    <p:sldId id="260" r:id="rId6"/>
    <p:sldId id="261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C2E1F-6FA4-4A45-BB14-825C175EA48A}" type="datetimeFigureOut">
              <a:rPr lang="ru-RU" smtClean="0"/>
              <a:t>31.12.2003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CD80F-CC77-47D1-9DFC-86995D3A35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906FD9-8FEE-40F2-A93F-91765A58B27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663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3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663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664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4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664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65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4359A-6282-44A2-A52F-562E018919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9346E-1566-49ED-A672-BFF4387A60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9087C6-11BF-4427-8B90-C8E2ED51B1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A157D-ACD7-41F2-B172-143CC8B941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660A9-393F-4815-A191-EBC382D2ED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6015-246E-424A-9AEC-9757BF1E65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2D07-07B4-45C1-BBBC-D34A60FB0A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EC6CE-7BDE-48F9-82E2-65570C22F4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20BAF-22AA-450F-A1DC-87B7EDA74D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EA68E-54A8-4C40-8228-A17524B84C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74A1A-72EE-4398-9618-2798780DB6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86048A-050D-4A7D-9708-156F141395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56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56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56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2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56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56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4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564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56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4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56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56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ergeichuksin.files.wordpress.com/2010/03/2298394906_a7f0577bc2_o.jpg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"/>
            <a:ext cx="7772400" cy="2667000"/>
          </a:xfrm>
        </p:spPr>
        <p:txBody>
          <a:bodyPr/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3200400"/>
          </a:xfrm>
        </p:spPr>
        <p:txBody>
          <a:bodyPr/>
          <a:lstStyle/>
          <a:p>
            <a:r>
              <a:rPr lang="ru-RU" sz="4000" dirty="0"/>
              <a:t>«</a:t>
            </a:r>
            <a:r>
              <a:rPr lang="ru-RU" sz="4000" dirty="0" smtClean="0"/>
              <a:t>П</a:t>
            </a:r>
            <a:r>
              <a:rPr lang="kk-KZ" sz="4000" dirty="0" smtClean="0"/>
              <a:t>айызы бойынша санды табу</a:t>
            </a:r>
            <a:r>
              <a:rPr lang="ru-RU" sz="4000" dirty="0" smtClean="0"/>
              <a:t>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Математика </a:t>
            </a:r>
            <a:r>
              <a:rPr lang="ru-RU" sz="3600" dirty="0"/>
              <a:t>5 </a:t>
            </a:r>
            <a:r>
              <a:rPr lang="ru-RU" sz="3600" dirty="0" err="1" smtClean="0"/>
              <a:t>сынып</a:t>
            </a:r>
            <a:endParaRPr lang="ru-RU" sz="3600" dirty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алған білімдерін жинақтау</a:t>
            </a:r>
          </a:p>
          <a:p>
            <a:pPr>
              <a:lnSpc>
                <a:spcPct val="80000"/>
              </a:lnSpc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ойлау қабілеттерін, логикалық сауаттылығын дамыту.</a:t>
            </a:r>
          </a:p>
          <a:p>
            <a:pPr>
              <a:lnSpc>
                <a:spcPct val="80000"/>
              </a:lnSpc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 шығармашылыққа баулу.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46" name="Picture 74" descr="Картинка 10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667000"/>
            <a:ext cx="3733800" cy="3733800"/>
          </a:xfrm>
          <a:prstGeom prst="rect">
            <a:avLst/>
          </a:prstGeom>
          <a:noFill/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Өткенді еске түсіру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8077200" cy="42672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Пайыз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ұғымы қандай мағынаны білдіреді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ru-RU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Санның </a:t>
            </a:r>
            <a:r>
              <a:rPr lang="ru-RU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пайызы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қалай табылады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None/>
            </a:pPr>
            <a:r>
              <a:rPr lang="kk-KZ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Пайызы </a:t>
            </a:r>
            <a:r>
              <a:rPr lang="kk-KZ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бойынша сан қалай табылады</a:t>
            </a:r>
            <a:r>
              <a:rPr lang="kk-KZ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5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Деңгейлік есептер шығару</a:t>
            </a:r>
            <a:endParaRPr lang="ru-RU" sz="5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524000"/>
            <a:ext cx="2895600" cy="3886200"/>
          </a:xfrm>
        </p:spPr>
        <p:txBody>
          <a:bodyPr/>
          <a:lstStyle/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 – топ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 – деңгей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Проценті бойынша санды табыңдар: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-і 12; 15; 36; 45; 60; 93.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ІІ –деңгей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Тік төртбұрыштың ені 6 см, бұл оның ұзындығының 75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індей. Тік төртбұрыштың ауданын табыңдар.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ІІІ – деңгей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Салыстырыңдар:</a:t>
            </a:r>
          </a:p>
          <a:p>
            <a:pPr marL="457200" indent="-457200">
              <a:buAutoNum type="arabicParenR"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 60-қа тең сан мен 60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15- ке тең санды;</a:t>
            </a:r>
          </a:p>
          <a:p>
            <a:pPr marL="457200" indent="-457200">
              <a:buAutoNum type="arabicParenR"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 16 – ға тең сан мен 16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 20-ға тең санды.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6600" y="1447800"/>
            <a:ext cx="2819400" cy="4267200"/>
          </a:xfrm>
        </p:spPr>
        <p:txBody>
          <a:bodyPr/>
          <a:lstStyle/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2–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топ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 – деңгей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Проценті бойынша санды табыңдар: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20; 8,5; 28; 55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6,5; 90.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ІІ –деңгей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Тік төртбұрыштың ені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9, бұл оның ұзындығының 30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індей. Тік төртбұрыштың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периметрін табыңдар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ІІІ – деңгей</a:t>
            </a:r>
          </a:p>
          <a:p>
            <a:pPr>
              <a:buNone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Салыстырыңдар:</a:t>
            </a:r>
          </a:p>
          <a:p>
            <a:pPr marL="457200" indent="-457200">
              <a:buAutoNum type="arabicParenR"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-і 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20-ға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тең сан мен 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40 -қа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тең санды;</a:t>
            </a:r>
          </a:p>
          <a:p>
            <a:pPr marL="457200" indent="-457200">
              <a:buAutoNum type="arabicParenR"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– ға тең сан мен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56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-і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35 -ке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тең санды.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 bwMode="auto">
          <a:xfrm>
            <a:off x="6096000" y="1447800"/>
            <a:ext cx="2819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3– топ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 – деңгей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Проценті бойынша санды табыңдар: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%</a:t>
            </a: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-і  42; 72; 84; 102; 65; 114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ІІ –деңгей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Тік төртбұрыштың ені 4, бұл оның ұзындығының 40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%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індей. Тік төртбұрыштың  ауданын табыңдар.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ІІІ – деңгей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Салыстырыңдар: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kk-KZ" sz="1400" kern="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%</a:t>
            </a: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-і  20-ға тең сан мен 8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%</a:t>
            </a: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-і 40 -қа тең санды;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kk-KZ" sz="1400" kern="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%</a:t>
            </a: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kk-KZ" sz="1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  60 –қа </a:t>
            </a: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тең сан </a:t>
            </a:r>
            <a:r>
              <a:rPr kumimoji="0" lang="kk-KZ" sz="1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мен 60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%</a:t>
            </a:r>
            <a:r>
              <a:rPr kumimoji="0" lang="kk-KZ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-і 35 -ке тең санды.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kk-KZ" dirty="0" smtClean="0"/>
              <a:t>Есептер шығару</a:t>
            </a:r>
            <a:endParaRPr lang="ru-RU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81400"/>
            <a:ext cx="5181600" cy="3276600"/>
          </a:xfrm>
          <a:solidFill>
            <a:schemeClr val="bg1"/>
          </a:solidFill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000" dirty="0" err="1" smtClean="0"/>
              <a:t>Дүкенде нан</a:t>
            </a:r>
            <a:r>
              <a:rPr lang="ru-RU" sz="2000" dirty="0" smtClean="0"/>
              <a:t> 50 </a:t>
            </a:r>
            <a:r>
              <a:rPr lang="ru-RU" sz="2000" dirty="0" err="1" smtClean="0"/>
              <a:t>теңге тұрады</a:t>
            </a:r>
            <a:r>
              <a:rPr lang="ru-RU" sz="2000" dirty="0" smtClean="0"/>
              <a:t>, ал </a:t>
            </a:r>
            <a:r>
              <a:rPr lang="ru-RU" sz="2000" dirty="0" err="1" smtClean="0"/>
              <a:t>наубайханада</a:t>
            </a:r>
            <a:r>
              <a:rPr lang="ru-RU" sz="2000" dirty="0" smtClean="0"/>
              <a:t> </a:t>
            </a:r>
            <a:r>
              <a:rPr lang="ru-RU" sz="2000" dirty="0" err="1" smtClean="0"/>
              <a:t>ол</a:t>
            </a:r>
            <a:r>
              <a:rPr lang="ru-RU" sz="2000" dirty="0" smtClean="0"/>
              <a:t> 45 </a:t>
            </a:r>
            <a:r>
              <a:rPr lang="ru-RU" sz="2000" dirty="0" err="1" smtClean="0"/>
              <a:t>теңге тұрады</a:t>
            </a:r>
            <a:r>
              <a:rPr lang="ru-RU" sz="2000" dirty="0" smtClean="0"/>
              <a:t>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000" dirty="0" smtClean="0"/>
              <a:t> </a:t>
            </a:r>
            <a:endParaRPr lang="ru-RU" sz="2000" dirty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000" dirty="0" smtClean="0"/>
              <a:t>а) </a:t>
            </a:r>
            <a:r>
              <a:rPr lang="ru-RU" sz="2000" dirty="0" err="1" smtClean="0"/>
              <a:t>Наубайханада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нан</a:t>
            </a:r>
            <a:r>
              <a:rPr lang="ru-RU" sz="2000" dirty="0" smtClean="0"/>
              <a:t> </a:t>
            </a:r>
            <a:r>
              <a:rPr lang="ru-RU" sz="2000" dirty="0" err="1" smtClean="0"/>
              <a:t>дүкендегіден қарағанда неше</a:t>
            </a:r>
            <a:r>
              <a:rPr lang="ru-RU" sz="2000" dirty="0" smtClean="0"/>
              <a:t> </a:t>
            </a:r>
            <a:r>
              <a:rPr lang="ru-RU" sz="2000" dirty="0" err="1" smtClean="0"/>
              <a:t>пайызға арзан</a:t>
            </a:r>
            <a:r>
              <a:rPr lang="ru-RU" sz="2000" dirty="0" smtClean="0"/>
              <a:t> </a:t>
            </a:r>
            <a:r>
              <a:rPr lang="ru-RU" sz="2000" dirty="0" err="1" smtClean="0"/>
              <a:t>сатылады</a:t>
            </a:r>
            <a:r>
              <a:rPr lang="ru-RU" sz="2000" dirty="0" smtClean="0"/>
              <a:t>? </a:t>
            </a:r>
            <a:endParaRPr lang="ru-RU" sz="2000" dirty="0"/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sz="2000" dirty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000" dirty="0"/>
              <a:t>б</a:t>
            </a:r>
            <a:r>
              <a:rPr lang="ru-RU" sz="2000" dirty="0" smtClean="0"/>
              <a:t>) </a:t>
            </a:r>
            <a:r>
              <a:rPr lang="ru-RU" sz="2000" dirty="0" err="1"/>
              <a:t>Д</a:t>
            </a:r>
            <a:r>
              <a:rPr lang="ru-RU" sz="2000" dirty="0" err="1" smtClean="0"/>
              <a:t>үкенде нан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наубайханаға  қарағанда неше</a:t>
            </a:r>
            <a:r>
              <a:rPr lang="ru-RU" sz="2000" dirty="0" smtClean="0"/>
              <a:t> </a:t>
            </a:r>
            <a:r>
              <a:rPr lang="ru-RU" sz="2000" dirty="0" err="1" smtClean="0"/>
              <a:t>пайызға қымбат сатылады</a:t>
            </a:r>
            <a:r>
              <a:rPr lang="ru-RU" sz="2000" dirty="0" smtClean="0"/>
              <a:t>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Шешуі: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696200" cy="4343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 dirty="0"/>
              <a:t>1</a:t>
            </a:r>
            <a:r>
              <a:rPr lang="ru-RU" sz="2000" i="1" dirty="0">
                <a:solidFill>
                  <a:srgbClr val="002060"/>
                </a:solidFill>
              </a:rPr>
              <a:t>) 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Есептің шарты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арзан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нананың бағасы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қымбат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нанның бағасымен салыстырылады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 есептерде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 салыстырылатын зат алынады. Демек: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 –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наубаханадағы нан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40:50*100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80%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%-90%=20%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наубайханада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арзан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сатылады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жолы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қымбат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арзан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нанмен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салыстырылады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Демек:100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 –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дүкендегі  нан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50:40*100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125%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125%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100% =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25%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дүкенде қымбат сатылады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наубайханда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дүкенге қарағанда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20 %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арзан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дүкенде наубайханға қарағанда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25%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қымбат сатылады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029200"/>
            <a:ext cx="9144000" cy="1828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dirty="0"/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Шараушылық бірлестіктің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1800 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жерінің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558 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 жердің 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пайызына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егілгені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табыңдар.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3771900" cy="6096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ru-RU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Кестені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толтыр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2800" dirty="0"/>
          </a:p>
        </p:txBody>
      </p:sp>
      <p:graphicFrame>
        <p:nvGraphicFramePr>
          <p:cNvPr id="40006" name="Group 70"/>
          <p:cNvGraphicFramePr>
            <a:graphicFrameLocks noGrp="1"/>
          </p:cNvGraphicFramePr>
          <p:nvPr>
            <p:ph sz="half" idx="2"/>
          </p:nvPr>
        </p:nvGraphicFramePr>
        <p:xfrm>
          <a:off x="762000" y="2514600"/>
          <a:ext cx="7924800" cy="3198813"/>
        </p:xfrm>
        <a:graphic>
          <a:graphicData uri="http://schemas.openxmlformats.org/drawingml/2006/table">
            <a:tbl>
              <a:tblPr/>
              <a:tblGrid>
                <a:gridCol w="1447800"/>
                <a:gridCol w="990600"/>
                <a:gridCol w="1066800"/>
                <a:gridCol w="838200"/>
                <a:gridCol w="685800"/>
                <a:gridCol w="990600"/>
                <a:gridCol w="990600"/>
                <a:gridCol w="914400"/>
              </a:tblGrid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Ондық бөлшек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Жай бөлшек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Пайыз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086600" cy="4724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Назарларыңызға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рахмет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186</TotalTime>
  <Words>440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Пастель</vt:lpstr>
      <vt:lpstr>   </vt:lpstr>
      <vt:lpstr>Сабақтың мақсаты:</vt:lpstr>
      <vt:lpstr>Өткенді еске түсіру</vt:lpstr>
      <vt:lpstr>Деңгейлік есептер шығару</vt:lpstr>
      <vt:lpstr>Есептер шығару</vt:lpstr>
      <vt:lpstr>Шешуі: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32</dc:creator>
  <cp:lastModifiedBy>Admin</cp:lastModifiedBy>
  <cp:revision>11</cp:revision>
  <cp:lastPrinted>1601-01-01T00:00:00Z</cp:lastPrinted>
  <dcterms:created xsi:type="dcterms:W3CDTF">1601-01-01T00:00:00Z</dcterms:created>
  <dcterms:modified xsi:type="dcterms:W3CDTF">2003-12-31T21:27:31Z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