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9DC"/>
    <a:srgbClr val="FD2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D190B-0B66-420B-A086-44A8A557FCC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CC8AB-AA0D-4C2F-923D-B4A49A3AE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9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CC8AB-AA0D-4C2F-923D-B4A49A3AE6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430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CC8AB-AA0D-4C2F-923D-B4A49A3AE6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43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Улти\тоти\фото 2 группа\1 неделя\4 день 05.09.14\SAM_76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8" y="0"/>
            <a:ext cx="1806446" cy="2362326"/>
          </a:xfrm>
          <a:prstGeom prst="roundRect">
            <a:avLst>
              <a:gd name="adj" fmla="val 16667"/>
            </a:avLst>
          </a:prstGeom>
          <a:ln>
            <a:solidFill>
              <a:srgbClr val="FD2BA8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7704" y="30736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FD2B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Ақмола  облысы, Сандықтау  ауданы, Социалистік Еңбек  Ері -  Б. Уразалин  атындағы  Веселое   орта мектебінің  ағылшын  тілі  мұғалімі</a:t>
            </a:r>
          </a:p>
          <a:p>
            <a:r>
              <a:rPr lang="kk-KZ" sz="1600" b="1" dirty="0" smtClean="0">
                <a:solidFill>
                  <a:srgbClr val="FD2B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Искендирова   Мақпал   Балтабайқызы</a:t>
            </a:r>
          </a:p>
        </p:txBody>
      </p:sp>
      <p:sp>
        <p:nvSpPr>
          <p:cNvPr id="2" name="Волна 1"/>
          <p:cNvSpPr/>
          <p:nvPr/>
        </p:nvSpPr>
        <p:spPr>
          <a:xfrm>
            <a:off x="334826" y="2566342"/>
            <a:ext cx="8582048" cy="664169"/>
          </a:xfrm>
          <a:prstGeom prst="wave">
            <a:avLst/>
          </a:prstGeom>
          <a:solidFill>
            <a:srgbClr val="F1A9D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5699" y="2659900"/>
            <a:ext cx="86603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Тізбектелген  4  сабақ  топтамасының орта мерзімді жоспары  </a:t>
            </a: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76907"/>
              </p:ext>
            </p:extLst>
          </p:nvPr>
        </p:nvGraphicFramePr>
        <p:xfrm>
          <a:off x="16768" y="3249207"/>
          <a:ext cx="9108505" cy="3479202"/>
        </p:xfrm>
        <a:graphic>
          <a:graphicData uri="http://schemas.openxmlformats.org/drawingml/2006/table">
            <a:tbl>
              <a:tblPr firstRow="1" firstCol="1" bandRow="1"/>
              <a:tblGrid>
                <a:gridCol w="209203"/>
                <a:gridCol w="1153172"/>
                <a:gridCol w="2760809"/>
                <a:gridCol w="936104"/>
                <a:gridCol w="1152128"/>
                <a:gridCol w="1152128"/>
                <a:gridCol w="917376"/>
                <a:gridCol w="827585"/>
              </a:tblGrid>
              <a:tr h="1043889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700" dirty="0">
                          <a:solidFill>
                            <a:schemeClr val="bg2"/>
                          </a:solidFill>
                          <a:effectLst/>
                        </a:rPr>
                        <a:t>№</a:t>
                      </a:r>
                      <a:endParaRPr lang="ru-RU" sz="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</a:rPr>
                        <a:t>Оқып-үйренудің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тақырыбы, негізгі мақсаттары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</a:rPr>
                        <a:t>Оқытуда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қолданылатын әдіс-тәсілдер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smtClean="0">
                          <a:solidFill>
                            <a:schemeClr val="tx1"/>
                          </a:solidFill>
                          <a:effectLst/>
                        </a:rPr>
                        <a:t>Ағылшын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тілін үйренудегі  тіл тосқауылын жеңу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Оқып-үйренудің нәтижесі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</a:rPr>
                        <a:t>Үйрену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мақсатында бағаны қоса, бағалау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</a:rPr>
                        <a:t>Талантты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және дарынды балалар-мен жұмыс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Негізгі </a:t>
                      </a: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</a:rPr>
                        <a:t>дереккөз-дер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</a:rPr>
                        <a:t>Көрнекі-ліктер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35313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7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</a:rPr>
                        <a:t>Сабақтың тақырыбы: 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</a:rPr>
                        <a:t>(</a:t>
                      </a:r>
                      <a:r>
                        <a:rPr lang="kk-KZ" sz="1100" dirty="0">
                          <a:effectLst/>
                        </a:rPr>
                        <a:t>Менің сүйікті спортым)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</a:rPr>
                        <a:t>Сабақтың мақсаты:  </a:t>
                      </a:r>
                      <a:endParaRPr lang="kk-KZ" sz="11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</a:rPr>
                        <a:t>тілді қолдана </a:t>
                      </a:r>
                      <a:r>
                        <a:rPr lang="kk-KZ" sz="1100" dirty="0">
                          <a:effectLst/>
                        </a:rPr>
                        <a:t>отырып, мәтіннің мағынасы мен идеясын </a:t>
                      </a:r>
                      <a:r>
                        <a:rPr lang="kk-KZ" sz="1100" dirty="0" smtClean="0">
                          <a:effectLst/>
                        </a:rPr>
                        <a:t>түсінеді; </a:t>
                      </a:r>
                      <a:r>
                        <a:rPr lang="kk-KZ" sz="1100" dirty="0">
                          <a:effectLst/>
                        </a:rPr>
                        <a:t>спортты сүюге </a:t>
                      </a:r>
                      <a:r>
                        <a:rPr lang="kk-KZ" sz="1100" dirty="0" smtClean="0">
                          <a:effectLst/>
                        </a:rPr>
                        <a:t>тәрбиеленеді.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617B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Ынтымақтастық атмосферасын қалыптастыру.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 «Орныңды жылдам ауыстыр» тренинг.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Топқа бөлу (мозайкалар арқылы). </a:t>
                      </a:r>
                      <a:endParaRPr lang="kk-KZ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</a:rPr>
                        <a:t>Миға </a:t>
                      </a:r>
                      <a:r>
                        <a:rPr lang="kk-KZ" sz="1100" dirty="0">
                          <a:effectLst/>
                        </a:rPr>
                        <a:t>шабуыл:  рөлдік ойын (СТО).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Тақырыпты ашу: Анаграмма (АКТ).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Мәтінмен жұмыс: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Галереяда ой шарлау  </a:t>
                      </a:r>
                      <a:r>
                        <a:rPr lang="kk-KZ" sz="1100" dirty="0" smtClean="0">
                          <a:effectLst/>
                        </a:rPr>
                        <a:t>(СТО, диалогтік </a:t>
                      </a:r>
                      <a:r>
                        <a:rPr lang="kk-KZ" sz="1100" dirty="0">
                          <a:effectLst/>
                        </a:rPr>
                        <a:t>оқыту т.ж.)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«Көңілді гимнастика» сергіту </a:t>
                      </a:r>
                      <a:r>
                        <a:rPr lang="kk-KZ" sz="1100" dirty="0" smtClean="0">
                          <a:effectLst/>
                        </a:rPr>
                        <a:t>сәті</a:t>
                      </a:r>
                      <a:r>
                        <a:rPr lang="kk-KZ" sz="1100" baseline="0" dirty="0" smtClean="0">
                          <a:effectLst/>
                        </a:rPr>
                        <a:t> (АКТ).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Деңгейлік тапсырма  (ЖЕСО және Т.Д).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Бағалау.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Кері байланыс</a:t>
                      </a:r>
                      <a:r>
                        <a:rPr lang="kk-KZ" sz="11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617B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Сөздік қорларының аздығынан туындайтын қиындықтарды диалогтік қарым – қатынасқа түсу арқылы сөйлету, тілдерін дамыту.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617B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</a:rPr>
                        <a:t>Тілді </a:t>
                      </a:r>
                      <a:r>
                        <a:rPr lang="kk-KZ" sz="1100" dirty="0">
                          <a:effectLst/>
                        </a:rPr>
                        <a:t>еркін қолданады,  мәтіннің мағынасы мен идеясын түсінеді, спортты сүюге </a:t>
                      </a:r>
                      <a:r>
                        <a:rPr lang="kk-KZ" sz="1100" dirty="0" smtClean="0">
                          <a:effectLst/>
                        </a:rPr>
                        <a:t>тәрбиеленеді.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617B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Топтық бағалау (табыс критерийлері арқылы), формативті бағалау ауызша,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жиынтық бағалау.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617B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Деңгейлік тапсырма - сюжетті суретті </a:t>
                      </a:r>
                      <a:r>
                        <a:rPr lang="kk-KZ" sz="1100" dirty="0" smtClean="0">
                          <a:effectLst/>
                        </a:rPr>
                        <a:t>құрастыру</a:t>
                      </a:r>
                      <a:r>
                        <a:rPr lang="kk-KZ" sz="1100" baseline="0" dirty="0" smtClean="0">
                          <a:effectLst/>
                        </a:rPr>
                        <a:t> арқылы</a:t>
                      </a:r>
                      <a:r>
                        <a:rPr lang="kk-KZ" sz="1100" dirty="0" smtClean="0">
                          <a:effectLst/>
                        </a:rPr>
                        <a:t> </a:t>
                      </a:r>
                      <a:r>
                        <a:rPr lang="kk-KZ" sz="1100" dirty="0">
                          <a:effectLst/>
                        </a:rPr>
                        <a:t>әңгіме құрастырту.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617B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Мұғалімге арналған нұсқаулық; Оқулық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</a:rPr>
                        <a:t>Ғаламтордан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kk-KZ" sz="1100" dirty="0" smtClean="0">
                          <a:effectLst/>
                        </a:rPr>
                        <a:t>бейне-ролик,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</a:rPr>
                        <a:t>интербелсенді</a:t>
                      </a:r>
                      <a:r>
                        <a:rPr lang="kk-KZ" sz="1100" baseline="0" dirty="0" smtClean="0">
                          <a:effectLst/>
                        </a:rPr>
                        <a:t> тақта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ф</a:t>
                      </a:r>
                      <a:r>
                        <a:rPr lang="kk-KZ" sz="1100" dirty="0" smtClean="0">
                          <a:effectLst/>
                        </a:rPr>
                        <a:t>липчарт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с</a:t>
                      </a:r>
                      <a:r>
                        <a:rPr lang="kk-KZ" sz="1100" dirty="0" smtClean="0">
                          <a:effectLst/>
                        </a:rPr>
                        <a:t>тикерлер </a:t>
                      </a:r>
                      <a:r>
                        <a:rPr lang="kk-KZ" sz="1100" dirty="0">
                          <a:effectLst/>
                        </a:rPr>
                        <a:t>м</a:t>
                      </a:r>
                      <a:r>
                        <a:rPr lang="kk-KZ" sz="1100" dirty="0" smtClean="0">
                          <a:effectLst/>
                        </a:rPr>
                        <a:t>аркерлер</a:t>
                      </a:r>
                      <a:r>
                        <a:rPr lang="kk-KZ" sz="11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617B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Блок-схема: знак завершения 9"/>
          <p:cNvSpPr/>
          <p:nvPr/>
        </p:nvSpPr>
        <p:spPr>
          <a:xfrm>
            <a:off x="7020273" y="116632"/>
            <a:ext cx="1896602" cy="991322"/>
          </a:xfrm>
          <a:prstGeom prst="flowChartTerminator">
            <a:avLst/>
          </a:prstGeom>
          <a:solidFill>
            <a:srgbClr val="F1A9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212616" y="172451"/>
            <a:ext cx="189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002060"/>
                </a:solidFill>
              </a:rPr>
              <a:t>Ағылшын тілі</a:t>
            </a:r>
          </a:p>
          <a:p>
            <a:pPr algn="ctr"/>
            <a:endParaRPr lang="kk-KZ" dirty="0" smtClean="0">
              <a:solidFill>
                <a:srgbClr val="002060"/>
              </a:solidFill>
            </a:endParaRPr>
          </a:p>
          <a:p>
            <a:r>
              <a:rPr lang="kk-KZ" dirty="0">
                <a:solidFill>
                  <a:srgbClr val="002060"/>
                </a:solidFill>
              </a:rPr>
              <a:t> </a:t>
            </a:r>
            <a:r>
              <a:rPr lang="kk-KZ" dirty="0" smtClean="0">
                <a:solidFill>
                  <a:srgbClr val="002060"/>
                </a:solidFill>
              </a:rPr>
              <a:t>     8 сынып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2071269" y="1136753"/>
            <a:ext cx="7009170" cy="1225573"/>
          </a:xfrm>
          <a:prstGeom prst="horizontalScroll">
            <a:avLst/>
          </a:prstGeom>
          <a:solidFill>
            <a:srgbClr val="F1A9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</a:rPr>
              <a:t>7 модульді ықпалдастыра отырып, қызығушылықтарын ояту, оқушылардың сөздік қорларын дамыту.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5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890174"/>
              </p:ext>
            </p:extLst>
          </p:nvPr>
        </p:nvGraphicFramePr>
        <p:xfrm>
          <a:off x="2913" y="24943"/>
          <a:ext cx="9108505" cy="2035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607"/>
                <a:gridCol w="1113768"/>
                <a:gridCol w="2958105"/>
                <a:gridCol w="1008112"/>
                <a:gridCol w="1080120"/>
                <a:gridCol w="1080120"/>
                <a:gridCol w="792088"/>
                <a:gridCol w="827585"/>
              </a:tblGrid>
              <a:tr h="203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7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77" marR="481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тақырыбы</a:t>
                      </a:r>
                      <a:r>
                        <a:rPr lang="kk-KZ" sz="850" b="1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Қазақстандағы  </a:t>
                      </a: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спорт)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мақсаты:  </a:t>
                      </a: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Оқушыларды қазақ спортымен 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таныс-тыра </a:t>
                      </a: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отырып, сөйлеу 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шеберліктерін 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шыңдай</a:t>
                      </a:r>
                      <a:r>
                        <a:rPr lang="kk-KZ" sz="850" b="0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отырып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 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қабілеттері дамиды. </a:t>
                      </a: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спортын құрметтеуге 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үйренеді</a:t>
                      </a:r>
                      <a:r>
                        <a:rPr lang="kk-KZ" sz="850" b="0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77" marR="48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Ынтымақтастық </a:t>
                      </a: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атмосферасын қалыптастыру.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«Шеңбер бойынша сөз тізбегі» тренингі.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Топқа  бөлу (түстер арқылы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 тапсырмасын тексеру (эссе) «Қабырғаға қарап оқу»  әдісі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БББ</a:t>
                      </a:r>
                      <a:r>
                        <a:rPr lang="kk-KZ" sz="850" b="0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(СТО</a:t>
                      </a: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Презентация:  Қазақстандағы  спорт  туралы (АКТ). 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Мәтінмен жұмыс «Аялдамамен оқу» (ж.ж)  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«Еркін талқылау»  (СТО, Диалогтік оқыту  т.ж.).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Сергіту сәті (АКТ)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Конверт сұрақ» (ЖЕСО және Д.Т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Сөзжұмбақ шешкізу (т.ж.).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Бағалау. 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 байланыс</a:t>
                      </a:r>
                      <a:r>
                        <a:rPr lang="kk-KZ" sz="850" b="0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77" marR="48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Сөздікпен жұмыс жүргізу. Сөздердің дұрыс жазылуы мен айтылуына көңіл бөлу.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77" marR="48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Оқушыларды қазақ спортымен танысады, сөйлеу шеберліктерін шыңдалады, ойлау қабілеттері  дамиды. Қазақ спортын құрметтеуге үйренеді.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77" marR="48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(Жұлдызша арқылы бағалау),  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формативті бағалау, жиынтық бағалау.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77" marR="48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Деңгейлік тапсырмалар 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Мәтінді жеткізе білуі.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77" marR="48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Мұғалімге арналған нұсқаулық; Оқулық  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Ғаламтордан  презентация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«Ағылшын тілі мектепте» журналы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Бейнеролик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Сөзжұмбақ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Жұлдызшалар  </a:t>
                      </a:r>
                      <a:endParaRPr lang="ru-RU" sz="85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77" marR="48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370317"/>
              </p:ext>
            </p:extLst>
          </p:nvPr>
        </p:nvGraphicFramePr>
        <p:xfrm>
          <a:off x="-2558" y="1988841"/>
          <a:ext cx="9144001" cy="4793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701"/>
                <a:gridCol w="1153172"/>
                <a:gridCol w="2958103"/>
                <a:gridCol w="1008112"/>
                <a:gridCol w="1080120"/>
                <a:gridCol w="1080120"/>
                <a:gridCol w="792088"/>
                <a:gridCol w="827585"/>
              </a:tblGrid>
              <a:tr h="2396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47" marR="50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тақырыбы</a:t>
                      </a:r>
                      <a:r>
                        <a:rPr lang="kk-KZ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(Отбасылық </a:t>
                      </a: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қатынастары)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мақсаты:  </a:t>
                      </a: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Мәтіннің мазмұны мен идеясын аша отырып, отбасылық құндылықтардың маңызын </a:t>
                      </a:r>
                      <a:r>
                        <a:rPr lang="kk-KZ" sz="9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ұғынады,  </a:t>
                      </a: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бойларына адамгершілік </a:t>
                      </a:r>
                      <a:r>
                        <a:rPr lang="kk-KZ" sz="9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қасиеттерін сіңіреді.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Ынтымақтастық ортасын қалыптастыру.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«Қолды қолға» тренингі.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 тапсырмасын тексеру.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Топқа бөлу (конфет арқылы).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«Отбасы құпиясы» бейнеролик  (АКТ).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Миға шабуыл  (СТО ж..ж.).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Мәтінмен жұмыс: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«Жұптасып сурет салу  (Диалогтік оқыту т.ж.). 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Сергіту сәті (ағылшын тілінде ән айту</a:t>
                      </a:r>
                      <a:r>
                        <a:rPr lang="kk-KZ" sz="9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kk-KZ" sz="9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(АКТ)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«Араласып кеткен оқиғалар» (ЖЕСО және Д.Т . т.ж. жұп.ж.).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 байланыс.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Оқушылардың тілдік қорларының аздығынан туындайтын қиындықтарды топтық жұмыстар, деңгейлік тапсырмалар арқылы алдын алу.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Мәтіннің мазмұны мен идеясын ашады, отбасылық құндылықтардың маңызын ұғынады,  бойларына адамгершілік қасиеттерді сіңіреді.  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Топтық бағалау (табыс критерийлері арқылы)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  бағалау.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Мәтінді байланыстыра білуі. 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Еркін аударуы.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Мұғалімге арналған нұсқаулық; 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Оқулық;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Ғаламтордан   бейнеролик 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Сюжетті суреттер 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Бағдаршам түстері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Флипчарт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Стикерлер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Маркерлер</a:t>
                      </a:r>
                      <a:endParaRPr lang="ru-RU" sz="9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96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7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47" marR="50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тақырыбы: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(Жасөспірімдер және </a:t>
                      </a: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олардың мәселелері)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мақсаты</a:t>
                      </a: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 Оқушылардың мәтін мазмұны мен идеясын ұғулары арқылы жасөспірімдер мәселесін түсіне отырып шешу жолдарын табуға </a:t>
                      </a:r>
                      <a:r>
                        <a:rPr lang="kk-KZ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үйренеді.  </a:t>
                      </a: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Жаман әдеттерден аулақ болуға </a:t>
                      </a:r>
                      <a:r>
                        <a:rPr lang="kk-KZ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дағдыланады.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Ынтымақтастық атмосферасын қалыптастыру.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«Екі шындық, бір жалған»  тренинг.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Топқа бөлу (буындарды құрастыру арқылы).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 жұмысын тексеру.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 (Жасөспірімдер мәселесі туралы,  АКТ).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Миға шабуыл: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Сұрақ:  Who are teenagers? (СТО).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Бейнеролик ‘Teenagers problems’.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Сергіту сәті</a:t>
                      </a:r>
                      <a:r>
                        <a:rPr lang="kk-KZ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(АКТ)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Мәтінмен жұмыс: Постер құру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Рөлдік ойын (Диалогтік оқыту т.ж.).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Қорытынды сұрақ (ЖЕСО және Д.Т)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 байланыс.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Оқушылардың тілдік қорларының аздығынан туындайтын қиындықтарды топтық жұмыстар, деңгейлік тапсырмалар арқылы алдын алу.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  мәтін мазмұны мен идеясын ұғады,  жасөспірімдер мәселесін түсіне отырып шешу жолдарын табуға үйренеді.  Жаман әдеттерден аулақ болады.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Формативті бағалау.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Өзін – өзі бағалау.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Жиынтық бағалау.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Образға енуі.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Сұраққа жауап беруі.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Мұғалімге арналған нұсқаулық;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Оқулық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«Ағылшын тілі мектепте» журналы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Ғаламтордан бейнеролик;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Постер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Бағдаршам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647" marR="5064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2704859" y="2020532"/>
            <a:ext cx="3091278" cy="4330568"/>
          </a:xfrm>
          <a:prstGeom prst="verticalScroll">
            <a:avLst/>
          </a:prstGeom>
          <a:solidFill>
            <a:schemeClr val="tx2"/>
          </a:solidFill>
          <a:ln w="28575">
            <a:solidFill>
              <a:srgbClr val="FD2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олашаққа жоспар құруды;</a:t>
            </a:r>
          </a:p>
          <a:p>
            <a:pPr algn="ctr"/>
            <a:r>
              <a:rPr lang="kk-KZ" sz="2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жаңа әдіс-тәсілдерді   қолдануды; кедергілерді жеңуді  үйрендім.</a:t>
            </a:r>
            <a:endParaRPr lang="ru-RU" sz="2600" dirty="0">
              <a:solidFill>
                <a:prstClr val="white"/>
              </a:solidFill>
            </a:endParaRPr>
          </a:p>
        </p:txBody>
      </p:sp>
      <p:sp>
        <p:nvSpPr>
          <p:cNvPr id="2" name="7-конечная звезда 1"/>
          <p:cNvSpPr/>
          <p:nvPr/>
        </p:nvSpPr>
        <p:spPr>
          <a:xfrm>
            <a:off x="3081190" y="474716"/>
            <a:ext cx="2796945" cy="1556792"/>
          </a:xfrm>
          <a:prstGeom prst="star7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FD2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үйрендім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436096" y="2038257"/>
            <a:ext cx="3707904" cy="4289715"/>
          </a:xfrm>
          <a:prstGeom prst="verticalScroll">
            <a:avLst/>
          </a:prstGeom>
          <a:solidFill>
            <a:schemeClr val="tx2"/>
          </a:solidFill>
          <a:ln w="28575">
            <a:solidFill>
              <a:srgbClr val="FD2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2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2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аңа әдіс- тәсілдерді  кеңінен қолданамын; уақытты тиімді пайдаланамын; сапалы білім беруді жоспарлаймын</a:t>
            </a:r>
            <a:r>
              <a:rPr lang="kk-KZ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3" name="7-конечная звезда 2"/>
          <p:cNvSpPr/>
          <p:nvPr/>
        </p:nvSpPr>
        <p:spPr>
          <a:xfrm>
            <a:off x="6156176" y="474716"/>
            <a:ext cx="2899982" cy="1556792"/>
          </a:xfrm>
          <a:prstGeom prst="star7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FD2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Нені жүзеге асырамын 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28688" y="476672"/>
            <a:ext cx="2902115" cy="1556792"/>
          </a:xfrm>
          <a:prstGeom prst="star7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FD2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кедергі болды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0" y="2033464"/>
            <a:ext cx="3103069" cy="4330568"/>
          </a:xfrm>
          <a:prstGeom prst="verticalScroll">
            <a:avLst/>
          </a:prstGeom>
          <a:solidFill>
            <a:schemeClr val="tx2"/>
          </a:solidFill>
          <a:ln w="28575">
            <a:solidFill>
              <a:srgbClr val="FD2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ақсат пен міндет қоюда;</a:t>
            </a:r>
          </a:p>
          <a:p>
            <a:pPr algn="ctr"/>
            <a:r>
              <a:rPr lang="kk-KZ" sz="2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модульді ықпалдасты-</a:t>
            </a:r>
          </a:p>
          <a:p>
            <a:pPr algn="ctr"/>
            <a:r>
              <a:rPr lang="kk-KZ" sz="2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k-KZ" sz="2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уда.</a:t>
            </a:r>
            <a:endParaRPr lang="ru-RU" sz="2600" dirty="0">
              <a:solidFill>
                <a:prstClr val="white"/>
              </a:solidFill>
            </a:endParaRPr>
          </a:p>
          <a:p>
            <a:pPr algn="ctr"/>
            <a:endParaRPr lang="kk-KZ" sz="24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1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837</TotalTime>
  <Words>829</Words>
  <Application>Microsoft Office PowerPoint</Application>
  <PresentationFormat>Экран (4:3)</PresentationFormat>
  <Paragraphs>186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админ</cp:lastModifiedBy>
  <cp:revision>89</cp:revision>
  <dcterms:created xsi:type="dcterms:W3CDTF">2014-10-14T18:27:19Z</dcterms:created>
  <dcterms:modified xsi:type="dcterms:W3CDTF">2014-11-17T05:17:23Z</dcterms:modified>
</cp:coreProperties>
</file>