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5"/>
  </p:notesMasterIdLst>
  <p:sldIdLst>
    <p:sldId id="258" r:id="rId2"/>
    <p:sldId id="259" r:id="rId3"/>
    <p:sldId id="260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A9DC"/>
    <a:srgbClr val="FD2B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6912" autoAdjust="0"/>
    <p:restoredTop sz="94660"/>
  </p:normalViewPr>
  <p:slideViewPr>
    <p:cSldViewPr>
      <p:cViewPr varScale="1">
        <p:scale>
          <a:sx n="69" d="100"/>
          <a:sy n="69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FD190B-0B66-420B-A086-44A8A557FCC8}" type="datetimeFigureOut">
              <a:rPr lang="ru-RU" smtClean="0"/>
              <a:pPr/>
              <a:t>17.11.2014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ACC8AB-AA0D-4C2F-923D-B4A49A3AE6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8490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ACC8AB-AA0D-4C2F-923D-B4A49A3AE61A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64307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ACC8AB-AA0D-4C2F-923D-B4A49A3AE61A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64307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17.11.2014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админ\Desktop\Улти\тоти\фото 2 группа\1 неделя\4 день 05.09.14\SAM_767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58" y="0"/>
            <a:ext cx="1806446" cy="2362326"/>
          </a:xfrm>
          <a:prstGeom prst="roundRect">
            <a:avLst>
              <a:gd name="adj" fmla="val 16667"/>
            </a:avLst>
          </a:prstGeom>
          <a:ln>
            <a:solidFill>
              <a:srgbClr val="FD2BA8"/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907704" y="30736"/>
            <a:ext cx="51125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600" b="1" dirty="0" smtClean="0">
                <a:solidFill>
                  <a:srgbClr val="FD2BA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Ақмола  облысы, Сандықтау  ауданы, Социалистік Еңбек  Ері -  Б. Уразалин  атындағы  Веселое   орта мектебінің  ағылшын  тілі  мұғалімі</a:t>
            </a:r>
          </a:p>
          <a:p>
            <a:r>
              <a:rPr lang="kk-KZ" sz="1600" b="1" dirty="0" smtClean="0">
                <a:solidFill>
                  <a:srgbClr val="FD2BA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Искендирова   Мақпал   Балтабайқызы</a:t>
            </a:r>
          </a:p>
        </p:txBody>
      </p:sp>
      <p:sp>
        <p:nvSpPr>
          <p:cNvPr id="2" name="Волна 1"/>
          <p:cNvSpPr/>
          <p:nvPr/>
        </p:nvSpPr>
        <p:spPr>
          <a:xfrm>
            <a:off x="334826" y="2566342"/>
            <a:ext cx="8582048" cy="664169"/>
          </a:xfrm>
          <a:prstGeom prst="wave">
            <a:avLst/>
          </a:prstGeom>
          <a:solidFill>
            <a:srgbClr val="F1A9DC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295699" y="2659900"/>
            <a:ext cx="866030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5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Тізбектелген  4  сабақ  топтамасының орта мерзімді жоспары  </a:t>
            </a:r>
            <a:endParaRPr lang="ru-RU" sz="25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5376907"/>
              </p:ext>
            </p:extLst>
          </p:nvPr>
        </p:nvGraphicFramePr>
        <p:xfrm>
          <a:off x="16768" y="3249207"/>
          <a:ext cx="9108505" cy="3479202"/>
        </p:xfrm>
        <a:graphic>
          <a:graphicData uri="http://schemas.openxmlformats.org/drawingml/2006/table">
            <a:tbl>
              <a:tblPr firstRow="1" firstCol="1" bandRow="1"/>
              <a:tblGrid>
                <a:gridCol w="209203"/>
                <a:gridCol w="1153172"/>
                <a:gridCol w="2760809"/>
                <a:gridCol w="936104"/>
                <a:gridCol w="1152128"/>
                <a:gridCol w="1152128"/>
                <a:gridCol w="917376"/>
                <a:gridCol w="827585"/>
              </a:tblGrid>
              <a:tr h="1043889">
                <a:tc>
                  <a:txBody>
                    <a:bodyPr/>
                    <a:lstStyle>
                      <a:lvl1pPr marL="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9pPr>
                    </a:lstStyle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700" dirty="0">
                          <a:solidFill>
                            <a:schemeClr val="bg2"/>
                          </a:solidFill>
                          <a:effectLst/>
                        </a:rPr>
                        <a:t>№</a:t>
                      </a:r>
                      <a:endParaRPr lang="ru-RU" sz="8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77" marR="48177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F6FC6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9pPr>
                    </a:lstStyle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dirty="0" smtClean="0">
                          <a:solidFill>
                            <a:schemeClr val="tx1"/>
                          </a:solidFill>
                          <a:effectLst/>
                        </a:rPr>
                        <a:t>Оқып-үйренудің </a:t>
                      </a:r>
                      <a:r>
                        <a:rPr lang="kk-KZ" sz="1100" dirty="0">
                          <a:solidFill>
                            <a:schemeClr val="tx1"/>
                          </a:solidFill>
                          <a:effectLst/>
                        </a:rPr>
                        <a:t>тақырыбы, негізгі мақсаттары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77" marR="48177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9pPr>
                    </a:lstStyle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dirty="0" smtClean="0">
                          <a:solidFill>
                            <a:schemeClr val="tx1"/>
                          </a:solidFill>
                          <a:effectLst/>
                        </a:rPr>
                        <a:t>Оқытуда </a:t>
                      </a:r>
                      <a:r>
                        <a:rPr lang="kk-KZ" sz="1100" dirty="0">
                          <a:solidFill>
                            <a:schemeClr val="tx1"/>
                          </a:solidFill>
                          <a:effectLst/>
                        </a:rPr>
                        <a:t>қолданылатын әдіс-тәсілдер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77" marR="48177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9pPr>
                    </a:lstStyle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smtClean="0">
                          <a:solidFill>
                            <a:schemeClr val="tx1"/>
                          </a:solidFill>
                          <a:effectLst/>
                        </a:rPr>
                        <a:t>Ағылшын </a:t>
                      </a:r>
                      <a:r>
                        <a:rPr lang="kk-KZ" sz="1100" dirty="0">
                          <a:solidFill>
                            <a:schemeClr val="tx1"/>
                          </a:solidFill>
                          <a:effectLst/>
                        </a:rPr>
                        <a:t>тілін үйренудегі  тіл тосқауылын жеңу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77" marR="48177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9pPr>
                    </a:lstStyle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kk-KZ" sz="1100" dirty="0">
                          <a:solidFill>
                            <a:schemeClr val="tx1"/>
                          </a:solidFill>
                          <a:effectLst/>
                        </a:rPr>
                        <a:t>Оқып-үйренудің нәтижесі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77" marR="48177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9pPr>
                    </a:lstStyle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dirty="0" smtClean="0">
                          <a:solidFill>
                            <a:schemeClr val="tx1"/>
                          </a:solidFill>
                          <a:effectLst/>
                        </a:rPr>
                        <a:t>Үйрену </a:t>
                      </a:r>
                      <a:r>
                        <a:rPr lang="kk-KZ" sz="1100" dirty="0">
                          <a:solidFill>
                            <a:schemeClr val="tx1"/>
                          </a:solidFill>
                          <a:effectLst/>
                        </a:rPr>
                        <a:t>мақсатында бағаны қоса, бағалау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77" marR="48177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9pPr>
                    </a:lstStyle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dirty="0" smtClean="0">
                          <a:solidFill>
                            <a:schemeClr val="tx1"/>
                          </a:solidFill>
                          <a:effectLst/>
                        </a:rPr>
                        <a:t>Талантты </a:t>
                      </a:r>
                      <a:r>
                        <a:rPr lang="kk-KZ" sz="1100" dirty="0">
                          <a:solidFill>
                            <a:schemeClr val="tx1"/>
                          </a:solidFill>
                          <a:effectLst/>
                        </a:rPr>
                        <a:t>және дарынды балалар-мен жұмыс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77" marR="48177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9pPr>
                    </a:lstStyle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kk-KZ" sz="1100" dirty="0">
                          <a:solidFill>
                            <a:schemeClr val="tx1"/>
                          </a:solidFill>
                          <a:effectLst/>
                        </a:rPr>
                        <a:t>Негізгі </a:t>
                      </a:r>
                      <a:r>
                        <a:rPr lang="kk-KZ" sz="1100" dirty="0" smtClean="0">
                          <a:solidFill>
                            <a:schemeClr val="tx1"/>
                          </a:solidFill>
                          <a:effectLst/>
                        </a:rPr>
                        <a:t>дереккөз-дер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dirty="0" smtClean="0">
                          <a:solidFill>
                            <a:schemeClr val="tx1"/>
                          </a:solidFill>
                          <a:effectLst/>
                        </a:rPr>
                        <a:t>Көрнекі-ліктер 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77" marR="48177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435313">
                <a:tc>
                  <a:txBody>
                    <a:bodyPr/>
                    <a:lstStyle>
                      <a:lvl1pPr marL="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onstantia"/>
                        </a:defRPr>
                      </a:lvl9pPr>
                    </a:lstStyle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700">
                          <a:effectLst/>
                        </a:rPr>
                        <a:t>1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77" marR="48177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F6FC6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onstantia"/>
                        </a:defRPr>
                      </a:lvl9pPr>
                    </a:lstStyle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b="1" dirty="0">
                          <a:effectLst/>
                        </a:rPr>
                        <a:t>Сабақтың тақырыбы: </a:t>
                      </a:r>
                      <a:endParaRPr lang="ru-RU" sz="1100" b="1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dirty="0" smtClean="0">
                          <a:effectLst/>
                        </a:rPr>
                        <a:t>(</a:t>
                      </a:r>
                      <a:r>
                        <a:rPr lang="kk-KZ" sz="1100" dirty="0">
                          <a:effectLst/>
                        </a:rPr>
                        <a:t>Менің сүйікті спортым)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b="1" dirty="0">
                          <a:effectLst/>
                        </a:rPr>
                        <a:t>Сабақтың мақсаты:  </a:t>
                      </a:r>
                      <a:endParaRPr lang="kk-KZ" sz="1100" b="1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dirty="0" smtClean="0">
                          <a:effectLst/>
                        </a:rPr>
                        <a:t>тілді қолдана </a:t>
                      </a:r>
                      <a:r>
                        <a:rPr lang="kk-KZ" sz="1100" dirty="0">
                          <a:effectLst/>
                        </a:rPr>
                        <a:t>отырып, мәтіннің мағынасы мен идеясын </a:t>
                      </a:r>
                      <a:r>
                        <a:rPr lang="kk-KZ" sz="1100" dirty="0" smtClean="0">
                          <a:effectLst/>
                        </a:rPr>
                        <a:t>түсінеді; </a:t>
                      </a:r>
                      <a:r>
                        <a:rPr lang="kk-KZ" sz="1100" dirty="0">
                          <a:effectLst/>
                        </a:rPr>
                        <a:t>спортты сүюге </a:t>
                      </a:r>
                      <a:r>
                        <a:rPr lang="kk-KZ" sz="1100" dirty="0" smtClean="0">
                          <a:effectLst/>
                        </a:rPr>
                        <a:t>тәрбиеленеді.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77" marR="48177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4617B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onstantia"/>
                        </a:defRPr>
                      </a:lvl9pPr>
                    </a:lstStyle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</a:rPr>
                        <a:t>Ынтымақтастық атмосферасын қалыптастыру.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</a:rPr>
                        <a:t> «Орныңды жылдам ауыстыр» тренинг.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</a:rPr>
                        <a:t>Топқа бөлу (мозайкалар арқылы). </a:t>
                      </a:r>
                      <a:endParaRPr lang="kk-KZ" sz="11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dirty="0" smtClean="0">
                          <a:effectLst/>
                        </a:rPr>
                        <a:t>Миға </a:t>
                      </a:r>
                      <a:r>
                        <a:rPr lang="kk-KZ" sz="1100" dirty="0">
                          <a:effectLst/>
                        </a:rPr>
                        <a:t>шабуыл:  рөлдік ойын (СТО).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</a:rPr>
                        <a:t>Тақырыпты ашу: Анаграмма (АКТ).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</a:rPr>
                        <a:t>Мәтінмен жұмыс: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</a:rPr>
                        <a:t>Галереяда ой шарлау  </a:t>
                      </a:r>
                      <a:r>
                        <a:rPr lang="kk-KZ" sz="1100" dirty="0" smtClean="0">
                          <a:effectLst/>
                        </a:rPr>
                        <a:t>(СТО, диалогтік </a:t>
                      </a:r>
                      <a:r>
                        <a:rPr lang="kk-KZ" sz="1100" dirty="0">
                          <a:effectLst/>
                        </a:rPr>
                        <a:t>оқыту т.ж.)  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</a:rPr>
                        <a:t>«Көңілді гимнастика» сергіту </a:t>
                      </a:r>
                      <a:r>
                        <a:rPr lang="kk-KZ" sz="1100" dirty="0" smtClean="0">
                          <a:effectLst/>
                        </a:rPr>
                        <a:t>сәті</a:t>
                      </a:r>
                      <a:r>
                        <a:rPr lang="kk-KZ" sz="1100" baseline="0" dirty="0" smtClean="0">
                          <a:effectLst/>
                        </a:rPr>
                        <a:t> (АКТ).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</a:rPr>
                        <a:t>Деңгейлік тапсырма  (ЖЕСО және Т.Д).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</a:rPr>
                        <a:t>Бағалау. 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</a:rPr>
                        <a:t>Кері байланыс</a:t>
                      </a:r>
                      <a:r>
                        <a:rPr lang="kk-KZ" sz="1100" dirty="0" smtClean="0">
                          <a:effectLst/>
                        </a:rPr>
                        <a:t>.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77" marR="48177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4617B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onstantia"/>
                        </a:defRPr>
                      </a:lvl9pPr>
                    </a:lstStyle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</a:rPr>
                        <a:t>Сөздік қорларының аздығынан туындайтын қиындықтарды диалогтік қарым – қатынасқа түсу арқылы сөйлету, тілдерін дамыту.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77" marR="48177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4617B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onstantia"/>
                        </a:defRPr>
                      </a:lvl9pPr>
                    </a:lstStyle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dirty="0" smtClean="0">
                          <a:effectLst/>
                        </a:rPr>
                        <a:t>Тілді </a:t>
                      </a:r>
                      <a:r>
                        <a:rPr lang="kk-KZ" sz="1100" dirty="0">
                          <a:effectLst/>
                        </a:rPr>
                        <a:t>еркін қолданады,  мәтіннің мағынасы мен идеясын түсінеді, спортты сүюге </a:t>
                      </a:r>
                      <a:r>
                        <a:rPr lang="kk-KZ" sz="1100" dirty="0" smtClean="0">
                          <a:effectLst/>
                        </a:rPr>
                        <a:t>тәрбиеленеді.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77" marR="48177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4617B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onstantia"/>
                        </a:defRPr>
                      </a:lvl9pPr>
                    </a:lstStyle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</a:rPr>
                        <a:t>Топтық бағалау (табыс критерийлері арқылы), формативті бағалау ауызша, 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</a:rPr>
                        <a:t>жиынтық бағалау.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</a:rPr>
                        <a:t> 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</a:rPr>
                        <a:t>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77" marR="48177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4617B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onstantia"/>
                        </a:defRPr>
                      </a:lvl9pPr>
                    </a:lstStyle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</a:rPr>
                        <a:t>Деңгейлік тапсырма - сюжетті суретті </a:t>
                      </a:r>
                      <a:r>
                        <a:rPr lang="kk-KZ" sz="1100" dirty="0" smtClean="0">
                          <a:effectLst/>
                        </a:rPr>
                        <a:t>құрастыру</a:t>
                      </a:r>
                      <a:r>
                        <a:rPr lang="kk-KZ" sz="1100" baseline="0" dirty="0" smtClean="0">
                          <a:effectLst/>
                        </a:rPr>
                        <a:t> арқылы</a:t>
                      </a:r>
                      <a:r>
                        <a:rPr lang="kk-KZ" sz="1100" dirty="0" smtClean="0">
                          <a:effectLst/>
                        </a:rPr>
                        <a:t> </a:t>
                      </a:r>
                      <a:r>
                        <a:rPr lang="kk-KZ" sz="1100" dirty="0">
                          <a:effectLst/>
                        </a:rPr>
                        <a:t>әңгіме құрастырту. 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77" marR="48177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4617B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onstant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onstant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onstant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onstant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onstant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onstant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onstant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onstant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onstantia"/>
                        </a:defRPr>
                      </a:lvl9pPr>
                    </a:lstStyle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</a:rPr>
                        <a:t>Мұғалімге арналған нұсқаулық; Оқулық 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dirty="0" smtClean="0">
                          <a:effectLst/>
                        </a:rPr>
                        <a:t>Ғаламтордан</a:t>
                      </a:r>
                      <a:r>
                        <a:rPr lang="ru-RU" sz="1100" baseline="0" dirty="0" smtClean="0">
                          <a:effectLst/>
                        </a:rPr>
                        <a:t> </a:t>
                      </a:r>
                      <a:r>
                        <a:rPr lang="kk-KZ" sz="1100" dirty="0" smtClean="0">
                          <a:effectLst/>
                        </a:rPr>
                        <a:t>бейне-ролик,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dirty="0" smtClean="0">
                          <a:effectLst/>
                        </a:rPr>
                        <a:t>интербелсенді</a:t>
                      </a:r>
                      <a:r>
                        <a:rPr lang="kk-KZ" sz="1100" baseline="0" dirty="0" smtClean="0">
                          <a:effectLst/>
                        </a:rPr>
                        <a:t> тақта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</a:rPr>
                        <a:t>ф</a:t>
                      </a:r>
                      <a:r>
                        <a:rPr lang="kk-KZ" sz="1100" dirty="0" smtClean="0">
                          <a:effectLst/>
                        </a:rPr>
                        <a:t>липчарт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</a:rPr>
                        <a:t>с</a:t>
                      </a:r>
                      <a:r>
                        <a:rPr lang="kk-KZ" sz="1100" dirty="0" smtClean="0">
                          <a:effectLst/>
                        </a:rPr>
                        <a:t>тикерлер </a:t>
                      </a:r>
                      <a:r>
                        <a:rPr lang="kk-KZ" sz="1100" dirty="0">
                          <a:effectLst/>
                        </a:rPr>
                        <a:t>м</a:t>
                      </a:r>
                      <a:r>
                        <a:rPr lang="kk-KZ" sz="1100" dirty="0" smtClean="0">
                          <a:effectLst/>
                        </a:rPr>
                        <a:t>аркерлер</a:t>
                      </a:r>
                      <a:r>
                        <a:rPr lang="kk-KZ" sz="1100" dirty="0">
                          <a:effectLst/>
                        </a:rPr>
                        <a:t>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77" marR="48177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4617B">
                        <a:lumMod val="20000"/>
                        <a:lumOff val="8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10" name="Блок-схема: знак завершения 9"/>
          <p:cNvSpPr/>
          <p:nvPr/>
        </p:nvSpPr>
        <p:spPr>
          <a:xfrm>
            <a:off x="7020273" y="116632"/>
            <a:ext cx="1896602" cy="991322"/>
          </a:xfrm>
          <a:prstGeom prst="flowChartTerminator">
            <a:avLst/>
          </a:prstGeom>
          <a:solidFill>
            <a:srgbClr val="F1A9D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7212616" y="172451"/>
            <a:ext cx="18966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>
                <a:solidFill>
                  <a:srgbClr val="002060"/>
                </a:solidFill>
              </a:rPr>
              <a:t>Ағылшын тілі</a:t>
            </a:r>
          </a:p>
          <a:p>
            <a:pPr algn="ctr"/>
            <a:endParaRPr lang="kk-KZ" dirty="0" smtClean="0">
              <a:solidFill>
                <a:srgbClr val="002060"/>
              </a:solidFill>
            </a:endParaRPr>
          </a:p>
          <a:p>
            <a:r>
              <a:rPr lang="kk-KZ" dirty="0">
                <a:solidFill>
                  <a:srgbClr val="002060"/>
                </a:solidFill>
              </a:rPr>
              <a:t> </a:t>
            </a:r>
            <a:r>
              <a:rPr lang="kk-KZ" dirty="0" smtClean="0">
                <a:solidFill>
                  <a:srgbClr val="002060"/>
                </a:solidFill>
              </a:rPr>
              <a:t>     8 сынып 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2" name="Горизонтальный свиток 11"/>
          <p:cNvSpPr/>
          <p:nvPr/>
        </p:nvSpPr>
        <p:spPr>
          <a:xfrm>
            <a:off x="2071269" y="1136753"/>
            <a:ext cx="7009170" cy="1225573"/>
          </a:xfrm>
          <a:prstGeom prst="horizontalScroll">
            <a:avLst/>
          </a:prstGeom>
          <a:solidFill>
            <a:srgbClr val="F1A9D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rgbClr val="002060"/>
                </a:solidFill>
              </a:rPr>
              <a:t>7 модульді ықпалдастыра отырып, қызығушылықтарын ояту, оқушылардың сөздік қорларын дамыту.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8554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8890174"/>
              </p:ext>
            </p:extLst>
          </p:nvPr>
        </p:nvGraphicFramePr>
        <p:xfrm>
          <a:off x="2913" y="24943"/>
          <a:ext cx="9108505" cy="20359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8607"/>
                <a:gridCol w="1113768"/>
                <a:gridCol w="2958105"/>
                <a:gridCol w="1008112"/>
                <a:gridCol w="1080120"/>
                <a:gridCol w="1080120"/>
                <a:gridCol w="792088"/>
                <a:gridCol w="827585"/>
              </a:tblGrid>
              <a:tr h="20359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700" dirty="0">
                          <a:effectLst/>
                        </a:rPr>
                        <a:t>2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77" marR="4817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50" b="1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Сабақтың тақырыбы</a:t>
                      </a:r>
                      <a:r>
                        <a:rPr lang="kk-KZ" sz="850" b="1" i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50" b="0" i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kk-KZ" sz="850" b="0" i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Қазақстандағы  </a:t>
                      </a:r>
                      <a:r>
                        <a:rPr lang="kk-KZ" sz="850" b="0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спорт)</a:t>
                      </a:r>
                      <a:endParaRPr lang="ru-RU" sz="850" b="0" i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50" b="1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Сабақтың мақсаты:  </a:t>
                      </a:r>
                      <a:r>
                        <a:rPr lang="kk-KZ" sz="850" b="0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Оқушыларды қазақ спортымен </a:t>
                      </a:r>
                      <a:r>
                        <a:rPr lang="kk-KZ" sz="850" b="0" i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таныс-тыра </a:t>
                      </a:r>
                      <a:r>
                        <a:rPr lang="kk-KZ" sz="850" b="0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отырып, сөйлеу </a:t>
                      </a:r>
                      <a:r>
                        <a:rPr lang="kk-KZ" sz="850" b="0" i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шеберліктерін </a:t>
                      </a:r>
                      <a:r>
                        <a:rPr lang="kk-KZ" sz="850" b="0" i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шыңдай</a:t>
                      </a:r>
                      <a:r>
                        <a:rPr lang="kk-KZ" sz="850" b="0" i="0" baseline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отырып</a:t>
                      </a:r>
                      <a:r>
                        <a:rPr lang="kk-KZ" sz="850" b="0" i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kk-KZ" sz="850" b="0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ойлау </a:t>
                      </a:r>
                      <a:r>
                        <a:rPr lang="kk-KZ" sz="850" b="0" i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қабілеттері дамиды. </a:t>
                      </a:r>
                      <a:r>
                        <a:rPr lang="kk-KZ" sz="850" b="0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 спортын құрметтеуге </a:t>
                      </a:r>
                      <a:r>
                        <a:rPr lang="kk-KZ" sz="850" b="0" i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үйренеді</a:t>
                      </a:r>
                      <a:r>
                        <a:rPr lang="kk-KZ" sz="850" b="0" i="0" baseline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.</a:t>
                      </a:r>
                      <a:endParaRPr lang="ru-RU" sz="850" b="0" i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77" marR="48177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850" b="0" i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Ынтымақтастық </a:t>
                      </a:r>
                      <a:r>
                        <a:rPr lang="kk-KZ" sz="850" b="0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атмосферасын қалыптастыру.</a:t>
                      </a:r>
                      <a:endParaRPr lang="ru-RU" sz="850" b="0" i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50" b="0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«Шеңбер бойынша сөз тізбегі» тренингі.</a:t>
                      </a:r>
                      <a:endParaRPr lang="ru-RU" sz="850" b="0" i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50" b="0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Топқа  бөлу (түстер арқылы</a:t>
                      </a:r>
                      <a:r>
                        <a:rPr lang="kk-KZ" sz="850" b="0" i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50" b="0" i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Үй тапсырмасын тексеру (эссе) «Қабырғаға қарап оқу»  әдісі</a:t>
                      </a:r>
                      <a:endParaRPr lang="ru-RU" sz="850" b="0" i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50" b="0" i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БББ</a:t>
                      </a:r>
                      <a:r>
                        <a:rPr lang="kk-KZ" sz="850" b="0" i="0" baseline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850" b="0" i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(СТО</a:t>
                      </a:r>
                      <a:r>
                        <a:rPr lang="kk-KZ" sz="850" b="0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  <a:endParaRPr lang="ru-RU" sz="850" b="0" i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50" b="0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Презентация:  Қазақстандағы  спорт  туралы (АКТ). </a:t>
                      </a:r>
                      <a:endParaRPr lang="ru-RU" sz="850" b="0" i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50" b="0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Мәтінмен жұмыс «Аялдамамен оқу» (ж.ж)  </a:t>
                      </a:r>
                      <a:endParaRPr lang="ru-RU" sz="850" b="0" i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50" b="0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«Еркін талқылау»  (СТО, Диалогтік оқыту  т.ж.).</a:t>
                      </a:r>
                      <a:endParaRPr lang="ru-RU" sz="850" b="0" i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50" b="0" i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Сергіту сәті (АКТ)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50" b="0" i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kk-KZ" sz="850" b="0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Конверт сұрақ» (ЖЕСО және Д.Т</a:t>
                      </a:r>
                      <a:r>
                        <a:rPr lang="kk-KZ" sz="850" b="0" i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  <a:endParaRPr lang="ru-RU" sz="850" b="0" i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50" b="0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Сөзжұмбақ шешкізу (т.ж.).</a:t>
                      </a:r>
                      <a:endParaRPr lang="ru-RU" sz="850" b="0" i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50" b="0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Бағалау. </a:t>
                      </a:r>
                      <a:endParaRPr lang="ru-RU" sz="850" b="0" i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50" b="0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Кері байланыс</a:t>
                      </a:r>
                      <a:r>
                        <a:rPr lang="kk-KZ" sz="850" b="0" i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850" b="0" i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177" marR="48177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50" b="0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Сөздікпен жұмыс жүргізу. Сөздердің дұрыс жазылуы мен айтылуына көңіл бөлу.</a:t>
                      </a:r>
                      <a:endParaRPr lang="ru-RU" sz="850" b="0" i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50" b="0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50" b="0" i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50" b="0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50" b="0" i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50" b="0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50" b="0" i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50" b="0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50" b="0" i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50" b="0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50" b="0" i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50" b="0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50" b="0" i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50" b="0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50" b="0" i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77" marR="48177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50" b="0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Оқушыларды қазақ спортымен танысады, сөйлеу шеберліктерін шыңдалады, ойлау қабілеттері  дамиды. Қазақ спортын құрметтеуге үйренеді.</a:t>
                      </a:r>
                      <a:endParaRPr lang="ru-RU" sz="850" b="0" i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77" marR="48177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50" b="0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(Жұлдызша арқылы бағалау),  </a:t>
                      </a:r>
                      <a:endParaRPr lang="ru-RU" sz="850" b="0" i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50" b="0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формативті бағалау, жиынтық бағалау.</a:t>
                      </a:r>
                      <a:endParaRPr lang="ru-RU" sz="850" b="0" i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50" b="0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50" b="0" i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50" b="0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50" b="0" i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50" b="0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50" b="0" i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50" b="0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50" b="0" i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50" b="0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50" b="0" i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50" b="0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50" b="0" i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77" marR="48177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50" b="0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Деңгейлік тапсырмалар </a:t>
                      </a:r>
                      <a:endParaRPr lang="ru-RU" sz="850" b="0" i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50" b="0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Мәтінді жеткізе білуі.</a:t>
                      </a:r>
                      <a:endParaRPr lang="ru-RU" sz="850" b="0" i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50" b="0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50" b="0" i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50" b="0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50" b="0" i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77" marR="48177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50" b="0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Мұғалімге арналған нұсқаулық; Оқулық  </a:t>
                      </a:r>
                      <a:endParaRPr lang="ru-RU" sz="850" b="0" i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50" b="0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Ғаламтордан  презентация</a:t>
                      </a:r>
                      <a:endParaRPr lang="ru-RU" sz="850" b="0" i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50" b="0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«Ағылшын тілі мектепте» журналы</a:t>
                      </a:r>
                      <a:endParaRPr lang="ru-RU" sz="850" b="0" i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50" b="0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Бейнеролик</a:t>
                      </a:r>
                      <a:endParaRPr lang="ru-RU" sz="850" b="0" i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50" b="0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Сөзжұмбақ</a:t>
                      </a:r>
                      <a:endParaRPr lang="ru-RU" sz="850" b="0" i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50" b="0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Жұлдызшалар  </a:t>
                      </a:r>
                      <a:endParaRPr lang="ru-RU" sz="850" b="0" i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77" marR="48177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3370317"/>
              </p:ext>
            </p:extLst>
          </p:nvPr>
        </p:nvGraphicFramePr>
        <p:xfrm>
          <a:off x="-2558" y="1988841"/>
          <a:ext cx="9144001" cy="47937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4701"/>
                <a:gridCol w="1153172"/>
                <a:gridCol w="2958103"/>
                <a:gridCol w="1008112"/>
                <a:gridCol w="1080120"/>
                <a:gridCol w="1080120"/>
                <a:gridCol w="792088"/>
                <a:gridCol w="827585"/>
              </a:tblGrid>
              <a:tr h="23968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3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47" marR="506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Сабақтың тақырыбы</a:t>
                      </a:r>
                      <a:r>
                        <a:rPr lang="kk-KZ" sz="9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b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(Отбасылық </a:t>
                      </a:r>
                      <a:r>
                        <a:rPr lang="kk-KZ" sz="9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қатынастары)</a:t>
                      </a:r>
                      <a:endParaRPr lang="ru-RU" sz="9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Сабақтың мақсаты:  </a:t>
                      </a:r>
                      <a:r>
                        <a:rPr lang="kk-KZ" sz="9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Мәтіннің мазмұны мен идеясын аша отырып, отбасылық құндылықтардың маңызын </a:t>
                      </a:r>
                      <a:r>
                        <a:rPr lang="kk-KZ" sz="900" b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ұғынады,  </a:t>
                      </a:r>
                      <a:r>
                        <a:rPr lang="kk-KZ" sz="9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бойларына адамгершілік </a:t>
                      </a:r>
                      <a:r>
                        <a:rPr lang="kk-KZ" sz="900" b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қасиеттерін сіңіреді.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9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0647" marR="50647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Ынтымақтастық ортасын қалыптастыру.</a:t>
                      </a:r>
                      <a:endParaRPr lang="ru-RU" sz="9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«Қолды қолға» тренингі.</a:t>
                      </a:r>
                      <a:endParaRPr lang="ru-RU" sz="9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Үй тапсырмасын тексеру.</a:t>
                      </a:r>
                      <a:endParaRPr lang="ru-RU" sz="9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Топқа бөлу (конфет арқылы).</a:t>
                      </a:r>
                      <a:endParaRPr lang="ru-RU" sz="9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«Отбасы құпиясы» бейнеролик  (АКТ).</a:t>
                      </a:r>
                      <a:endParaRPr lang="ru-RU" sz="9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Миға шабуыл  (СТО ж..ж.).</a:t>
                      </a:r>
                      <a:endParaRPr lang="ru-RU" sz="9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Мәтінмен жұмыс:</a:t>
                      </a:r>
                      <a:endParaRPr lang="ru-RU" sz="9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«Жұптасып сурет салу  (Диалогтік оқыту т.ж.). </a:t>
                      </a:r>
                      <a:endParaRPr lang="ru-RU" sz="9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Сергіту сәті (ағылшын тілінде ән айту</a:t>
                      </a:r>
                      <a:r>
                        <a:rPr lang="kk-KZ" sz="900" b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kk-KZ" sz="900" b="0" baseline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(АКТ)</a:t>
                      </a:r>
                      <a:endParaRPr lang="ru-RU" sz="9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«Араласып кеткен оқиғалар» (ЖЕСО және Д.Т . т.ж. жұп.ж.).</a:t>
                      </a:r>
                      <a:endParaRPr lang="ru-RU" sz="9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Бағалау.</a:t>
                      </a:r>
                      <a:endParaRPr lang="ru-RU" sz="9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Кері байланыс.</a:t>
                      </a:r>
                      <a:endParaRPr lang="ru-RU" sz="9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0647" marR="50647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Оқушылардың тілдік қорларының аздығынан туындайтын қиындықтарды топтық жұмыстар, деңгейлік тапсырмалар арқылы алдын алу.</a:t>
                      </a:r>
                      <a:endParaRPr lang="ru-RU" sz="9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0647" marR="50647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Мәтіннің мазмұны мен идеясын ашады, отбасылық құндылықтардың маңызын ұғынады,  бойларына адамгершілік қасиеттерді сіңіреді.  </a:t>
                      </a:r>
                      <a:endParaRPr lang="ru-RU" sz="9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0647" marR="50647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Топтық бағалау (табыс критерийлері арқылы)</a:t>
                      </a:r>
                      <a:endParaRPr lang="ru-RU" sz="9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Жиынтық  бағалау.</a:t>
                      </a:r>
                      <a:endParaRPr lang="ru-RU" sz="9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endParaRPr lang="ru-RU" sz="9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0647" marR="50647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Мәтінді байланыстыра білуі. </a:t>
                      </a:r>
                      <a:endParaRPr lang="ru-RU" sz="9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Еркін аударуы.</a:t>
                      </a:r>
                      <a:endParaRPr lang="ru-RU" sz="9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0647" marR="50647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Мұғалімге арналған нұсқаулық; </a:t>
                      </a:r>
                      <a:endParaRPr lang="ru-RU" sz="9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Оқулық;</a:t>
                      </a:r>
                      <a:endParaRPr lang="ru-RU" sz="9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Ғаламтордан   бейнеролик </a:t>
                      </a:r>
                      <a:endParaRPr lang="ru-RU" sz="9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Сюжетті суреттер </a:t>
                      </a:r>
                      <a:endParaRPr lang="ru-RU" sz="9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Бағдаршам түстері</a:t>
                      </a:r>
                      <a:endParaRPr lang="ru-RU" sz="9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Флипчарт</a:t>
                      </a:r>
                      <a:endParaRPr lang="ru-RU" sz="9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Стикерлер</a:t>
                      </a:r>
                      <a:endParaRPr lang="ru-RU" sz="9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Маркерлер</a:t>
                      </a:r>
                      <a:endParaRPr lang="ru-RU" sz="9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0647" marR="50647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3968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700">
                          <a:effectLst/>
                        </a:rPr>
                        <a:t>4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47" marR="506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Сабақтың тақырыбы:</a:t>
                      </a:r>
                      <a:endParaRPr lang="ru-RU" sz="9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(Жасөспірімдер және </a:t>
                      </a:r>
                      <a:r>
                        <a:rPr lang="kk-KZ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олардың мәселелері)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Сабақтың мақсаты</a:t>
                      </a:r>
                      <a:r>
                        <a:rPr lang="kk-KZ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 Оқушылардың мәтін мазмұны мен идеясын ұғулары арқылы жасөспірімдер мәселесін түсіне отырып шешу жолдарын табуға </a:t>
                      </a:r>
                      <a:r>
                        <a:rPr lang="kk-KZ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үйренеді.  </a:t>
                      </a:r>
                      <a:r>
                        <a:rPr lang="kk-KZ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Жаман әдеттерден аулақ болуға </a:t>
                      </a:r>
                      <a:r>
                        <a:rPr lang="kk-KZ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дағдыланады.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0647" marR="506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Ынтымақтастық атмосферасын қалыптастыру. 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«Екі шындық, бір жалған»  тренинг.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Топқа бөлу (буындарды құрастыру арқылы).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Үй жұмысын тексеру. 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Презентация  (Жасөспірімдер мәселесі туралы,  АКТ).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Миға шабуыл: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Сұрақ:  Who are teenagers? (СТО). 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Бейнеролик ‘Teenagers problems’.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Сергіту сәті</a:t>
                      </a:r>
                      <a:r>
                        <a:rPr lang="kk-KZ" sz="9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(АКТ)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Мәтінмен жұмыс: Постер құру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Рөлдік ойын (Диалогтік оқыту т.ж.).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Қорытынды сұрақ (ЖЕСО және Д.Т)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Бағалау.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Кері байланыс.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0647" marR="506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Оқушылардың тілдік қорларының аздығынан туындайтын қиындықтарды топтық жұмыстар, деңгейлік тапсырмалар арқылы алдын алу.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0647" marR="506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Оқушылар  мәтін мазмұны мен идеясын ұғады,  жасөспірімдер мәселесін түсіне отырып шешу жолдарын табуға үйренеді.  Жаман әдеттерден аулақ болады.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0647" marR="506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Формативті бағалау.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Өзін – өзі бағалау.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Жиынтық бағалау.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0647" marR="506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Образға енуі.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Сұраққа жауап беруі.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0647" marR="506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Мұғалімге арналған нұсқаулық; 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Оқулық 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«Ағылшын тілі мектепте» журналы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Ғаламтордан бейнеролик; 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Постер 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Бағдаршам 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0647" marR="50647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Вертикальный свиток 3"/>
          <p:cNvSpPr/>
          <p:nvPr/>
        </p:nvSpPr>
        <p:spPr>
          <a:xfrm>
            <a:off x="2704859" y="2020532"/>
            <a:ext cx="3091278" cy="4330568"/>
          </a:xfrm>
          <a:prstGeom prst="verticalScroll">
            <a:avLst/>
          </a:prstGeom>
          <a:solidFill>
            <a:schemeClr val="tx2"/>
          </a:solidFill>
          <a:ln w="28575">
            <a:solidFill>
              <a:srgbClr val="FD2B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26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kk-KZ" sz="26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олашаққа жоспар құруды;</a:t>
            </a:r>
          </a:p>
          <a:p>
            <a:pPr algn="ctr"/>
            <a:r>
              <a:rPr lang="kk-KZ" sz="26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жаңа әдіс-тәсілдерді   қолдануды; кедергілерді жеңуді  үйрендім.</a:t>
            </a:r>
            <a:endParaRPr lang="ru-RU" sz="2600" dirty="0">
              <a:solidFill>
                <a:prstClr val="white"/>
              </a:solidFill>
            </a:endParaRPr>
          </a:p>
        </p:txBody>
      </p:sp>
      <p:sp>
        <p:nvSpPr>
          <p:cNvPr id="2" name="7-конечная звезда 1"/>
          <p:cNvSpPr/>
          <p:nvPr/>
        </p:nvSpPr>
        <p:spPr>
          <a:xfrm>
            <a:off x="3081190" y="474716"/>
            <a:ext cx="2796945" cy="1556792"/>
          </a:xfrm>
          <a:prstGeom prst="star7">
            <a:avLst/>
          </a:prstGeom>
          <a:solidFill>
            <a:schemeClr val="bg2">
              <a:lumMod val="20000"/>
              <a:lumOff val="80000"/>
            </a:schemeClr>
          </a:solidFill>
          <a:ln w="28575">
            <a:solidFill>
              <a:srgbClr val="FD2B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үйрендім</a:t>
            </a:r>
            <a:endParaRPr lang="ru-RU" sz="24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Вертикальный свиток 4"/>
          <p:cNvSpPr/>
          <p:nvPr/>
        </p:nvSpPr>
        <p:spPr>
          <a:xfrm>
            <a:off x="5436096" y="2038257"/>
            <a:ext cx="3707904" cy="4289715"/>
          </a:xfrm>
          <a:prstGeom prst="verticalScroll">
            <a:avLst/>
          </a:prstGeom>
          <a:solidFill>
            <a:schemeClr val="tx2"/>
          </a:solidFill>
          <a:ln w="28575">
            <a:solidFill>
              <a:srgbClr val="FD2B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kk-KZ" sz="26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ж</a:t>
            </a:r>
            <a:r>
              <a:rPr lang="kk-KZ" sz="26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аңа әдіс- тәсілдерді  кеңінен қолданамын; уақытты тиімді пайдаланамын; сапалы білім беруді жоспарлаймын</a:t>
            </a:r>
            <a:r>
              <a:rPr lang="kk-KZ" sz="28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endParaRPr lang="ru-RU" sz="2800" dirty="0">
              <a:solidFill>
                <a:prstClr val="black"/>
              </a:solidFill>
            </a:endParaRPr>
          </a:p>
        </p:txBody>
      </p:sp>
      <p:sp>
        <p:nvSpPr>
          <p:cNvPr id="3" name="7-конечная звезда 2"/>
          <p:cNvSpPr/>
          <p:nvPr/>
        </p:nvSpPr>
        <p:spPr>
          <a:xfrm>
            <a:off x="6156176" y="474716"/>
            <a:ext cx="2899982" cy="1556792"/>
          </a:xfrm>
          <a:prstGeom prst="star7">
            <a:avLst/>
          </a:prstGeom>
          <a:solidFill>
            <a:schemeClr val="bg2">
              <a:lumMod val="20000"/>
              <a:lumOff val="80000"/>
            </a:schemeClr>
          </a:solidFill>
          <a:ln w="28575">
            <a:solidFill>
              <a:srgbClr val="FD2B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Нені жүзеге асырамын </a:t>
            </a:r>
            <a:endParaRPr lang="ru-RU" sz="24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7-конечная звезда 5"/>
          <p:cNvSpPr/>
          <p:nvPr/>
        </p:nvSpPr>
        <p:spPr>
          <a:xfrm>
            <a:off x="28688" y="476672"/>
            <a:ext cx="2902115" cy="1556792"/>
          </a:xfrm>
          <a:prstGeom prst="star7">
            <a:avLst/>
          </a:prstGeom>
          <a:solidFill>
            <a:schemeClr val="bg2">
              <a:lumMod val="20000"/>
              <a:lumOff val="80000"/>
            </a:schemeClr>
          </a:solidFill>
          <a:ln w="28575">
            <a:solidFill>
              <a:srgbClr val="FD2B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кедергі болды</a:t>
            </a:r>
            <a:endParaRPr lang="ru-RU" sz="24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Вертикальный свиток 6"/>
          <p:cNvSpPr/>
          <p:nvPr/>
        </p:nvSpPr>
        <p:spPr>
          <a:xfrm>
            <a:off x="0" y="2033464"/>
            <a:ext cx="3103069" cy="4330568"/>
          </a:xfrm>
          <a:prstGeom prst="verticalScroll">
            <a:avLst/>
          </a:prstGeom>
          <a:solidFill>
            <a:schemeClr val="tx2"/>
          </a:solidFill>
          <a:ln w="28575">
            <a:solidFill>
              <a:srgbClr val="FD2B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6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kk-KZ" sz="26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ақсат пен міндет қоюда;</a:t>
            </a:r>
          </a:p>
          <a:p>
            <a:pPr algn="ctr"/>
            <a:r>
              <a:rPr lang="kk-KZ" sz="26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7 модульді ықпалдасты-</a:t>
            </a:r>
          </a:p>
          <a:p>
            <a:pPr algn="ctr"/>
            <a:r>
              <a:rPr lang="kk-KZ" sz="26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kk-KZ" sz="26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уда.</a:t>
            </a:r>
            <a:endParaRPr lang="ru-RU" sz="2600" dirty="0">
              <a:solidFill>
                <a:prstClr val="white"/>
              </a:solidFill>
            </a:endParaRPr>
          </a:p>
          <a:p>
            <a:pPr algn="ctr"/>
            <a:endParaRPr lang="kk-KZ" sz="2400" b="1" i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7152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837</TotalTime>
  <Words>829</Words>
  <Application>Microsoft Office PowerPoint</Application>
  <PresentationFormat>Экран (4:3)</PresentationFormat>
  <Paragraphs>186</Paragraphs>
  <Slides>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Поток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админ</cp:lastModifiedBy>
  <cp:revision>89</cp:revision>
  <dcterms:created xsi:type="dcterms:W3CDTF">2014-10-14T18:27:19Z</dcterms:created>
  <dcterms:modified xsi:type="dcterms:W3CDTF">2014-11-17T05:17:23Z</dcterms:modified>
</cp:coreProperties>
</file>