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b2.podelise.ru/tw_files2/urls_8/248/d-247794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560840" cy="525658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64088" y="5589240"/>
            <a:ext cx="3779912" cy="126876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Учитель начальных классов Сорокина Л.А.</a:t>
            </a:r>
            <a:br>
              <a:rPr lang="ru-RU" sz="2400" b="1" dirty="0" smtClean="0"/>
            </a:br>
            <a:r>
              <a:rPr lang="ru-RU" sz="2400" b="1" dirty="0" smtClean="0"/>
              <a:t>город Шымкент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/>
              <a:t>Тюльпан </a:t>
            </a:r>
            <a:r>
              <a:rPr lang="ru-RU" sz="5400" b="1" i="1" u="sng" dirty="0" err="1" smtClean="0"/>
              <a:t>Грейга</a:t>
            </a:r>
            <a:endParaRPr lang="ru-RU" sz="5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Растут </a:t>
            </a:r>
            <a:r>
              <a:rPr lang="ru-RU" dirty="0" smtClean="0"/>
              <a:t>в основном в горах Центральной Азии. Занесен в Красную книгу. </a:t>
            </a:r>
            <a:endParaRPr lang="ru-RU" dirty="0"/>
          </a:p>
        </p:txBody>
      </p:sp>
      <p:pic>
        <p:nvPicPr>
          <p:cNvPr id="11266" name="Picture 2" descr="http://www.xn--80akjllim.xn--p1ai/lib_images/Tulipa%20greigii%20Perfectionist%20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538"/>
            <a:ext cx="3672408" cy="2754307"/>
          </a:xfrm>
          <a:prstGeom prst="rect">
            <a:avLst/>
          </a:prstGeom>
          <a:noFill/>
        </p:spPr>
      </p:pic>
      <p:pic>
        <p:nvPicPr>
          <p:cNvPr id="11268" name="Picture 4" descr="http://foto-gor.ucoz.ru/_ph/2/932857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896544" cy="326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pPr algn="ctr"/>
            <a:r>
              <a:rPr lang="ru-RU" sz="6600" b="1" u="sng" dirty="0" smtClean="0"/>
              <a:t>Выхухоль.</a:t>
            </a:r>
            <a:endParaRPr lang="ru-RU" sz="6600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9664" y="1412776"/>
            <a:ext cx="3024336" cy="51721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Выхухоль- </a:t>
            </a:r>
            <a:r>
              <a:rPr lang="ru-RU" sz="1600" dirty="0" smtClean="0"/>
              <a:t>маленький длиной</a:t>
            </a:r>
          </a:p>
          <a:p>
            <a:pPr>
              <a:buNone/>
            </a:pPr>
            <a:r>
              <a:rPr lang="ru-RU" sz="1600" dirty="0" smtClean="0"/>
              <a:t>до </a:t>
            </a:r>
            <a:r>
              <a:rPr lang="ru-RU" sz="1600" dirty="0" smtClean="0"/>
              <a:t>22 см и весом до </a:t>
            </a:r>
            <a:r>
              <a:rPr lang="ru-RU" sz="1600" dirty="0" smtClean="0"/>
              <a:t>половины</a:t>
            </a:r>
          </a:p>
          <a:p>
            <a:pPr>
              <a:buNone/>
            </a:pPr>
            <a:r>
              <a:rPr lang="ru-RU" sz="1600" dirty="0" smtClean="0"/>
              <a:t>килограмма</a:t>
            </a:r>
            <a:r>
              <a:rPr lang="ru-RU" sz="1600" dirty="0" smtClean="0"/>
              <a:t>, </a:t>
            </a:r>
            <a:r>
              <a:rPr lang="ru-RU" sz="1600" dirty="0" smtClean="0"/>
              <a:t>насекомоядный</a:t>
            </a:r>
          </a:p>
          <a:p>
            <a:pPr>
              <a:buNone/>
            </a:pPr>
            <a:r>
              <a:rPr lang="ru-RU" sz="1600" dirty="0" smtClean="0"/>
              <a:t>зверек</a:t>
            </a:r>
            <a:r>
              <a:rPr lang="ru-RU" sz="1600" dirty="0" smtClean="0"/>
              <a:t>. Длинный хвост </a:t>
            </a:r>
            <a:r>
              <a:rPr lang="ru-RU" sz="1600" dirty="0" smtClean="0"/>
              <a:t>покрыт</a:t>
            </a:r>
          </a:p>
          <a:p>
            <a:pPr>
              <a:buNone/>
            </a:pPr>
            <a:r>
              <a:rPr lang="ru-RU" sz="1600" dirty="0" smtClean="0"/>
              <a:t>чешуйками</a:t>
            </a:r>
            <a:r>
              <a:rPr lang="ru-RU" sz="1600" dirty="0" smtClean="0"/>
              <a:t>. тело </a:t>
            </a:r>
            <a:r>
              <a:rPr lang="ru-RU" sz="1600" dirty="0" smtClean="0"/>
              <a:t>покрыто</a:t>
            </a:r>
          </a:p>
          <a:p>
            <a:pPr>
              <a:buNone/>
            </a:pPr>
            <a:r>
              <a:rPr lang="ru-RU" sz="1600" dirty="0" smtClean="0"/>
              <a:t>плотным </a:t>
            </a:r>
            <a:r>
              <a:rPr lang="ru-RU" sz="1600" dirty="0" smtClean="0"/>
              <a:t>мехом, а </a:t>
            </a:r>
            <a:r>
              <a:rPr lang="ru-RU" sz="1600" dirty="0" smtClean="0"/>
              <a:t>голова</a:t>
            </a:r>
          </a:p>
          <a:p>
            <a:pPr>
              <a:buNone/>
            </a:pPr>
            <a:r>
              <a:rPr lang="ru-RU" sz="1600" dirty="0" smtClean="0"/>
              <a:t>суживается </a:t>
            </a:r>
            <a:r>
              <a:rPr lang="ru-RU" sz="1600" dirty="0" smtClean="0"/>
              <a:t>и превращается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хоботок</a:t>
            </a:r>
            <a:r>
              <a:rPr lang="ru-RU" sz="1600" dirty="0" smtClean="0"/>
              <a:t>. Всю свою жизнь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выхухоль </a:t>
            </a:r>
            <a:r>
              <a:rPr lang="ru-RU" sz="1600" dirty="0" smtClean="0"/>
              <a:t>проводит либо в воде 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либо </a:t>
            </a:r>
            <a:r>
              <a:rPr lang="ru-RU" sz="1600" dirty="0" smtClean="0"/>
              <a:t>в норе. Питаются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моллюсками</a:t>
            </a:r>
            <a:r>
              <a:rPr lang="ru-RU" sz="1600" dirty="0" smtClean="0"/>
              <a:t>, личинками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насекомых</a:t>
            </a:r>
            <a:r>
              <a:rPr lang="ru-RU" sz="1600" dirty="0" smtClean="0"/>
              <a:t>, а зимой мелкой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рыбой</a:t>
            </a:r>
            <a:r>
              <a:rPr lang="ru-RU" sz="1600" dirty="0" smtClean="0"/>
              <a:t>. Самки приносят по 3 – 5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детенышей</a:t>
            </a:r>
            <a:r>
              <a:rPr lang="ru-RU" sz="1600" dirty="0" smtClean="0"/>
              <a:t>. В Казахстане они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живут </a:t>
            </a:r>
            <a:r>
              <a:rPr lang="ru-RU" sz="1600" dirty="0" smtClean="0"/>
              <a:t>только в пойме Урала.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Выхухоль </a:t>
            </a:r>
            <a:r>
              <a:rPr lang="ru-RU" sz="1600" dirty="0" smtClean="0"/>
              <a:t>занесена в Красную книгу Казахстана.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9218" name="Picture 2" descr="http://fb.ru/misc/i/gallery/24396/676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715000" cy="40862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544522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Мех мягкий, шелковистый, очень прочный, почти не намокает, т.к. смазан жиром. А это очень важно для зверька, ведь он плавает зимой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62050"/>
          </a:xfrm>
        </p:spPr>
        <p:txBody>
          <a:bodyPr>
            <a:noAutofit/>
          </a:bodyPr>
          <a:lstStyle/>
          <a:p>
            <a:pPr algn="ctr"/>
            <a:r>
              <a:rPr lang="ru-RU" sz="8000" u="sng" dirty="0" smtClean="0"/>
              <a:t>Ирбис</a:t>
            </a:r>
            <a:endParaRPr lang="ru-RU" sz="8000" u="sng" dirty="0"/>
          </a:p>
        </p:txBody>
      </p:sp>
      <p:pic>
        <p:nvPicPr>
          <p:cNvPr id="8194" name="Picture 2" descr="http://www.wallgrad.ru/_ph/7/40236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645427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86916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Продолжительность жизни до 18 лет. В 1971 году был введен запрет на торговлю мехом снежного барса. Снежный барс занесен  в Красную книгу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88640"/>
            <a:ext cx="32758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Длина тела 120-</a:t>
            </a:r>
          </a:p>
          <a:p>
            <a:pPr>
              <a:buNone/>
            </a:pPr>
            <a:r>
              <a:rPr lang="ru-RU" sz="2000" dirty="0" smtClean="0"/>
              <a:t>150 см, масса 23-40 кг. </a:t>
            </a:r>
          </a:p>
          <a:p>
            <a:pPr>
              <a:buNone/>
            </a:pPr>
            <a:r>
              <a:rPr lang="ru-RU" sz="2000" dirty="0" smtClean="0"/>
              <a:t>Конечности относительно </a:t>
            </a:r>
          </a:p>
          <a:p>
            <a:pPr>
              <a:buNone/>
            </a:pPr>
            <a:r>
              <a:rPr lang="ru-RU" sz="2000" dirty="0" smtClean="0"/>
              <a:t>короткие. Лапы широкие и </a:t>
            </a:r>
          </a:p>
          <a:p>
            <a:pPr>
              <a:buNone/>
            </a:pPr>
            <a:r>
              <a:rPr lang="ru-RU" sz="2000" dirty="0" smtClean="0"/>
              <a:t>массивные. Когти втяжные. </a:t>
            </a:r>
          </a:p>
          <a:p>
            <a:pPr>
              <a:buNone/>
            </a:pPr>
            <a:r>
              <a:rPr lang="ru-RU" sz="2000" dirty="0" smtClean="0"/>
              <a:t>Предпочитает скальные </a:t>
            </a:r>
          </a:p>
          <a:p>
            <a:pPr>
              <a:buNone/>
            </a:pPr>
            <a:r>
              <a:rPr lang="ru-RU" sz="2000" dirty="0" smtClean="0"/>
              <a:t>участки. Активен в </a:t>
            </a:r>
            <a:r>
              <a:rPr lang="ru-RU" sz="2000" dirty="0" err="1" smtClean="0"/>
              <a:t>сумерках.Охотится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он,главным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образом,на</a:t>
            </a:r>
            <a:r>
              <a:rPr lang="ru-RU" sz="2000" dirty="0" smtClean="0"/>
              <a:t> </a:t>
            </a:r>
            <a:r>
              <a:rPr lang="ru-RU" sz="2000" dirty="0" smtClean="0"/>
              <a:t>горных козлов и баранов. </a:t>
            </a:r>
            <a:r>
              <a:rPr lang="ru-RU" sz="2000" dirty="0" smtClean="0"/>
              <a:t>Живут </a:t>
            </a:r>
            <a:r>
              <a:rPr lang="ru-RU" sz="2000" dirty="0" smtClean="0"/>
              <a:t>барсы парами. Свои </a:t>
            </a:r>
            <a:r>
              <a:rPr lang="ru-RU" sz="2000" dirty="0" smtClean="0"/>
              <a:t>логова </a:t>
            </a:r>
            <a:r>
              <a:rPr lang="ru-RU" sz="2000" dirty="0" smtClean="0"/>
              <a:t>устраивают в </a:t>
            </a:r>
            <a:r>
              <a:rPr lang="ru-RU" sz="2000" dirty="0" smtClean="0"/>
              <a:t>пещерах </a:t>
            </a:r>
            <a:r>
              <a:rPr lang="ru-RU" sz="2000" dirty="0" smtClean="0"/>
              <a:t>и расщелинах </a:t>
            </a:r>
            <a:r>
              <a:rPr lang="ru-RU" sz="2000" dirty="0" smtClean="0"/>
              <a:t>между </a:t>
            </a:r>
            <a:r>
              <a:rPr lang="ru-RU" sz="2000" dirty="0" smtClean="0"/>
              <a:t>камнями. В январе-</a:t>
            </a:r>
          </a:p>
          <a:p>
            <a:pPr>
              <a:buNone/>
            </a:pPr>
            <a:r>
              <a:rPr lang="ru-RU" sz="2000" dirty="0" smtClean="0"/>
              <a:t>мае у него рождается  2-3 </a:t>
            </a:r>
          </a:p>
          <a:p>
            <a:pPr>
              <a:buNone/>
            </a:pPr>
            <a:r>
              <a:rPr lang="ru-RU" sz="2000" dirty="0" smtClean="0"/>
              <a:t>детеныша. В первые дни после появления детенышей самка согревает их, устилая логово шерстью, вырванной из собственного тела.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u="sng" dirty="0" smtClean="0"/>
              <a:t>Сапсан</a:t>
            </a:r>
            <a:endParaRPr lang="ru-RU" sz="6600" u="sng" dirty="0"/>
          </a:p>
        </p:txBody>
      </p:sp>
      <p:pic>
        <p:nvPicPr>
          <p:cNvPr id="7170" name="Picture 2" descr="http://img.welt.de/img/wissenschaft/crop101876268/8006939204-ci3x2l-w900/Tier-5-BM-Wissenschaft-Stendal.jpg"/>
          <p:cNvPicPr>
            <a:picLocks noChangeAspect="1" noChangeArrowheads="1"/>
          </p:cNvPicPr>
          <p:nvPr/>
        </p:nvPicPr>
        <p:blipFill>
          <a:blip r:embed="rId2" cstate="print"/>
          <a:srcRect l="9399" r="22861"/>
          <a:stretch>
            <a:fillRect/>
          </a:stretch>
        </p:blipFill>
        <p:spPr bwMode="auto">
          <a:xfrm>
            <a:off x="251520" y="1340768"/>
            <a:ext cx="3888432" cy="3826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7984" y="1268760"/>
            <a:ext cx="4499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Длина 40–50 см, масса 600–1300 г (самки крупнее самцов). У сапсана мощное</a:t>
            </a:r>
            <a:r>
              <a:rPr lang="ru-RU" sz="2000" b="1" dirty="0" smtClean="0"/>
              <a:t> </a:t>
            </a:r>
            <a:r>
              <a:rPr lang="ru-RU" sz="2000" dirty="0" smtClean="0"/>
              <a:t>телосложение, широкая грудь с твердыми выпуклыми мышцами, плотное, прилегающее к телу жесткое оперение. Предпочитает селиться на открытых местах  . Основная пища — птицы. Ловит птиц на лету, при этом  развивает скорость до 280 км/ч.На землю садиться редко. Гнезда делает на скалах. деревьях. Гнездо защищается от любых нарушителей: хищных птиц, песцов. В кладке 2–4 яйца красно-коричневого </a:t>
            </a:r>
            <a:r>
              <a:rPr lang="ru-RU" sz="2000" dirty="0" smtClean="0"/>
              <a:t>цвета.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6124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Насиживает </a:t>
            </a:r>
            <a:r>
              <a:rPr lang="ru-RU" sz="2000" dirty="0" smtClean="0"/>
              <a:t>в основном самка от 30 до 35 дней. В возрасте 35–40 дней птенцы становятся на крыло, но выводки держатся вместе с родителями  до 2 месяцев после вылета из гнезда.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Серый варан</a:t>
            </a:r>
            <a:endParaRPr lang="ru-RU" sz="5400" u="sng" dirty="0"/>
          </a:p>
        </p:txBody>
      </p:sp>
      <p:pic>
        <p:nvPicPr>
          <p:cNvPr id="6146" name="Picture 2" descr="http://www.savanna.yomu.ru/animages/13797038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750208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1196752"/>
            <a:ext cx="3995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Самая крупная ящерица, длина туловища 60 см, хвоста – 100 см, вес до 3 кг. Выглядит как допотопный ящер. Активен 5 месяцев в году, а с сентября по март залегает в спячку. Днём обычно отсиживается в норке, по утрам и вечерам охотиться на сусликов, птиц и змей. В июне самка откладывает в песок 20-25 яиц. Внешний вид варана очень страшный. Одна из легенд гласит, что встретивший варана человек заболевает.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Даже казахское название этого животного «</a:t>
            </a:r>
            <a:r>
              <a:rPr lang="ru-RU" sz="2400" dirty="0" err="1" smtClean="0"/>
              <a:t>кесел</a:t>
            </a:r>
            <a:r>
              <a:rPr lang="ru-RU" sz="2400" dirty="0" smtClean="0"/>
              <a:t>», означает «болезнь».Поэтому варана часто убивают и численность их уменьшается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Лебедь – крикун</a:t>
            </a:r>
            <a:endParaRPr lang="ru-RU" sz="5400" u="sng" dirty="0"/>
          </a:p>
        </p:txBody>
      </p:sp>
      <p:pic>
        <p:nvPicPr>
          <p:cNvPr id="5122" name="Picture 2" descr="http://cs622024.vk.me/v622024620/ca00/_bKy_kPd6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10811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484784"/>
            <a:ext cx="3960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ЛЕБЕДЬ-КЛИКУН </a:t>
            </a:r>
            <a:r>
              <a:rPr lang="ru-RU" sz="2000" dirty="0" smtClean="0"/>
              <a:t> птица из рода лебедей семейства утиных. Одна из наиболее крупных птиц нашей фауны; масса его достигает 7—10 кг, изредка 13 кг. Как и другие виды лебедей, кликун по общему облику — красивая, гордая и величественная птица, имеет желтый клюв с чёрным концом. Питается лебедь водными растениями. Основную часть лебеди проводят на воде. Гнезда строят в зарослях камыша. Лебедь – крикун бывает в Казахстане с февраля-марта до октября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u="sng" dirty="0" smtClean="0"/>
              <a:t>Бобр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im3-tub-kz.yandex.net/i?id=6284c295e42f079c30f2aa16fa6c1609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888432" cy="2983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105273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Они </a:t>
            </a:r>
            <a:r>
              <a:rPr lang="ru-RU" sz="2400" i="1" dirty="0" smtClean="0"/>
              <a:t>живут семьями и славятся своим умением строить плотины. Летом питаются водными и прибрежными травами, а ближе к осени начинают переходить на ветви и кору деревьев, так как в спячку не впадают. Осенью они заготавливают запасы на зиму. В природе бобры живут 20-23 года .В Казахстане бобры живут на реке Урал и в </a:t>
            </a:r>
            <a:r>
              <a:rPr lang="ru-RU" sz="2400" i="1" dirty="0" smtClean="0"/>
              <a:t> </a:t>
            </a:r>
            <a:r>
              <a:rPr lang="ru-RU" sz="2400" i="1" dirty="0" smtClean="0"/>
              <a:t>притоках</a:t>
            </a:r>
            <a:r>
              <a:rPr lang="ru-RU" sz="2400" i="1" dirty="0" smtClean="0"/>
              <a:t>.</a:t>
            </a: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052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Бобр — ценный пушной зверь. Из бобрового пуха изготавливали особо ценный фетр для шляп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Правила поведения на природе: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 ломай ветки деревьев и кустарников.</a:t>
            </a:r>
          </a:p>
          <a:p>
            <a:r>
              <a:rPr lang="ru-RU" sz="2800" dirty="0" smtClean="0"/>
              <a:t>Не повреждай кору деревьев.</a:t>
            </a:r>
          </a:p>
          <a:p>
            <a:r>
              <a:rPr lang="ru-RU" sz="2800" dirty="0" smtClean="0"/>
              <a:t>Не рви в лесу и на лугу цветы. Пусть красивые растения останутся в природе!</a:t>
            </a:r>
          </a:p>
          <a:p>
            <a:r>
              <a:rPr lang="ru-RU" sz="2800" dirty="0" smtClean="0"/>
              <a:t>Не лови бабочек, шмелей, стрекоз и других насекомых.</a:t>
            </a:r>
          </a:p>
          <a:p>
            <a:r>
              <a:rPr lang="ru-RU" sz="2800" dirty="0" smtClean="0"/>
              <a:t>Береги лягушек, жаб, головастиков.</a:t>
            </a:r>
          </a:p>
          <a:p>
            <a:r>
              <a:rPr lang="ru-RU" sz="2800" dirty="0" smtClean="0"/>
              <a:t>Не лови диких животных и не уноси их домой.</a:t>
            </a:r>
          </a:p>
          <a:p>
            <a:r>
              <a:rPr lang="ru-RU" sz="2800" dirty="0" smtClean="0"/>
              <a:t>Не подходи близко к гнёздам птиц и не </a:t>
            </a:r>
            <a:r>
              <a:rPr lang="ru-RU" sz="2800" dirty="0" smtClean="0"/>
              <a:t>разоряй</a:t>
            </a:r>
            <a:endParaRPr lang="ru-RU" sz="2800" dirty="0" smtClean="0"/>
          </a:p>
          <a:p>
            <a:r>
              <a:rPr lang="ru-RU" sz="2800" dirty="0" smtClean="0"/>
              <a:t>Не оставляй в лесу, на лугу, у реки, у моря мусор. Не бросай его в водоёмы.</a:t>
            </a:r>
          </a:p>
          <a:p>
            <a:r>
              <a:rPr lang="ru-RU" sz="2800" dirty="0" smtClean="0"/>
              <a:t>Не шуми в лесу.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100" b="1" dirty="0" smtClean="0"/>
              <a:t/>
            </a:r>
            <a:br>
              <a:rPr lang="ru-RU" sz="5100" b="1" dirty="0" smtClean="0"/>
            </a:br>
            <a:r>
              <a:rPr lang="ru-RU" sz="5100" b="1" dirty="0" smtClean="0"/>
              <a:t/>
            </a:r>
            <a:br>
              <a:rPr lang="ru-RU" sz="5100" b="1" dirty="0" smtClean="0"/>
            </a:br>
            <a:endParaRPr lang="ru-RU" sz="5100" b="1" dirty="0" smtClean="0"/>
          </a:p>
          <a:p>
            <a:pPr>
              <a:buNone/>
            </a:pPr>
            <a:endParaRPr lang="ru-RU" sz="5100" b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Взгляни на глобус – шар земной - </a:t>
            </a:r>
            <a:br>
              <a:rPr lang="ru-RU" sz="3200" b="1" dirty="0" smtClean="0"/>
            </a:br>
            <a:r>
              <a:rPr lang="ru-RU" sz="3200" b="1" dirty="0" smtClean="0"/>
              <a:t>Ведь он вздыхает, как живой. </a:t>
            </a:r>
            <a:br>
              <a:rPr lang="ru-RU" sz="3200" b="1" dirty="0" smtClean="0"/>
            </a:br>
            <a:r>
              <a:rPr lang="ru-RU" sz="3200" b="1" dirty="0" smtClean="0"/>
              <a:t>И шепчут нам материки: </a:t>
            </a:r>
            <a:br>
              <a:rPr lang="ru-RU" sz="3200" b="1" dirty="0" smtClean="0"/>
            </a:br>
            <a:r>
              <a:rPr lang="ru-RU" sz="3200" b="1" dirty="0" smtClean="0"/>
              <a:t>«Ты береги нас, береги!»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95897"/>
            <a:ext cx="5508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тревоги рощи и леса, </a:t>
            </a:r>
            <a:br>
              <a:rPr lang="ru-RU" sz="3200" b="1" dirty="0" smtClean="0"/>
            </a:br>
            <a:r>
              <a:rPr lang="ru-RU" sz="3200" b="1" dirty="0" smtClean="0"/>
              <a:t>Роса на травах, как слеза. </a:t>
            </a:r>
            <a:br>
              <a:rPr lang="ru-RU" sz="3200" b="1" dirty="0" smtClean="0"/>
            </a:br>
            <a:r>
              <a:rPr lang="ru-RU" sz="3200" b="1" dirty="0" smtClean="0"/>
              <a:t>И тихо просят родники: </a:t>
            </a:r>
            <a:br>
              <a:rPr lang="ru-RU" sz="3200" b="1" dirty="0" smtClean="0"/>
            </a:br>
            <a:r>
              <a:rPr lang="ru-RU" sz="3200" b="1" dirty="0" smtClean="0"/>
              <a:t>«Ты береги нас, береги!»</a:t>
            </a:r>
          </a:p>
        </p:txBody>
      </p:sp>
      <p:pic>
        <p:nvPicPr>
          <p:cNvPr id="1026" name="Picture 2" descr="http://topnauka.ru/wp-content/uploads/2014/09/wpid-ili-sayga-parnokopytnoe-zhivotnoe-iz-podsemeystva-nastoyaschih-antilop_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491880" cy="2198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hallekis.com/xx130315-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647551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ayamuz.ru/images/6/7/udivitelnyj-zhivotnyj-mir-mangistau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3810000" cy="207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59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Грустит глубокая река, </a:t>
            </a:r>
            <a:br>
              <a:rPr lang="ru-RU" sz="3200" dirty="0" smtClean="0"/>
            </a:br>
            <a:r>
              <a:rPr lang="ru-RU" sz="3200" dirty="0" smtClean="0"/>
              <a:t>Свои теряя берега. </a:t>
            </a:r>
            <a:br>
              <a:rPr lang="ru-RU" sz="3200" dirty="0" smtClean="0"/>
            </a:br>
            <a:r>
              <a:rPr lang="ru-RU" sz="3200" dirty="0" smtClean="0"/>
              <a:t>И слышу голос я реки: </a:t>
            </a:r>
            <a:br>
              <a:rPr lang="ru-RU" sz="3200" dirty="0" smtClean="0"/>
            </a:br>
            <a:r>
              <a:rPr lang="ru-RU" sz="3200" dirty="0" smtClean="0"/>
              <a:t>«Ты береги нас, береги!»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5408" y="4795897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Остановил олень свой бег: </a:t>
            </a:r>
            <a:br>
              <a:rPr lang="ru-RU" sz="3200" dirty="0" smtClean="0"/>
            </a:br>
            <a:r>
              <a:rPr lang="ru-RU" sz="3200" dirty="0" smtClean="0"/>
              <a:t>«Будь Человеком, человек! </a:t>
            </a:r>
            <a:br>
              <a:rPr lang="ru-RU" sz="3200" dirty="0" smtClean="0"/>
            </a:br>
            <a:r>
              <a:rPr lang="ru-RU" sz="3200" dirty="0" smtClean="0"/>
              <a:t>В тебя мы верим – не солги, </a:t>
            </a:r>
            <a:br>
              <a:rPr lang="ru-RU" sz="3200" dirty="0" smtClean="0"/>
            </a:br>
            <a:r>
              <a:rPr lang="ru-RU" sz="3200" dirty="0" smtClean="0"/>
              <a:t>Ты береги нас, береги!»</a:t>
            </a:r>
          </a:p>
        </p:txBody>
      </p:sp>
      <p:pic>
        <p:nvPicPr>
          <p:cNvPr id="35842" name="Picture 2" descr="http://www.mln.kz/sites/default/files/1kkk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429000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giaiphapgiare.net/pics/5627a0346a5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505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cs7002.vk.me/c7005/v7005263/19a00/fZnoqwd6zd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330847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urzilka.org/data/files/Image/5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dirty="0" smtClean="0"/>
              <a:t>               </a:t>
            </a:r>
            <a:r>
              <a:rPr lang="ru-RU" sz="8000" b="1" u="sng" dirty="0" smtClean="0"/>
              <a:t>Красная</a:t>
            </a:r>
            <a:r>
              <a:rPr lang="ru-RU" sz="8000" b="1" dirty="0" smtClean="0"/>
              <a:t> </a:t>
            </a:r>
            <a:r>
              <a:rPr lang="ru-RU" sz="8000" b="1" dirty="0" smtClean="0"/>
              <a:t> </a:t>
            </a:r>
            <a:r>
              <a:rPr lang="ru-RU" sz="8000" b="1" dirty="0" smtClean="0"/>
              <a:t>                         </a:t>
            </a:r>
          </a:p>
          <a:p>
            <a:pPr algn="ctr">
              <a:buNone/>
            </a:pPr>
            <a:r>
              <a:rPr lang="ru-RU" sz="8000" b="1" dirty="0" smtClean="0"/>
              <a:t>          </a:t>
            </a:r>
            <a:r>
              <a:rPr lang="ru-RU" sz="8000" b="1" u="sng" dirty="0" smtClean="0"/>
              <a:t>книга</a:t>
            </a:r>
            <a:r>
              <a:rPr lang="ru-RU" sz="8000" b="1" dirty="0" smtClean="0"/>
              <a:t> </a:t>
            </a:r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это </a:t>
            </a:r>
            <a:r>
              <a:rPr lang="ru-RU" sz="5400" b="1" dirty="0" smtClean="0"/>
              <a:t>сигнал тревоги </a:t>
            </a: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и</a:t>
            </a:r>
            <a:r>
              <a:rPr lang="ru-RU" sz="5400" b="1" dirty="0" smtClean="0"/>
              <a:t> символ </a:t>
            </a:r>
            <a:r>
              <a:rPr lang="ru-RU" sz="5400" b="1" dirty="0" smtClean="0"/>
              <a:t>борьбы за сохранение живой природы.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260648"/>
            <a:ext cx="4978896" cy="58655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Составление первого варианта </a:t>
            </a:r>
            <a:r>
              <a:rPr lang="ru-RU" b="1" dirty="0" smtClean="0"/>
              <a:t>Красной книги</a:t>
            </a:r>
            <a:r>
              <a:rPr lang="ru-RU" dirty="0" smtClean="0"/>
              <a:t> потребовалось 14 лет. Первая Красная книга Казахстана была создана в 1978 году (30 лет назад). Как и во всех таких книгах, в нашей книге животные разделены на 5 категорий и каждая категория книги имеет своё цветовое изображение. </a:t>
            </a:r>
            <a:endParaRPr lang="ru-RU" dirty="0"/>
          </a:p>
        </p:txBody>
      </p:sp>
      <p:pic>
        <p:nvPicPr>
          <p:cNvPr id="33794" name="Picture 2" descr="http://www.kulturavko.kz/gimnazyvko/Part17/page1.files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190875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800" b="1" dirty="0" smtClean="0"/>
              <a:t>На </a:t>
            </a:r>
            <a:r>
              <a:rPr lang="ru-RU" sz="2800" b="1" dirty="0" smtClean="0"/>
              <a:t>черных страницах</a:t>
            </a:r>
            <a:r>
              <a:rPr lang="ru-RU" sz="2800" dirty="0" smtClean="0"/>
              <a:t> списки животных, тех кого мы уже никогда не увидим.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 красных страницах</a:t>
            </a:r>
            <a:r>
              <a:rPr lang="ru-RU" sz="2800" dirty="0" smtClean="0"/>
              <a:t> записаны особо редкие животные.       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На </a:t>
            </a:r>
            <a:r>
              <a:rPr lang="ru-RU" sz="2800" b="1" dirty="0" smtClean="0">
                <a:solidFill>
                  <a:srgbClr val="FFFF00"/>
                </a:solidFill>
              </a:rPr>
              <a:t>желтых</a:t>
            </a:r>
            <a:r>
              <a:rPr lang="ru-RU" sz="2800" dirty="0" smtClean="0"/>
              <a:t> те животные, численность, которых быстро уменьшается.</a:t>
            </a:r>
            <a:r>
              <a:rPr lang="ru-RU" sz="2800" b="1" dirty="0" smtClean="0"/>
              <a:t> </a:t>
            </a:r>
            <a:endParaRPr lang="ru-RU" sz="2800" dirty="0" smtClean="0"/>
          </a:p>
          <a:p>
            <a:r>
              <a:rPr lang="ru-RU" sz="2800" b="1" dirty="0" smtClean="0"/>
              <a:t>На белых страницах</a:t>
            </a:r>
            <a:r>
              <a:rPr lang="ru-RU" sz="2800" dirty="0" smtClean="0"/>
              <a:t> записаны животные, численность которых всегда была невелика.</a:t>
            </a:r>
          </a:p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серых страницах</a:t>
            </a:r>
            <a:r>
              <a:rPr lang="ru-RU" sz="2800" dirty="0" smtClean="0"/>
              <a:t> перечислены те животные, которые до сих пор мало изучены.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На зеленых страницах</a:t>
            </a:r>
            <a:r>
              <a:rPr lang="ru-RU" sz="2800" dirty="0" smtClean="0"/>
              <a:t> - самых обнадеживающих - те животные, численность которых удалось сохранить и преумножить.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851694"/>
          </a:xfrm>
        </p:spPr>
        <p:txBody>
          <a:bodyPr>
            <a:noAutofit/>
          </a:bodyPr>
          <a:lstStyle/>
          <a:p>
            <a:pPr algn="ctr"/>
            <a:r>
              <a:rPr lang="ru-RU" sz="4400" i="1" u="sng" dirty="0" err="1" smtClean="0"/>
              <a:t>Тяньшанский</a:t>
            </a:r>
            <a:r>
              <a:rPr lang="ru-RU" sz="4400" i="1" u="sng" dirty="0" smtClean="0"/>
              <a:t> бурый медведь</a:t>
            </a:r>
            <a:endParaRPr lang="ru-RU" sz="4400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О</a:t>
            </a:r>
            <a:r>
              <a:rPr lang="ru-RU" sz="2800" dirty="0" smtClean="0"/>
              <a:t>битает </a:t>
            </a:r>
            <a:r>
              <a:rPr lang="ru-RU" sz="2800" dirty="0" smtClean="0"/>
              <a:t>в Казахстане в горных лесистых местах. Численность сокращается из-за пожаров, вырубки леса, а так же из-за браконьерства.</a:t>
            </a:r>
          </a:p>
          <a:p>
            <a:endParaRPr lang="ru-RU" sz="2800" dirty="0"/>
          </a:p>
        </p:txBody>
      </p:sp>
      <p:pic>
        <p:nvPicPr>
          <p:cNvPr id="16386" name="Picture 2" descr="http://fotoham.ru/img/picture/May/11/87ada4fb8120905a813a2606e50cd409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97"/>
          <a:stretch>
            <a:fillRect/>
          </a:stretch>
        </p:blipFill>
        <p:spPr bwMode="auto">
          <a:xfrm>
            <a:off x="3635896" y="1340768"/>
            <a:ext cx="511175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6600" i="1" u="sng" dirty="0" smtClean="0"/>
              <a:t>Джейран </a:t>
            </a:r>
            <a:endParaRPr lang="ru-RU" sz="6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/>
              <a:t> </a:t>
            </a:r>
            <a:r>
              <a:rPr lang="ru-RU" sz="1800" dirty="0" smtClean="0"/>
              <a:t>это единственный представитель рода газелей и подсемейства антилоп в Казахстане. Встречается в невысоких сухих горах и на пологих участках чинков. Основное требование к метам обитания – наличие водопоев, минимальный снежный покров и хорошие защитные свойства местности. Численность сокращается из-за браконьерства, увеличение численности хищных животных, а также суровые, многоснежные зимы, засухи.</a:t>
            </a:r>
          </a:p>
          <a:p>
            <a:endParaRPr lang="ru-RU" dirty="0"/>
          </a:p>
        </p:txBody>
      </p:sp>
      <p:pic>
        <p:nvPicPr>
          <p:cNvPr id="15362" name="Picture 2" descr="http://2.bp.blogspot.com/_DfiJkdLFAtk/TMklfZbWs_I/AAAAAAAABFU/c4B1EVW-xmQ/s1600/ThomsonGazelles_J01-Mom_n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516448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7200" i="1" u="sng" dirty="0" smtClean="0"/>
              <a:t>Беркут</a:t>
            </a:r>
            <a:endParaRPr lang="ru-RU" sz="7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Обитает в степных и лесистых горах со скалами, в поймах рек, в пустынях с саксаулами. Численность сокращается из-за изъятия птенцов охотниками, разорения гнезд, недостаток корма, гибель птиц от тока электропровода.</a:t>
            </a:r>
          </a:p>
          <a:p>
            <a:endParaRPr lang="ru-RU" dirty="0"/>
          </a:p>
        </p:txBody>
      </p:sp>
      <p:pic>
        <p:nvPicPr>
          <p:cNvPr id="14338" name="Picture 2" descr="http://www.fotoswiki.net/Uploads/fotoswiki.net/Resoluciones/1599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5313884" cy="4885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995710"/>
          </a:xfrm>
        </p:spPr>
        <p:txBody>
          <a:bodyPr>
            <a:normAutofit/>
          </a:bodyPr>
          <a:lstStyle/>
          <a:p>
            <a:pPr algn="ctr"/>
            <a:r>
              <a:rPr lang="ru-RU" sz="4800" i="1" u="sng" dirty="0" smtClean="0"/>
              <a:t>Серый журавль</a:t>
            </a:r>
            <a:endParaRPr lang="ru-RU" sz="4800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обитает в водно-болотных угодьях или в сырых топких лугах, на тростниковых крепях озер.</a:t>
            </a:r>
            <a:endParaRPr lang="ru-RU" sz="3600" dirty="0"/>
          </a:p>
        </p:txBody>
      </p:sp>
      <p:pic>
        <p:nvPicPr>
          <p:cNvPr id="13314" name="Picture 2" descr="https://im3-tub-kz.yandex.net/i?id=d8b47e049667d9ca9db747f48bad13d0&amp;n=33&amp;h=215&amp;w=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5112568" cy="485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u="sng" dirty="0" smtClean="0"/>
              <a:t>Дрофа</a:t>
            </a:r>
            <a:endParaRPr lang="ru-RU" sz="6000" u="sng" dirty="0"/>
          </a:p>
        </p:txBody>
      </p:sp>
      <p:pic>
        <p:nvPicPr>
          <p:cNvPr id="12290" name="Picture 2" descr="http://animaliaz-life.com/data_images/great-bustard/great-bustard1.jpg"/>
          <p:cNvPicPr>
            <a:picLocks noChangeAspect="1" noChangeArrowheads="1"/>
          </p:cNvPicPr>
          <p:nvPr/>
        </p:nvPicPr>
        <p:blipFill>
          <a:blip r:embed="rId2" cstate="print"/>
          <a:srcRect l="28707"/>
          <a:stretch>
            <a:fillRect/>
          </a:stretch>
        </p:blipFill>
        <p:spPr bwMode="auto">
          <a:xfrm>
            <a:off x="4139952" y="1772816"/>
            <a:ext cx="4649624" cy="4810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888432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Масса </a:t>
            </a:r>
            <a:r>
              <a:rPr lang="ru-RU" sz="2000" dirty="0" smtClean="0"/>
              <a:t>крупных видов </a:t>
            </a:r>
            <a:r>
              <a:rPr lang="ru-RU" sz="2000" dirty="0" smtClean="0"/>
              <a:t>достигает </a:t>
            </a:r>
            <a:r>
              <a:rPr lang="ru-RU" sz="2000" dirty="0" smtClean="0"/>
              <a:t>20–23 кг, самых мелких 1–2 кг. Телосложение дроф плотное, шея средней длины и довольно толстая, голова крупная. Самка насиживает яйца и водит птенцов, а самец охраняет их. Питается семенами растений, насекомыми и червями.. Дрофа  откладывает 2 – 3  яйца в гнездо, которое расположено прямо на земле... Самцы крупнее самок и у некоторых видов окрашены ярче. Дрофы — обитатели открытых пространств — степей, саванн, прерий, пустынь и полупустынь,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706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Учитель начальных классов Сорокина Л.А. город Шымкент</vt:lpstr>
      <vt:lpstr>Слайд 2</vt:lpstr>
      <vt:lpstr>Слайд 3</vt:lpstr>
      <vt:lpstr>Слайд 4</vt:lpstr>
      <vt:lpstr>Тяньшанский бурый медведь</vt:lpstr>
      <vt:lpstr>Джейран </vt:lpstr>
      <vt:lpstr>Беркут</vt:lpstr>
      <vt:lpstr>Серый журавль</vt:lpstr>
      <vt:lpstr>Дрофа</vt:lpstr>
      <vt:lpstr>Тюльпан Грейга</vt:lpstr>
      <vt:lpstr>Выхухоль.</vt:lpstr>
      <vt:lpstr>Ирбис</vt:lpstr>
      <vt:lpstr>Сапсан</vt:lpstr>
      <vt:lpstr>Серый варан</vt:lpstr>
      <vt:lpstr>Лебедь – крикун</vt:lpstr>
      <vt:lpstr>Бобр </vt:lpstr>
      <vt:lpstr>Правила поведения на природе: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Лидия</cp:lastModifiedBy>
  <cp:revision>8</cp:revision>
  <dcterms:created xsi:type="dcterms:W3CDTF">2016-03-23T13:43:12Z</dcterms:created>
  <dcterms:modified xsi:type="dcterms:W3CDTF">2016-03-23T15:01:17Z</dcterms:modified>
</cp:coreProperties>
</file>