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0" r:id="rId1"/>
  </p:sldMasterIdLst>
  <p:sldIdLst>
    <p:sldId id="256" r:id="rId2"/>
    <p:sldId id="257" r:id="rId3"/>
    <p:sldId id="258" r:id="rId4"/>
    <p:sldId id="259" r:id="rId5"/>
    <p:sldId id="262" r:id="rId6"/>
    <p:sldId id="260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1DFAA8-E136-408B-8663-58971917C1FA}" type="datetimeFigureOut">
              <a:rPr lang="ru-RU" smtClean="0"/>
              <a:t>10.02.2016</a:t>
            </a:fld>
            <a:endParaRPr lang="ru-RU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1C05AE-0994-4DA4-97A2-684E6CD13D8F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1DFAA8-E136-408B-8663-58971917C1FA}" type="datetimeFigureOut">
              <a:rPr lang="ru-RU" smtClean="0"/>
              <a:t>10.02.2016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1C05AE-0994-4DA4-97A2-684E6CD13D8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1DFAA8-E136-408B-8663-58971917C1FA}" type="datetimeFigureOut">
              <a:rPr lang="ru-RU" smtClean="0"/>
              <a:t>10.02.2016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1C05AE-0994-4DA4-97A2-684E6CD13D8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1DFAA8-E136-408B-8663-58971917C1FA}" type="datetimeFigureOut">
              <a:rPr lang="ru-RU" smtClean="0"/>
              <a:t>10.02.2016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1C05AE-0994-4DA4-97A2-684E6CD13D8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1DFAA8-E136-408B-8663-58971917C1FA}" type="datetimeFigureOut">
              <a:rPr lang="ru-RU" smtClean="0"/>
              <a:t>10.02.2016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1C05AE-0994-4DA4-97A2-684E6CD13D8F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1DFAA8-E136-408B-8663-58971917C1FA}" type="datetimeFigureOut">
              <a:rPr lang="ru-RU" smtClean="0"/>
              <a:t>10.02.2016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1C05AE-0994-4DA4-97A2-684E6CD13D8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1DFAA8-E136-408B-8663-58971917C1FA}" type="datetimeFigureOut">
              <a:rPr lang="ru-RU" smtClean="0"/>
              <a:t>10.02.2016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1C05AE-0994-4DA4-97A2-684E6CD13D8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1DFAA8-E136-408B-8663-58971917C1FA}" type="datetimeFigureOut">
              <a:rPr lang="ru-RU" smtClean="0"/>
              <a:t>10.02.2016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1C05AE-0994-4DA4-97A2-684E6CD13D8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1DFAA8-E136-408B-8663-58971917C1FA}" type="datetimeFigureOut">
              <a:rPr lang="ru-RU" smtClean="0"/>
              <a:t>10.02.2016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1C05AE-0994-4DA4-97A2-684E6CD13D8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1DFAA8-E136-408B-8663-58971917C1FA}" type="datetimeFigureOut">
              <a:rPr lang="ru-RU" smtClean="0"/>
              <a:t>10.02.2016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1C05AE-0994-4DA4-97A2-684E6CD13D8F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1DFAA8-E136-408B-8663-58971917C1FA}" type="datetimeFigureOut">
              <a:rPr lang="ru-RU" smtClean="0"/>
              <a:t>10.02.2016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C61C05AE-0994-4DA4-97A2-684E6CD13D8F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/>
              <a:t>Вставка рисунка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111DFAA8-E136-408B-8663-58971917C1FA}" type="datetimeFigureOut">
              <a:rPr lang="ru-RU" smtClean="0"/>
              <a:t>10.02.2016</a:t>
            </a:fld>
            <a:endParaRPr lang="ru-RU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C61C05AE-0994-4DA4-97A2-684E6CD13D8F}" type="slidenum">
              <a:rPr lang="ru-RU" smtClean="0"/>
              <a:t>‹#›</a:t>
            </a:fld>
            <a:endParaRPr lang="ru-RU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ctr"/>
            <a:br>
              <a:rPr lang="ru-RU" dirty="0"/>
            </a:br>
            <a:endParaRPr lang="ru-RU" dirty="0"/>
          </a:p>
        </p:txBody>
      </p:sp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>
          <a:xfrm>
            <a:off x="962891" y="4891082"/>
            <a:ext cx="7854696" cy="1752600"/>
          </a:xfrm>
        </p:spPr>
        <p:txBody>
          <a:bodyPr>
            <a:normAutofit/>
          </a:bodyPr>
          <a:lstStyle/>
          <a:p>
            <a:r>
              <a:rPr lang="kk-KZ" sz="4000" dirty="0">
                <a:latin typeface="BatangChe" panose="02030609000101010101" pitchFamily="49" charset="-127"/>
                <a:ea typeface="BatangChe" panose="02030609000101010101" pitchFamily="49" charset="-127"/>
              </a:rPr>
              <a:t>Шоқан Уәлиханов</a:t>
            </a:r>
          </a:p>
          <a:p>
            <a:r>
              <a:rPr lang="kk-KZ" sz="4000" dirty="0">
                <a:latin typeface="BatangChe" panose="02030609000101010101" pitchFamily="49" charset="-127"/>
                <a:ea typeface="BatangChe" panose="02030609000101010101" pitchFamily="49" charset="-127"/>
              </a:rPr>
              <a:t>(1835-1865)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893744"/>
            <a:ext cx="3146425" cy="3760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386901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467544" y="1844824"/>
            <a:ext cx="8229600" cy="4389120"/>
          </a:xfrm>
        </p:spPr>
        <p:txBody>
          <a:bodyPr/>
          <a:lstStyle/>
          <a:p>
            <a:r>
              <a:rPr lang="ru-RU" dirty="0" err="1"/>
              <a:t>Шоқанның</a:t>
            </a:r>
            <a:r>
              <a:rPr lang="ru-RU" dirty="0"/>
              <a:t> </a:t>
            </a:r>
            <a:r>
              <a:rPr lang="ru-RU" dirty="0" err="1"/>
              <a:t>арғы</a:t>
            </a:r>
            <a:r>
              <a:rPr lang="ru-RU" dirty="0"/>
              <a:t> </a:t>
            </a:r>
            <a:r>
              <a:rPr lang="ru-RU" dirty="0" err="1"/>
              <a:t>атасы</a:t>
            </a:r>
            <a:r>
              <a:rPr lang="ru-RU" dirty="0"/>
              <a:t> – </a:t>
            </a:r>
            <a:r>
              <a:rPr lang="ru-RU" dirty="0" err="1"/>
              <a:t>атақты</a:t>
            </a:r>
            <a:r>
              <a:rPr lang="ru-RU" dirty="0"/>
              <a:t> </a:t>
            </a:r>
            <a:r>
              <a:rPr lang="ru-RU" dirty="0" err="1"/>
              <a:t>Абылай</a:t>
            </a:r>
            <a:r>
              <a:rPr lang="ru-RU" dirty="0"/>
              <a:t> хан </a:t>
            </a:r>
            <a:r>
              <a:rPr lang="ru-RU" dirty="0" err="1"/>
              <a:t>болған</a:t>
            </a:r>
            <a:r>
              <a:rPr lang="ru-RU" dirty="0"/>
              <a:t>, </a:t>
            </a:r>
            <a:r>
              <a:rPr lang="ru-RU" dirty="0" err="1"/>
              <a:t>Шоқан</a:t>
            </a:r>
            <a:r>
              <a:rPr lang="ru-RU" dirty="0"/>
              <a:t> </a:t>
            </a:r>
            <a:r>
              <a:rPr lang="ru-RU" dirty="0" err="1"/>
              <a:t>оның</a:t>
            </a:r>
            <a:r>
              <a:rPr lang="ru-RU" dirty="0"/>
              <a:t> </a:t>
            </a:r>
            <a:r>
              <a:rPr lang="ru-RU" dirty="0" err="1"/>
              <a:t>шөбересі</a:t>
            </a:r>
            <a:r>
              <a:rPr lang="ru-RU" dirty="0"/>
              <a:t>. </a:t>
            </a:r>
            <a:r>
              <a:rPr lang="ru-RU" dirty="0" err="1"/>
              <a:t>Шын</a:t>
            </a:r>
            <a:r>
              <a:rPr lang="ru-RU" dirty="0"/>
              <a:t> </a:t>
            </a:r>
            <a:r>
              <a:rPr lang="ru-RU" dirty="0" err="1"/>
              <a:t>аты</a:t>
            </a:r>
            <a:r>
              <a:rPr lang="ru-RU" dirty="0"/>
              <a:t> – </a:t>
            </a:r>
            <a:r>
              <a:rPr lang="ru-RU" dirty="0" err="1"/>
              <a:t>Мұхаммедханафия</a:t>
            </a:r>
            <a:r>
              <a:rPr lang="ru-RU" dirty="0"/>
              <a:t>. </a:t>
            </a:r>
            <a:r>
              <a:rPr lang="ru-RU" dirty="0" err="1"/>
              <a:t>Туған</a:t>
            </a:r>
            <a:r>
              <a:rPr lang="ru-RU" dirty="0"/>
              <a:t> </a:t>
            </a:r>
            <a:r>
              <a:rPr lang="ru-RU" dirty="0" err="1"/>
              <a:t>жері</a:t>
            </a:r>
            <a:r>
              <a:rPr lang="ru-RU" dirty="0"/>
              <a:t> – </a:t>
            </a:r>
            <a:r>
              <a:rPr lang="ru-RU" dirty="0" err="1"/>
              <a:t>қазіргі</a:t>
            </a:r>
            <a:r>
              <a:rPr lang="ru-RU" dirty="0"/>
              <a:t> </a:t>
            </a:r>
            <a:r>
              <a:rPr lang="ru-RU" dirty="0" err="1"/>
              <a:t>Қостанай</a:t>
            </a:r>
            <a:r>
              <a:rPr lang="ru-RU" dirty="0"/>
              <a:t> </a:t>
            </a:r>
            <a:r>
              <a:rPr lang="ru-RU" dirty="0" err="1"/>
              <a:t>облысындағы</a:t>
            </a:r>
            <a:r>
              <a:rPr lang="ru-RU" dirty="0"/>
              <a:t> </a:t>
            </a:r>
            <a:r>
              <a:rPr lang="ru-RU" dirty="0" err="1"/>
              <a:t>Құсмұрын</a:t>
            </a:r>
            <a:r>
              <a:rPr lang="ru-RU" dirty="0"/>
              <a:t> </a:t>
            </a:r>
            <a:r>
              <a:rPr lang="ru-RU" dirty="0" err="1"/>
              <a:t>көлінің</a:t>
            </a:r>
            <a:r>
              <a:rPr lang="ru-RU" dirty="0"/>
              <a:t> </a:t>
            </a:r>
            <a:r>
              <a:rPr lang="ru-RU" dirty="0" err="1"/>
              <a:t>жағасы</a:t>
            </a:r>
            <a:r>
              <a:rPr lang="ru-RU" dirty="0"/>
              <a:t>. </a:t>
            </a:r>
          </a:p>
          <a:p>
            <a:endParaRPr lang="ru-RU" dirty="0"/>
          </a:p>
          <a:p>
            <a:r>
              <a:rPr lang="ru-RU" dirty="0"/>
              <a:t>«</a:t>
            </a:r>
            <a:r>
              <a:rPr lang="ru-RU" dirty="0" err="1"/>
              <a:t>Жеті</a:t>
            </a:r>
            <a:r>
              <a:rPr lang="ru-RU" dirty="0"/>
              <a:t> </a:t>
            </a:r>
            <a:r>
              <a:rPr lang="ru-RU" dirty="0" err="1"/>
              <a:t>жұртты</a:t>
            </a:r>
            <a:r>
              <a:rPr lang="kk-KZ" dirty="0"/>
              <a:t>ң тілін білуге тиісті</a:t>
            </a:r>
            <a:r>
              <a:rPr lang="ru-RU" dirty="0"/>
              <a:t>» хан </a:t>
            </a:r>
            <a:r>
              <a:rPr lang="ru-RU" dirty="0" err="1"/>
              <a:t>тұқыма</a:t>
            </a:r>
            <a:r>
              <a:rPr lang="ru-RU" dirty="0"/>
              <a:t> </a:t>
            </a:r>
            <a:r>
              <a:rPr lang="ru-RU" dirty="0" err="1"/>
              <a:t>болғандықтан</a:t>
            </a:r>
            <a:r>
              <a:rPr lang="ru-RU" dirty="0"/>
              <a:t>, </a:t>
            </a:r>
            <a:r>
              <a:rPr lang="ru-RU" dirty="0" err="1"/>
              <a:t>ауыл</a:t>
            </a:r>
            <a:r>
              <a:rPr lang="ru-RU" dirty="0"/>
              <a:t> </a:t>
            </a:r>
            <a:r>
              <a:rPr lang="ru-RU" dirty="0" err="1"/>
              <a:t>мектебінде</a:t>
            </a:r>
            <a:r>
              <a:rPr lang="ru-RU" dirty="0"/>
              <a:t> </a:t>
            </a:r>
            <a:r>
              <a:rPr lang="ru-RU" dirty="0" err="1"/>
              <a:t>оқып</a:t>
            </a:r>
            <a:r>
              <a:rPr lang="ru-RU" dirty="0"/>
              <a:t>, </a:t>
            </a:r>
            <a:r>
              <a:rPr lang="ru-RU" dirty="0" err="1"/>
              <a:t>арабша</a:t>
            </a:r>
            <a:r>
              <a:rPr lang="ru-RU" dirty="0"/>
              <a:t> хат </a:t>
            </a:r>
            <a:r>
              <a:rPr lang="ru-RU" dirty="0" err="1"/>
              <a:t>таныған</a:t>
            </a:r>
            <a:r>
              <a:rPr lang="ru-RU" dirty="0"/>
              <a:t> </a:t>
            </a:r>
            <a:r>
              <a:rPr lang="ru-RU" dirty="0" err="1"/>
              <a:t>Шоқан</a:t>
            </a:r>
            <a:r>
              <a:rPr lang="ru-RU" dirty="0"/>
              <a:t> араб, </a:t>
            </a:r>
            <a:r>
              <a:rPr lang="ru-RU" dirty="0" err="1"/>
              <a:t>шағата</a:t>
            </a:r>
            <a:r>
              <a:rPr lang="ru-RU" dirty="0"/>
              <a:t>	й </a:t>
            </a:r>
            <a:r>
              <a:rPr lang="ru-RU" dirty="0" err="1"/>
              <a:t>тілдерін</a:t>
            </a:r>
            <a:r>
              <a:rPr lang="ru-RU" dirty="0"/>
              <a:t> </a:t>
            </a:r>
            <a:r>
              <a:rPr lang="ru-RU" dirty="0" err="1"/>
              <a:t>меңгереді</a:t>
            </a:r>
            <a:r>
              <a:rPr lang="ru-RU" dirty="0"/>
              <a:t>.</a:t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850269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4800" y="116632"/>
            <a:ext cx="8686800" cy="5963493"/>
          </a:xfrm>
        </p:spPr>
        <p:txBody>
          <a:bodyPr>
            <a:normAutofit lnSpcReduction="10000"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marL="0" indent="0">
              <a:buNone/>
            </a:pPr>
            <a:r>
              <a:rPr lang="kk-KZ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                                                       </a:t>
            </a:r>
          </a:p>
          <a:p>
            <a:pPr marL="0" indent="0">
              <a:buNone/>
            </a:pPr>
            <a:endParaRPr lang="kk-KZ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  <a:p>
            <a:pPr marL="0" indent="0">
              <a:buNone/>
            </a:pPr>
            <a:r>
              <a:rPr lang="kk-KZ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          </a:t>
            </a:r>
            <a:endParaRPr lang="kk-KZ" sz="1800" cap="all" dirty="0">
              <a:ln w="0"/>
              <a:solidFill>
                <a:schemeClr val="tx1">
                  <a:lumMod val="95000"/>
                  <a:lumOff val="5000"/>
                </a:schemeClr>
              </a:solidFill>
              <a:effectLst>
                <a:reflection blurRad="12700" stA="50000" endPos="50000" dist="5000" dir="5400000" sy="-100000" rotWithShape="0"/>
              </a:effectLst>
            </a:endParaRPr>
          </a:p>
          <a:p>
            <a:pPr marL="0" indent="0">
              <a:buNone/>
            </a:pPr>
            <a:r>
              <a:rPr lang="kk-KZ" sz="1800" cap="all" dirty="0">
                <a:ln w="0"/>
                <a:solidFill>
                  <a:schemeClr val="tx1">
                    <a:lumMod val="95000"/>
                    <a:lumOff val="5000"/>
                  </a:schemeClr>
                </a:solidFill>
                <a:effectLst>
                  <a:reflection blurRad="12700" stA="50000" endPos="50000" dist="5000" dir="5400000" sy="-100000" rotWithShape="0"/>
                </a:effectLst>
                <a:latin typeface="+mj-lt"/>
              </a:rPr>
              <a:t>                           этнограф                                                                қазақтың ұлы ғалымы</a:t>
            </a:r>
          </a:p>
          <a:p>
            <a:pPr marL="0" indent="0">
              <a:buNone/>
            </a:pPr>
            <a:endParaRPr lang="kk-KZ" sz="1800" cap="all" dirty="0">
              <a:ln w="0"/>
              <a:solidFill>
                <a:schemeClr val="tx1">
                  <a:lumMod val="95000"/>
                  <a:lumOff val="5000"/>
                </a:schemeClr>
              </a:solidFill>
              <a:effectLst>
                <a:reflection blurRad="12700" stA="50000" endPos="50000" dist="5000" dir="5400000" sy="-100000" rotWithShape="0"/>
              </a:effectLst>
              <a:latin typeface="+mj-lt"/>
            </a:endParaRPr>
          </a:p>
          <a:p>
            <a:pPr marL="0" indent="0">
              <a:lnSpc>
                <a:spcPct val="210000"/>
              </a:lnSpc>
              <a:buNone/>
            </a:pPr>
            <a:r>
              <a:rPr lang="kk-KZ" sz="1800" cap="all" dirty="0">
                <a:ln w="0"/>
                <a:solidFill>
                  <a:schemeClr val="tx1">
                    <a:lumMod val="95000"/>
                    <a:lumOff val="5000"/>
                  </a:schemeClr>
                </a:solidFill>
                <a:effectLst>
                  <a:reflection blurRad="12700" stA="50000" endPos="50000" dist="5000" dir="5400000" sy="-100000" rotWithShape="0"/>
                </a:effectLst>
                <a:latin typeface="+mj-lt"/>
              </a:rPr>
              <a:t>         </a:t>
            </a:r>
          </a:p>
          <a:p>
            <a:pPr marL="0" indent="0">
              <a:lnSpc>
                <a:spcPct val="210000"/>
              </a:lnSpc>
              <a:buNone/>
            </a:pPr>
            <a:r>
              <a:rPr lang="kk-KZ" sz="1800" cap="all" dirty="0">
                <a:ln w="0"/>
                <a:solidFill>
                  <a:schemeClr val="tx1">
                    <a:lumMod val="95000"/>
                    <a:lumOff val="5000"/>
                  </a:schemeClr>
                </a:solidFill>
                <a:effectLst>
                  <a:reflection blurRad="12700" stA="50000" endPos="50000" dist="5000" dir="5400000" sy="-100000" rotWithShape="0"/>
                </a:effectLst>
                <a:latin typeface="+mj-lt"/>
              </a:rPr>
              <a:t>                                                                                                                                          тарихшы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kk-KZ" sz="1800" cap="all" dirty="0">
                <a:ln w="0"/>
                <a:solidFill>
                  <a:schemeClr val="tx1">
                    <a:lumMod val="95000"/>
                    <a:lumOff val="5000"/>
                  </a:schemeClr>
                </a:solidFill>
                <a:effectLst>
                  <a:reflection blurRad="12700" stA="50000" endPos="50000" dist="5000" dir="5400000" sy="-100000" rotWithShape="0"/>
                </a:effectLst>
                <a:latin typeface="+mj-lt"/>
              </a:rPr>
              <a:t>              географ</a:t>
            </a:r>
          </a:p>
          <a:p>
            <a:pPr marL="0" indent="0">
              <a:buNone/>
            </a:pPr>
            <a:r>
              <a:rPr lang="kk-KZ" sz="1800" cap="all" dirty="0">
                <a:ln w="0"/>
                <a:solidFill>
                  <a:schemeClr val="tx1">
                    <a:lumMod val="95000"/>
                    <a:lumOff val="5000"/>
                  </a:schemeClr>
                </a:solidFill>
                <a:effectLst>
                  <a:reflection blurRad="12700" stA="50000" endPos="50000" dist="5000" dir="5400000" sy="-100000" rotWithShape="0"/>
                </a:effectLst>
                <a:latin typeface="+mj-lt"/>
              </a:rPr>
              <a:t>                                                                                                 </a:t>
            </a:r>
          </a:p>
          <a:p>
            <a:pPr marL="0" indent="0">
              <a:buNone/>
            </a:pPr>
            <a:r>
              <a:rPr lang="kk-KZ" sz="1800" cap="all" dirty="0">
                <a:ln w="0"/>
                <a:solidFill>
                  <a:schemeClr val="tx1">
                    <a:lumMod val="95000"/>
                    <a:lumOff val="5000"/>
                  </a:schemeClr>
                </a:solidFill>
                <a:effectLst>
                  <a:reflection blurRad="12700" stA="50000" endPos="50000" dist="5000" dir="5400000" sy="-100000" rotWithShape="0"/>
                </a:effectLst>
                <a:latin typeface="+mj-lt"/>
              </a:rPr>
              <a:t>                   </a:t>
            </a:r>
          </a:p>
          <a:p>
            <a:pPr marL="0" indent="0">
              <a:lnSpc>
                <a:spcPct val="250000"/>
              </a:lnSpc>
              <a:buNone/>
            </a:pPr>
            <a:r>
              <a:rPr lang="kk-KZ" sz="1800" cap="all" dirty="0">
                <a:ln w="0"/>
                <a:solidFill>
                  <a:schemeClr val="tx1">
                    <a:lumMod val="95000"/>
                    <a:lumOff val="5000"/>
                  </a:schemeClr>
                </a:solidFill>
                <a:effectLst>
                  <a:reflection blurRad="12700" stA="50000" endPos="50000" dist="5000" dir="5400000" sy="-100000" rotWithShape="0"/>
                </a:effectLst>
                <a:latin typeface="+mj-lt"/>
              </a:rPr>
              <a:t>                                                                                                                         фольклоршы</a:t>
            </a:r>
          </a:p>
          <a:p>
            <a:pPr marL="0" indent="0">
              <a:buNone/>
            </a:pPr>
            <a:r>
              <a:rPr lang="kk-KZ" sz="1800" cap="all" dirty="0">
                <a:ln w="0"/>
                <a:solidFill>
                  <a:schemeClr val="tx1">
                    <a:lumMod val="95000"/>
                    <a:lumOff val="5000"/>
                  </a:schemeClr>
                </a:solidFill>
                <a:effectLst>
                  <a:reflection blurRad="12700" stA="50000" endPos="50000" dist="5000" dir="5400000" sy="-100000" rotWithShape="0"/>
                </a:effectLst>
                <a:latin typeface="+mj-lt"/>
              </a:rPr>
              <a:t>                          ағартушы                                                                                              </a:t>
            </a:r>
          </a:p>
          <a:p>
            <a:pPr marL="0" indent="0">
              <a:lnSpc>
                <a:spcPct val="200000"/>
              </a:lnSpc>
              <a:buNone/>
            </a:pPr>
            <a:r>
              <a:rPr lang="kk-KZ" sz="1800" cap="all" dirty="0">
                <a:ln w="0"/>
                <a:solidFill>
                  <a:schemeClr val="tx1">
                    <a:lumMod val="95000"/>
                    <a:lumOff val="5000"/>
                  </a:schemeClr>
                </a:solidFill>
                <a:effectLst>
                  <a:reflection blurRad="12700" stA="50000" endPos="50000" dist="5000" dir="5400000" sy="-100000" rotWithShape="0"/>
                </a:effectLst>
                <a:latin typeface="+mj-lt"/>
              </a:rPr>
              <a:t>                                                                         демократ                       </a:t>
            </a:r>
            <a:endParaRPr lang="ru-RU" sz="1800" cap="all" dirty="0">
              <a:ln w="0"/>
              <a:solidFill>
                <a:schemeClr val="tx1">
                  <a:lumMod val="95000"/>
                  <a:lumOff val="5000"/>
                </a:schemeClr>
              </a:solidFill>
              <a:effectLst>
                <a:reflection blurRad="12700" stA="50000" endPos="50000" dist="5000" dir="5400000" sy="-100000" rotWithShape="0"/>
              </a:effectLst>
              <a:latin typeface="+mj-lt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72784" y="1605461"/>
            <a:ext cx="2321452" cy="2880320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5" name="Прямая со стрелкой 4"/>
          <p:cNvCxnSpPr/>
          <p:nvPr/>
        </p:nvCxnSpPr>
        <p:spPr>
          <a:xfrm flipV="1">
            <a:off x="5724128" y="1844824"/>
            <a:ext cx="649916" cy="576064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/>
          <p:nvPr/>
        </p:nvCxnSpPr>
        <p:spPr>
          <a:xfrm flipV="1">
            <a:off x="5941996" y="2973613"/>
            <a:ext cx="864096" cy="144016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>
            <a:off x="5753681" y="3923466"/>
            <a:ext cx="716632" cy="36004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/>
          <p:nvPr/>
        </p:nvCxnSpPr>
        <p:spPr>
          <a:xfrm>
            <a:off x="4555749" y="4641273"/>
            <a:ext cx="0" cy="587927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/>
          <p:cNvCxnSpPr/>
          <p:nvPr/>
        </p:nvCxnSpPr>
        <p:spPr>
          <a:xfrm flipH="1">
            <a:off x="2771800" y="4103486"/>
            <a:ext cx="504056" cy="571338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 стрелкой 22"/>
          <p:cNvCxnSpPr/>
          <p:nvPr/>
        </p:nvCxnSpPr>
        <p:spPr>
          <a:xfrm flipH="1">
            <a:off x="2190190" y="3372125"/>
            <a:ext cx="684076" cy="108012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 стрелкой 24"/>
          <p:cNvCxnSpPr/>
          <p:nvPr/>
        </p:nvCxnSpPr>
        <p:spPr>
          <a:xfrm flipH="1" flipV="1">
            <a:off x="2771800" y="1844824"/>
            <a:ext cx="617182" cy="440432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040161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1052736"/>
            <a:ext cx="8229600" cy="5616624"/>
          </a:xfrm>
        </p:spPr>
        <p:txBody>
          <a:bodyPr>
            <a:normAutofit/>
          </a:bodyPr>
          <a:lstStyle/>
          <a:p>
            <a:r>
              <a:rPr lang="kk-KZ" dirty="0"/>
              <a:t>Шоқанның әкесі Шынғыс жасында Омбы қаласындағы  офицерлер мектебінде оқып, білім алған кісі еді.</a:t>
            </a:r>
          </a:p>
          <a:p>
            <a:r>
              <a:rPr lang="kk-KZ" dirty="0"/>
              <a:t>Белгілі шығыстанушы ғалым И.Н.Березиннің тапсырмасы бойынша Тоқтамыс  ханның «Жарлығына» талдау жасайды.</a:t>
            </a:r>
          </a:p>
          <a:p>
            <a:r>
              <a:rPr lang="kk-KZ" dirty="0"/>
              <a:t>1853 жылы Шоқан Омбы кадет корпусын бітіріп, Батыс Сібір генерал-губернаторының кеңсесінде әскери қызметке қалады.</a:t>
            </a:r>
          </a:p>
          <a:p>
            <a:r>
              <a:rPr lang="kk-KZ" dirty="0"/>
              <a:t>1855 жылы Омбыдан Семей, Аягөз, Қапал арқылы Іле Алатауына дейін келеді, Жоңғар қақпасына, Алакөл, Тарбағатай саяхат жасайды.</a:t>
            </a:r>
          </a:p>
          <a:p>
            <a:endParaRPr lang="kk-KZ" dirty="0"/>
          </a:p>
          <a:p>
            <a:endParaRPr lang="kk-KZ" dirty="0"/>
          </a:p>
          <a:p>
            <a:pPr marL="0" indent="0">
              <a:buNone/>
            </a:pPr>
            <a:endParaRPr lang="kk-KZ" dirty="0"/>
          </a:p>
          <a:p>
            <a:endParaRPr lang="kk-KZ" dirty="0"/>
          </a:p>
          <a:p>
            <a:endParaRPr lang="kk-KZ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737984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1052736"/>
            <a:ext cx="8686800" cy="5343872"/>
          </a:xfrm>
        </p:spPr>
        <p:txBody>
          <a:bodyPr/>
          <a:lstStyle/>
          <a:p>
            <a:r>
              <a:rPr lang="kk-KZ" dirty="0"/>
              <a:t>Ш.Уәлиханов тарих, география, әдебиет салаларындағы еңюбектері Петербург ғалымдарының назарын аударып, Семенов-Тян-Шанскийдің ұсынуымен 1857 жылы жиырмадан жаңа асқан Шоқан Орыс география қоғамының толық мүшелігіне сайланады.</a:t>
            </a:r>
          </a:p>
          <a:p>
            <a:pPr marL="0" indent="0">
              <a:buNone/>
            </a:pPr>
            <a:endParaRPr lang="kk-KZ" dirty="0"/>
          </a:p>
          <a:p>
            <a:r>
              <a:rPr lang="kk-KZ" dirty="0"/>
              <a:t>Ш.Уәлихановтың орыс достары көп болған. Ол П.П.Семенов-Тян-Шанскиймен, Ф.М.Достоевскиймен, А.И.Бекетовпен, Е.Ковалевскиймен, А.Манасовпен, К.Курочкинмен араласып тұрған.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6991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Заголовок 23"/>
          <p:cNvSpPr>
            <a:spLocks noGrp="1"/>
          </p:cNvSpPr>
          <p:nvPr>
            <p:ph type="title"/>
          </p:nvPr>
        </p:nvSpPr>
        <p:spPr>
          <a:xfrm>
            <a:off x="467544" y="692696"/>
            <a:ext cx="8075240" cy="720080"/>
          </a:xfrm>
        </p:spPr>
        <p:txBody>
          <a:bodyPr>
            <a:normAutofit/>
          </a:bodyPr>
          <a:lstStyle/>
          <a:p>
            <a:r>
              <a:rPr lang="ru-RU" sz="4000" dirty="0" err="1"/>
              <a:t>Оның</a:t>
            </a:r>
            <a:r>
              <a:rPr lang="ru-RU" sz="4000" dirty="0"/>
              <a:t> </a:t>
            </a:r>
            <a:r>
              <a:rPr lang="ru-RU" sz="4000" dirty="0" err="1"/>
              <a:t>шығармашылығының</a:t>
            </a:r>
            <a:endParaRPr lang="ru-RU" sz="4000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429375" y="4005263"/>
            <a:ext cx="2714625" cy="157162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2" name="Объект 21"/>
          <p:cNvSpPr>
            <a:spLocks noGrp="1"/>
          </p:cNvSpPr>
          <p:nvPr>
            <p:ph sz="half" idx="4294967295"/>
          </p:nvPr>
        </p:nvSpPr>
        <p:spPr>
          <a:xfrm>
            <a:off x="179512" y="1700808"/>
            <a:ext cx="8136903" cy="4653954"/>
          </a:xfrm>
        </p:spPr>
        <p:txBody>
          <a:bodyPr>
            <a:normAutofit fontScale="92500" lnSpcReduction="20000"/>
          </a:bodyPr>
          <a:lstStyle/>
          <a:p>
            <a:r>
              <a:rPr lang="ru-RU" sz="2400" dirty="0"/>
              <a:t>«</a:t>
            </a:r>
            <a:r>
              <a:rPr lang="ru-RU" sz="2400" dirty="0" err="1"/>
              <a:t>Ыстықкөл</a:t>
            </a:r>
            <a:r>
              <a:rPr lang="ru-RU" sz="2400" dirty="0"/>
              <a:t> </a:t>
            </a:r>
            <a:r>
              <a:rPr lang="ru-RU" sz="2400" dirty="0" err="1"/>
              <a:t>сапасының</a:t>
            </a:r>
            <a:r>
              <a:rPr lang="ru-RU" sz="2400" dirty="0"/>
              <a:t> </a:t>
            </a:r>
            <a:r>
              <a:rPr lang="ru-RU" sz="2400" dirty="0" err="1"/>
              <a:t>күнделіктері</a:t>
            </a:r>
            <a:r>
              <a:rPr lang="ru-RU" sz="2400" dirty="0"/>
              <a:t>»</a:t>
            </a:r>
          </a:p>
          <a:p>
            <a:r>
              <a:rPr lang="kk-KZ" sz="2400" dirty="0"/>
              <a:t>«Манасты»</a:t>
            </a:r>
            <a:endParaRPr lang="ru-RU" sz="2400" dirty="0"/>
          </a:p>
          <a:p>
            <a:r>
              <a:rPr lang="kk-KZ" sz="2400" dirty="0"/>
              <a:t>«</a:t>
            </a:r>
            <a:r>
              <a:rPr lang="ru-RU" sz="2400" dirty="0" err="1"/>
              <a:t>Қозы</a:t>
            </a:r>
            <a:r>
              <a:rPr lang="ru-RU" sz="2400" dirty="0"/>
              <a:t> </a:t>
            </a:r>
            <a:r>
              <a:rPr lang="ru-RU" sz="2400" dirty="0" err="1"/>
              <a:t>Көрпеш</a:t>
            </a:r>
            <a:r>
              <a:rPr lang="ru-RU" sz="2400" dirty="0"/>
              <a:t> Баян </a:t>
            </a:r>
            <a:r>
              <a:rPr lang="ru-RU" sz="2400" dirty="0" err="1"/>
              <a:t>сұлу</a:t>
            </a:r>
            <a:r>
              <a:rPr lang="ru-RU" sz="2400" dirty="0"/>
              <a:t>»</a:t>
            </a:r>
          </a:p>
          <a:p>
            <a:r>
              <a:rPr lang="ru-RU" sz="2400" dirty="0"/>
              <a:t>«</a:t>
            </a:r>
            <a:r>
              <a:rPr lang="ru-RU" sz="2400" dirty="0" err="1"/>
              <a:t>Қытай</a:t>
            </a:r>
            <a:r>
              <a:rPr lang="ru-RU" sz="2400" dirty="0"/>
              <a:t> </a:t>
            </a:r>
            <a:r>
              <a:rPr lang="ru-RU" sz="2400" dirty="0" err="1"/>
              <a:t>империясының</a:t>
            </a:r>
            <a:r>
              <a:rPr lang="ru-RU" sz="2400" dirty="0"/>
              <a:t> </a:t>
            </a:r>
            <a:r>
              <a:rPr lang="ru-RU" sz="2400" dirty="0" err="1"/>
              <a:t>батыс</a:t>
            </a:r>
            <a:r>
              <a:rPr lang="ru-RU" sz="2400" dirty="0"/>
              <a:t> </a:t>
            </a:r>
            <a:r>
              <a:rPr lang="ru-RU" sz="2400" dirty="0" err="1"/>
              <a:t>өлкесі</a:t>
            </a:r>
            <a:r>
              <a:rPr lang="ru-RU" sz="2400" dirty="0"/>
              <a:t> </a:t>
            </a:r>
            <a:r>
              <a:rPr lang="ru-RU" sz="2400" dirty="0" err="1"/>
              <a:t>және</a:t>
            </a:r>
            <a:r>
              <a:rPr lang="ru-RU" sz="2400" dirty="0"/>
              <a:t> </a:t>
            </a:r>
            <a:r>
              <a:rPr lang="ru-RU" sz="2400" dirty="0" err="1"/>
              <a:t>Құлжа</a:t>
            </a:r>
            <a:r>
              <a:rPr lang="ru-RU" sz="2400" dirty="0"/>
              <a:t> </a:t>
            </a:r>
            <a:r>
              <a:rPr lang="ru-RU" sz="2400" dirty="0" err="1"/>
              <a:t>қаласы</a:t>
            </a:r>
            <a:r>
              <a:rPr lang="ru-RU" sz="2400" dirty="0"/>
              <a:t>»</a:t>
            </a:r>
          </a:p>
          <a:p>
            <a:r>
              <a:rPr lang="ru-RU" sz="2400"/>
              <a:t>«Қазақтың</a:t>
            </a:r>
            <a:r>
              <a:rPr lang="ru-RU" sz="2400" dirty="0"/>
              <a:t> </a:t>
            </a:r>
            <a:r>
              <a:rPr lang="ru-RU" sz="2400" dirty="0" err="1"/>
              <a:t>халық</a:t>
            </a:r>
            <a:r>
              <a:rPr lang="ru-RU" sz="2400" dirty="0"/>
              <a:t> </a:t>
            </a:r>
            <a:r>
              <a:rPr lang="ru-RU" sz="2400" dirty="0" err="1"/>
              <a:t>поэзиясының</a:t>
            </a:r>
            <a:r>
              <a:rPr lang="ru-RU" sz="2400" dirty="0"/>
              <a:t> </a:t>
            </a:r>
            <a:r>
              <a:rPr lang="ru-RU" sz="2400" dirty="0" err="1"/>
              <a:t>түрлері</a:t>
            </a:r>
            <a:r>
              <a:rPr lang="ru-RU" sz="2400" dirty="0"/>
              <a:t> </a:t>
            </a:r>
            <a:r>
              <a:rPr lang="ru-RU" sz="2400" dirty="0" err="1"/>
              <a:t>туралы</a:t>
            </a:r>
            <a:r>
              <a:rPr lang="ru-RU" sz="2400" dirty="0"/>
              <a:t>»</a:t>
            </a:r>
          </a:p>
          <a:p>
            <a:r>
              <a:rPr lang="kk-KZ" sz="2400" dirty="0"/>
              <a:t>«Көкетай ханның асы»</a:t>
            </a:r>
            <a:endParaRPr lang="ru-RU" sz="2400" dirty="0"/>
          </a:p>
          <a:p>
            <a:r>
              <a:rPr lang="ru-RU" sz="2400" dirty="0"/>
              <a:t>«</a:t>
            </a:r>
            <a:r>
              <a:rPr lang="ru-RU" sz="2400" dirty="0" err="1"/>
              <a:t>Қырдағы</a:t>
            </a:r>
            <a:r>
              <a:rPr lang="ru-RU" sz="2400" dirty="0"/>
              <a:t> </a:t>
            </a:r>
            <a:r>
              <a:rPr lang="ru-RU" sz="2400" dirty="0" err="1"/>
              <a:t>мұсылманшылық</a:t>
            </a:r>
            <a:r>
              <a:rPr lang="ru-RU" sz="2400" dirty="0"/>
              <a:t> </a:t>
            </a:r>
            <a:r>
              <a:rPr lang="ru-RU" sz="2400" dirty="0" err="1"/>
              <a:t>туралы</a:t>
            </a:r>
            <a:r>
              <a:rPr lang="ru-RU" sz="2400" dirty="0"/>
              <a:t>»</a:t>
            </a:r>
          </a:p>
          <a:p>
            <a:r>
              <a:rPr lang="ru-RU" sz="2400" dirty="0"/>
              <a:t>«</a:t>
            </a:r>
            <a:r>
              <a:rPr lang="ru-RU" sz="2400" dirty="0" err="1"/>
              <a:t>Қазақтардағы</a:t>
            </a:r>
            <a:r>
              <a:rPr lang="ru-RU" sz="2400" dirty="0"/>
              <a:t> </a:t>
            </a:r>
            <a:r>
              <a:rPr lang="ru-RU" sz="2400" dirty="0" err="1"/>
              <a:t>шамандықтың</a:t>
            </a:r>
            <a:r>
              <a:rPr lang="ru-RU" sz="2400" dirty="0"/>
              <a:t> </a:t>
            </a:r>
            <a:r>
              <a:rPr lang="ru-RU" sz="2400" dirty="0" err="1"/>
              <a:t>қалдығы</a:t>
            </a:r>
            <a:r>
              <a:rPr lang="ru-RU" sz="2400" dirty="0"/>
              <a:t>» </a:t>
            </a:r>
          </a:p>
          <a:p>
            <a:r>
              <a:rPr lang="kk-KZ" sz="2400" dirty="0"/>
              <a:t>«Сот реформасы туралы жазбалар»</a:t>
            </a:r>
            <a:endParaRPr lang="ru-RU" sz="2400" dirty="0"/>
          </a:p>
          <a:p>
            <a:r>
              <a:rPr lang="kk-KZ" sz="2400" dirty="0"/>
              <a:t>«Тәңірі»</a:t>
            </a:r>
            <a:endParaRPr lang="ru-RU" sz="2400" dirty="0"/>
          </a:p>
          <a:p>
            <a:r>
              <a:rPr lang="kk-KZ" sz="2400" dirty="0"/>
              <a:t>«Қазақтардағы шамандықтың қалдығы»</a:t>
            </a:r>
            <a:endParaRPr lang="ru-RU" sz="2400" dirty="0"/>
          </a:p>
          <a:p>
            <a:r>
              <a:rPr lang="ru-RU" sz="2400" dirty="0"/>
              <a:t> «</a:t>
            </a:r>
            <a:r>
              <a:rPr lang="ru-RU" sz="2400" dirty="0" err="1"/>
              <a:t>Қырғыздар</a:t>
            </a:r>
            <a:r>
              <a:rPr lang="ru-RU" sz="2400" dirty="0"/>
              <a:t> </a:t>
            </a:r>
            <a:r>
              <a:rPr lang="ru-RU" sz="2400" dirty="0" err="1"/>
              <a:t>туралы</a:t>
            </a:r>
            <a:r>
              <a:rPr lang="ru-RU" sz="2400" dirty="0"/>
              <a:t> </a:t>
            </a:r>
            <a:r>
              <a:rPr lang="ru-RU" sz="2400" dirty="0" err="1"/>
              <a:t>жазбалар</a:t>
            </a:r>
            <a:r>
              <a:rPr lang="ru-RU" sz="2400" dirty="0"/>
              <a:t>»</a:t>
            </a:r>
          </a:p>
          <a:p>
            <a:r>
              <a:rPr lang="kk-KZ" sz="2400" dirty="0"/>
              <a:t>«Жоңғария очерктері»</a:t>
            </a:r>
            <a:endParaRPr lang="ru-RU" sz="2400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3765301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105</TotalTime>
  <Words>240</Words>
  <Application>Microsoft Office PowerPoint</Application>
  <PresentationFormat>Экран (4:3)</PresentationFormat>
  <Paragraphs>44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Поток</vt:lpstr>
      <vt:lpstr> </vt:lpstr>
      <vt:lpstr>Презентация PowerPoint</vt:lpstr>
      <vt:lpstr>Презентация PowerPoint</vt:lpstr>
      <vt:lpstr>Презентация PowerPoint</vt:lpstr>
      <vt:lpstr>Презентация PowerPoint</vt:lpstr>
      <vt:lpstr>Оның шығармашылығының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Шоқан Уалиханов  (1835-1865)</dc:title>
  <dc:creator>Пользователь</dc:creator>
  <cp:lastModifiedBy>Пользователь</cp:lastModifiedBy>
  <cp:revision>12</cp:revision>
  <dcterms:created xsi:type="dcterms:W3CDTF">2016-02-09T16:09:33Z</dcterms:created>
  <dcterms:modified xsi:type="dcterms:W3CDTF">2016-02-10T01:35:09Z</dcterms:modified>
</cp:coreProperties>
</file>