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1DFAA8-E136-408B-8663-58971917C1FA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1C05AE-0994-4DA4-97A2-684E6CD13D8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962891" y="4891082"/>
            <a:ext cx="7854696" cy="1752600"/>
          </a:xfrm>
        </p:spPr>
        <p:txBody>
          <a:bodyPr>
            <a:normAutofit/>
          </a:bodyPr>
          <a:lstStyle/>
          <a:p>
            <a:r>
              <a:rPr lang="kk-KZ" sz="4000" dirty="0">
                <a:latin typeface="BatangChe" panose="02030609000101010101" pitchFamily="49" charset="-127"/>
                <a:ea typeface="BatangChe" panose="02030609000101010101" pitchFamily="49" charset="-127"/>
              </a:rPr>
              <a:t>Шоқан Уәлиханов</a:t>
            </a:r>
          </a:p>
          <a:p>
            <a:r>
              <a:rPr lang="kk-KZ" sz="4000" dirty="0">
                <a:latin typeface="BatangChe" panose="02030609000101010101" pitchFamily="49" charset="-127"/>
                <a:ea typeface="BatangChe" panose="02030609000101010101" pitchFamily="49" charset="-127"/>
              </a:rPr>
              <a:t>(1835-1865)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93744"/>
            <a:ext cx="3146425" cy="376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8690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120"/>
          </a:xfrm>
        </p:spPr>
        <p:txBody>
          <a:bodyPr/>
          <a:lstStyle/>
          <a:p>
            <a:r>
              <a:rPr lang="ru-RU" dirty="0" err="1"/>
              <a:t>Шоқанның</a:t>
            </a:r>
            <a:r>
              <a:rPr lang="ru-RU" dirty="0"/>
              <a:t> </a:t>
            </a:r>
            <a:r>
              <a:rPr lang="ru-RU" dirty="0" err="1"/>
              <a:t>арғы</a:t>
            </a:r>
            <a:r>
              <a:rPr lang="ru-RU" dirty="0"/>
              <a:t> </a:t>
            </a:r>
            <a:r>
              <a:rPr lang="ru-RU" dirty="0" err="1"/>
              <a:t>атасы</a:t>
            </a:r>
            <a:r>
              <a:rPr lang="ru-RU" dirty="0"/>
              <a:t> – </a:t>
            </a:r>
            <a:r>
              <a:rPr lang="ru-RU" dirty="0" err="1"/>
              <a:t>атақты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хан </a:t>
            </a:r>
            <a:r>
              <a:rPr lang="ru-RU" dirty="0" err="1"/>
              <a:t>болған</a:t>
            </a:r>
            <a:r>
              <a:rPr lang="ru-RU" dirty="0"/>
              <a:t>, </a:t>
            </a:r>
            <a:r>
              <a:rPr lang="ru-RU" dirty="0" err="1"/>
              <a:t>Шоқан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шөбересі</a:t>
            </a:r>
            <a:r>
              <a:rPr lang="ru-RU" dirty="0"/>
              <a:t>. </a:t>
            </a:r>
            <a:r>
              <a:rPr lang="ru-RU" dirty="0" err="1"/>
              <a:t>Шын</a:t>
            </a:r>
            <a:r>
              <a:rPr lang="ru-RU" dirty="0"/>
              <a:t> </a:t>
            </a:r>
            <a:r>
              <a:rPr lang="ru-RU" dirty="0" err="1"/>
              <a:t>аты</a:t>
            </a:r>
            <a:r>
              <a:rPr lang="ru-RU" dirty="0"/>
              <a:t> – </a:t>
            </a:r>
            <a:r>
              <a:rPr lang="ru-RU" dirty="0" err="1"/>
              <a:t>Мұхаммедханафия</a:t>
            </a:r>
            <a:r>
              <a:rPr lang="ru-RU" dirty="0"/>
              <a:t>. </a:t>
            </a:r>
            <a:r>
              <a:rPr lang="ru-RU" dirty="0" err="1"/>
              <a:t>Туған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–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Қостанай</a:t>
            </a:r>
            <a:r>
              <a:rPr lang="ru-RU" dirty="0"/>
              <a:t> </a:t>
            </a:r>
            <a:r>
              <a:rPr lang="ru-RU" dirty="0" err="1"/>
              <a:t>облысындағы</a:t>
            </a:r>
            <a:r>
              <a:rPr lang="ru-RU" dirty="0"/>
              <a:t> </a:t>
            </a:r>
            <a:r>
              <a:rPr lang="ru-RU" dirty="0" err="1"/>
              <a:t>Құсмұрын</a:t>
            </a:r>
            <a:r>
              <a:rPr lang="ru-RU" dirty="0"/>
              <a:t> </a:t>
            </a:r>
            <a:r>
              <a:rPr lang="ru-RU" dirty="0" err="1"/>
              <a:t>көлінің</a:t>
            </a:r>
            <a:r>
              <a:rPr lang="ru-RU" dirty="0"/>
              <a:t> </a:t>
            </a:r>
            <a:r>
              <a:rPr lang="ru-RU" dirty="0" err="1"/>
              <a:t>жағасы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«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жұртты</a:t>
            </a:r>
            <a:r>
              <a:rPr lang="kk-KZ" dirty="0"/>
              <a:t>ң тілін білуге тиісті</a:t>
            </a:r>
            <a:r>
              <a:rPr lang="ru-RU" dirty="0"/>
              <a:t>» хан </a:t>
            </a:r>
            <a:r>
              <a:rPr lang="ru-RU" dirty="0" err="1"/>
              <a:t>тұқыма</a:t>
            </a:r>
            <a:r>
              <a:rPr lang="ru-RU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, </a:t>
            </a:r>
            <a:r>
              <a:rPr lang="ru-RU" dirty="0" err="1"/>
              <a:t>ауыл</a:t>
            </a:r>
            <a:r>
              <a:rPr lang="ru-RU" dirty="0"/>
              <a:t> </a:t>
            </a:r>
            <a:r>
              <a:rPr lang="ru-RU" dirty="0" err="1"/>
              <a:t>мектебінде</a:t>
            </a:r>
            <a:r>
              <a:rPr lang="ru-RU" dirty="0"/>
              <a:t> </a:t>
            </a:r>
            <a:r>
              <a:rPr lang="ru-RU" dirty="0" err="1"/>
              <a:t>оқып</a:t>
            </a:r>
            <a:r>
              <a:rPr lang="ru-RU" dirty="0"/>
              <a:t>, </a:t>
            </a:r>
            <a:r>
              <a:rPr lang="ru-RU" dirty="0" err="1"/>
              <a:t>арабша</a:t>
            </a:r>
            <a:r>
              <a:rPr lang="ru-RU" dirty="0"/>
              <a:t> хат </a:t>
            </a:r>
            <a:r>
              <a:rPr lang="ru-RU" dirty="0" err="1"/>
              <a:t>таныған</a:t>
            </a:r>
            <a:r>
              <a:rPr lang="ru-RU" dirty="0"/>
              <a:t> </a:t>
            </a:r>
            <a:r>
              <a:rPr lang="ru-RU" dirty="0" err="1"/>
              <a:t>Шоқан</a:t>
            </a:r>
            <a:r>
              <a:rPr lang="ru-RU" dirty="0"/>
              <a:t> араб, </a:t>
            </a:r>
            <a:r>
              <a:rPr lang="ru-RU" dirty="0" err="1"/>
              <a:t>шағата</a:t>
            </a:r>
            <a:r>
              <a:rPr lang="ru-RU" dirty="0"/>
              <a:t>	й </a:t>
            </a:r>
            <a:r>
              <a:rPr lang="ru-RU" dirty="0" err="1"/>
              <a:t>тілдерін</a:t>
            </a:r>
            <a:r>
              <a:rPr lang="ru-RU" dirty="0"/>
              <a:t> </a:t>
            </a:r>
            <a:r>
              <a:rPr lang="ru-RU" dirty="0" err="1"/>
              <a:t>меңгереді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026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6632"/>
            <a:ext cx="8686800" cy="5963493"/>
          </a:xfrm>
        </p:spPr>
        <p:txBody>
          <a:bodyPr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kk-KZ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                               </a:t>
            </a:r>
          </a:p>
          <a:p>
            <a:pPr marL="0" indent="0">
              <a:buNone/>
            </a:pPr>
            <a:endParaRPr lang="kk-KZ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>
              <a:buNone/>
            </a:pPr>
            <a:r>
              <a:rPr lang="kk-KZ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</a:t>
            </a:r>
            <a:endParaRPr lang="kk-KZ" sz="1800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 этнограф                                                                қазақтың ұлы ғалымы</a:t>
            </a:r>
          </a:p>
          <a:p>
            <a:pPr marL="0" indent="0">
              <a:buNone/>
            </a:pPr>
            <a:endParaRPr lang="kk-KZ" sz="1800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  <a:p>
            <a:pPr marL="0" indent="0">
              <a:lnSpc>
                <a:spcPct val="210000"/>
              </a:lnSpc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</a:t>
            </a:r>
          </a:p>
          <a:p>
            <a:pPr marL="0" indent="0">
              <a:lnSpc>
                <a:spcPct val="210000"/>
              </a:lnSpc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                                                                                                                тарихшы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географ</a:t>
            </a:r>
          </a:p>
          <a:p>
            <a:pPr marL="0" indent="0"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                                                                                               фольклоршы</a:t>
            </a:r>
          </a:p>
          <a:p>
            <a:pPr marL="0" indent="0"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ағартушы                                                                                             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kk-KZ" sz="1800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                                                                        демократ                       </a:t>
            </a:r>
            <a:endParaRPr lang="ru-RU" sz="1800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784" y="1605461"/>
            <a:ext cx="2321452" cy="28803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 flipV="1">
            <a:off x="5724128" y="1844824"/>
            <a:ext cx="649916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941996" y="2973613"/>
            <a:ext cx="864096" cy="1440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53681" y="3923466"/>
            <a:ext cx="716632" cy="3600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55749" y="4641273"/>
            <a:ext cx="0" cy="58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2771800" y="4103486"/>
            <a:ext cx="504056" cy="5713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2190190" y="3372125"/>
            <a:ext cx="684076" cy="1080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 flipV="1">
            <a:off x="2771800" y="1844824"/>
            <a:ext cx="617182" cy="4404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01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616624"/>
          </a:xfrm>
        </p:spPr>
        <p:txBody>
          <a:bodyPr>
            <a:normAutofit/>
          </a:bodyPr>
          <a:lstStyle/>
          <a:p>
            <a:r>
              <a:rPr lang="kk-KZ" dirty="0"/>
              <a:t>Шоқанның әкесі Шынғыс жасында Омбы қаласындағы  офицерлер мектебінде оқып, білім алған кісі еді.</a:t>
            </a:r>
          </a:p>
          <a:p>
            <a:r>
              <a:rPr lang="kk-KZ" dirty="0"/>
              <a:t>Белгілі шығыстанушы ғалым И.Н.Березиннің тапсырмасы бойынша Тоқтамыс  ханның «Жарлығына» талдау жасайды.</a:t>
            </a:r>
          </a:p>
          <a:p>
            <a:r>
              <a:rPr lang="kk-KZ" dirty="0"/>
              <a:t>1853 жылы Шоқан Омбы кадет корпусын бітіріп, Батыс Сібір генерал-губернаторының кеңсесінде әскери қызметке қалады.</a:t>
            </a:r>
          </a:p>
          <a:p>
            <a:r>
              <a:rPr lang="kk-KZ" dirty="0"/>
              <a:t>1855 жылы Омбыдан Семей, Аягөз, Қапал арқылы Іле Алатауына дейін келеді, Жоңғар қақпасына, Алакөл, Тарбағатай саяхат жасайды.</a:t>
            </a:r>
          </a:p>
          <a:p>
            <a:endParaRPr lang="kk-KZ" dirty="0"/>
          </a:p>
          <a:p>
            <a:endParaRPr lang="kk-KZ" dirty="0"/>
          </a:p>
          <a:p>
            <a:pPr marL="0" indent="0">
              <a:buNone/>
            </a:pPr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79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5343872"/>
          </a:xfrm>
        </p:spPr>
        <p:txBody>
          <a:bodyPr/>
          <a:lstStyle/>
          <a:p>
            <a:r>
              <a:rPr lang="kk-KZ" dirty="0"/>
              <a:t>Ш.Уәлиханов тарих, география, әдебиет салаларындағы еңюбектері Петербург ғалымдарының назарын аударып, Семенов-Тян-Шанскийдің ұсынуымен 1857 жылы жиырмадан жаңа асқан Шоқан Орыс география қоғамының толық мүшелігіне сайланады.</a:t>
            </a:r>
          </a:p>
          <a:p>
            <a:pPr marL="0" indent="0">
              <a:buNone/>
            </a:pPr>
            <a:endParaRPr lang="kk-KZ" dirty="0"/>
          </a:p>
          <a:p>
            <a:r>
              <a:rPr lang="kk-KZ" dirty="0"/>
              <a:t>Ш.Уәлихановтың орыс достары көп болған. Ол П.П.Семенов-Тян-Шанскиймен, Ф.М.Достоевскиймен, А.И.Бекетовпен, Е.Ковалевскиймен, А.Манасовпен, К.Курочкинмен араласып тұрған.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9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23"/>
          <p:cNvSpPr>
            <a:spLocks noGrp="1"/>
          </p:cNvSpPr>
          <p:nvPr>
            <p:ph type="title"/>
          </p:nvPr>
        </p:nvSpPr>
        <p:spPr>
          <a:xfrm>
            <a:off x="467544" y="692696"/>
            <a:ext cx="8075240" cy="720080"/>
          </a:xfrm>
        </p:spPr>
        <p:txBody>
          <a:bodyPr>
            <a:normAutofit/>
          </a:bodyPr>
          <a:lstStyle/>
          <a:p>
            <a:r>
              <a:rPr lang="ru-RU" sz="4000" dirty="0" err="1"/>
              <a:t>Оның</a:t>
            </a:r>
            <a:r>
              <a:rPr lang="ru-RU" sz="4000" dirty="0"/>
              <a:t> </a:t>
            </a:r>
            <a:r>
              <a:rPr lang="ru-RU" sz="4000" dirty="0" err="1"/>
              <a:t>шығармашылығының</a:t>
            </a:r>
            <a:endParaRPr lang="ru-RU" sz="4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9375" y="4005263"/>
            <a:ext cx="2714625" cy="15716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Объект 21"/>
          <p:cNvSpPr>
            <a:spLocks noGrp="1"/>
          </p:cNvSpPr>
          <p:nvPr>
            <p:ph sz="half" idx="4294967295"/>
          </p:nvPr>
        </p:nvSpPr>
        <p:spPr>
          <a:xfrm>
            <a:off x="179512" y="1700808"/>
            <a:ext cx="8136903" cy="4653954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/>
              <a:t>«</a:t>
            </a:r>
            <a:r>
              <a:rPr lang="ru-RU" sz="2400" dirty="0" err="1"/>
              <a:t>Ыстықкөл</a:t>
            </a:r>
            <a:r>
              <a:rPr lang="ru-RU" sz="2400" dirty="0"/>
              <a:t> </a:t>
            </a:r>
            <a:r>
              <a:rPr lang="ru-RU" sz="2400" dirty="0" err="1"/>
              <a:t>сапасының</a:t>
            </a:r>
            <a:r>
              <a:rPr lang="ru-RU" sz="2400" dirty="0"/>
              <a:t> </a:t>
            </a:r>
            <a:r>
              <a:rPr lang="ru-RU" sz="2400" dirty="0" err="1"/>
              <a:t>күнделіктері</a:t>
            </a:r>
            <a:r>
              <a:rPr lang="ru-RU" sz="2400" dirty="0"/>
              <a:t>»</a:t>
            </a:r>
          </a:p>
          <a:p>
            <a:r>
              <a:rPr lang="kk-KZ" sz="2400" dirty="0"/>
              <a:t>«Манасты»</a:t>
            </a:r>
            <a:endParaRPr lang="ru-RU" sz="2400" dirty="0"/>
          </a:p>
          <a:p>
            <a:r>
              <a:rPr lang="kk-KZ" sz="2400" dirty="0"/>
              <a:t>«</a:t>
            </a:r>
            <a:r>
              <a:rPr lang="ru-RU" sz="2400" dirty="0" err="1"/>
              <a:t>Қозы</a:t>
            </a:r>
            <a:r>
              <a:rPr lang="ru-RU" sz="2400" dirty="0"/>
              <a:t> </a:t>
            </a:r>
            <a:r>
              <a:rPr lang="ru-RU" sz="2400" dirty="0" err="1"/>
              <a:t>Көрпеш</a:t>
            </a:r>
            <a:r>
              <a:rPr lang="ru-RU" sz="2400" dirty="0"/>
              <a:t> Баян </a:t>
            </a:r>
            <a:r>
              <a:rPr lang="ru-RU" sz="2400" dirty="0" err="1"/>
              <a:t>сұлу</a:t>
            </a:r>
            <a:r>
              <a:rPr lang="ru-RU" sz="2400" dirty="0"/>
              <a:t>»</a:t>
            </a:r>
          </a:p>
          <a:p>
            <a:r>
              <a:rPr lang="ru-RU" sz="2400" dirty="0"/>
              <a:t>«</a:t>
            </a:r>
            <a:r>
              <a:rPr lang="ru-RU" sz="2400" dirty="0" err="1"/>
              <a:t>Қытай</a:t>
            </a:r>
            <a:r>
              <a:rPr lang="ru-RU" sz="2400" dirty="0"/>
              <a:t> </a:t>
            </a:r>
            <a:r>
              <a:rPr lang="ru-RU" sz="2400" dirty="0" err="1"/>
              <a:t>империясының</a:t>
            </a:r>
            <a:r>
              <a:rPr lang="ru-RU" sz="2400" dirty="0"/>
              <a:t> </a:t>
            </a:r>
            <a:r>
              <a:rPr lang="ru-RU" sz="2400" dirty="0" err="1"/>
              <a:t>батыс</a:t>
            </a:r>
            <a:r>
              <a:rPr lang="ru-RU" sz="2400" dirty="0"/>
              <a:t> </a:t>
            </a:r>
            <a:r>
              <a:rPr lang="ru-RU" sz="2400" dirty="0" err="1"/>
              <a:t>өлкесі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Құлжа</a:t>
            </a:r>
            <a:r>
              <a:rPr lang="ru-RU" sz="2400" dirty="0"/>
              <a:t> </a:t>
            </a:r>
            <a:r>
              <a:rPr lang="ru-RU" sz="2400" dirty="0" err="1"/>
              <a:t>қаласы</a:t>
            </a:r>
            <a:r>
              <a:rPr lang="ru-RU" sz="2400" dirty="0"/>
              <a:t>»</a:t>
            </a:r>
          </a:p>
          <a:p>
            <a:r>
              <a:rPr lang="ru-RU" sz="2400"/>
              <a:t>«Қазақтың</a:t>
            </a:r>
            <a:r>
              <a:rPr lang="ru-RU" sz="2400" dirty="0"/>
              <a:t> </a:t>
            </a:r>
            <a:r>
              <a:rPr lang="ru-RU" sz="2400" dirty="0" err="1"/>
              <a:t>халық</a:t>
            </a:r>
            <a:r>
              <a:rPr lang="ru-RU" sz="2400" dirty="0"/>
              <a:t> </a:t>
            </a:r>
            <a:r>
              <a:rPr lang="ru-RU" sz="2400" dirty="0" err="1"/>
              <a:t>поэзиясының</a:t>
            </a:r>
            <a:r>
              <a:rPr lang="ru-RU" sz="2400" dirty="0"/>
              <a:t> </a:t>
            </a:r>
            <a:r>
              <a:rPr lang="ru-RU" sz="2400" dirty="0" err="1"/>
              <a:t>түрлері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»</a:t>
            </a:r>
          </a:p>
          <a:p>
            <a:r>
              <a:rPr lang="kk-KZ" sz="2400" dirty="0"/>
              <a:t>«Көкетай ханның асы»</a:t>
            </a:r>
            <a:endParaRPr lang="ru-RU" sz="2400" dirty="0"/>
          </a:p>
          <a:p>
            <a:r>
              <a:rPr lang="ru-RU" sz="2400" dirty="0"/>
              <a:t>«</a:t>
            </a:r>
            <a:r>
              <a:rPr lang="ru-RU" sz="2400" dirty="0" err="1"/>
              <a:t>Қырдағы</a:t>
            </a:r>
            <a:r>
              <a:rPr lang="ru-RU" sz="2400" dirty="0"/>
              <a:t> </a:t>
            </a:r>
            <a:r>
              <a:rPr lang="ru-RU" sz="2400" dirty="0" err="1"/>
              <a:t>мұсылманшылық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»</a:t>
            </a:r>
          </a:p>
          <a:p>
            <a:r>
              <a:rPr lang="ru-RU" sz="2400" dirty="0"/>
              <a:t>«</a:t>
            </a:r>
            <a:r>
              <a:rPr lang="ru-RU" sz="2400" dirty="0" err="1"/>
              <a:t>Қазақтардағы</a:t>
            </a:r>
            <a:r>
              <a:rPr lang="ru-RU" sz="2400" dirty="0"/>
              <a:t> </a:t>
            </a:r>
            <a:r>
              <a:rPr lang="ru-RU" sz="2400" dirty="0" err="1"/>
              <a:t>шамандықтың</a:t>
            </a:r>
            <a:r>
              <a:rPr lang="ru-RU" sz="2400" dirty="0"/>
              <a:t> </a:t>
            </a:r>
            <a:r>
              <a:rPr lang="ru-RU" sz="2400" dirty="0" err="1"/>
              <a:t>қалдығы</a:t>
            </a:r>
            <a:r>
              <a:rPr lang="ru-RU" sz="2400" dirty="0"/>
              <a:t>» </a:t>
            </a:r>
          </a:p>
          <a:p>
            <a:r>
              <a:rPr lang="kk-KZ" sz="2400" dirty="0"/>
              <a:t>«Сот реформасы туралы жазбалар»</a:t>
            </a:r>
            <a:endParaRPr lang="ru-RU" sz="2400" dirty="0"/>
          </a:p>
          <a:p>
            <a:r>
              <a:rPr lang="kk-KZ" sz="2400" dirty="0"/>
              <a:t>«Тәңірі»</a:t>
            </a:r>
            <a:endParaRPr lang="ru-RU" sz="2400" dirty="0"/>
          </a:p>
          <a:p>
            <a:r>
              <a:rPr lang="kk-KZ" sz="2400" dirty="0"/>
              <a:t>«Қазақтардағы шамандықтың қалдығы»</a:t>
            </a:r>
            <a:endParaRPr lang="ru-RU" sz="2400" dirty="0"/>
          </a:p>
          <a:p>
            <a:r>
              <a:rPr lang="ru-RU" sz="2400" dirty="0"/>
              <a:t> «</a:t>
            </a:r>
            <a:r>
              <a:rPr lang="ru-RU" sz="2400" dirty="0" err="1"/>
              <a:t>Қырғыздар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жазбалар</a:t>
            </a:r>
            <a:r>
              <a:rPr lang="ru-RU" sz="2400" dirty="0"/>
              <a:t>»</a:t>
            </a:r>
          </a:p>
          <a:p>
            <a:r>
              <a:rPr lang="kk-KZ" sz="2400" dirty="0"/>
              <a:t>«Жоңғария очерктері»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653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240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Оның шығармашылығының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Шоқан Уалиханов  (1835-1865)</dc:title>
  <dc:creator>Пользователь</dc:creator>
  <cp:lastModifiedBy>Пользователь</cp:lastModifiedBy>
  <cp:revision>12</cp:revision>
  <dcterms:created xsi:type="dcterms:W3CDTF">2016-02-09T16:09:33Z</dcterms:created>
  <dcterms:modified xsi:type="dcterms:W3CDTF">2016-02-10T01:35:09Z</dcterms:modified>
</cp:coreProperties>
</file>