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3" r:id="rId3"/>
    <p:sldId id="265" r:id="rId4"/>
    <p:sldId id="266" r:id="rId5"/>
    <p:sldId id="256" r:id="rId6"/>
    <p:sldId id="258" r:id="rId7"/>
    <p:sldId id="259" r:id="rId8"/>
    <p:sldId id="260" r:id="rId9"/>
    <p:sldId id="257" r:id="rId10"/>
    <p:sldId id="267" r:id="rId11"/>
    <p:sldId id="268" r:id="rId12"/>
    <p:sldId id="262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500" autoAdjust="0"/>
  </p:normalViewPr>
  <p:slideViewPr>
    <p:cSldViewPr>
      <p:cViewPr varScale="1">
        <p:scale>
          <a:sx n="70" d="100"/>
          <a:sy n="70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38C7FD3B-8BD6-4F73-9B6F-7852939CF6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781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098208D7-B6F5-4EE4-BE1A-52A3210180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91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791B7-EFFA-4863-9701-D1CFC0F9CE5D}" type="slidenum">
              <a:rPr lang="ru-RU"/>
              <a:pPr/>
              <a:t>5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C758E-A6DD-472D-B006-D7DCB682396B}" type="slidenum">
              <a:rPr lang="ru-RU"/>
              <a:pPr/>
              <a:t>6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8A8D8E-F3A8-4097-9CB2-9E4778515A44}" type="slidenum">
              <a:rPr lang="ru-RU"/>
              <a:pPr/>
              <a:t>7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BE130-F56B-415C-979D-2CC698852C91}" type="slidenum">
              <a:rPr lang="ru-RU"/>
              <a:pPr/>
              <a:t>8</a:t>
            </a:fld>
            <a:endParaRPr lang="ru-R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B3124-328A-4DE0-B9C9-DC237767AB52}" type="slidenum">
              <a:rPr lang="ru-RU"/>
              <a:pPr/>
              <a:t>9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6D8558B-4BDC-4265-9F00-0309C74A1E75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79088-9EBF-4C88-9CAD-343317E322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28968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48C60-C0AF-4F0A-8EE4-A68FE2FF6E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238374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73F9900-AF6F-46FB-AF4A-3ED20F5FE6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54110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217F4B-1FE1-4701-AC8C-C0539A38BE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3317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BD4DA-CE37-48CA-9221-C686C9E7C6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212419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8353B-AA81-46F2-933C-577676230B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600465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A6EDE-7B00-4043-80EC-6D796BC2EE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206148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4E232-B724-4066-9CB6-1946056EB9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24550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B259E-9732-452E-8EC2-892E22F8E7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7445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A460E-5C9C-4FCB-9FB4-9C17CF8E04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26418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8BCA8-EAC3-495B-995C-F6098E9D2E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7653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A3C99-CE32-40F4-A6C8-CE422E3B52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79060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396D0D3-0E15-46F1-88AA-3969A7D85EB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00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microsoft.com/office/2007/relationships/hdphoto" Target="../media/hdphoto1.wdp"/><Relationship Id="rId7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5" Type="http://schemas.openxmlformats.org/officeDocument/2006/relationships/slide" Target="slide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060848"/>
            <a:ext cx="6400800" cy="2273300"/>
          </a:xfrm>
        </p:spPr>
        <p:txBody>
          <a:bodyPr/>
          <a:lstStyle/>
          <a:p>
            <a:r>
              <a:rPr lang="kk-KZ" dirty="0">
                <a:effectLst/>
              </a:rPr>
              <a:t>Мәтіндік проссесор туралы жалпы мағлұмат.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293096"/>
            <a:ext cx="6032500" cy="1003300"/>
          </a:xfrm>
        </p:spPr>
        <p:txBody>
          <a:bodyPr/>
          <a:lstStyle/>
          <a:p>
            <a:r>
              <a:rPr lang="kk-KZ" dirty="0">
                <a:effectLst/>
              </a:rPr>
              <a:t>Программаның интерфейсі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5022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638"/>
            <a:ext cx="7560840" cy="600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331640" y="692696"/>
            <a:ext cx="4032448" cy="5184576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Штриховая стрелка вправо 3">
            <a:hlinkClick r:id="rId3" action="ppaction://hlinksldjump"/>
          </p:cNvPr>
          <p:cNvSpPr/>
          <p:nvPr/>
        </p:nvSpPr>
        <p:spPr bwMode="auto">
          <a:xfrm>
            <a:off x="7953641" y="6226100"/>
            <a:ext cx="673898" cy="383549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1857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 bwMode="auto">
          <a:xfrm>
            <a:off x="4932040" y="116632"/>
            <a:ext cx="2520280" cy="936104"/>
          </a:xfrm>
          <a:prstGeom prst="cube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4.Компьютер </a:t>
            </a:r>
            <a:r>
              <a:rPr lang="ru-RU" b="1" dirty="0" err="1">
                <a:solidFill>
                  <a:srgbClr val="7030A0"/>
                </a:solidFill>
                <a:latin typeface="Comic Sans MS" pitchFamily="66" charset="0"/>
              </a:rPr>
              <a:t>бекеті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040" y="12130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/>
              <a:t>1. Артығын таңдаңдар:</a:t>
            </a:r>
            <a:endParaRPr lang="ru-RU" dirty="0"/>
          </a:p>
          <a:p>
            <a:r>
              <a:rPr lang="kk-KZ" dirty="0"/>
              <a:t>А) </a:t>
            </a:r>
            <a:r>
              <a:rPr lang="en-US" dirty="0"/>
              <a:t>WordPad</a:t>
            </a:r>
            <a:endParaRPr lang="ru-RU" dirty="0"/>
          </a:p>
          <a:p>
            <a:r>
              <a:rPr lang="kk-KZ" dirty="0"/>
              <a:t>В) </a:t>
            </a:r>
            <a:r>
              <a:rPr lang="en-US" dirty="0" err="1"/>
              <a:t>Microsof</a:t>
            </a:r>
            <a:r>
              <a:rPr lang="en-US" dirty="0"/>
              <a:t> t Word</a:t>
            </a:r>
            <a:endParaRPr lang="ru-RU" dirty="0"/>
          </a:p>
          <a:p>
            <a:r>
              <a:rPr lang="kk-KZ" dirty="0"/>
              <a:t>С) </a:t>
            </a:r>
            <a:r>
              <a:rPr lang="en-US" dirty="0"/>
              <a:t>Paint</a:t>
            </a:r>
            <a:endParaRPr lang="ru-RU" dirty="0"/>
          </a:p>
          <a:p>
            <a:r>
              <a:rPr lang="en-US" dirty="0"/>
              <a:t>D</a:t>
            </a:r>
            <a:r>
              <a:rPr lang="kk-KZ" dirty="0"/>
              <a:t>) Блакнот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71616" y="2121843"/>
            <a:ext cx="1043608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0040" y="2690336"/>
            <a:ext cx="7740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2. Ашық құжаттағы беттердің санын қалай анықтауға болады?</a:t>
            </a:r>
            <a:endParaRPr lang="ru-RU" dirty="0"/>
          </a:p>
          <a:p>
            <a:r>
              <a:rPr lang="kk-KZ" dirty="0"/>
              <a:t>А) жолақтың Бетті белгілеу (Разметка страницы) тіркеме парағында</a:t>
            </a:r>
            <a:endParaRPr lang="ru-RU" dirty="0"/>
          </a:p>
          <a:p>
            <a:r>
              <a:rPr lang="en-US" dirty="0"/>
              <a:t>B</a:t>
            </a:r>
            <a:r>
              <a:rPr lang="kk-KZ" dirty="0"/>
              <a:t>) жолақтың Басты (Главная) тіркеме парағында</a:t>
            </a:r>
            <a:endParaRPr lang="ru-RU" dirty="0"/>
          </a:p>
          <a:p>
            <a:r>
              <a:rPr lang="kk-KZ" dirty="0"/>
              <a:t>C) терезенің тақырып жолында</a:t>
            </a:r>
            <a:endParaRPr lang="ru-RU" dirty="0"/>
          </a:p>
          <a:p>
            <a:r>
              <a:rPr lang="kk-KZ" dirty="0"/>
              <a:t>D) қалып-күй жолында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40176" y="3861048"/>
            <a:ext cx="2791663" cy="3066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340" y="4208313"/>
            <a:ext cx="64039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3. Құжатты қарап шығу масштабын өзгертуге болады:</a:t>
            </a:r>
            <a:endParaRPr lang="ru-RU" dirty="0"/>
          </a:p>
          <a:p>
            <a:r>
              <a:rPr lang="kk-KZ" dirty="0"/>
              <a:t>А) жолақтың бетті белгілеу бөлімінде</a:t>
            </a:r>
            <a:endParaRPr lang="ru-RU" dirty="0"/>
          </a:p>
          <a:p>
            <a:r>
              <a:rPr lang="kk-KZ" dirty="0"/>
              <a:t>B) жолақтың бАсты бөлігінде</a:t>
            </a:r>
            <a:endParaRPr lang="ru-RU" dirty="0"/>
          </a:p>
          <a:p>
            <a:r>
              <a:rPr lang="kk-KZ" dirty="0"/>
              <a:t>C) терезенің тақырып жолында</a:t>
            </a:r>
            <a:endParaRPr lang="ru-RU" dirty="0"/>
          </a:p>
          <a:p>
            <a:r>
              <a:rPr lang="en-US" dirty="0"/>
              <a:t>D</a:t>
            </a:r>
            <a:r>
              <a:rPr lang="kk-KZ" dirty="0"/>
              <a:t>) қалып-күй жолында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50788" y="5379025"/>
            <a:ext cx="2791663" cy="3066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225856"/>
            <a:ext cx="8064896" cy="25853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4. Жанама мәзірді қалай шықырамыз?</a:t>
            </a:r>
            <a:endParaRPr lang="ru-RU" dirty="0"/>
          </a:p>
          <a:p>
            <a:r>
              <a:rPr lang="kk-KZ" dirty="0"/>
              <a:t>А) құжаттың қажетті элементін тінтуірдің оң батырмасын шерту арқылы;</a:t>
            </a:r>
            <a:endParaRPr lang="ru-RU" dirty="0"/>
          </a:p>
          <a:p>
            <a:r>
              <a:rPr lang="kk-KZ" dirty="0"/>
              <a:t>B) құжаттың қажетті элементін тінтуірдің сол жақ батырмасын шерту арқылы;</a:t>
            </a:r>
            <a:endParaRPr lang="ru-RU" dirty="0"/>
          </a:p>
          <a:p>
            <a:r>
              <a:rPr lang="kk-KZ" dirty="0"/>
              <a:t>C) құжаттың қажетті элементін тінтуірдің оң жақ батырмасын екі рет шерту арқылы;</a:t>
            </a:r>
            <a:endParaRPr lang="ru-RU" dirty="0"/>
          </a:p>
          <a:p>
            <a:r>
              <a:rPr lang="kk-KZ" dirty="0"/>
              <a:t>D) құжаттың қажетті элементін тінтуірдің сол жақ батырмасын екі рет шерту арқылы;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79512" y="1556791"/>
            <a:ext cx="7272808" cy="5650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182" y="3849314"/>
            <a:ext cx="640721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5. Құжатты сақтау бұйрығы қайда орналасқан?</a:t>
            </a:r>
            <a:endParaRPr lang="ru-RU" dirty="0"/>
          </a:p>
          <a:p>
            <a:r>
              <a:rPr lang="kk-KZ" dirty="0"/>
              <a:t>А) жолақтың Басты тіркеме парағында</a:t>
            </a:r>
            <a:endParaRPr lang="ru-RU" dirty="0"/>
          </a:p>
          <a:p>
            <a:r>
              <a:rPr lang="kk-KZ" dirty="0"/>
              <a:t>B) Файл мәзірінде</a:t>
            </a:r>
            <a:endParaRPr lang="ru-RU" dirty="0"/>
          </a:p>
          <a:p>
            <a:r>
              <a:rPr lang="kk-KZ" dirty="0"/>
              <a:t>C) Office батырмасының мәзірінде</a:t>
            </a:r>
            <a:endParaRPr lang="ru-RU" dirty="0"/>
          </a:p>
          <a:p>
            <a:r>
              <a:rPr lang="en-US" dirty="0"/>
              <a:t>D</a:t>
            </a:r>
            <a:r>
              <a:rPr lang="kk-KZ" dirty="0"/>
              <a:t>) тек перне тақтадан қолжетімділі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05182" y="4644443"/>
            <a:ext cx="4025034" cy="3066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Штриховая стрелка вправо 13">
            <a:hlinkClick r:id="rId2" action="ppaction://hlinksldjump"/>
          </p:cNvPr>
          <p:cNvSpPr/>
          <p:nvPr/>
        </p:nvSpPr>
        <p:spPr bwMode="auto">
          <a:xfrm>
            <a:off x="7953641" y="6226100"/>
            <a:ext cx="673898" cy="383549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435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3" grpId="0" animBg="1"/>
      <p:bldP spid="13" grpId="1" animBg="1"/>
      <p:bldP spid="13" grpId="2" animBg="1"/>
      <p:bldP spid="13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3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 smtClean="0">
                <a:solidFill>
                  <a:srgbClr val="00B0F0"/>
                </a:solidFill>
              </a:rPr>
              <a:t>Тақырыпты </a:t>
            </a:r>
            <a:r>
              <a:rPr lang="kk-KZ" sz="2800" dirty="0">
                <a:solidFill>
                  <a:srgbClr val="00B0F0"/>
                </a:solidFill>
              </a:rPr>
              <a:t>жақсы </a:t>
            </a:r>
            <a:r>
              <a:rPr lang="kk-KZ" sz="2800" dirty="0" smtClean="0">
                <a:solidFill>
                  <a:srgbClr val="00B0F0"/>
                </a:solidFill>
              </a:rPr>
              <a:t>меңгердім</a:t>
            </a:r>
          </a:p>
          <a:p>
            <a:endParaRPr lang="ru-RU" sz="2800" dirty="0"/>
          </a:p>
          <a:p>
            <a:r>
              <a:rPr lang="kk-KZ" sz="2800" dirty="0" smtClean="0">
                <a:solidFill>
                  <a:srgbClr val="00B050"/>
                </a:solidFill>
              </a:rPr>
              <a:t>Сабақты </a:t>
            </a:r>
            <a:r>
              <a:rPr lang="kk-KZ" sz="2800" dirty="0">
                <a:solidFill>
                  <a:srgbClr val="00B050"/>
                </a:solidFill>
              </a:rPr>
              <a:t>жақсыдан төмен меңгердім,әлі де жұмыс жасауым </a:t>
            </a:r>
            <a:r>
              <a:rPr lang="kk-KZ" sz="2800" dirty="0" smtClean="0">
                <a:solidFill>
                  <a:srgbClr val="00B050"/>
                </a:solidFill>
              </a:rPr>
              <a:t>қажет</a:t>
            </a:r>
          </a:p>
          <a:p>
            <a:endParaRPr lang="ru-RU" sz="2800" dirty="0">
              <a:solidFill>
                <a:srgbClr val="FF0000"/>
              </a:solidFill>
            </a:endParaRPr>
          </a:p>
          <a:p>
            <a:r>
              <a:rPr lang="kk-KZ" sz="2800" dirty="0" smtClean="0">
                <a:solidFill>
                  <a:srgbClr val="FF0000"/>
                </a:solidFill>
              </a:rPr>
              <a:t>Бұл </a:t>
            </a:r>
            <a:r>
              <a:rPr lang="kk-KZ" sz="2800" dirty="0">
                <a:solidFill>
                  <a:srgbClr val="FF0000"/>
                </a:solidFill>
              </a:rPr>
              <a:t>тақырып бойынша көп жұмыс жасауым қажет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 bwMode="auto">
          <a:xfrm>
            <a:off x="6473968" y="3212976"/>
            <a:ext cx="864096" cy="864096"/>
          </a:xfrm>
          <a:prstGeom prst="triangle">
            <a:avLst/>
          </a:prstGeom>
          <a:solidFill>
            <a:srgbClr val="FF00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812360" y="2276872"/>
            <a:ext cx="720080" cy="648072"/>
          </a:xfrm>
          <a:prstGeom prst="rect">
            <a:avLst/>
          </a:prstGeom>
          <a:solidFill>
            <a:srgbClr val="00B05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5-конечная звезда 4"/>
          <p:cNvSpPr/>
          <p:nvPr/>
        </p:nvSpPr>
        <p:spPr bwMode="auto">
          <a:xfrm>
            <a:off x="6041920" y="980728"/>
            <a:ext cx="864096" cy="864096"/>
          </a:xfrm>
          <a:prstGeom prst="star5">
            <a:avLst/>
          </a:prstGeom>
          <a:solidFill>
            <a:srgbClr val="00B0F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 bwMode="auto">
          <a:xfrm>
            <a:off x="7953641" y="6226100"/>
            <a:ext cx="673898" cy="383549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907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72985">
            <a:off x="1537223" y="2773082"/>
            <a:ext cx="57406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3200" b="1" dirty="0"/>
              <a:t>§16. Мәтіндік процессор </a:t>
            </a:r>
            <a:endParaRPr lang="kk-KZ" sz="3200" b="1" dirty="0" smtClean="0"/>
          </a:p>
          <a:p>
            <a:pPr algn="ctr"/>
            <a:r>
              <a:rPr lang="kk-KZ" sz="3200" b="1" dirty="0" smtClean="0"/>
              <a:t>туралы </a:t>
            </a:r>
            <a:r>
              <a:rPr lang="kk-KZ" sz="3200" b="1" dirty="0"/>
              <a:t>жалпы мағлұмат. </a:t>
            </a:r>
            <a:endParaRPr lang="kk-KZ" sz="3200" b="1" dirty="0" smtClean="0"/>
          </a:p>
          <a:p>
            <a:pPr algn="ctr"/>
            <a:r>
              <a:rPr lang="kk-KZ" sz="3200" b="1" dirty="0" smtClean="0"/>
              <a:t>Программаның </a:t>
            </a:r>
            <a:r>
              <a:rPr lang="kk-KZ" sz="3200" b="1" dirty="0"/>
              <a:t>интерфейсі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Управляющая кнопка: домой 2">
            <a:hlinkClick r:id="" action="ppaction://hlinkshowjump?jump=lastslide" highlightClick="1"/>
          </p:cNvPr>
          <p:cNvSpPr/>
          <p:nvPr/>
        </p:nvSpPr>
        <p:spPr bwMode="auto">
          <a:xfrm rot="20920638">
            <a:off x="467544" y="353489"/>
            <a:ext cx="3098201" cy="2102549"/>
          </a:xfrm>
          <a:prstGeom prst="actionButtonHome">
            <a:avLst/>
          </a:prstGeom>
          <a:solidFill>
            <a:srgbClr val="92D05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069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korskar.com/wp-content/uploads/2010/09/Kristi-Malakoff-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3" b="96071" l="2429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653"/>
            <a:ext cx="6239178" cy="453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2860" y="4077072"/>
            <a:ext cx="63097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cap="all" spc="0" dirty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Информатикалық </a:t>
            </a:r>
            <a:endParaRPr lang="kk-KZ" sz="4400" b="1" cap="all" spc="0" dirty="0" smtClean="0">
              <a:ln w="9000" cmpd="sng">
                <a:solidFill>
                  <a:srgbClr val="FFC000"/>
                </a:solidFill>
                <a:prstDash val="solid"/>
              </a:ln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k-KZ" sz="4400" b="1" cap="all" spc="0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пойыз </a:t>
            </a:r>
            <a:endParaRPr lang="ru-RU" sz="4400" b="1" cap="all" spc="0" dirty="0">
              <a:ln w="9000" cmpd="sng">
                <a:solidFill>
                  <a:srgbClr val="FFC000"/>
                </a:solidFill>
                <a:prstDash val="solid"/>
              </a:ln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Волна 3">
            <a:hlinkClick r:id="rId4" action="ppaction://hlinksldjump"/>
          </p:cNvPr>
          <p:cNvSpPr/>
          <p:nvPr/>
        </p:nvSpPr>
        <p:spPr bwMode="auto">
          <a:xfrm>
            <a:off x="5898650" y="1772681"/>
            <a:ext cx="2221253" cy="936104"/>
          </a:xfrm>
          <a:prstGeom prst="wav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Кубик </a:t>
            </a:r>
            <a:r>
              <a:rPr lang="ru-RU" sz="1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лақтыру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билет </a:t>
            </a:r>
            <a:r>
              <a:rPr lang="ru-RU" sz="1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олна 6">
            <a:hlinkClick r:id="rId5" action="ppaction://hlinksldjump"/>
          </p:cNvPr>
          <p:cNvSpPr/>
          <p:nvPr/>
        </p:nvSpPr>
        <p:spPr bwMode="auto">
          <a:xfrm>
            <a:off x="6449262" y="3140968"/>
            <a:ext cx="2221253" cy="936104"/>
          </a:xfrm>
          <a:prstGeom prst="wav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2.Ақпарат </a:t>
            </a:r>
            <a:r>
              <a:rPr lang="ru-RU" dirty="0" err="1">
                <a:solidFill>
                  <a:srgbClr val="FF0000"/>
                </a:solidFill>
                <a:latin typeface="Comic Sans MS" pitchFamily="66" charset="0"/>
              </a:rPr>
              <a:t>бекеті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Волна 7">
            <a:hlinkClick r:id="rId6" action="ppaction://hlinksldjump"/>
          </p:cNvPr>
          <p:cNvSpPr/>
          <p:nvPr/>
        </p:nvSpPr>
        <p:spPr bwMode="auto">
          <a:xfrm>
            <a:off x="6239179" y="4587518"/>
            <a:ext cx="2401969" cy="936104"/>
          </a:xfrm>
          <a:prstGeom prst="wav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3.Пернелер </a:t>
            </a:r>
            <a:r>
              <a:rPr lang="ru-RU" b="1" dirty="0" err="1">
                <a:solidFill>
                  <a:srgbClr val="00B0F0"/>
                </a:solidFill>
                <a:latin typeface="Comic Sans MS" pitchFamily="66" charset="0"/>
              </a:rPr>
              <a:t>бекеті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Волна 8">
            <a:hlinkClick r:id="rId7" action="ppaction://hlinksldjump"/>
          </p:cNvPr>
          <p:cNvSpPr/>
          <p:nvPr/>
        </p:nvSpPr>
        <p:spPr bwMode="auto">
          <a:xfrm>
            <a:off x="4644008" y="5467797"/>
            <a:ext cx="2520280" cy="936104"/>
          </a:xfrm>
          <a:prstGeom prst="wav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4.Компьютер </a:t>
            </a:r>
            <a:r>
              <a:rPr lang="ru-RU" b="1" dirty="0" err="1">
                <a:solidFill>
                  <a:srgbClr val="7030A0"/>
                </a:solidFill>
                <a:latin typeface="Comic Sans MS" pitchFamily="66" charset="0"/>
              </a:rPr>
              <a:t>бекеті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Волна 9">
            <a:hlinkClick r:id="rId8" action="ppaction://hlinksldjump"/>
          </p:cNvPr>
          <p:cNvSpPr/>
          <p:nvPr/>
        </p:nvSpPr>
        <p:spPr bwMode="auto">
          <a:xfrm>
            <a:off x="2008963" y="5675565"/>
            <a:ext cx="2221253" cy="936104"/>
          </a:xfrm>
          <a:prstGeom prst="wav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5.Білім </a:t>
            </a:r>
            <a:r>
              <a:rPr lang="ru-RU" b="1" dirty="0" err="1">
                <a:solidFill>
                  <a:srgbClr val="0070C0"/>
                </a:solidFill>
                <a:latin typeface="Comic Sans MS" pitchFamily="66" charset="0"/>
              </a:rPr>
              <a:t>қаласы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Управляющая кнопка: домой 1">
            <a:hlinkClick r:id="" action="ppaction://hlinkshowjump?jump=lastslide" highlightClick="1"/>
          </p:cNvPr>
          <p:cNvSpPr/>
          <p:nvPr/>
        </p:nvSpPr>
        <p:spPr bwMode="auto">
          <a:xfrm>
            <a:off x="7633501" y="6065991"/>
            <a:ext cx="972804" cy="545678"/>
          </a:xfrm>
          <a:prstGeom prst="actionButtonHome">
            <a:avLst/>
          </a:prstGeom>
          <a:solidFill>
            <a:srgbClr val="92D05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820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3965084" cy="3965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Куб 1"/>
          <p:cNvSpPr/>
          <p:nvPr/>
        </p:nvSpPr>
        <p:spPr bwMode="auto">
          <a:xfrm>
            <a:off x="323528" y="332656"/>
            <a:ext cx="1224136" cy="864096"/>
          </a:xfrm>
          <a:prstGeom prst="cube">
            <a:avLst/>
          </a:prstGeom>
          <a:solidFill>
            <a:srgbClr val="00B0F0"/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1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Куб 3"/>
          <p:cNvSpPr/>
          <p:nvPr/>
        </p:nvSpPr>
        <p:spPr bwMode="auto">
          <a:xfrm>
            <a:off x="340303" y="1746986"/>
            <a:ext cx="1224136" cy="864096"/>
          </a:xfrm>
          <a:prstGeom prst="cube">
            <a:avLst/>
          </a:prstGeom>
          <a:solidFill>
            <a:srgbClr val="FFC000"/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b="1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Куб 4"/>
          <p:cNvSpPr/>
          <p:nvPr/>
        </p:nvSpPr>
        <p:spPr bwMode="auto">
          <a:xfrm>
            <a:off x="340303" y="2996952"/>
            <a:ext cx="1224136" cy="864096"/>
          </a:xfrm>
          <a:prstGeom prst="cube">
            <a:avLst/>
          </a:prstGeom>
          <a:solidFill>
            <a:srgbClr val="00B050"/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3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Куб 5"/>
          <p:cNvSpPr/>
          <p:nvPr/>
        </p:nvSpPr>
        <p:spPr bwMode="auto">
          <a:xfrm>
            <a:off x="340303" y="4271963"/>
            <a:ext cx="1224136" cy="864096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4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Куб 6"/>
          <p:cNvSpPr/>
          <p:nvPr/>
        </p:nvSpPr>
        <p:spPr bwMode="auto">
          <a:xfrm>
            <a:off x="2185464" y="4271963"/>
            <a:ext cx="1224136" cy="864096"/>
          </a:xfrm>
          <a:prstGeom prst="cube">
            <a:avLst/>
          </a:prstGeom>
          <a:solidFill>
            <a:srgbClr val="FFFF00"/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5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Куб 7"/>
          <p:cNvSpPr/>
          <p:nvPr/>
        </p:nvSpPr>
        <p:spPr bwMode="auto">
          <a:xfrm>
            <a:off x="2185464" y="5493723"/>
            <a:ext cx="1224136" cy="864096"/>
          </a:xfrm>
          <a:prstGeom prst="cube">
            <a:avLst/>
          </a:prstGeom>
          <a:solidFill>
            <a:srgbClr val="FF00FF"/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6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Табличка 2"/>
          <p:cNvSpPr/>
          <p:nvPr/>
        </p:nvSpPr>
        <p:spPr bwMode="auto">
          <a:xfrm>
            <a:off x="3923928" y="4062690"/>
            <a:ext cx="4536504" cy="2534662"/>
          </a:xfrm>
          <a:prstGeom prst="plaque">
            <a:avLst/>
          </a:prstGeom>
          <a:ln>
            <a:solidFill>
              <a:srgbClr val="7030A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Волна 8"/>
          <p:cNvSpPr/>
          <p:nvPr/>
        </p:nvSpPr>
        <p:spPr bwMode="auto">
          <a:xfrm>
            <a:off x="5580112" y="3140968"/>
            <a:ext cx="2520280" cy="824116"/>
          </a:xfrm>
          <a:prstGeom prst="wave">
            <a:avLst/>
          </a:prstGeom>
          <a:ln>
            <a:solidFill>
              <a:srgbClr val="7030A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</a:rPr>
              <a:t>Сұрақтар: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51103" y="4896484"/>
            <a:ext cx="4282154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 smtClean="0">
                <a:solidFill>
                  <a:schemeClr val="accent2"/>
                </a:solidFill>
              </a:rPr>
              <a:t>   </a:t>
            </a:r>
            <a:r>
              <a:rPr lang="kk-KZ" b="1" dirty="0">
                <a:solidFill>
                  <a:schemeClr val="accent2"/>
                </a:solidFill>
              </a:rPr>
              <a:t>Ctrl + С пернелері қандай қызмет атқарады?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014398" y="4966851"/>
            <a:ext cx="4355563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батырмасының қызметі: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20790" y="4886126"/>
            <a:ext cx="4309974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7030A0"/>
                </a:solidFill>
              </a:rPr>
              <a:t>Егер </a:t>
            </a:r>
            <a:r>
              <a:rPr lang="kk-KZ" b="1" dirty="0">
                <a:solidFill>
                  <a:srgbClr val="7030A0"/>
                </a:solidFill>
              </a:rPr>
              <a:t>бас әріппен бірнеше </a:t>
            </a:r>
            <a:endParaRPr lang="kk-KZ" b="1" dirty="0" smtClean="0">
              <a:solidFill>
                <a:srgbClr val="7030A0"/>
              </a:solidFill>
            </a:endParaRPr>
          </a:p>
          <a:p>
            <a:r>
              <a:rPr lang="kk-KZ" b="1" dirty="0" smtClean="0">
                <a:solidFill>
                  <a:srgbClr val="7030A0"/>
                </a:solidFill>
              </a:rPr>
              <a:t>сөз </a:t>
            </a:r>
            <a:r>
              <a:rPr lang="kk-KZ" b="1" dirty="0">
                <a:solidFill>
                  <a:srgbClr val="7030A0"/>
                </a:solidFill>
              </a:rPr>
              <a:t>енгізу керек болса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17" y="4953773"/>
            <a:ext cx="576064" cy="5317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043090" y="4847392"/>
            <a:ext cx="4343507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7030A0"/>
                </a:solidFill>
              </a:rPr>
              <a:t>Егер </a:t>
            </a:r>
            <a:r>
              <a:rPr lang="kk-KZ" b="1" dirty="0">
                <a:solidFill>
                  <a:srgbClr val="7030A0"/>
                </a:solidFill>
              </a:rPr>
              <a:t>бас әріпті енгізу керек </a:t>
            </a:r>
            <a:r>
              <a:rPr lang="kk-KZ" b="1" dirty="0" smtClean="0">
                <a:solidFill>
                  <a:srgbClr val="7030A0"/>
                </a:solidFill>
              </a:rPr>
              <a:t>болса</a:t>
            </a:r>
          </a:p>
          <a:p>
            <a:endParaRPr lang="kk-KZ" dirty="0" smtClean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43090" y="4863185"/>
            <a:ext cx="4280908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7030A0"/>
                </a:solidFill>
              </a:rPr>
              <a:t>Мәтіндік </a:t>
            </a:r>
            <a:r>
              <a:rPr lang="ru-RU" b="1" dirty="0">
                <a:solidFill>
                  <a:srgbClr val="7030A0"/>
                </a:solidFill>
              </a:rPr>
              <a:t>процессор</a:t>
            </a:r>
            <a:r>
              <a:rPr lang="kk-KZ" b="1" dirty="0">
                <a:solidFill>
                  <a:srgbClr val="7030A0"/>
                </a:solidFill>
              </a:rPr>
              <a:t> іске қосу</a:t>
            </a:r>
            <a:r>
              <a:rPr lang="kk-KZ" b="1" dirty="0" smtClean="0">
                <a:solidFill>
                  <a:srgbClr val="7030A0"/>
                </a:solidFill>
              </a:rPr>
              <a:t>?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20790" y="4812893"/>
            <a:ext cx="4242905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7030A0"/>
                </a:solidFill>
              </a:rPr>
              <a:t>Tab- </a:t>
            </a:r>
            <a:r>
              <a:rPr lang="kk-KZ" b="1" dirty="0">
                <a:solidFill>
                  <a:srgbClr val="7030A0"/>
                </a:solidFill>
              </a:rPr>
              <a:t>пернесінің қызметі</a:t>
            </a:r>
            <a:r>
              <a:rPr lang="kk-KZ" b="1" dirty="0" smtClean="0">
                <a:solidFill>
                  <a:srgbClr val="7030A0"/>
                </a:solidFill>
              </a:rPr>
              <a:t>?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23600" y="5532457"/>
            <a:ext cx="3660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FF0000"/>
                </a:solidFill>
              </a:rPr>
              <a:t>Ерекшеленген бөлікті алмасу </a:t>
            </a:r>
            <a:endParaRPr lang="kk-KZ" dirty="0" smtClean="0">
              <a:solidFill>
                <a:srgbClr val="FF0000"/>
              </a:solidFill>
            </a:endParaRPr>
          </a:p>
          <a:p>
            <a:r>
              <a:rPr lang="kk-KZ" dirty="0" smtClean="0">
                <a:solidFill>
                  <a:srgbClr val="FF0000"/>
                </a:solidFill>
              </a:rPr>
              <a:t>буферіне </a:t>
            </a:r>
            <a:r>
              <a:rPr lang="kk-KZ" dirty="0">
                <a:solidFill>
                  <a:srgbClr val="FF0000"/>
                </a:solidFill>
              </a:rPr>
              <a:t>көшіру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66124" y="5591962"/>
            <a:ext cx="3375719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Қиып тастау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60232" y="5623910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solidFill>
                  <a:srgbClr val="FF0000"/>
                </a:solidFill>
              </a:rPr>
              <a:t>Shift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53254" y="5591962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solidFill>
                  <a:srgbClr val="FF0000"/>
                </a:solidFill>
              </a:rPr>
              <a:t>CapsLock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94822" y="5485410"/>
            <a:ext cx="4095768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>
                <a:solidFill>
                  <a:srgbClr val="FF0000"/>
                </a:solidFill>
              </a:rPr>
              <a:t>Пуск - все программы – </a:t>
            </a:r>
            <a:endParaRPr lang="kk-KZ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Microsoft </a:t>
            </a:r>
            <a:r>
              <a:rPr lang="en-US" dirty="0">
                <a:solidFill>
                  <a:srgbClr val="FF0000"/>
                </a:solidFill>
              </a:rPr>
              <a:t>Office</a:t>
            </a:r>
            <a:r>
              <a:rPr lang="kk-KZ" dirty="0">
                <a:solidFill>
                  <a:srgbClr val="FF0000"/>
                </a:solidFill>
              </a:rPr>
              <a:t>- </a:t>
            </a:r>
            <a:r>
              <a:rPr lang="en-US" dirty="0">
                <a:solidFill>
                  <a:srgbClr val="FF0000"/>
                </a:solidFill>
              </a:rPr>
              <a:t>Microsoft </a:t>
            </a:r>
            <a:r>
              <a:rPr lang="kk-KZ" dirty="0">
                <a:solidFill>
                  <a:srgbClr val="FF0000"/>
                </a:solidFill>
              </a:rPr>
              <a:t>Word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0023" y="5591962"/>
            <a:ext cx="176041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k-KZ" dirty="0">
                <a:solidFill>
                  <a:srgbClr val="FF0000"/>
                </a:solidFill>
              </a:rPr>
              <a:t>Абзацтан жазу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Штриховая стрелка вправо 11">
            <a:hlinkClick r:id="rId4" action="ppaction://hlinksldjump"/>
          </p:cNvPr>
          <p:cNvSpPr/>
          <p:nvPr/>
        </p:nvSpPr>
        <p:spPr bwMode="auto">
          <a:xfrm>
            <a:off x="8290590" y="6357819"/>
            <a:ext cx="673898" cy="383549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817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5" grpId="0" animBg="1"/>
      <p:bldP spid="25" grpId="1" animBg="1"/>
      <p:bldP spid="26" grpId="0"/>
      <p:bldP spid="26" grpId="1"/>
      <p:bldP spid="27" grpId="0"/>
      <p:bldP spid="27" grpId="1"/>
      <p:bldP spid="28" grpId="0" animBg="1"/>
      <p:bldP spid="28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верх 1"/>
          <p:cNvSpPr/>
          <p:nvPr/>
        </p:nvSpPr>
        <p:spPr bwMode="auto">
          <a:xfrm>
            <a:off x="179512" y="188640"/>
            <a:ext cx="3096344" cy="936104"/>
          </a:xfrm>
          <a:prstGeom prst="ellipseRibbon2">
            <a:avLst/>
          </a:prstGeom>
          <a:ln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2.Ақпарат </a:t>
            </a:r>
            <a:r>
              <a:rPr lang="ru-RU" dirty="0" err="1">
                <a:solidFill>
                  <a:srgbClr val="FF0000"/>
                </a:solidFill>
                <a:latin typeface="Comic Sans MS" pitchFamily="66" charset="0"/>
              </a:rPr>
              <a:t>бекеті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7848872" cy="4077117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kk-KZ" dirty="0" smtClean="0"/>
              <a:t>	</a:t>
            </a:r>
            <a:r>
              <a:rPr lang="kk-KZ" sz="2400" b="1" dirty="0" smtClean="0">
                <a:solidFill>
                  <a:srgbClr val="00B050"/>
                </a:solidFill>
              </a:rPr>
              <a:t>Мәтіндік </a:t>
            </a:r>
            <a:r>
              <a:rPr lang="kk-KZ" sz="2400" b="1" dirty="0">
                <a:solidFill>
                  <a:srgbClr val="00B050"/>
                </a:solidFill>
              </a:rPr>
              <a:t>процессор </a:t>
            </a:r>
            <a:r>
              <a:rPr lang="kk-KZ" sz="2400" dirty="0">
                <a:solidFill>
                  <a:srgbClr val="00B050"/>
                </a:solidFill>
              </a:rPr>
              <a:t>– кез келген басып шығарылатын ақпаратты жасап шығаруға (теру, түзету, пішімдеу, кейде басып шығаруды қоса есептегенде) арналған қолданбалы компьютерлік программаның </a:t>
            </a:r>
            <a:r>
              <a:rPr lang="kk-KZ" sz="2400" dirty="0" smtClean="0">
                <a:solidFill>
                  <a:srgbClr val="00B050"/>
                </a:solidFill>
              </a:rPr>
              <a:t>түрі</a:t>
            </a:r>
            <a:r>
              <a:rPr lang="kk-KZ" sz="2400" dirty="0">
                <a:solidFill>
                  <a:srgbClr val="00B050"/>
                </a:solidFill>
              </a:rPr>
              <a:t>.</a:t>
            </a:r>
            <a:endParaRPr lang="ru-RU" sz="2400" dirty="0">
              <a:solidFill>
                <a:srgbClr val="00B050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kk-KZ" sz="2400" dirty="0" smtClean="0">
                <a:solidFill>
                  <a:srgbClr val="00B050"/>
                </a:solidFill>
              </a:rPr>
              <a:t>	Бұйрықтар жолақта орналасады.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kk-KZ" sz="2400" dirty="0">
                <a:solidFill>
                  <a:srgbClr val="00B050"/>
                </a:solidFill>
              </a:rPr>
              <a:t>	</a:t>
            </a:r>
            <a:r>
              <a:rPr lang="kk-KZ" sz="2400" dirty="0" smtClean="0">
                <a:solidFill>
                  <a:srgbClr val="00B050"/>
                </a:solidFill>
              </a:rPr>
              <a:t>жолақтың алдында мәзірдің құрамына: жаңа құжатты құру, сақтау, ашу және тағы басқа бұйрықтар кіретін </a:t>
            </a:r>
            <a:r>
              <a:rPr lang="en-US" sz="2400" dirty="0" smtClean="0">
                <a:solidFill>
                  <a:srgbClr val="00B050"/>
                </a:solidFill>
              </a:rPr>
              <a:t>Office </a:t>
            </a:r>
            <a:r>
              <a:rPr lang="kk-KZ" sz="2400" dirty="0" smtClean="0">
                <a:solidFill>
                  <a:srgbClr val="00B050"/>
                </a:solidFill>
              </a:rPr>
              <a:t>батырмасы бар</a:t>
            </a:r>
            <a:r>
              <a:rPr lang="kk-KZ" dirty="0" smtClean="0"/>
              <a:t>.</a:t>
            </a:r>
            <a:endParaRPr lang="ru-RU" dirty="0"/>
          </a:p>
        </p:txBody>
      </p:sp>
      <p:sp>
        <p:nvSpPr>
          <p:cNvPr id="4" name="Штриховая стрелка вправо 3">
            <a:hlinkClick r:id="rId2" action="ppaction://hlinksldjump"/>
          </p:cNvPr>
          <p:cNvSpPr/>
          <p:nvPr/>
        </p:nvSpPr>
        <p:spPr bwMode="auto">
          <a:xfrm>
            <a:off x="7969443" y="6219303"/>
            <a:ext cx="673898" cy="383549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4992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988840"/>
            <a:ext cx="6400800" cy="1003672"/>
          </a:xfrm>
        </p:spPr>
        <p:txBody>
          <a:bodyPr/>
          <a:lstStyle/>
          <a:p>
            <a:r>
              <a:rPr lang="kk-KZ" b="1" i="1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Пернелер бекеті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996952"/>
            <a:ext cx="6032500" cy="1003300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Ж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ұмбақтарға жылдам жауап бер</a:t>
            </a:r>
            <a:endParaRPr lang="ru-RU" i="1" dirty="0">
              <a:latin typeface="Times New Roman" pitchFamily="18" charset="0"/>
              <a:cs typeface="Times New Roman" pitchFamily="18" charset="0"/>
              <a:hlinkClick r:id="rId3" action="ppaction://hlinksldjump"/>
            </a:endParaRPr>
          </a:p>
        </p:txBody>
      </p:sp>
      <p:sp>
        <p:nvSpPr>
          <p:cNvPr id="4" name="Подзаголовок 2">
            <a:hlinkClick r:id="rId4" action="ppaction://hlinksldjump"/>
          </p:cNvPr>
          <p:cNvSpPr txBox="1">
            <a:spLocks/>
          </p:cNvSpPr>
          <p:nvPr/>
        </p:nvSpPr>
        <p:spPr bwMode="auto">
          <a:xfrm>
            <a:off x="1907704" y="3634073"/>
            <a:ext cx="60325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Сәйкестендіру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триховая стрелка вправо 4">
            <a:hlinkClick r:id="rId5" action="ppaction://hlinksldjump"/>
          </p:cNvPr>
          <p:cNvSpPr/>
          <p:nvPr/>
        </p:nvSpPr>
        <p:spPr bwMode="auto">
          <a:xfrm>
            <a:off x="7953641" y="6226100"/>
            <a:ext cx="673898" cy="383549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870700" cy="4119736"/>
          </a:xfrm>
        </p:spPr>
        <p:txBody>
          <a:bodyPr/>
          <a:lstStyle/>
          <a:p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Бір бетшені аштым да,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Мәтін жаза бастадым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Бірақ тілін шет елдің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Аудара алмай тастадым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Тілді қалай өзгертем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Көмектесші,достарым! 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sunveter.ru/uploads/posts/2013-06/1372311276_shkola02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97" y="3525594"/>
            <a:ext cx="2448272" cy="332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7137" y="5589240"/>
            <a:ext cx="38298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>
                <a:solidFill>
                  <a:srgbClr val="FF0000"/>
                </a:solidFill>
              </a:rPr>
              <a:t>Shift + Alt 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6870700" cy="1815882"/>
          </a:xfrm>
          <a:noFill/>
        </p:spPr>
        <p:txBody>
          <a:bodyPr>
            <a:spAutoFit/>
          </a:bodyPr>
          <a:lstStyle/>
          <a:p>
            <a:r>
              <a:rPr lang="kk-KZ" sz="2800" b="1" dirty="0">
                <a:solidFill>
                  <a:srgbClr val="00B050"/>
                </a:solidFill>
              </a:rPr>
              <a:t>Міне, тағы қиналып-ақ тұрмын мен,</a:t>
            </a:r>
            <a:r>
              <a:rPr lang="ru-RU" sz="2800" b="1" dirty="0">
                <a:solidFill>
                  <a:srgbClr val="00B050"/>
                </a:solidFill>
              </a:rPr>
              <a:t/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kk-KZ" sz="2800" b="1" dirty="0">
                <a:solidFill>
                  <a:srgbClr val="00B050"/>
                </a:solidFill>
              </a:rPr>
              <a:t>Тақырыпты жаза алмай пернемен</a:t>
            </a:r>
            <a:r>
              <a:rPr lang="ru-RU" sz="2800" b="1" dirty="0">
                <a:solidFill>
                  <a:srgbClr val="00B050"/>
                </a:solidFill>
              </a:rPr>
              <a:t/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kk-KZ" sz="2800" b="1" dirty="0">
                <a:solidFill>
                  <a:srgbClr val="00B050"/>
                </a:solidFill>
              </a:rPr>
              <a:t>Барлығы да кіші әріп қайтемін?</a:t>
            </a:r>
            <a:r>
              <a:rPr lang="ru-RU" sz="2800" b="1" dirty="0">
                <a:solidFill>
                  <a:srgbClr val="00B050"/>
                </a:solidFill>
              </a:rPr>
              <a:t/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kk-KZ" sz="2800" b="1" dirty="0">
                <a:solidFill>
                  <a:srgbClr val="00B050"/>
                </a:solidFill>
              </a:rPr>
              <a:t>Көмек берші, енді нені басам мен?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20489" name="Picture 9" descr="http://img-fotki.yandex.ru/get/6507/54833049.4d/0_99af9_3fba79cf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673971" cy="3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но 2 6"/>
          <p:cNvSpPr/>
          <p:nvPr/>
        </p:nvSpPr>
        <p:spPr>
          <a:xfrm rot="20443361">
            <a:off x="-170496" y="3309052"/>
            <a:ext cx="5627228" cy="1452682"/>
          </a:xfrm>
          <a:prstGeom prst="irregularSeal2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kk-KZ" sz="3600" dirty="0"/>
              <a:t>Caps Lock </a:t>
            </a:r>
            <a:endParaRPr lang="ru-RU" sz="3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501008"/>
            <a:ext cx="8568952" cy="2952328"/>
          </a:xfrm>
        </p:spPr>
        <p:txBody>
          <a:bodyPr/>
          <a:lstStyle/>
          <a:p>
            <a:r>
              <a:rPr lang="kk-KZ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Бірігіп кетті екі сөз,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/>
            </a:r>
            <a:b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</a:br>
            <a:r>
              <a:rPr lang="kk-KZ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Не істерімді білмедім   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/>
            </a:r>
            <a:b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</a:br>
            <a:r>
              <a:rPr lang="kk-KZ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Қане, қайсысың маған тез,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/>
            </a:r>
            <a:b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</a:br>
            <a:r>
              <a:rPr lang="kk-KZ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Ажыратып бересің?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33808" name="Picture 16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197790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 bwMode="auto">
          <a:xfrm>
            <a:off x="539552" y="980728"/>
            <a:ext cx="3960440" cy="2016224"/>
          </a:xfrm>
          <a:prstGeom prst="cloudCallout">
            <a:avLst>
              <a:gd name="adj1" fmla="val 89439"/>
              <a:gd name="adj2" fmla="val -76264"/>
            </a:avLst>
          </a:prstGeom>
          <a:solidFill>
            <a:srgbClr val="00B0F0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b="1" dirty="0" smtClean="0"/>
          </a:p>
          <a:p>
            <a:pPr algn="ctr"/>
            <a:endParaRPr lang="ru-RU" sz="900" b="1" dirty="0"/>
          </a:p>
          <a:p>
            <a:pPr algn="ctr"/>
            <a:r>
              <a:rPr lang="ru-RU" sz="36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Пробел</a:t>
            </a:r>
            <a:endParaRPr kumimoji="0" lang="ru-RU" sz="3600" b="1" i="1" u="sng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 rot="20612429">
            <a:off x="-322594" y="657651"/>
            <a:ext cx="8280920" cy="2736304"/>
          </a:xfrm>
        </p:spPr>
        <p:txBody>
          <a:bodyPr/>
          <a:lstStyle/>
          <a:p>
            <a:r>
              <a:rPr lang="kk-KZ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Іздеп-іздеп пернеден таба алмадым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</a:br>
            <a:r>
              <a:rPr lang="kk-KZ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Ақыры есімімді жаза алмадым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</a:br>
            <a:r>
              <a:rPr lang="kk-KZ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Достарым,айтыңдаршы бас әріпті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</a:br>
            <a:r>
              <a:rPr lang="kk-KZ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Перненің қай жерінен таба аламын? 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6336" name="Picture 192" descr="http://img0.liveinternet.ru/images/attach/c/2/69/490/69490760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7"/>
            <a:ext cx="1737394" cy="344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2-конечная звезда 3"/>
          <p:cNvSpPr/>
          <p:nvPr/>
        </p:nvSpPr>
        <p:spPr bwMode="auto">
          <a:xfrm rot="20986784">
            <a:off x="1815864" y="4029124"/>
            <a:ext cx="3672408" cy="1728192"/>
          </a:xfrm>
          <a:prstGeom prst="star12">
            <a:avLst/>
          </a:prstGeom>
          <a:solidFill>
            <a:srgbClr val="FFFF00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kk-KZ" dirty="0" smtClean="0"/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Shift </a:t>
            </a:r>
            <a:r>
              <a:rPr lang="en-US" sz="2800" b="1" dirty="0">
                <a:solidFill>
                  <a:srgbClr val="FF0000"/>
                </a:solidFill>
              </a:rPr>
              <a:t>+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Штриховая стрелка вправо 4">
            <a:hlinkClick r:id="rId5" action="ppaction://hlinksldjump"/>
          </p:cNvPr>
          <p:cNvSpPr/>
          <p:nvPr/>
        </p:nvSpPr>
        <p:spPr bwMode="auto">
          <a:xfrm>
            <a:off x="7953641" y="6226100"/>
            <a:ext cx="673898" cy="383549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K-3 class rules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ss Rules for Third Grade 1">
    <a:dk1>
      <a:srgbClr val="000000"/>
    </a:dk1>
    <a:lt1>
      <a:srgbClr val="FFFFFF"/>
    </a:lt1>
    <a:dk2>
      <a:srgbClr val="FF0000"/>
    </a:dk2>
    <a:lt2>
      <a:srgbClr val="FFB800"/>
    </a:lt2>
    <a:accent1>
      <a:srgbClr val="FFEF66"/>
    </a:accent1>
    <a:accent2>
      <a:srgbClr val="000000"/>
    </a:accent2>
    <a:accent3>
      <a:srgbClr val="FFFFFF"/>
    </a:accent3>
    <a:accent4>
      <a:srgbClr val="000000"/>
    </a:accent4>
    <a:accent5>
      <a:srgbClr val="FFF6B8"/>
    </a:accent5>
    <a:accent6>
      <a:srgbClr val="000000"/>
    </a:accent6>
    <a:hlink>
      <a:srgbClr val="00B200"/>
    </a:hlink>
    <a:folHlink>
      <a:srgbClr val="703DFF"/>
    </a:folHlink>
  </a:clrScheme>
</a:themeOverride>
</file>

<file path=ppt/theme/themeOverride2.xml><?xml version="1.0" encoding="utf-8"?>
<a:themeOverride xmlns:a="http://schemas.openxmlformats.org/drawingml/2006/main">
  <a:clrScheme name="Class Rules for Third Grade 1">
    <a:dk1>
      <a:srgbClr val="000000"/>
    </a:dk1>
    <a:lt1>
      <a:srgbClr val="FFFFFF"/>
    </a:lt1>
    <a:dk2>
      <a:srgbClr val="FF0000"/>
    </a:dk2>
    <a:lt2>
      <a:srgbClr val="FFB800"/>
    </a:lt2>
    <a:accent1>
      <a:srgbClr val="FFEF66"/>
    </a:accent1>
    <a:accent2>
      <a:srgbClr val="000000"/>
    </a:accent2>
    <a:accent3>
      <a:srgbClr val="FFFFFF"/>
    </a:accent3>
    <a:accent4>
      <a:srgbClr val="000000"/>
    </a:accent4>
    <a:accent5>
      <a:srgbClr val="FFF6B8"/>
    </a:accent5>
    <a:accent6>
      <a:srgbClr val="000000"/>
    </a:accent6>
    <a:hlink>
      <a:srgbClr val="00B200"/>
    </a:hlink>
    <a:folHlink>
      <a:srgbClr val="703DFF"/>
    </a:folHlink>
  </a:clrScheme>
</a:themeOverride>
</file>

<file path=ppt/theme/themeOverride3.xml><?xml version="1.0" encoding="utf-8"?>
<a:themeOverride xmlns:a="http://schemas.openxmlformats.org/drawingml/2006/main">
  <a:clrScheme name="Class Rules for Third Grade 1">
    <a:dk1>
      <a:srgbClr val="000000"/>
    </a:dk1>
    <a:lt1>
      <a:srgbClr val="FFFFFF"/>
    </a:lt1>
    <a:dk2>
      <a:srgbClr val="FF0000"/>
    </a:dk2>
    <a:lt2>
      <a:srgbClr val="FFB800"/>
    </a:lt2>
    <a:accent1>
      <a:srgbClr val="FFEF66"/>
    </a:accent1>
    <a:accent2>
      <a:srgbClr val="000000"/>
    </a:accent2>
    <a:accent3>
      <a:srgbClr val="FFFFFF"/>
    </a:accent3>
    <a:accent4>
      <a:srgbClr val="000000"/>
    </a:accent4>
    <a:accent5>
      <a:srgbClr val="FFF6B8"/>
    </a:accent5>
    <a:accent6>
      <a:srgbClr val="000000"/>
    </a:accent6>
    <a:hlink>
      <a:srgbClr val="00B200"/>
    </a:hlink>
    <a:folHlink>
      <a:srgbClr val="703D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K-3 class rules</Template>
  <TotalTime>133</TotalTime>
  <Words>339</Words>
  <Application>Microsoft Office PowerPoint</Application>
  <PresentationFormat>Экран (4:3)</PresentationFormat>
  <Paragraphs>88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K-3 class rules</vt:lpstr>
      <vt:lpstr>Мәтіндік проссесор туралы жалпы мағлұмат. </vt:lpstr>
      <vt:lpstr>Презентация PowerPoint</vt:lpstr>
      <vt:lpstr>Презентация PowerPoint</vt:lpstr>
      <vt:lpstr>Презентация PowerPoint</vt:lpstr>
      <vt:lpstr>Пернелер бекеті</vt:lpstr>
      <vt:lpstr>Бір бетшені аштым да, Мәтін жаза бастадым Бірақ тілін шет елдің  Аудара алмай тастадым Тілді қалай өзгертем Көмектесші,достарым! </vt:lpstr>
      <vt:lpstr>Міне, тағы қиналып-ақ тұрмын мен, Тақырыпты жаза алмай пернемен Барлығы да кіші әріп қайтемін? Көмек берші, енді нені басам мен? </vt:lpstr>
      <vt:lpstr>Бірігіп кетті екі сөз, Не істерімді білмедім    Қане, қайсысың маған тез, Ажыратып бересің?</vt:lpstr>
      <vt:lpstr>Іздеп-іздеп пернеден таба алмадым Ақыры есімімді жаза алмадым Достарым,айтыңдаршы бас әріпті Перненің қай жерінен таба аламын?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Пернелер бекеті</dc:title>
  <dc:creator>Ерлан</dc:creator>
  <cp:lastModifiedBy>Ерлан</cp:lastModifiedBy>
  <cp:revision>13</cp:revision>
  <dcterms:created xsi:type="dcterms:W3CDTF">2015-12-07T15:36:17Z</dcterms:created>
  <dcterms:modified xsi:type="dcterms:W3CDTF">2016-01-28T18:05:56Z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TC063649261049</vt:lpwstr>
  </property>
</Properties>
</file>