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8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1340BF-CAB2-495B-8294-7B95E65B9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88"/>
      </p:ext>
    </p:extLst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0D2F94-0D32-46C2-B6B9-95F82180C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4451"/>
      </p:ext>
    </p:extLst>
  </p:cSld>
  <p:clrMapOvr>
    <a:masterClrMapping/>
  </p:clrMapOvr>
  <p:transition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C03B-8274-419D-8B1B-3A7BF7FA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68376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graphics8.nytimes.com/images/2005/06/20/science/21jell.slide6.jp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95805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en-US" sz="5400" b="1" dirty="0" smtClean="0">
                <a:solidFill>
                  <a:srgbClr val="FF0000"/>
                </a:solidFill>
              </a:rPr>
              <a:t>J</a:t>
            </a:r>
            <a:r>
              <a:rPr lang="ru-RU" sz="5400" b="1" dirty="0" smtClean="0">
                <a:solidFill>
                  <a:srgbClr val="FF0000"/>
                </a:solidFill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</a:rPr>
              <a:t>K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en-US" sz="5400" b="1" dirty="0" smtClean="0">
                <a:solidFill>
                  <a:srgbClr val="FF0000"/>
                </a:solidFill>
              </a:rPr>
              <a:t>G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en-US" sz="5400" b="1" dirty="0" smtClean="0">
                <a:solidFill>
                  <a:srgbClr val="FF0000"/>
                </a:solidFill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ru-RU" sz="5400" b="1" dirty="0" smtClean="0">
                <a:solidFill>
                  <a:srgbClr val="FF0000"/>
                </a:solidFill>
              </a:rPr>
              <a:t>ВЕ</a:t>
            </a:r>
            <a:r>
              <a:rPr lang="en-US" sz="5400" b="1" dirty="0" smtClean="0">
                <a:solidFill>
                  <a:srgbClr val="FF0000"/>
                </a:solidFill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en-US" sz="5400" b="1" dirty="0" smtClean="0">
                <a:solidFill>
                  <a:srgbClr val="FF0000"/>
                </a:solidFill>
              </a:rPr>
              <a:t>N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en-US" sz="5400" b="1" dirty="0" smtClean="0">
                <a:solidFill>
                  <a:srgbClr val="FF0000"/>
                </a:solidFill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r>
              <a:rPr lang="ru-RU" sz="5400" b="1" dirty="0" smtClean="0">
                <a:solidFill>
                  <a:srgbClr val="FF0000"/>
                </a:solidFill>
              </a:rPr>
              <a:t>Й</a:t>
            </a:r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en-US" sz="5400" b="1" dirty="0" smtClean="0">
                <a:solidFill>
                  <a:srgbClr val="FF0000"/>
                </a:solidFill>
              </a:rPr>
              <a:t>F</a:t>
            </a:r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r>
              <a:rPr lang="en-US" sz="5400" b="1" dirty="0" smtClean="0">
                <a:solidFill>
                  <a:srgbClr val="FF0000"/>
                </a:solidFill>
              </a:rPr>
              <a:t>G</a:t>
            </a:r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en-US" sz="5400" b="1" dirty="0" smtClean="0">
                <a:solidFill>
                  <a:srgbClr val="FF0000"/>
                </a:solidFill>
              </a:rPr>
              <a:t>J</a:t>
            </a:r>
            <a:r>
              <a:rPr lang="ru-RU" sz="5400" b="1" dirty="0" smtClean="0">
                <a:solidFill>
                  <a:srgbClr val="FF0000"/>
                </a:solidFill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</a:rPr>
              <a:t>K</a:t>
            </a:r>
            <a:r>
              <a:rPr lang="ru-RU" sz="5400" b="1" dirty="0" smtClean="0">
                <a:solidFill>
                  <a:srgbClr val="FF0000"/>
                </a:solidFill>
              </a:rPr>
              <a:t>В</a:t>
            </a:r>
            <a:r>
              <a:rPr lang="en-US" sz="5400" b="1" dirty="0" smtClean="0">
                <a:solidFill>
                  <a:srgbClr val="FF0000"/>
                </a:solidFill>
              </a:rPr>
              <a:t>X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en-US" sz="5400" b="1" dirty="0" smtClean="0">
                <a:solidFill>
                  <a:srgbClr val="FF0000"/>
                </a:solidFill>
              </a:rPr>
              <a:t>Z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en-US" sz="5400" b="1" dirty="0" smtClean="0">
                <a:solidFill>
                  <a:srgbClr val="FF0000"/>
                </a:solidFill>
              </a:rPr>
              <a:t>X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en-US" sz="5400" b="1" dirty="0" smtClean="0">
                <a:solidFill>
                  <a:srgbClr val="FF0000"/>
                </a:solidFill>
              </a:rPr>
              <a:t>S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r>
              <a:rPr lang="en-US" sz="5400" b="1" dirty="0" smtClean="0">
                <a:solidFill>
                  <a:srgbClr val="FF0000"/>
                </a:solidFill>
              </a:rPr>
              <a:t>D</a:t>
            </a:r>
            <a:r>
              <a:rPr lang="ru-RU" sz="5400" b="1" dirty="0" smtClean="0">
                <a:solidFill>
                  <a:srgbClr val="FF0000"/>
                </a:solidFill>
              </a:rPr>
              <a:t>Й</a:t>
            </a:r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en-US" sz="5400" b="1" dirty="0" smtClean="0">
                <a:solidFill>
                  <a:srgbClr val="FF0000"/>
                </a:solidFill>
              </a:rPr>
              <a:t>W</a:t>
            </a:r>
            <a:r>
              <a:rPr lang="ru-RU" sz="5400" b="1" dirty="0" smtClean="0">
                <a:solidFill>
                  <a:srgbClr val="FF0000"/>
                </a:solidFill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</a:rPr>
              <a:t>Q</a:t>
            </a:r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r>
              <a:rPr lang="en-US" sz="5400" b="1" dirty="0" smtClean="0">
                <a:solidFill>
                  <a:srgbClr val="FF0000"/>
                </a:solidFill>
              </a:rPr>
              <a:t>Y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</a:rPr>
              <a:t>Р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038600" cy="2747963"/>
          </a:xfrm>
          <a:prstGeom prst="rect">
            <a:avLst/>
          </a:prstGeom>
          <a:ln>
            <a:solidFill>
              <a:srgbClr val="5FA32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3316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mtClean="0"/>
              <a:t>Как</a:t>
            </a:r>
            <a:r>
              <a:rPr lang="ru-RU" altLang="ru-RU" smtClean="0">
                <a:latin typeface="Arial" charset="0"/>
              </a:rPr>
              <a:t> </a:t>
            </a:r>
            <a:r>
              <a:rPr lang="ru-RU" altLang="ru-RU" smtClean="0"/>
              <a:t>называется этот отбор?</a:t>
            </a:r>
          </a:p>
          <a:p>
            <a:pPr eaLnBrk="1" hangingPunct="1"/>
            <a:r>
              <a:rPr lang="ru-RU" altLang="ru-RU" smtClean="0"/>
              <a:t>Назовите результат</a:t>
            </a:r>
            <a:r>
              <a:rPr lang="ru-RU" altLang="ru-RU" smtClean="0">
                <a:latin typeface="Arial" charset="0"/>
              </a:rPr>
              <a:t> </a:t>
            </a:r>
            <a:r>
              <a:rPr lang="ru-RU" altLang="ru-RU" smtClean="0"/>
              <a:t>  этого отбора?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433763"/>
            <a:ext cx="4059238" cy="2738437"/>
          </a:xfrm>
          <a:prstGeom prst="rect">
            <a:avLst/>
          </a:prstGeom>
          <a:noFill/>
          <a:ln w="9525"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395288" y="443706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Русская псовая борзая</a:t>
            </a: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4572000" y="609282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Земляника ремонтантная Елизавета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Фрагмент № 3.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285875"/>
            <a:ext cx="3752850" cy="2527300"/>
          </a:xfrm>
          <a:prstGeom prst="rect">
            <a:avLst/>
          </a:prstGeom>
          <a:ln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4340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dirty="0" smtClean="0"/>
              <a:t>Назовите форму</a:t>
            </a:r>
            <a:r>
              <a:rPr lang="ru-RU" altLang="ru-RU" dirty="0" smtClean="0">
                <a:latin typeface="Arial" charset="0"/>
              </a:rPr>
              <a:t> </a:t>
            </a:r>
            <a:r>
              <a:rPr lang="ru-RU" altLang="ru-RU" dirty="0" smtClean="0"/>
              <a:t>борьбы за существование? Укажите её причины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763962" cy="2509837"/>
          </a:xfrm>
          <a:prstGeom prst="rect">
            <a:avLst/>
          </a:prstGeom>
          <a:noFill/>
          <a:ln w="9525"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05225" cy="2506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Фрагмент № 4.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628775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dirty="0" smtClean="0"/>
              <a:t>Назовите форм</a:t>
            </a:r>
            <a:r>
              <a:rPr lang="ru-RU" altLang="ru-RU" dirty="0" smtClean="0">
                <a:latin typeface="Arial" charset="0"/>
              </a:rPr>
              <a:t>у</a:t>
            </a:r>
            <a:r>
              <a:rPr lang="ru-RU" altLang="ru-RU" dirty="0" smtClean="0"/>
              <a:t> борьбы за существование? Укажите её причины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00438"/>
            <a:ext cx="4038600" cy="25701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0438"/>
            <a:ext cx="2868613" cy="2555875"/>
          </a:xfrm>
          <a:prstGeom prst="rect">
            <a:avLst/>
          </a:prstGeom>
          <a:noFill/>
          <a:ln w="9525"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143000" y="607218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Паук на листе росянки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4284663" y="609282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Гриф и шакал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071688" y="13573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Фрагмент № 5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3724275" cy="2201862"/>
          </a:xfrm>
          <a:prstGeom prst="rect">
            <a:avLst/>
          </a:prstGeom>
          <a:ln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2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mtClean="0"/>
              <a:t>Какая форма борьбы за существование идет наиболее остро? Почему?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 b="6856"/>
          <a:stretch>
            <a:fillRect/>
          </a:stretch>
        </p:blipFill>
        <p:spPr bwMode="auto">
          <a:xfrm>
            <a:off x="684213" y="4221163"/>
            <a:ext cx="3708400" cy="22145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/>
          <a:srcRect b="9448"/>
          <a:stretch>
            <a:fillRect/>
          </a:stretch>
        </p:blipFill>
        <p:spPr bwMode="auto">
          <a:xfrm>
            <a:off x="5286375" y="3357563"/>
            <a:ext cx="2838450" cy="31432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Фрагмент № 6.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4038600" cy="2379663"/>
          </a:xfrm>
          <a:prstGeom prst="rect">
            <a:avLst/>
          </a:prstGeom>
          <a:ln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0484" name="Содержимое 7"/>
          <p:cNvSpPr>
            <a:spLocks noGrp="1"/>
          </p:cNvSpPr>
          <p:nvPr>
            <p:ph sz="half" idx="4294967295"/>
          </p:nvPr>
        </p:nvSpPr>
        <p:spPr>
          <a:xfrm>
            <a:off x="4648200" y="1428750"/>
            <a:ext cx="4038600" cy="46974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2400" smtClean="0"/>
              <a:t>В результате этого отбора выживают и оставляют потомство особи наиболее приспособленные.</a:t>
            </a:r>
          </a:p>
          <a:p>
            <a:pPr eaLnBrk="1" hangingPunct="1"/>
            <a:r>
              <a:rPr lang="ru-RU" altLang="ru-RU" sz="2400" smtClean="0"/>
              <a:t>Какой это отбор ?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4056062" cy="2378075"/>
          </a:xfrm>
          <a:prstGeom prst="rect">
            <a:avLst/>
          </a:prstGeom>
          <a:noFill/>
          <a:ln w="9525"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3254375" cy="2376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Фрагмент № 7.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22960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dirty="0" smtClean="0"/>
              <a:t>Задание 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kk-KZ" dirty="0" smtClean="0"/>
              <a:t>Самостоятельная</a:t>
            </a:r>
          </a:p>
          <a:p>
            <a:pPr>
              <a:defRPr/>
            </a:pPr>
            <a:r>
              <a:rPr lang="kk-KZ" dirty="0" smtClean="0"/>
              <a:t>работа</a:t>
            </a: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052" y="2132856"/>
            <a:ext cx="8229600" cy="218883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течение 5 минут вам необходимо заполнить таблицы</a:t>
            </a:r>
          </a:p>
          <a:p>
            <a:r>
              <a:rPr lang="ru-RU" altLang="ru-RU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Не забудьте подписать фамилию</a:t>
            </a:r>
          </a:p>
          <a:p>
            <a:r>
              <a:rPr lang="ru-RU" altLang="ru-RU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Это ваша вторая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2836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Домашнее задание.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32847" cy="3168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Сегодня учение Дарвина признается многими учеными. Согласными ли вы с ними?</a:t>
            </a:r>
          </a:p>
          <a:p>
            <a:pPr>
              <a:defRPr/>
            </a:pPr>
            <a:r>
              <a:rPr lang="ru-RU" sz="3600" b="1" dirty="0" smtClean="0"/>
              <a:t>Какие положения теории эволюции вызывают у вас чувство бездоказательности, несогласия, сомнения?</a:t>
            </a:r>
          </a:p>
          <a:p>
            <a:pPr eaLnBrk="1" hangingPunct="1">
              <a:buFontTx/>
              <a:buNone/>
              <a:defRPr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7291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естественного и искусственного отбора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95" name="Group 87"/>
          <p:cNvGraphicFramePr>
            <a:graphicFrameLocks noGrp="1"/>
          </p:cNvGraphicFramePr>
          <p:nvPr>
            <p:ph type="tbl" idx="1"/>
          </p:nvPr>
        </p:nvGraphicFramePr>
        <p:xfrm>
          <a:off x="1219200" y="1676400"/>
          <a:ext cx="6232525" cy="4886325"/>
        </p:xfrm>
        <a:graphic>
          <a:graphicData uri="http://schemas.openxmlformats.org/drawingml/2006/table">
            <a:tbl>
              <a:tblPr/>
              <a:tblGrid>
                <a:gridCol w="2128838"/>
                <a:gridCol w="2051050"/>
                <a:gridCol w="2052637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Искусственный отбор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Естественный отбор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Исходный материал для отбора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Отбирающий фактор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Путь благоприятных изменений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Путь неблагоприятных изменений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(направленный –ненаправленный)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(направленный –ненаправленный)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Длительность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Результат отбора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Формы отбора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Массовый, индивидуальный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8356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93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9264"/>
            <a:ext cx="2714612" cy="4711462"/>
          </a:xfr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754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Ответьте на вопросы: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09196" y="1052513"/>
            <a:ext cx="6407918" cy="5805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В гнёздах сов часто можно обнаружить разновозрастных птенцов. У полярной совы старшие появляются в июне, а младшие птенцы – в июле. У филина все птенцы старше один другого на 5-7 дней. Каково биологическое значение этого явления? Какими положениями эволюционного учения можно объяснить особенности размножения хищных птиц?</a:t>
            </a:r>
          </a:p>
        </p:txBody>
      </p:sp>
    </p:spTree>
    <p:extLst>
      <p:ext uri="{BB962C8B-B14F-4D97-AF65-F5344CB8AC3E}">
        <p14:creationId xmlns:p14="http://schemas.microsoft.com/office/powerpoint/2010/main" val="313129867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4178299" cy="54038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Мальки трески часто поселяются под колоколом некоторых видов медуз, щупальца которых ядовиты. Как могло возникнуть такое явление? С помощью каких положений эволюционной теории можно объяснить такую «странность» поведения мальков трески?</a:t>
            </a:r>
          </a:p>
        </p:txBody>
      </p:sp>
      <p:pic>
        <p:nvPicPr>
          <p:cNvPr id="14338" name="Picture 2" descr="Картинка 38 из 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613" y="642918"/>
            <a:ext cx="4317356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9039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8644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5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642918"/>
            <a:ext cx="5643602" cy="507209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считал Ламарк, длинная шея жирафа возникла из-за того, что они поколение за поколением тянули шею вверх, пытаясь достать листья с деревьев, таким образом упражняя шею, которая становилась все длиннее и длиннее. </a:t>
            </a:r>
          </a:p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Считаете ли вы этот пример убедительным и почему?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r="41402"/>
          <a:stretch>
            <a:fillRect/>
          </a:stretch>
        </p:blipFill>
        <p:spPr bwMode="auto">
          <a:xfrm>
            <a:off x="5929322" y="428604"/>
            <a:ext cx="3071834" cy="58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6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5799"/>
            <a:ext cx="7771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6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632848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Причиной многообразия новых видов организмов является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искусственный и естественный 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отбор. 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Что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является причиной  многообразия культурных форм? </a:t>
            </a:r>
            <a:endParaRPr lang="ru-RU" sz="4000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18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433" y="303039"/>
            <a:ext cx="7483139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 1. Лови ошибку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0508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Основным принципом процесса  образования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овых форм в природе и сельском хозяйстве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Является наследственность.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887136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В результате искусственного отбора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пород животных  и сортов  растений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Изменяются в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 признаки.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8087" y="4509120"/>
            <a:ext cx="914705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Процесс создания новых пород животных и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ортов культурных растений путем сохранения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размножения особей с ценными для человека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ризнаками и  свойствами  - естественный отбор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8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56" y="260648"/>
            <a:ext cx="88505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Бессознательный отбор – это искусственный 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тбор с заранее поставленной целью.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856" y="1556792"/>
            <a:ext cx="8850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Искусственный отбор отрицает ошибочное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нение о том, что виды растений и животных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стаются без изменений.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857" y="3284984"/>
            <a:ext cx="88505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 startAt="6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Ч. Дарвин выделил два основных типа борьбы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существование.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49" y="4581128"/>
            <a:ext cx="868670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 Ярким примером внутривидовой борьбы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Является отношение паразитов с хозяином.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4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369" y="3140968"/>
            <a:ext cx="79832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Задание 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.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Вопрос - ответ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335087"/>
          </a:xfrm>
        </p:spPr>
      </p:pic>
      <p:pic>
        <p:nvPicPr>
          <p:cNvPr id="614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  <a:prstGeom prst="rect">
            <a:avLst/>
          </a:prstGeom>
          <a:noFill/>
          <a:ln>
            <a:solidFill>
              <a:srgbClr val="5FA3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196" name="Содержимое 13"/>
          <p:cNvSpPr>
            <a:spLocks noGrp="1"/>
          </p:cNvSpPr>
          <p:nvPr>
            <p:ph sz="half" idx="4294967295"/>
          </p:nvPr>
        </p:nvSpPr>
        <p:spPr>
          <a:xfrm>
            <a:off x="4211960" y="1600201"/>
            <a:ext cx="4680520" cy="334096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Какое отношение имеет это животное </a:t>
            </a:r>
            <a:endParaRPr lang="ru-RU" altLang="ru-RU" sz="36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3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3600" dirty="0" smtClean="0">
                <a:solidFill>
                  <a:schemeClr val="tx1"/>
                </a:solidFill>
              </a:rPr>
              <a:t>к </a:t>
            </a:r>
            <a:r>
              <a:rPr lang="ru-RU" altLang="ru-RU" sz="3600" dirty="0" smtClean="0">
                <a:solidFill>
                  <a:schemeClr val="tx1"/>
                </a:solidFill>
              </a:rPr>
              <a:t>теории эволюции</a:t>
            </a:r>
            <a:r>
              <a:rPr lang="ru-RU" altLang="ru-RU" sz="36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17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71625"/>
            <a:ext cx="3213100" cy="45354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427984" y="2060849"/>
            <a:ext cx="4038600" cy="3312368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Какие наблюдения Чарльза Дарвина подвергли сомнению его веру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        в неизменность видов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71625"/>
            <a:ext cx="3213100" cy="45354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Фрагмент № 2.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393"/>
            <a:ext cx="7848872" cy="63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547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№ 2.</vt:lpstr>
      <vt:lpstr>Презентация PowerPoint</vt:lpstr>
      <vt:lpstr>Фрагмент № 3.</vt:lpstr>
      <vt:lpstr>Фрагмент № 4.</vt:lpstr>
      <vt:lpstr>Фрагмент № 5</vt:lpstr>
      <vt:lpstr>Фрагмент № 6.</vt:lpstr>
      <vt:lpstr>Фрагмент № 7.</vt:lpstr>
      <vt:lpstr>Презентация PowerPoint</vt:lpstr>
      <vt:lpstr>Домашнее задание.</vt:lpstr>
      <vt:lpstr>Сравнение естественного и искусственного отбора заполните таблицу</vt:lpstr>
      <vt:lpstr>Ответьте на вопросы: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Петрова</dc:creator>
  <cp:lastModifiedBy>User</cp:lastModifiedBy>
  <cp:revision>9</cp:revision>
  <dcterms:created xsi:type="dcterms:W3CDTF">2015-10-29T00:50:00Z</dcterms:created>
  <dcterms:modified xsi:type="dcterms:W3CDTF">2015-10-29T06:21:44Z</dcterms:modified>
</cp:coreProperties>
</file>