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8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69" autoAdjust="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C1340BF-CAB2-495B-8294-7B95E65B9A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88"/>
      </p:ext>
    </p:extLst>
  </p:cSld>
  <p:clrMapOvr>
    <a:masterClrMapping/>
  </p:clrMapOvr>
  <p:transition>
    <p:pull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B0D2F94-0D32-46C2-B6B9-95F82180CE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44451"/>
      </p:ext>
    </p:extLst>
  </p:cSld>
  <p:clrMapOvr>
    <a:masterClrMapping/>
  </p:clrMapOvr>
  <p:transition>
    <p:pull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9C03B-8274-419D-8B1B-3A7BF7FA1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268376"/>
      </p:ext>
    </p:extLst>
  </p:cSld>
  <p:clrMapOvr>
    <a:masterClrMapping/>
  </p:clrMapOvr>
  <p:transition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graphics8.nytimes.com/images/2005/06/20/science/21jell.slide6.jpg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995805"/>
            <a:ext cx="8640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W</a:t>
            </a:r>
            <a:r>
              <a:rPr lang="ru-RU" sz="5400" b="1" dirty="0" smtClean="0">
                <a:solidFill>
                  <a:srgbClr val="FF0000"/>
                </a:solidFill>
              </a:rPr>
              <a:t>Е</a:t>
            </a:r>
            <a:r>
              <a:rPr lang="en-US" sz="5400" b="1" dirty="0" smtClean="0">
                <a:solidFill>
                  <a:srgbClr val="FF0000"/>
                </a:solidFill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</a:rPr>
              <a:t>С</a:t>
            </a:r>
            <a:r>
              <a:rPr lang="en-US" sz="5400" b="1" dirty="0" smtClean="0">
                <a:solidFill>
                  <a:srgbClr val="FF0000"/>
                </a:solidFill>
              </a:rPr>
              <a:t>J</a:t>
            </a:r>
            <a:r>
              <a:rPr lang="ru-RU" sz="5400" b="1" dirty="0" smtClean="0">
                <a:solidFill>
                  <a:srgbClr val="FF0000"/>
                </a:solidFill>
              </a:rPr>
              <a:t>Т</a:t>
            </a:r>
            <a:r>
              <a:rPr lang="en-US" sz="5400" b="1" dirty="0" smtClean="0">
                <a:solidFill>
                  <a:srgbClr val="FF0000"/>
                </a:solidFill>
              </a:rPr>
              <a:t>K</a:t>
            </a:r>
            <a:r>
              <a:rPr lang="ru-RU" sz="5400" b="1" dirty="0" smtClean="0">
                <a:solidFill>
                  <a:srgbClr val="FF0000"/>
                </a:solidFill>
              </a:rPr>
              <a:t>Е</a:t>
            </a:r>
            <a:r>
              <a:rPr lang="en-US" sz="5400" b="1" dirty="0" smtClean="0">
                <a:solidFill>
                  <a:srgbClr val="FF0000"/>
                </a:solidFill>
              </a:rPr>
              <a:t>G</a:t>
            </a:r>
            <a:r>
              <a:rPr lang="ru-RU" sz="5400" b="1" dirty="0" smtClean="0">
                <a:solidFill>
                  <a:srgbClr val="FF0000"/>
                </a:solidFill>
              </a:rPr>
              <a:t>С</a:t>
            </a:r>
            <a:r>
              <a:rPr lang="en-US" sz="5400" b="1" dirty="0" smtClean="0">
                <a:solidFill>
                  <a:srgbClr val="FF0000"/>
                </a:solidFill>
              </a:rPr>
              <a:t>F</a:t>
            </a:r>
            <a:r>
              <a:rPr lang="ru-RU" sz="5400" b="1" dirty="0" smtClean="0">
                <a:solidFill>
                  <a:srgbClr val="FF0000"/>
                </a:solidFill>
              </a:rPr>
              <a:t>Т</a:t>
            </a:r>
            <a:r>
              <a:rPr lang="en-US" sz="5400" b="1" dirty="0" smtClean="0">
                <a:solidFill>
                  <a:srgbClr val="FF0000"/>
                </a:solidFill>
              </a:rPr>
              <a:t>D</a:t>
            </a:r>
            <a:r>
              <a:rPr lang="ru-RU" sz="5400" b="1" dirty="0" smtClean="0">
                <a:solidFill>
                  <a:srgbClr val="FF0000"/>
                </a:solidFill>
              </a:rPr>
              <a:t>ВЕ</a:t>
            </a:r>
            <a:r>
              <a:rPr lang="en-US" sz="5400" b="1" dirty="0" smtClean="0">
                <a:solidFill>
                  <a:srgbClr val="FF0000"/>
                </a:solidFill>
              </a:rPr>
              <a:t>V</a:t>
            </a:r>
            <a:r>
              <a:rPr lang="ru-RU" sz="5400" b="1" dirty="0" smtClean="0">
                <a:solidFill>
                  <a:srgbClr val="FF0000"/>
                </a:solidFill>
              </a:rPr>
              <a:t>Н</a:t>
            </a:r>
            <a:r>
              <a:rPr lang="en-US" sz="5400" b="1" dirty="0" smtClean="0">
                <a:solidFill>
                  <a:srgbClr val="FF0000"/>
                </a:solidFill>
              </a:rPr>
              <a:t>N</a:t>
            </a:r>
            <a:r>
              <a:rPr lang="ru-RU" sz="5400" b="1" dirty="0" smtClean="0">
                <a:solidFill>
                  <a:srgbClr val="FF0000"/>
                </a:solidFill>
              </a:rPr>
              <a:t>Н</a:t>
            </a:r>
            <a:r>
              <a:rPr lang="en-US" sz="5400" b="1" dirty="0" smtClean="0">
                <a:solidFill>
                  <a:srgbClr val="FF0000"/>
                </a:solidFill>
              </a:rPr>
              <a:t>M</a:t>
            </a:r>
            <a:r>
              <a:rPr lang="ru-RU" sz="5400" b="1" dirty="0" smtClean="0">
                <a:solidFill>
                  <a:srgbClr val="FF0000"/>
                </a:solidFill>
              </a:rPr>
              <a:t>Ы</a:t>
            </a:r>
            <a:r>
              <a:rPr lang="en-US" sz="5400" b="1" dirty="0" smtClean="0">
                <a:solidFill>
                  <a:srgbClr val="FF0000"/>
                </a:solidFill>
              </a:rPr>
              <a:t>A</a:t>
            </a:r>
            <a:r>
              <a:rPr lang="ru-RU" sz="5400" b="1" dirty="0" smtClean="0">
                <a:solidFill>
                  <a:srgbClr val="FF0000"/>
                </a:solidFill>
              </a:rPr>
              <a:t>Й</a:t>
            </a:r>
            <a:r>
              <a:rPr lang="en-US" sz="5400" b="1" dirty="0" smtClean="0">
                <a:solidFill>
                  <a:srgbClr val="FF0000"/>
                </a:solidFill>
              </a:rPr>
              <a:t>D</a:t>
            </a:r>
            <a:r>
              <a:rPr lang="ru-RU" sz="5400" b="1" dirty="0" smtClean="0">
                <a:solidFill>
                  <a:srgbClr val="FF0000"/>
                </a:solidFill>
              </a:rPr>
              <a:t>И</a:t>
            </a:r>
            <a:r>
              <a:rPr lang="en-US" sz="5400" b="1" dirty="0" smtClean="0">
                <a:solidFill>
                  <a:srgbClr val="FF0000"/>
                </a:solidFill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</a:rPr>
              <a:t>С</a:t>
            </a:r>
            <a:r>
              <a:rPr lang="en-US" sz="5400" b="1" dirty="0" smtClean="0">
                <a:solidFill>
                  <a:srgbClr val="FF0000"/>
                </a:solidFill>
              </a:rPr>
              <a:t>F</a:t>
            </a:r>
            <a:r>
              <a:rPr lang="ru-RU" sz="5400" b="1" dirty="0" smtClean="0">
                <a:solidFill>
                  <a:srgbClr val="FF0000"/>
                </a:solidFill>
              </a:rPr>
              <a:t>К</a:t>
            </a:r>
            <a:r>
              <a:rPr lang="en-US" sz="5400" b="1" dirty="0" smtClean="0">
                <a:solidFill>
                  <a:srgbClr val="FF0000"/>
                </a:solidFill>
              </a:rPr>
              <a:t>G</a:t>
            </a:r>
            <a:r>
              <a:rPr lang="ru-RU" sz="5400" b="1" dirty="0" smtClean="0">
                <a:solidFill>
                  <a:srgbClr val="FF0000"/>
                </a:solidFill>
              </a:rPr>
              <a:t>У</a:t>
            </a:r>
            <a:r>
              <a:rPr lang="en-US" sz="5400" b="1" dirty="0" smtClean="0">
                <a:solidFill>
                  <a:srgbClr val="FF0000"/>
                </a:solidFill>
              </a:rPr>
              <a:t>H</a:t>
            </a:r>
            <a:r>
              <a:rPr lang="ru-RU" sz="5400" b="1" dirty="0" smtClean="0">
                <a:solidFill>
                  <a:srgbClr val="FF0000"/>
                </a:solidFill>
              </a:rPr>
              <a:t>С</a:t>
            </a:r>
            <a:r>
              <a:rPr lang="en-US" sz="5400" b="1" dirty="0" smtClean="0">
                <a:solidFill>
                  <a:srgbClr val="FF0000"/>
                </a:solidFill>
              </a:rPr>
              <a:t>J</a:t>
            </a:r>
            <a:r>
              <a:rPr lang="ru-RU" sz="5400" b="1" dirty="0" smtClean="0">
                <a:solidFill>
                  <a:srgbClr val="FF0000"/>
                </a:solidFill>
              </a:rPr>
              <a:t>Т</a:t>
            </a:r>
            <a:r>
              <a:rPr lang="en-US" sz="5400" b="1" dirty="0" smtClean="0">
                <a:solidFill>
                  <a:srgbClr val="FF0000"/>
                </a:solidFill>
              </a:rPr>
              <a:t>K</a:t>
            </a:r>
            <a:r>
              <a:rPr lang="ru-RU" sz="5400" b="1" dirty="0" smtClean="0">
                <a:solidFill>
                  <a:srgbClr val="FF0000"/>
                </a:solidFill>
              </a:rPr>
              <a:t>В</a:t>
            </a:r>
            <a:r>
              <a:rPr lang="en-US" sz="5400" b="1" dirty="0" smtClean="0">
                <a:solidFill>
                  <a:srgbClr val="FF0000"/>
                </a:solidFill>
              </a:rPr>
              <a:t>X</a:t>
            </a:r>
            <a:r>
              <a:rPr lang="ru-RU" sz="5400" b="1" dirty="0" smtClean="0">
                <a:solidFill>
                  <a:srgbClr val="FF0000"/>
                </a:solidFill>
              </a:rPr>
              <a:t>Е</a:t>
            </a:r>
            <a:r>
              <a:rPr lang="en-US" sz="5400" b="1" dirty="0" smtClean="0">
                <a:solidFill>
                  <a:srgbClr val="FF0000"/>
                </a:solidFill>
              </a:rPr>
              <a:t>Z</a:t>
            </a:r>
            <a:r>
              <a:rPr lang="ru-RU" sz="5400" b="1" dirty="0" smtClean="0">
                <a:solidFill>
                  <a:srgbClr val="FF0000"/>
                </a:solidFill>
              </a:rPr>
              <a:t>Н</a:t>
            </a:r>
            <a:r>
              <a:rPr lang="en-US" sz="5400" b="1" dirty="0" smtClean="0">
                <a:solidFill>
                  <a:srgbClr val="FF0000"/>
                </a:solidFill>
              </a:rPr>
              <a:t>X</a:t>
            </a:r>
            <a:r>
              <a:rPr lang="ru-RU" sz="5400" b="1" dirty="0" smtClean="0">
                <a:solidFill>
                  <a:srgbClr val="FF0000"/>
                </a:solidFill>
              </a:rPr>
              <a:t>Н</a:t>
            </a:r>
            <a:r>
              <a:rPr lang="en-US" sz="5400" b="1" dirty="0" smtClean="0">
                <a:solidFill>
                  <a:srgbClr val="FF0000"/>
                </a:solidFill>
              </a:rPr>
              <a:t>S</a:t>
            </a:r>
            <a:r>
              <a:rPr lang="ru-RU" sz="5400" b="1" dirty="0" smtClean="0">
                <a:solidFill>
                  <a:srgbClr val="FF0000"/>
                </a:solidFill>
              </a:rPr>
              <a:t>Ы</a:t>
            </a:r>
            <a:r>
              <a:rPr lang="en-US" sz="5400" b="1" dirty="0" smtClean="0">
                <a:solidFill>
                  <a:srgbClr val="FF0000"/>
                </a:solidFill>
              </a:rPr>
              <a:t>D</a:t>
            </a:r>
            <a:r>
              <a:rPr lang="ru-RU" sz="5400" b="1" dirty="0" smtClean="0">
                <a:solidFill>
                  <a:srgbClr val="FF0000"/>
                </a:solidFill>
              </a:rPr>
              <a:t>Й</a:t>
            </a:r>
            <a:r>
              <a:rPr lang="en-US" sz="5400" b="1" dirty="0" smtClean="0">
                <a:solidFill>
                  <a:srgbClr val="FF0000"/>
                </a:solidFill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</a:rPr>
              <a:t>О</a:t>
            </a:r>
            <a:r>
              <a:rPr lang="en-US" sz="5400" b="1" dirty="0" smtClean="0">
                <a:solidFill>
                  <a:srgbClr val="FF0000"/>
                </a:solidFill>
              </a:rPr>
              <a:t>W</a:t>
            </a:r>
            <a:r>
              <a:rPr lang="ru-RU" sz="5400" b="1" dirty="0" smtClean="0">
                <a:solidFill>
                  <a:srgbClr val="FF0000"/>
                </a:solidFill>
              </a:rPr>
              <a:t>Т</a:t>
            </a:r>
            <a:r>
              <a:rPr lang="en-US" sz="5400" b="1" dirty="0" smtClean="0">
                <a:solidFill>
                  <a:srgbClr val="FF0000"/>
                </a:solidFill>
              </a:rPr>
              <a:t>Q</a:t>
            </a:r>
            <a:r>
              <a:rPr lang="ru-RU" sz="5400" b="1" dirty="0" smtClean="0">
                <a:solidFill>
                  <a:srgbClr val="FF0000"/>
                </a:solidFill>
              </a:rPr>
              <a:t>Б</a:t>
            </a:r>
            <a:r>
              <a:rPr lang="en-US" sz="5400" b="1" dirty="0" smtClean="0">
                <a:solidFill>
                  <a:srgbClr val="FF0000"/>
                </a:solidFill>
              </a:rPr>
              <a:t>Y</a:t>
            </a:r>
            <a:r>
              <a:rPr lang="ru-RU" sz="5400" b="1" dirty="0" smtClean="0">
                <a:solidFill>
                  <a:srgbClr val="FF0000"/>
                </a:solidFill>
              </a:rPr>
              <a:t>О</a:t>
            </a:r>
            <a:r>
              <a:rPr lang="en-US" sz="5400" b="1" dirty="0" smtClean="0">
                <a:solidFill>
                  <a:srgbClr val="FF0000"/>
                </a:solidFill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</a:rPr>
              <a:t>Р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21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628775"/>
            <a:ext cx="4038600" cy="2747963"/>
          </a:xfrm>
          <a:prstGeom prst="rect">
            <a:avLst/>
          </a:prstGeom>
          <a:ln>
            <a:solidFill>
              <a:srgbClr val="5FA326"/>
            </a:solidFill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</p:spPr>
      </p:pic>
      <p:sp>
        <p:nvSpPr>
          <p:cNvPr id="13316" name="Содержимое 4"/>
          <p:cNvSpPr>
            <a:spLocks noGrp="1"/>
          </p:cNvSpPr>
          <p:nvPr>
            <p:ph sz="half" idx="4294967295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altLang="ru-RU" smtClean="0"/>
              <a:t>Как</a:t>
            </a:r>
            <a:r>
              <a:rPr lang="ru-RU" altLang="ru-RU" smtClean="0">
                <a:latin typeface="Arial" charset="0"/>
              </a:rPr>
              <a:t> </a:t>
            </a:r>
            <a:r>
              <a:rPr lang="ru-RU" altLang="ru-RU" smtClean="0"/>
              <a:t>называется этот отбор?</a:t>
            </a:r>
          </a:p>
          <a:p>
            <a:pPr eaLnBrk="1" hangingPunct="1"/>
            <a:r>
              <a:rPr lang="ru-RU" altLang="ru-RU" smtClean="0"/>
              <a:t>Назовите результат</a:t>
            </a:r>
            <a:r>
              <a:rPr lang="ru-RU" altLang="ru-RU" smtClean="0">
                <a:latin typeface="Arial" charset="0"/>
              </a:rPr>
              <a:t> </a:t>
            </a:r>
            <a:r>
              <a:rPr lang="ru-RU" altLang="ru-RU" smtClean="0"/>
              <a:t>  этого отбора?</a:t>
            </a:r>
          </a:p>
        </p:txBody>
      </p:sp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3433763"/>
            <a:ext cx="4059238" cy="2738437"/>
          </a:xfrm>
          <a:prstGeom prst="rect">
            <a:avLst/>
          </a:prstGeom>
          <a:noFill/>
          <a:ln w="9525">
            <a:solidFill>
              <a:srgbClr val="5FA326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8" name="TextBox 9"/>
          <p:cNvSpPr txBox="1">
            <a:spLocks noChangeArrowheads="1"/>
          </p:cNvSpPr>
          <p:nvPr/>
        </p:nvSpPr>
        <p:spPr bwMode="auto">
          <a:xfrm>
            <a:off x="395288" y="4437063"/>
            <a:ext cx="4032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>
                <a:latin typeface="Calibri" pitchFamily="34" charset="0"/>
              </a:rPr>
              <a:t>Русская псовая борзая</a:t>
            </a:r>
          </a:p>
        </p:txBody>
      </p:sp>
      <p:sp>
        <p:nvSpPr>
          <p:cNvPr id="13319" name="TextBox 10"/>
          <p:cNvSpPr txBox="1">
            <a:spLocks noChangeArrowheads="1"/>
          </p:cNvSpPr>
          <p:nvPr/>
        </p:nvSpPr>
        <p:spPr bwMode="auto">
          <a:xfrm>
            <a:off x="4572000" y="6092825"/>
            <a:ext cx="4032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>
                <a:latin typeface="Calibri" pitchFamily="34" charset="0"/>
              </a:rPr>
              <a:t>Земляника ремонтантная Елизавета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Фрагмент № 3.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14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1285875"/>
            <a:ext cx="3752850" cy="2527300"/>
          </a:xfrm>
          <a:prstGeom prst="rect">
            <a:avLst/>
          </a:prstGeom>
          <a:ln>
            <a:solidFill>
              <a:srgbClr val="5FA326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14340" name="Содержимое 3"/>
          <p:cNvSpPr>
            <a:spLocks noGrp="1"/>
          </p:cNvSpPr>
          <p:nvPr>
            <p:ph sz="half" idx="4294967295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altLang="ru-RU" dirty="0" smtClean="0"/>
              <a:t>Назовите форму</a:t>
            </a:r>
            <a:r>
              <a:rPr lang="ru-RU" altLang="ru-RU" dirty="0" smtClean="0">
                <a:latin typeface="Arial" charset="0"/>
              </a:rPr>
              <a:t> </a:t>
            </a:r>
            <a:r>
              <a:rPr lang="ru-RU" altLang="ru-RU" dirty="0" smtClean="0"/>
              <a:t>борьбы за существование? Укажите её причины</a:t>
            </a:r>
          </a:p>
          <a:p>
            <a:pPr eaLnBrk="1" hangingPunct="1"/>
            <a:endParaRPr lang="ru-RU" altLang="ru-RU" dirty="0" smtClean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05263"/>
            <a:ext cx="3763962" cy="2509837"/>
          </a:xfrm>
          <a:prstGeom prst="rect">
            <a:avLst/>
          </a:prstGeom>
          <a:noFill/>
          <a:ln w="9525">
            <a:solidFill>
              <a:srgbClr val="5FA326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005263"/>
            <a:ext cx="3705225" cy="250666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5272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Фрагмент № 4.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9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643438" y="1628775"/>
            <a:ext cx="4038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altLang="ru-RU" dirty="0" smtClean="0"/>
              <a:t>Назовите форм</a:t>
            </a:r>
            <a:r>
              <a:rPr lang="ru-RU" altLang="ru-RU" dirty="0" smtClean="0">
                <a:latin typeface="Arial" charset="0"/>
              </a:rPr>
              <a:t>у</a:t>
            </a:r>
            <a:r>
              <a:rPr lang="ru-RU" altLang="ru-RU" dirty="0" smtClean="0"/>
              <a:t> борьбы за существование? Укажите её причины</a:t>
            </a:r>
          </a:p>
          <a:p>
            <a:pPr eaLnBrk="1" hangingPunct="1"/>
            <a:endParaRPr lang="ru-RU" altLang="ru-RU" dirty="0" smtClean="0"/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3500438"/>
            <a:ext cx="4038600" cy="257016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00438"/>
            <a:ext cx="2868613" cy="2555875"/>
          </a:xfrm>
          <a:prstGeom prst="rect">
            <a:avLst/>
          </a:prstGeom>
          <a:noFill/>
          <a:ln w="9525">
            <a:solidFill>
              <a:srgbClr val="5FA326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7" name="TextBox 7"/>
          <p:cNvSpPr txBox="1">
            <a:spLocks noChangeArrowheads="1"/>
          </p:cNvSpPr>
          <p:nvPr/>
        </p:nvSpPr>
        <p:spPr bwMode="auto">
          <a:xfrm>
            <a:off x="1143000" y="6072188"/>
            <a:ext cx="2857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/>
              <a:t>Паук на листе росянки</a:t>
            </a:r>
          </a:p>
        </p:txBody>
      </p:sp>
      <p:sp>
        <p:nvSpPr>
          <p:cNvPr id="15368" name="TextBox 8"/>
          <p:cNvSpPr txBox="1">
            <a:spLocks noChangeArrowheads="1"/>
          </p:cNvSpPr>
          <p:nvPr/>
        </p:nvSpPr>
        <p:spPr bwMode="auto">
          <a:xfrm>
            <a:off x="4284663" y="6092825"/>
            <a:ext cx="4032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/>
              <a:t>Гриф и шакал</a:t>
            </a:r>
          </a:p>
        </p:txBody>
      </p:sp>
      <p:sp>
        <p:nvSpPr>
          <p:cNvPr id="15369" name="TextBox 9"/>
          <p:cNvSpPr txBox="1">
            <a:spLocks noChangeArrowheads="1"/>
          </p:cNvSpPr>
          <p:nvPr/>
        </p:nvSpPr>
        <p:spPr bwMode="auto">
          <a:xfrm>
            <a:off x="2071688" y="1357313"/>
            <a:ext cx="714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Объект 1"/>
          <p:cNvSpPr>
            <a:spLocks noGrp="1"/>
          </p:cNvSpPr>
          <p:nvPr>
            <p:ph sz="half" idx="4294967295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Фрагмент № 5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14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1500188"/>
            <a:ext cx="3724275" cy="2201862"/>
          </a:xfrm>
          <a:prstGeom prst="rect">
            <a:avLst/>
          </a:prstGeom>
          <a:ln>
            <a:solidFill>
              <a:srgbClr val="5FA326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17412" name="Содержимое 10"/>
          <p:cNvSpPr>
            <a:spLocks noGrp="1"/>
          </p:cNvSpPr>
          <p:nvPr>
            <p:ph sz="half" idx="4294967295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altLang="ru-RU" smtClean="0"/>
              <a:t>Какая форма борьбы за существование идет наиболее остро? Почему?</a:t>
            </a: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/>
          <a:srcRect b="6856"/>
          <a:stretch>
            <a:fillRect/>
          </a:stretch>
        </p:blipFill>
        <p:spPr bwMode="auto">
          <a:xfrm>
            <a:off x="684213" y="4221163"/>
            <a:ext cx="3708400" cy="221456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6" name="Picture 4"/>
          <p:cNvPicPr>
            <a:picLocks noChangeAspect="1" noChangeArrowheads="1"/>
          </p:cNvPicPr>
          <p:nvPr/>
        </p:nvPicPr>
        <p:blipFill>
          <a:blip r:embed="rId4"/>
          <a:srcRect b="9448"/>
          <a:stretch>
            <a:fillRect/>
          </a:stretch>
        </p:blipFill>
        <p:spPr bwMode="auto">
          <a:xfrm>
            <a:off x="5286375" y="3357563"/>
            <a:ext cx="2838450" cy="314325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Фрагмент № 6.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08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1428750"/>
            <a:ext cx="4038600" cy="2379663"/>
          </a:xfrm>
          <a:prstGeom prst="rect">
            <a:avLst/>
          </a:prstGeom>
          <a:ln>
            <a:solidFill>
              <a:srgbClr val="5FA326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20484" name="Содержимое 7"/>
          <p:cNvSpPr>
            <a:spLocks noGrp="1"/>
          </p:cNvSpPr>
          <p:nvPr>
            <p:ph sz="half" idx="4294967295"/>
          </p:nvPr>
        </p:nvSpPr>
        <p:spPr>
          <a:xfrm>
            <a:off x="4648200" y="1428750"/>
            <a:ext cx="4038600" cy="469741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altLang="ru-RU" sz="2400" smtClean="0"/>
              <a:t>В результате этого отбора выживают и оставляют потомство особи наиболее приспособленные.</a:t>
            </a:r>
          </a:p>
          <a:p>
            <a:pPr eaLnBrk="1" hangingPunct="1"/>
            <a:r>
              <a:rPr lang="ru-RU" altLang="ru-RU" sz="2400" smtClean="0"/>
              <a:t>Какой это отбор ?</a:t>
            </a:r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000500"/>
            <a:ext cx="4056062" cy="2378075"/>
          </a:xfrm>
          <a:prstGeom prst="rect">
            <a:avLst/>
          </a:prstGeom>
          <a:noFill/>
          <a:ln w="9525">
            <a:solidFill>
              <a:srgbClr val="5FA326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005263"/>
            <a:ext cx="3254375" cy="237648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Фрагмент № 7.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52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39552" y="404664"/>
            <a:ext cx="8229600" cy="14401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dirty="0" smtClean="0"/>
              <a:t>Задание </a:t>
            </a:r>
            <a:r>
              <a:rPr lang="en-US" dirty="0" smtClean="0"/>
              <a:t>3</a:t>
            </a:r>
            <a:r>
              <a:rPr lang="ru-RU" dirty="0" smtClean="0"/>
              <a:t>. </a:t>
            </a:r>
            <a:r>
              <a:rPr lang="kk-KZ" dirty="0" smtClean="0"/>
              <a:t>Самостоятельная</a:t>
            </a:r>
          </a:p>
          <a:p>
            <a:pPr>
              <a:defRPr/>
            </a:pPr>
            <a:r>
              <a:rPr lang="kk-KZ" dirty="0" smtClean="0"/>
              <a:t>работа</a:t>
            </a:r>
            <a:endParaRPr lang="ru-RU" dirty="0" smtClean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71052" y="2132856"/>
            <a:ext cx="8229600" cy="2188839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В течение 5 минут вам необходимо заполнить таблицы</a:t>
            </a:r>
          </a:p>
          <a:p>
            <a:r>
              <a:rPr lang="ru-RU" altLang="ru-RU" sz="40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Не забудьте подписать фамилию</a:t>
            </a:r>
          </a:p>
          <a:p>
            <a:r>
              <a:rPr lang="ru-RU" altLang="ru-RU" sz="40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Это ваша вторая оценка</a:t>
            </a:r>
          </a:p>
        </p:txBody>
      </p:sp>
    </p:spTree>
    <p:extLst>
      <p:ext uri="{BB962C8B-B14F-4D97-AF65-F5344CB8AC3E}">
        <p14:creationId xmlns:p14="http://schemas.microsoft.com/office/powerpoint/2010/main" val="283668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Домашнее задание.</a:t>
            </a:r>
          </a:p>
        </p:txBody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28800"/>
            <a:ext cx="7632847" cy="316835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/>
              <a:t>Сегодня учение Дарвина признается многими учеными. Согласными ли вы с ними?</a:t>
            </a:r>
          </a:p>
          <a:p>
            <a:pPr>
              <a:defRPr/>
            </a:pPr>
            <a:r>
              <a:rPr lang="ru-RU" sz="3600" b="1" dirty="0" smtClean="0"/>
              <a:t>Какие положения теории эволюции вызывают у вас чувство бездоказательности, несогласия, сомнения?</a:t>
            </a:r>
          </a:p>
          <a:p>
            <a:pPr eaLnBrk="1" hangingPunct="1">
              <a:buFontTx/>
              <a:buNone/>
              <a:defRPr/>
            </a:pPr>
            <a:endParaRPr lang="ru-RU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372918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76672"/>
            <a:ext cx="6934200" cy="685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естественного и искусственного отбора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таблицу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3095" name="Group 87"/>
          <p:cNvGraphicFramePr>
            <a:graphicFrameLocks noGrp="1"/>
          </p:cNvGraphicFramePr>
          <p:nvPr>
            <p:ph type="tbl" idx="1"/>
          </p:nvPr>
        </p:nvGraphicFramePr>
        <p:xfrm>
          <a:off x="1219200" y="1676400"/>
          <a:ext cx="6232525" cy="4886325"/>
        </p:xfrm>
        <a:graphic>
          <a:graphicData uri="http://schemas.openxmlformats.org/drawingml/2006/table">
            <a:tbl>
              <a:tblPr/>
              <a:tblGrid>
                <a:gridCol w="2128838"/>
                <a:gridCol w="2051050"/>
                <a:gridCol w="2052637"/>
              </a:tblGrid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Показатели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Искусственный отбор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Естественный отбор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Исходный материал для отбора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Отбирающий фактор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Путь благоприятных изменений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Путь неблагоприятных изменений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Характер действия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(направленный –ненаправленный)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(направленный –ненаправленный)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Длительность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Результат отбора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Формы отбора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Массовый, индивидуальный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983560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9335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89264"/>
            <a:ext cx="2714612" cy="4711462"/>
          </a:xfrm>
        </p:spPr>
      </p:pic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075" y="227013"/>
            <a:ext cx="7477125" cy="7540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dirty="0" smtClean="0"/>
              <a:t>Ответьте на вопросы: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709196" y="1052513"/>
            <a:ext cx="6407918" cy="5805487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>
                <a:solidFill>
                  <a:schemeClr val="tx1"/>
                </a:solidFill>
              </a:rPr>
              <a:t>В гнёздах сов часто можно обнаружить разновозрастных птенцов. У полярной совы старшие появляются в июне, а младшие птенцы – в июле. У филина все птенцы старше один другого на 5-7 дней. Каково биологическое значение этого явления? Какими положениями эволюционного учения можно объяснить особенности размножения хищных птиц?</a:t>
            </a:r>
          </a:p>
        </p:txBody>
      </p:sp>
    </p:spTree>
    <p:extLst>
      <p:ext uri="{BB962C8B-B14F-4D97-AF65-F5344CB8AC3E}">
        <p14:creationId xmlns:p14="http://schemas.microsoft.com/office/powerpoint/2010/main" val="3131298671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nimBg="1"/>
      <p:bldP spid="5017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692150"/>
            <a:ext cx="4178299" cy="540385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solidFill>
                  <a:schemeClr val="tx1"/>
                </a:solidFill>
              </a:rPr>
              <a:t>Мальки трески часто поселяются под колоколом некоторых видов медуз, щупальца которых ядовиты. Как могло возникнуть такое явление? С помощью каких положений эволюционной теории можно объяснить такую «странность» поведения мальков трески?</a:t>
            </a:r>
          </a:p>
        </p:txBody>
      </p:sp>
      <p:pic>
        <p:nvPicPr>
          <p:cNvPr id="14338" name="Picture 2" descr="Картинка 38 из 6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1613" y="642918"/>
            <a:ext cx="4317356" cy="5643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390392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7864475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52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1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642918"/>
            <a:ext cx="5643602" cy="5072098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считал Ламарк, длинная шея жирафа возникла из-за того, что они поколение за поколением тянули шею вверх, пытаясь достать листья с деревьев, таким образом упражняя шею, которая становилась все длиннее и длиннее. </a:t>
            </a:r>
          </a:p>
          <a:p>
            <a:pPr eaLnBrk="1" hangingPunct="1">
              <a:buFontTx/>
              <a:buNone/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Считаете ли вы этот пример убедительным и почему?</a:t>
            </a: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/>
          <a:srcRect r="41402"/>
          <a:stretch>
            <a:fillRect/>
          </a:stretch>
        </p:blipFill>
        <p:spPr bwMode="auto">
          <a:xfrm>
            <a:off x="5929322" y="428604"/>
            <a:ext cx="3071834" cy="583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666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705799"/>
            <a:ext cx="777167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урок!</a:t>
            </a:r>
            <a:endParaRPr lang="ru-RU" sz="8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268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556792"/>
            <a:ext cx="7632848" cy="3760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/>
                <a:cs typeface="Times New Roman"/>
              </a:rPr>
              <a:t>Причиной многообразия новых видов организмов является 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Times New Roman"/>
                <a:cs typeface="Times New Roman"/>
              </a:rPr>
              <a:t>искусственный и естественный </a:t>
            </a:r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/>
                <a:cs typeface="Times New Roman"/>
              </a:rPr>
              <a:t>отбор.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/>
                <a:cs typeface="Times New Roman"/>
              </a:rPr>
              <a:t>Что</a:t>
            </a:r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/>
                <a:cs typeface="Times New Roman"/>
              </a:rPr>
              <a:t>  является причиной  многообразия культурных форм? </a:t>
            </a:r>
            <a:endParaRPr lang="ru-RU" sz="4000" dirty="0">
              <a:solidFill>
                <a:srgbClr val="FF0000"/>
              </a:solidFill>
              <a:effectLst/>
              <a:latin typeface="Monotype Corsiva" panose="03010101010201010101" pitchFamily="66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0185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0433" y="303039"/>
            <a:ext cx="7483139" cy="92333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Задание 1. Лови ошибку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24744"/>
            <a:ext cx="9050875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Основным принципом процесса  образования</a:t>
            </a:r>
          </a:p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овых форм в природе и сельском хозяйстве</a:t>
            </a: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Является наследственность.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780928"/>
            <a:ext cx="8871363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2. В результате искусственного отбора</a:t>
            </a:r>
          </a:p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у пород животных  и сортов  растений </a:t>
            </a:r>
          </a:p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Изменяются в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се признаки.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48087" y="4509120"/>
            <a:ext cx="9147056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3. Процесс создания новых пород животных и </a:t>
            </a:r>
          </a:p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ортов культурных растений путем сохранения</a:t>
            </a:r>
          </a:p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 размножения особей с ценными для человека</a:t>
            </a:r>
          </a:p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ризнаками и  свойствами  - естественный отбор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988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5856" y="260648"/>
            <a:ext cx="885050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4. Бессознательный отбор – это искусственный </a:t>
            </a:r>
          </a:p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тбор с заранее поставленной целью.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856" y="1556792"/>
            <a:ext cx="88505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5. 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Искусственный отбор отрицает ошибочное</a:t>
            </a:r>
          </a:p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нение о том, что виды растений и животных</a:t>
            </a:r>
          </a:p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стаются без изменений. 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857" y="3284984"/>
            <a:ext cx="885050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514350" indent="-514350">
              <a:buAutoNum type="arabicPeriod" startAt="6"/>
            </a:pP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Ч. Дарвин выделил два основных типа борьбы 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 существование.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649" y="4581128"/>
            <a:ext cx="8686707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7. Ярким примером внутривидовой борьбы </a:t>
            </a:r>
          </a:p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Является отношение паразитов с хозяином.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345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0369" y="3140968"/>
            <a:ext cx="7983276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</a:rPr>
              <a:t>Задание </a:t>
            </a:r>
            <a:r>
              <a:rPr lang="ru-RU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</a:rPr>
              <a:t>. </a:t>
            </a:r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</a:rPr>
              <a:t>Вопрос - ответ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3671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Заголовок 8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638"/>
            <a:ext cx="8229600" cy="1335087"/>
          </a:xfrm>
        </p:spPr>
      </p:pic>
      <p:pic>
        <p:nvPicPr>
          <p:cNvPr id="6147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63" y="1600200"/>
            <a:ext cx="3394075" cy="4525963"/>
          </a:xfrm>
          <a:prstGeom prst="rect">
            <a:avLst/>
          </a:prstGeom>
          <a:noFill/>
          <a:ln>
            <a:solidFill>
              <a:srgbClr val="5FA326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8196" name="Содержимое 13"/>
          <p:cNvSpPr>
            <a:spLocks noGrp="1"/>
          </p:cNvSpPr>
          <p:nvPr>
            <p:ph sz="half" idx="4294967295"/>
          </p:nvPr>
        </p:nvSpPr>
        <p:spPr>
          <a:xfrm>
            <a:off x="4211960" y="1600201"/>
            <a:ext cx="4680520" cy="3340968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altLang="ru-RU" sz="3600" dirty="0" smtClean="0">
                <a:solidFill>
                  <a:schemeClr val="tx1"/>
                </a:solidFill>
              </a:rPr>
              <a:t>Какое отношение имеет это животное </a:t>
            </a:r>
            <a:endParaRPr lang="ru-RU" altLang="ru-RU" sz="3600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36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altLang="ru-RU" sz="36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altLang="ru-RU" sz="3600" dirty="0" smtClean="0">
                <a:solidFill>
                  <a:schemeClr val="tx1"/>
                </a:solidFill>
              </a:rPr>
              <a:t>к </a:t>
            </a:r>
            <a:r>
              <a:rPr lang="ru-RU" altLang="ru-RU" sz="3600" dirty="0" smtClean="0">
                <a:solidFill>
                  <a:schemeClr val="tx1"/>
                </a:solidFill>
              </a:rPr>
              <a:t>теории эволюции</a:t>
            </a:r>
            <a:r>
              <a:rPr lang="ru-RU" altLang="ru-RU" sz="3600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176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1571625"/>
            <a:ext cx="3213100" cy="453548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8" name="Содержимое 7"/>
          <p:cNvSpPr>
            <a:spLocks noGrp="1"/>
          </p:cNvSpPr>
          <p:nvPr>
            <p:ph sz="half" idx="4294967295"/>
          </p:nvPr>
        </p:nvSpPr>
        <p:spPr>
          <a:xfrm>
            <a:off x="4427984" y="2060849"/>
            <a:ext cx="4038600" cy="3312368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r>
              <a:rPr lang="ru-RU" altLang="ru-RU" sz="2800" dirty="0" smtClean="0">
                <a:solidFill>
                  <a:schemeClr val="tx1"/>
                </a:solidFill>
              </a:rPr>
              <a:t>Какие наблюдения Чарльза Дарвина подвергли сомнению его веру 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dirty="0" smtClean="0">
                <a:solidFill>
                  <a:schemeClr val="tx1"/>
                </a:solidFill>
              </a:rPr>
              <a:t>        в неизменность видов 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571625"/>
            <a:ext cx="3213100" cy="4535488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Фрагмент № 2.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3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5393"/>
            <a:ext cx="7848872" cy="6378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02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85</TotalTime>
  <Words>547</Words>
  <Application>Microsoft Office PowerPoint</Application>
  <PresentationFormat>Экран (4:3)</PresentationFormat>
  <Paragraphs>73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Фрагмент № 2.</vt:lpstr>
      <vt:lpstr>Презентация PowerPoint</vt:lpstr>
      <vt:lpstr>Фрагмент № 3.</vt:lpstr>
      <vt:lpstr>Фрагмент № 4.</vt:lpstr>
      <vt:lpstr>Фрагмент № 5</vt:lpstr>
      <vt:lpstr>Фрагмент № 6.</vt:lpstr>
      <vt:lpstr>Фрагмент № 7.</vt:lpstr>
      <vt:lpstr>Презентация PowerPoint</vt:lpstr>
      <vt:lpstr>Домашнее задание.</vt:lpstr>
      <vt:lpstr>Сравнение естественного и искусственного отбора заполните таблицу</vt:lpstr>
      <vt:lpstr>Ответьте на вопросы: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Кристина Петрова</dc:creator>
  <cp:lastModifiedBy>User</cp:lastModifiedBy>
  <cp:revision>9</cp:revision>
  <dcterms:created xsi:type="dcterms:W3CDTF">2015-10-29T00:50:00Z</dcterms:created>
  <dcterms:modified xsi:type="dcterms:W3CDTF">2015-10-29T06:21:44Z</dcterms:modified>
</cp:coreProperties>
</file>