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1" r:id="rId2"/>
    <p:sldId id="259" r:id="rId3"/>
    <p:sldId id="257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1D602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4660"/>
  </p:normalViewPr>
  <p:slideViewPr>
    <p:cSldViewPr>
      <p:cViewPr>
        <p:scale>
          <a:sx n="84" d="100"/>
          <a:sy n="84" d="100"/>
        </p:scale>
        <p:origin x="-438" y="5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FBBDBEB-C7DC-40B2-9940-3B932FCF938A}" type="doc">
      <dgm:prSet loTypeId="urn:microsoft.com/office/officeart/2005/8/layout/process2" loCatId="process" qsTypeId="urn:microsoft.com/office/officeart/2005/8/quickstyle/simple1" qsCatId="simple" csTypeId="urn:microsoft.com/office/officeart/2005/8/colors/accent1_2" csCatId="accent1" phldr="1"/>
      <dgm:spPr/>
    </dgm:pt>
    <dgm:pt modelId="{5D36456D-8F55-452A-A9E9-F3F04BED30B8}">
      <dgm:prSet/>
      <dgm:spPr/>
      <dgm:t>
        <a:bodyPr/>
        <a:lstStyle/>
        <a:p>
          <a:pPr rtl="0"/>
          <a:r>
            <a:rPr lang="ru-RU" b="1" i="0" u="none" baseline="0" smtClean="0"/>
            <a:t>Ожидаемый результат</a:t>
          </a:r>
          <a:endParaRPr lang="ru-RU" b="0" i="0" u="none"/>
        </a:p>
      </dgm:t>
    </dgm:pt>
    <dgm:pt modelId="{A9E782F4-7D50-4012-8012-BC2A83F26CB3}" type="parTrans" cxnId="{BF2F3093-FDE0-4100-84D3-284B55477BB6}">
      <dgm:prSet/>
      <dgm:spPr/>
      <dgm:t>
        <a:bodyPr/>
        <a:lstStyle/>
        <a:p>
          <a:endParaRPr lang="ru-RU"/>
        </a:p>
      </dgm:t>
    </dgm:pt>
    <dgm:pt modelId="{DF285C75-C90A-4BB2-9D06-A75C275FC3BD}" type="sibTrans" cxnId="{BF2F3093-FDE0-4100-84D3-284B55477BB6}">
      <dgm:prSet/>
      <dgm:spPr/>
      <dgm:t>
        <a:bodyPr/>
        <a:lstStyle/>
        <a:p>
          <a:endParaRPr lang="ru-RU"/>
        </a:p>
      </dgm:t>
    </dgm:pt>
    <dgm:pt modelId="{A9883F54-6807-4A25-B2D5-EB17EC2B60F5}">
      <dgm:prSet/>
      <dgm:spPr/>
      <dgm:t>
        <a:bodyPr/>
        <a:lstStyle/>
        <a:p>
          <a:r>
            <a:rPr lang="ru-RU" dirty="0" smtClean="0"/>
            <a:t>необходимо создать условия для развития самостоятельной творческой деятельности в сфере физической культуры и спорта;</a:t>
          </a:r>
          <a:endParaRPr lang="ru-RU" dirty="0"/>
        </a:p>
      </dgm:t>
    </dgm:pt>
    <dgm:pt modelId="{B84BF2D9-6D49-4C08-9E00-9A34AA0A1D81}" type="parTrans" cxnId="{82FE4308-59C0-418E-A653-4B92A25F37FC}">
      <dgm:prSet/>
      <dgm:spPr/>
      <dgm:t>
        <a:bodyPr/>
        <a:lstStyle/>
        <a:p>
          <a:endParaRPr lang="ru-RU"/>
        </a:p>
      </dgm:t>
    </dgm:pt>
    <dgm:pt modelId="{A827C886-FFD8-4D6D-8DDC-32D59B69B895}" type="sibTrans" cxnId="{82FE4308-59C0-418E-A653-4B92A25F37FC}">
      <dgm:prSet/>
      <dgm:spPr/>
      <dgm:t>
        <a:bodyPr/>
        <a:lstStyle/>
        <a:p>
          <a:endParaRPr lang="ru-RU"/>
        </a:p>
      </dgm:t>
    </dgm:pt>
    <dgm:pt modelId="{49F9DABD-85E4-4B41-8912-97B15D2B7779}">
      <dgm:prSet/>
      <dgm:spPr/>
      <dgm:t>
        <a:bodyPr/>
        <a:lstStyle/>
        <a:p>
          <a:r>
            <a:rPr lang="ru-RU" dirty="0" smtClean="0"/>
            <a:t>привлечь учащихся к систематическим занятиям физической культурой и спортом;</a:t>
          </a:r>
          <a:endParaRPr lang="ru-RU" dirty="0"/>
        </a:p>
      </dgm:t>
    </dgm:pt>
    <dgm:pt modelId="{68951E67-966A-476C-BD12-49C23820B4A0}" type="parTrans" cxnId="{E1FFD394-208E-49B1-B068-0B506FF59E31}">
      <dgm:prSet/>
      <dgm:spPr/>
      <dgm:t>
        <a:bodyPr/>
        <a:lstStyle/>
        <a:p>
          <a:endParaRPr lang="ru-RU"/>
        </a:p>
      </dgm:t>
    </dgm:pt>
    <dgm:pt modelId="{378FCAF2-02A2-46B8-8823-0B726442C231}" type="sibTrans" cxnId="{E1FFD394-208E-49B1-B068-0B506FF59E31}">
      <dgm:prSet/>
      <dgm:spPr/>
      <dgm:t>
        <a:bodyPr/>
        <a:lstStyle/>
        <a:p>
          <a:endParaRPr lang="ru-RU"/>
        </a:p>
      </dgm:t>
    </dgm:pt>
    <dgm:pt modelId="{4ECC58D6-A1AE-428B-96C0-68CF308B286F}">
      <dgm:prSet/>
      <dgm:spPr/>
      <dgm:t>
        <a:bodyPr/>
        <a:lstStyle/>
        <a:p>
          <a:r>
            <a:rPr lang="ru-RU" dirty="0" smtClean="0"/>
            <a:t>повысить интерес к физической культуре и спорту и стремление к соревновательной деятельности;</a:t>
          </a:r>
          <a:endParaRPr lang="ru-RU" dirty="0"/>
        </a:p>
      </dgm:t>
    </dgm:pt>
    <dgm:pt modelId="{0893CC9D-DDEC-4462-A4D4-57C01CD1651B}" type="parTrans" cxnId="{97305C34-9190-4D9B-9B48-A370F8851359}">
      <dgm:prSet/>
      <dgm:spPr/>
      <dgm:t>
        <a:bodyPr/>
        <a:lstStyle/>
        <a:p>
          <a:endParaRPr lang="ru-RU"/>
        </a:p>
      </dgm:t>
    </dgm:pt>
    <dgm:pt modelId="{5C045D97-31A8-44AB-9882-51F9C3FCCE01}" type="sibTrans" cxnId="{97305C34-9190-4D9B-9B48-A370F8851359}">
      <dgm:prSet/>
      <dgm:spPr/>
      <dgm:t>
        <a:bodyPr/>
        <a:lstStyle/>
        <a:p>
          <a:endParaRPr lang="ru-RU"/>
        </a:p>
      </dgm:t>
    </dgm:pt>
    <dgm:pt modelId="{9E1DF907-9F34-4B5C-9E75-AD1FCECD9EE7}">
      <dgm:prSet/>
      <dgm:spPr/>
      <dgm:t>
        <a:bodyPr/>
        <a:lstStyle/>
        <a:p>
          <a:r>
            <a:rPr lang="ru-RU" dirty="0" smtClean="0"/>
            <a:t>закрепить потребности к регулярным занятиям физическими упражнениями и избранным видом спорта;</a:t>
          </a:r>
          <a:endParaRPr lang="ru-RU" dirty="0"/>
        </a:p>
      </dgm:t>
    </dgm:pt>
    <dgm:pt modelId="{4D90C2D1-4A1D-4607-8C0E-F2419EE13D5A}" type="parTrans" cxnId="{B987B041-4D1F-43F2-A4D3-8F78A666DBD3}">
      <dgm:prSet/>
      <dgm:spPr/>
      <dgm:t>
        <a:bodyPr/>
        <a:lstStyle/>
        <a:p>
          <a:endParaRPr lang="ru-RU"/>
        </a:p>
      </dgm:t>
    </dgm:pt>
    <dgm:pt modelId="{89568C8E-7D9F-4530-9CF1-2917B13A5D06}" type="sibTrans" cxnId="{B987B041-4D1F-43F2-A4D3-8F78A666DBD3}">
      <dgm:prSet/>
      <dgm:spPr/>
      <dgm:t>
        <a:bodyPr/>
        <a:lstStyle/>
        <a:p>
          <a:endParaRPr lang="ru-RU"/>
        </a:p>
      </dgm:t>
    </dgm:pt>
    <dgm:pt modelId="{BE34F187-E0FB-47E1-9773-9172B059418A}" type="pres">
      <dgm:prSet presAssocID="{DFBBDBEB-C7DC-40B2-9940-3B932FCF938A}" presName="linearFlow" presStyleCnt="0">
        <dgm:presLayoutVars>
          <dgm:resizeHandles val="exact"/>
        </dgm:presLayoutVars>
      </dgm:prSet>
      <dgm:spPr/>
    </dgm:pt>
    <dgm:pt modelId="{968E64D3-6893-41B1-B68D-121B63B992DD}" type="pres">
      <dgm:prSet presAssocID="{5D36456D-8F55-452A-A9E9-F3F04BED30B8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C9181DF-A52E-4AE7-84AC-D02CB1D3BFBE}" type="pres">
      <dgm:prSet presAssocID="{DF285C75-C90A-4BB2-9D06-A75C275FC3BD}" presName="sibTrans" presStyleLbl="sibTrans2D1" presStyleIdx="0" presStyleCnt="4"/>
      <dgm:spPr/>
      <dgm:t>
        <a:bodyPr/>
        <a:lstStyle/>
        <a:p>
          <a:endParaRPr lang="ru-RU"/>
        </a:p>
      </dgm:t>
    </dgm:pt>
    <dgm:pt modelId="{DA492D00-4C97-4544-849E-09D7246B58E8}" type="pres">
      <dgm:prSet presAssocID="{DF285C75-C90A-4BB2-9D06-A75C275FC3BD}" presName="connectorText" presStyleLbl="sibTrans2D1" presStyleIdx="0" presStyleCnt="4"/>
      <dgm:spPr/>
      <dgm:t>
        <a:bodyPr/>
        <a:lstStyle/>
        <a:p>
          <a:endParaRPr lang="ru-RU"/>
        </a:p>
      </dgm:t>
    </dgm:pt>
    <dgm:pt modelId="{D764D491-E67D-409A-97F5-0CBB8D45EA0A}" type="pres">
      <dgm:prSet presAssocID="{A9883F54-6807-4A25-B2D5-EB17EC2B60F5}" presName="node" presStyleLbl="node1" presStyleIdx="1" presStyleCnt="5" custLinFactNeighborX="-57927" custLinFactNeighborY="-353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05E5979-0E9E-4394-82FE-AB89D16DB9D4}" type="pres">
      <dgm:prSet presAssocID="{A827C886-FFD8-4D6D-8DDC-32D59B69B895}" presName="sibTrans" presStyleLbl="sibTrans2D1" presStyleIdx="1" presStyleCnt="4"/>
      <dgm:spPr/>
      <dgm:t>
        <a:bodyPr/>
        <a:lstStyle/>
        <a:p>
          <a:endParaRPr lang="ru-RU"/>
        </a:p>
      </dgm:t>
    </dgm:pt>
    <dgm:pt modelId="{B509CB42-834E-4D49-88DF-5F331FD81B4A}" type="pres">
      <dgm:prSet presAssocID="{A827C886-FFD8-4D6D-8DDC-32D59B69B895}" presName="connectorText" presStyleLbl="sibTrans2D1" presStyleIdx="1" presStyleCnt="4"/>
      <dgm:spPr/>
      <dgm:t>
        <a:bodyPr/>
        <a:lstStyle/>
        <a:p>
          <a:endParaRPr lang="ru-RU"/>
        </a:p>
      </dgm:t>
    </dgm:pt>
    <dgm:pt modelId="{8CF5BA9B-CB88-48CE-A732-7680AE99377C}" type="pres">
      <dgm:prSet presAssocID="{49F9DABD-85E4-4B41-8912-97B15D2B7779}" presName="node" presStyleLbl="node1" presStyleIdx="2" presStyleCnt="5" custLinFactNeighborX="42075" custLinFactNeighborY="-11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6E364C4-F97F-4BF3-945B-EA65F7ED1723}" type="pres">
      <dgm:prSet presAssocID="{378FCAF2-02A2-46B8-8823-0B726442C231}" presName="sibTrans" presStyleLbl="sibTrans2D1" presStyleIdx="2" presStyleCnt="4"/>
      <dgm:spPr/>
      <dgm:t>
        <a:bodyPr/>
        <a:lstStyle/>
        <a:p>
          <a:endParaRPr lang="ru-RU"/>
        </a:p>
      </dgm:t>
    </dgm:pt>
    <dgm:pt modelId="{A270D5B5-BA8B-4B0A-91F6-CE51F521DCC7}" type="pres">
      <dgm:prSet presAssocID="{378FCAF2-02A2-46B8-8823-0B726442C231}" presName="connectorText" presStyleLbl="sibTrans2D1" presStyleIdx="2" presStyleCnt="4"/>
      <dgm:spPr/>
      <dgm:t>
        <a:bodyPr/>
        <a:lstStyle/>
        <a:p>
          <a:endParaRPr lang="ru-RU"/>
        </a:p>
      </dgm:t>
    </dgm:pt>
    <dgm:pt modelId="{55769CC4-67FF-471E-9A6D-435067DB846E}" type="pres">
      <dgm:prSet presAssocID="{4ECC58D6-A1AE-428B-96C0-68CF308B286F}" presName="node" presStyleLbl="node1" presStyleIdx="3" presStyleCnt="5" custLinFactNeighborX="-46022" custLinFactNeighborY="-1388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BFD70C7-B373-40F5-8CCA-AA6E0826B528}" type="pres">
      <dgm:prSet presAssocID="{5C045D97-31A8-44AB-9882-51F9C3FCCE01}" presName="sibTrans" presStyleLbl="sibTrans2D1" presStyleIdx="3" presStyleCnt="4"/>
      <dgm:spPr/>
      <dgm:t>
        <a:bodyPr/>
        <a:lstStyle/>
        <a:p>
          <a:endParaRPr lang="ru-RU"/>
        </a:p>
      </dgm:t>
    </dgm:pt>
    <dgm:pt modelId="{CD8B6B47-31CC-4C97-9459-CCAD534E12A0}" type="pres">
      <dgm:prSet presAssocID="{5C045D97-31A8-44AB-9882-51F9C3FCCE01}" presName="connectorText" presStyleLbl="sibTrans2D1" presStyleIdx="3" presStyleCnt="4"/>
      <dgm:spPr/>
      <dgm:t>
        <a:bodyPr/>
        <a:lstStyle/>
        <a:p>
          <a:endParaRPr lang="ru-RU"/>
        </a:p>
      </dgm:t>
    </dgm:pt>
    <dgm:pt modelId="{330BE1FF-9813-408E-9F54-0E9DDE09EA82}" type="pres">
      <dgm:prSet presAssocID="{9E1DF907-9F34-4B5C-9E75-AD1FCECD9EE7}" presName="node" presStyleLbl="node1" presStyleIdx="4" presStyleCnt="5" custLinFactNeighborX="46837" custLinFactNeighborY="-266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6913BAB-385E-435E-8DF1-4864BD4BDB6D}" type="presOf" srcId="{A9883F54-6807-4A25-B2D5-EB17EC2B60F5}" destId="{D764D491-E67D-409A-97F5-0CBB8D45EA0A}" srcOrd="0" destOrd="0" presId="urn:microsoft.com/office/officeart/2005/8/layout/process2"/>
    <dgm:cxn modelId="{EAB0F68C-E371-4F32-8604-A3F8753FE9F8}" type="presOf" srcId="{A827C886-FFD8-4D6D-8DDC-32D59B69B895}" destId="{B509CB42-834E-4D49-88DF-5F331FD81B4A}" srcOrd="1" destOrd="0" presId="urn:microsoft.com/office/officeart/2005/8/layout/process2"/>
    <dgm:cxn modelId="{586DE671-9893-46D7-B14C-18B4CC11443C}" type="presOf" srcId="{49F9DABD-85E4-4B41-8912-97B15D2B7779}" destId="{8CF5BA9B-CB88-48CE-A732-7680AE99377C}" srcOrd="0" destOrd="0" presId="urn:microsoft.com/office/officeart/2005/8/layout/process2"/>
    <dgm:cxn modelId="{13F1ED83-1264-4501-8991-BB381BC35665}" type="presOf" srcId="{378FCAF2-02A2-46B8-8823-0B726442C231}" destId="{56E364C4-F97F-4BF3-945B-EA65F7ED1723}" srcOrd="0" destOrd="0" presId="urn:microsoft.com/office/officeart/2005/8/layout/process2"/>
    <dgm:cxn modelId="{D8115454-9F1C-49C7-B0DC-60201B6148C2}" type="presOf" srcId="{5C045D97-31A8-44AB-9882-51F9C3FCCE01}" destId="{FBFD70C7-B373-40F5-8CCA-AA6E0826B528}" srcOrd="0" destOrd="0" presId="urn:microsoft.com/office/officeart/2005/8/layout/process2"/>
    <dgm:cxn modelId="{BF2F3093-FDE0-4100-84D3-284B55477BB6}" srcId="{DFBBDBEB-C7DC-40B2-9940-3B932FCF938A}" destId="{5D36456D-8F55-452A-A9E9-F3F04BED30B8}" srcOrd="0" destOrd="0" parTransId="{A9E782F4-7D50-4012-8012-BC2A83F26CB3}" sibTransId="{DF285C75-C90A-4BB2-9D06-A75C275FC3BD}"/>
    <dgm:cxn modelId="{E9B8DF12-1BDC-4809-A40E-64AC04F134F8}" type="presOf" srcId="{5C045D97-31A8-44AB-9882-51F9C3FCCE01}" destId="{CD8B6B47-31CC-4C97-9459-CCAD534E12A0}" srcOrd="1" destOrd="0" presId="urn:microsoft.com/office/officeart/2005/8/layout/process2"/>
    <dgm:cxn modelId="{C96E8E5A-6B61-4CCC-8D28-F48B2D3579A9}" type="presOf" srcId="{DFBBDBEB-C7DC-40B2-9940-3B932FCF938A}" destId="{BE34F187-E0FB-47E1-9773-9172B059418A}" srcOrd="0" destOrd="0" presId="urn:microsoft.com/office/officeart/2005/8/layout/process2"/>
    <dgm:cxn modelId="{3AF824D9-80BD-42BF-938B-AA8D3526B271}" type="presOf" srcId="{4ECC58D6-A1AE-428B-96C0-68CF308B286F}" destId="{55769CC4-67FF-471E-9A6D-435067DB846E}" srcOrd="0" destOrd="0" presId="urn:microsoft.com/office/officeart/2005/8/layout/process2"/>
    <dgm:cxn modelId="{D7C7F288-B6EC-4823-A8B8-132033AC7B8D}" type="presOf" srcId="{A827C886-FFD8-4D6D-8DDC-32D59B69B895}" destId="{B05E5979-0E9E-4394-82FE-AB89D16DB9D4}" srcOrd="0" destOrd="0" presId="urn:microsoft.com/office/officeart/2005/8/layout/process2"/>
    <dgm:cxn modelId="{8F7F999C-7E92-438F-80D1-0401FB5E9050}" type="presOf" srcId="{DF285C75-C90A-4BB2-9D06-A75C275FC3BD}" destId="{DA492D00-4C97-4544-849E-09D7246B58E8}" srcOrd="1" destOrd="0" presId="urn:microsoft.com/office/officeart/2005/8/layout/process2"/>
    <dgm:cxn modelId="{97305C34-9190-4D9B-9B48-A370F8851359}" srcId="{DFBBDBEB-C7DC-40B2-9940-3B932FCF938A}" destId="{4ECC58D6-A1AE-428B-96C0-68CF308B286F}" srcOrd="3" destOrd="0" parTransId="{0893CC9D-DDEC-4462-A4D4-57C01CD1651B}" sibTransId="{5C045D97-31A8-44AB-9882-51F9C3FCCE01}"/>
    <dgm:cxn modelId="{82FE4308-59C0-418E-A653-4B92A25F37FC}" srcId="{DFBBDBEB-C7DC-40B2-9940-3B932FCF938A}" destId="{A9883F54-6807-4A25-B2D5-EB17EC2B60F5}" srcOrd="1" destOrd="0" parTransId="{B84BF2D9-6D49-4C08-9E00-9A34AA0A1D81}" sibTransId="{A827C886-FFD8-4D6D-8DDC-32D59B69B895}"/>
    <dgm:cxn modelId="{1AB96D22-3FD2-4CD7-A1C6-3B587FA768CE}" type="presOf" srcId="{5D36456D-8F55-452A-A9E9-F3F04BED30B8}" destId="{968E64D3-6893-41B1-B68D-121B63B992DD}" srcOrd="0" destOrd="0" presId="urn:microsoft.com/office/officeart/2005/8/layout/process2"/>
    <dgm:cxn modelId="{8FF7A0BA-D8F5-4D4D-87FA-F959FD3186CD}" type="presOf" srcId="{9E1DF907-9F34-4B5C-9E75-AD1FCECD9EE7}" destId="{330BE1FF-9813-408E-9F54-0E9DDE09EA82}" srcOrd="0" destOrd="0" presId="urn:microsoft.com/office/officeart/2005/8/layout/process2"/>
    <dgm:cxn modelId="{E1FFD394-208E-49B1-B068-0B506FF59E31}" srcId="{DFBBDBEB-C7DC-40B2-9940-3B932FCF938A}" destId="{49F9DABD-85E4-4B41-8912-97B15D2B7779}" srcOrd="2" destOrd="0" parTransId="{68951E67-966A-476C-BD12-49C23820B4A0}" sibTransId="{378FCAF2-02A2-46B8-8823-0B726442C231}"/>
    <dgm:cxn modelId="{258ABE8F-570B-46DC-A326-1563E0F9F7AE}" type="presOf" srcId="{DF285C75-C90A-4BB2-9D06-A75C275FC3BD}" destId="{AC9181DF-A52E-4AE7-84AC-D02CB1D3BFBE}" srcOrd="0" destOrd="0" presId="urn:microsoft.com/office/officeart/2005/8/layout/process2"/>
    <dgm:cxn modelId="{8A0F602C-C79C-4749-8046-E71DB6C2DB5F}" type="presOf" srcId="{378FCAF2-02A2-46B8-8823-0B726442C231}" destId="{A270D5B5-BA8B-4B0A-91F6-CE51F521DCC7}" srcOrd="1" destOrd="0" presId="urn:microsoft.com/office/officeart/2005/8/layout/process2"/>
    <dgm:cxn modelId="{B987B041-4D1F-43F2-A4D3-8F78A666DBD3}" srcId="{DFBBDBEB-C7DC-40B2-9940-3B932FCF938A}" destId="{9E1DF907-9F34-4B5C-9E75-AD1FCECD9EE7}" srcOrd="4" destOrd="0" parTransId="{4D90C2D1-4A1D-4607-8C0E-F2419EE13D5A}" sibTransId="{89568C8E-7D9F-4530-9CF1-2917B13A5D06}"/>
    <dgm:cxn modelId="{8FD277B5-EA3D-4CCC-8DC8-B7D2DDE53E25}" type="presParOf" srcId="{BE34F187-E0FB-47E1-9773-9172B059418A}" destId="{968E64D3-6893-41B1-B68D-121B63B992DD}" srcOrd="0" destOrd="0" presId="urn:microsoft.com/office/officeart/2005/8/layout/process2"/>
    <dgm:cxn modelId="{A0733E2A-2814-47B5-A9D7-0C6A683E2099}" type="presParOf" srcId="{BE34F187-E0FB-47E1-9773-9172B059418A}" destId="{AC9181DF-A52E-4AE7-84AC-D02CB1D3BFBE}" srcOrd="1" destOrd="0" presId="urn:microsoft.com/office/officeart/2005/8/layout/process2"/>
    <dgm:cxn modelId="{539F67A6-0470-40EC-AAE9-44540F50E346}" type="presParOf" srcId="{AC9181DF-A52E-4AE7-84AC-D02CB1D3BFBE}" destId="{DA492D00-4C97-4544-849E-09D7246B58E8}" srcOrd="0" destOrd="0" presId="urn:microsoft.com/office/officeart/2005/8/layout/process2"/>
    <dgm:cxn modelId="{9DCDE167-2115-4F74-B9EA-DD51B878ACB1}" type="presParOf" srcId="{BE34F187-E0FB-47E1-9773-9172B059418A}" destId="{D764D491-E67D-409A-97F5-0CBB8D45EA0A}" srcOrd="2" destOrd="0" presId="urn:microsoft.com/office/officeart/2005/8/layout/process2"/>
    <dgm:cxn modelId="{CAA97344-C5D6-491D-BE8E-BDFCB23F707A}" type="presParOf" srcId="{BE34F187-E0FB-47E1-9773-9172B059418A}" destId="{B05E5979-0E9E-4394-82FE-AB89D16DB9D4}" srcOrd="3" destOrd="0" presId="urn:microsoft.com/office/officeart/2005/8/layout/process2"/>
    <dgm:cxn modelId="{2975FCE2-EEA5-456C-BC83-08EB6803CBDF}" type="presParOf" srcId="{B05E5979-0E9E-4394-82FE-AB89D16DB9D4}" destId="{B509CB42-834E-4D49-88DF-5F331FD81B4A}" srcOrd="0" destOrd="0" presId="urn:microsoft.com/office/officeart/2005/8/layout/process2"/>
    <dgm:cxn modelId="{DA636F18-363E-4EF9-A7DC-9E4C6048B7B3}" type="presParOf" srcId="{BE34F187-E0FB-47E1-9773-9172B059418A}" destId="{8CF5BA9B-CB88-48CE-A732-7680AE99377C}" srcOrd="4" destOrd="0" presId="urn:microsoft.com/office/officeart/2005/8/layout/process2"/>
    <dgm:cxn modelId="{09DD6409-B48E-452D-A3D0-5B49F5188442}" type="presParOf" srcId="{BE34F187-E0FB-47E1-9773-9172B059418A}" destId="{56E364C4-F97F-4BF3-945B-EA65F7ED1723}" srcOrd="5" destOrd="0" presId="urn:microsoft.com/office/officeart/2005/8/layout/process2"/>
    <dgm:cxn modelId="{7511F9E7-58FC-43C1-99C2-9D121A622B15}" type="presParOf" srcId="{56E364C4-F97F-4BF3-945B-EA65F7ED1723}" destId="{A270D5B5-BA8B-4B0A-91F6-CE51F521DCC7}" srcOrd="0" destOrd="0" presId="urn:microsoft.com/office/officeart/2005/8/layout/process2"/>
    <dgm:cxn modelId="{3C5DB7E3-30AA-4701-ADE5-DD2716D1D927}" type="presParOf" srcId="{BE34F187-E0FB-47E1-9773-9172B059418A}" destId="{55769CC4-67FF-471E-9A6D-435067DB846E}" srcOrd="6" destOrd="0" presId="urn:microsoft.com/office/officeart/2005/8/layout/process2"/>
    <dgm:cxn modelId="{940C40F4-8906-4BEE-BD4F-B23237C6912F}" type="presParOf" srcId="{BE34F187-E0FB-47E1-9773-9172B059418A}" destId="{FBFD70C7-B373-40F5-8CCA-AA6E0826B528}" srcOrd="7" destOrd="0" presId="urn:microsoft.com/office/officeart/2005/8/layout/process2"/>
    <dgm:cxn modelId="{16056290-F267-4315-8919-09A299B07EC9}" type="presParOf" srcId="{FBFD70C7-B373-40F5-8CCA-AA6E0826B528}" destId="{CD8B6B47-31CC-4C97-9459-CCAD534E12A0}" srcOrd="0" destOrd="0" presId="urn:microsoft.com/office/officeart/2005/8/layout/process2"/>
    <dgm:cxn modelId="{078250FB-1C44-4956-8152-21C545E32E07}" type="presParOf" srcId="{BE34F187-E0FB-47E1-9773-9172B059418A}" destId="{330BE1FF-9813-408E-9F54-0E9DDE09EA82}" srcOrd="8" destOrd="0" presId="urn:microsoft.com/office/officeart/2005/8/layout/process2"/>
  </dgm:cxnLst>
  <dgm:bg/>
  <dgm:whole/>
  <dgm:extLst>
    <a:ext uri="http://schemas.microsoft.com/office/drawing/2008/diagram">
      <dsp:dataModelExt xmlns=""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68E64D3-6893-41B1-B68D-121B63B992DD}">
      <dsp:nvSpPr>
        <dsp:cNvPr id="0" name=""/>
        <dsp:cNvSpPr/>
      </dsp:nvSpPr>
      <dsp:spPr>
        <a:xfrm>
          <a:off x="1535853" y="814"/>
          <a:ext cx="3024292" cy="95253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i="0" u="none" kern="1200" baseline="0" smtClean="0"/>
            <a:t>Ожидаемый результат</a:t>
          </a:r>
          <a:endParaRPr lang="ru-RU" sz="1400" b="0" i="0" u="none" kern="1200"/>
        </a:p>
      </dsp:txBody>
      <dsp:txXfrm>
        <a:off x="1535853" y="814"/>
        <a:ext cx="3024292" cy="952533"/>
      </dsp:txXfrm>
    </dsp:sp>
    <dsp:sp modelId="{AC9181DF-A52E-4AE7-84AC-D02CB1D3BFBE}">
      <dsp:nvSpPr>
        <dsp:cNvPr id="0" name=""/>
        <dsp:cNvSpPr/>
      </dsp:nvSpPr>
      <dsp:spPr>
        <a:xfrm rot="8244396">
          <a:off x="2025509" y="968742"/>
          <a:ext cx="509127" cy="42863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/>
        </a:p>
      </dsp:txBody>
      <dsp:txXfrm rot="8244396">
        <a:off x="2025509" y="968742"/>
        <a:ext cx="509127" cy="428639"/>
      </dsp:txXfrm>
    </dsp:sp>
    <dsp:sp modelId="{D764D491-E67D-409A-97F5-0CBB8D45EA0A}">
      <dsp:nvSpPr>
        <dsp:cNvPr id="0" name=""/>
        <dsp:cNvSpPr/>
      </dsp:nvSpPr>
      <dsp:spPr>
        <a:xfrm>
          <a:off x="0" y="1412777"/>
          <a:ext cx="3024292" cy="95253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необходимо создать условия для развития самостоятельной творческой деятельности в сфере физической культуры и спорта;</a:t>
          </a:r>
          <a:endParaRPr lang="ru-RU" sz="1400" kern="1200" dirty="0"/>
        </a:p>
      </dsp:txBody>
      <dsp:txXfrm>
        <a:off x="0" y="1412777"/>
        <a:ext cx="3024292" cy="952533"/>
      </dsp:txXfrm>
    </dsp:sp>
    <dsp:sp modelId="{B05E5979-0E9E-4394-82FE-AB89D16DB9D4}">
      <dsp:nvSpPr>
        <dsp:cNvPr id="0" name=""/>
        <dsp:cNvSpPr/>
      </dsp:nvSpPr>
      <dsp:spPr>
        <a:xfrm rot="1628973">
          <a:off x="2515577" y="2394803"/>
          <a:ext cx="801462" cy="42863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/>
        </a:p>
      </dsp:txBody>
      <dsp:txXfrm rot="1628973">
        <a:off x="2515577" y="2394803"/>
        <a:ext cx="801462" cy="428639"/>
      </dsp:txXfrm>
    </dsp:sp>
    <dsp:sp modelId="{8CF5BA9B-CB88-48CE-A732-7680AE99377C}">
      <dsp:nvSpPr>
        <dsp:cNvPr id="0" name=""/>
        <dsp:cNvSpPr/>
      </dsp:nvSpPr>
      <dsp:spPr>
        <a:xfrm>
          <a:off x="2808324" y="2852936"/>
          <a:ext cx="3024292" cy="95253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привлечь учащихся к систематическим занятиям физической культурой и спортом;</a:t>
          </a:r>
          <a:endParaRPr lang="ru-RU" sz="1400" kern="1200" dirty="0"/>
        </a:p>
      </dsp:txBody>
      <dsp:txXfrm>
        <a:off x="2808324" y="2852936"/>
        <a:ext cx="3024292" cy="952533"/>
      </dsp:txXfrm>
    </dsp:sp>
    <dsp:sp modelId="{56E364C4-F97F-4BF3-945B-EA65F7ED1723}">
      <dsp:nvSpPr>
        <dsp:cNvPr id="0" name=""/>
        <dsp:cNvSpPr/>
      </dsp:nvSpPr>
      <dsp:spPr>
        <a:xfrm rot="9169141">
          <a:off x="2647124" y="3798958"/>
          <a:ext cx="682382" cy="42863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/>
        </a:p>
      </dsp:txBody>
      <dsp:txXfrm rot="9169141">
        <a:off x="2647124" y="3798958"/>
        <a:ext cx="682382" cy="428639"/>
      </dsp:txXfrm>
    </dsp:sp>
    <dsp:sp modelId="{55769CC4-67FF-471E-9A6D-435067DB846E}">
      <dsp:nvSpPr>
        <dsp:cNvPr id="0" name=""/>
        <dsp:cNvSpPr/>
      </dsp:nvSpPr>
      <dsp:spPr>
        <a:xfrm>
          <a:off x="144013" y="4221088"/>
          <a:ext cx="3024292" cy="95253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повысить интерес к физической культуре и спорту и стремление к соревновательной деятельности;</a:t>
          </a:r>
          <a:endParaRPr lang="ru-RU" sz="1400" kern="1200" dirty="0"/>
        </a:p>
      </dsp:txBody>
      <dsp:txXfrm>
        <a:off x="144013" y="4221088"/>
        <a:ext cx="3024292" cy="952533"/>
      </dsp:txXfrm>
    </dsp:sp>
    <dsp:sp modelId="{FBFD70C7-B373-40F5-8CCA-AA6E0826B528}">
      <dsp:nvSpPr>
        <dsp:cNvPr id="0" name=""/>
        <dsp:cNvSpPr/>
      </dsp:nvSpPr>
      <dsp:spPr>
        <a:xfrm rot="1558456">
          <a:off x="2704459" y="5167110"/>
          <a:ext cx="711728" cy="42863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/>
        </a:p>
      </dsp:txBody>
      <dsp:txXfrm rot="1558456">
        <a:off x="2704459" y="5167110"/>
        <a:ext cx="711728" cy="428639"/>
      </dsp:txXfrm>
    </dsp:sp>
    <dsp:sp modelId="{330BE1FF-9813-408E-9F54-0E9DDE09EA82}">
      <dsp:nvSpPr>
        <dsp:cNvPr id="0" name=""/>
        <dsp:cNvSpPr/>
      </dsp:nvSpPr>
      <dsp:spPr>
        <a:xfrm>
          <a:off x="2952341" y="5589240"/>
          <a:ext cx="3024292" cy="95253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закрепить потребности к регулярным занятиям физическими упражнениями и избранным видом спорта;</a:t>
          </a:r>
          <a:endParaRPr lang="ru-RU" sz="1400" kern="1200" dirty="0"/>
        </a:p>
      </dsp:txBody>
      <dsp:txXfrm>
        <a:off x="2952341" y="5589240"/>
        <a:ext cx="3024292" cy="95253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098D2-2551-4FBD-9751-186BB304F9D5}" type="datetimeFigureOut">
              <a:rPr lang="ru-RU" smtClean="0"/>
              <a:pPr/>
              <a:t>15.02.2014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AC575-F341-4452-A10D-FF546CD24C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098D2-2551-4FBD-9751-186BB304F9D5}" type="datetimeFigureOut">
              <a:rPr lang="ru-RU" smtClean="0"/>
              <a:pPr/>
              <a:t>15.02.2014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AC575-F341-4452-A10D-FF546CD24C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098D2-2551-4FBD-9751-186BB304F9D5}" type="datetimeFigureOut">
              <a:rPr lang="ru-RU" smtClean="0"/>
              <a:pPr/>
              <a:t>15.02.2014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AC575-F341-4452-A10D-FF546CD24C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098D2-2551-4FBD-9751-186BB304F9D5}" type="datetimeFigureOut">
              <a:rPr lang="ru-RU" smtClean="0"/>
              <a:pPr/>
              <a:t>15.02.2014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AC575-F341-4452-A10D-FF546CD24C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098D2-2551-4FBD-9751-186BB304F9D5}" type="datetimeFigureOut">
              <a:rPr lang="ru-RU" smtClean="0"/>
              <a:pPr/>
              <a:t>15.02.2014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AC575-F341-4452-A10D-FF546CD24C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098D2-2551-4FBD-9751-186BB304F9D5}" type="datetimeFigureOut">
              <a:rPr lang="ru-RU" smtClean="0"/>
              <a:pPr/>
              <a:t>15.02.2014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AC575-F341-4452-A10D-FF546CD24C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098D2-2551-4FBD-9751-186BB304F9D5}" type="datetimeFigureOut">
              <a:rPr lang="ru-RU" smtClean="0"/>
              <a:pPr/>
              <a:t>15.02.2014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AC575-F341-4452-A10D-FF546CD24C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098D2-2551-4FBD-9751-186BB304F9D5}" type="datetimeFigureOut">
              <a:rPr lang="ru-RU" smtClean="0"/>
              <a:pPr/>
              <a:t>15.02.2014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D1AC575-F341-4452-A10D-FF546CD24C7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098D2-2551-4FBD-9751-186BB304F9D5}" type="datetimeFigureOut">
              <a:rPr lang="ru-RU" smtClean="0"/>
              <a:pPr/>
              <a:t>15.02.2014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AC575-F341-4452-A10D-FF546CD24C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098D2-2551-4FBD-9751-186BB304F9D5}" type="datetimeFigureOut">
              <a:rPr lang="ru-RU" smtClean="0"/>
              <a:pPr/>
              <a:t>15.02.2014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8D1AC575-F341-4452-A10D-FF546CD24C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B7B098D2-2551-4FBD-9751-186BB304F9D5}" type="datetimeFigureOut">
              <a:rPr lang="ru-RU" smtClean="0"/>
              <a:pPr/>
              <a:t>15.02.2014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AC575-F341-4452-A10D-FF546CD24C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B7B098D2-2551-4FBD-9751-186BB304F9D5}" type="datetimeFigureOut">
              <a:rPr lang="ru-RU" smtClean="0"/>
              <a:pPr/>
              <a:t>15.02.2014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8D1AC575-F341-4452-A10D-FF546CD24C7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4.png"/><Relationship Id="rId7" Type="http://schemas.openxmlformats.org/officeDocument/2006/relationships/diagramQuickStyle" Target="../diagrams/quickStyle1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5.png"/><Relationship Id="rId9" Type="http://schemas.microsoft.com/office/2007/relationships/diagramDrawing" Target="../diagrams/drawing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59632" y="476672"/>
            <a:ext cx="6480048" cy="2301240"/>
          </a:xfrm>
        </p:spPr>
        <p:txBody>
          <a:bodyPr>
            <a:normAutofit/>
          </a:bodyPr>
          <a:lstStyle/>
          <a:p>
            <a:pPr algn="ctr"/>
            <a:r>
              <a:rPr lang="ru-RU" sz="1600" dirty="0" smtClean="0">
                <a:solidFill>
                  <a:srgbClr val="FFFF00"/>
                </a:solidFill>
              </a:rPr>
              <a:t>Среднесрочное планирование уроков физкультуры в 7 классе по теме «баскетбол</a:t>
            </a:r>
            <a:r>
              <a:rPr lang="ru-RU" sz="1400" dirty="0" smtClean="0">
                <a:solidFill>
                  <a:srgbClr val="FFFF00"/>
                </a:solidFill>
              </a:rPr>
              <a:t>» </a:t>
            </a:r>
            <a:br>
              <a:rPr lang="ru-RU" sz="1400" dirty="0" smtClean="0">
                <a:solidFill>
                  <a:srgbClr val="FFFF00"/>
                </a:solidFill>
              </a:rPr>
            </a:br>
            <a:r>
              <a:rPr lang="ru-RU" sz="1600" dirty="0" err="1" smtClean="0">
                <a:solidFill>
                  <a:srgbClr val="FFFF00"/>
                </a:solidFill>
              </a:rPr>
              <a:t>Габбасова</a:t>
            </a:r>
            <a:r>
              <a:rPr lang="ru-RU" sz="1600" dirty="0" smtClean="0">
                <a:solidFill>
                  <a:srgbClr val="FFFF00"/>
                </a:solidFill>
              </a:rPr>
              <a:t> А.М. учителя физкультуры Дзержинской </a:t>
            </a:r>
            <a:r>
              <a:rPr lang="ru-RU" sz="1600" dirty="0" smtClean="0">
                <a:solidFill>
                  <a:srgbClr val="FFFF00"/>
                </a:solidFill>
              </a:rPr>
              <a:t>ОШ</a:t>
            </a:r>
            <a:endParaRPr lang="ru-RU" sz="1600" dirty="0">
              <a:solidFill>
                <a:srgbClr val="FFFF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1628800"/>
            <a:ext cx="6480048" cy="1752600"/>
          </a:xfrm>
        </p:spPr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115616" y="2132856"/>
            <a:ext cx="646246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Главным критерием работы для меня теперь не заключается в том, чтобы выполнять обязательные положения, инструкции, а воспитывать личность</a:t>
            </a:r>
            <a:endParaRPr lang="ru-RU" dirty="0"/>
          </a:p>
        </p:txBody>
      </p:sp>
      <p:pic>
        <p:nvPicPr>
          <p:cNvPr id="8" name="Рисунок 7" descr="Моментальный снимок 1 (31.10.2012 1-29)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48064" y="4869160"/>
            <a:ext cx="2987824" cy="1806425"/>
          </a:xfrm>
          <a:prstGeom prst="rect">
            <a:avLst/>
          </a:prstGeom>
        </p:spPr>
      </p:pic>
      <p:pic>
        <p:nvPicPr>
          <p:cNvPr id="9" name="Рисунок 8" descr="Моментальный снимок 1 (31.10.2012 1-26)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429000"/>
            <a:ext cx="2771800" cy="1806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51520" y="135988"/>
          <a:ext cx="8892480" cy="6616636"/>
        </p:xfrm>
        <a:graphic>
          <a:graphicData uri="http://schemas.openxmlformats.org/drawingml/2006/table">
            <a:tbl>
              <a:tblPr/>
              <a:tblGrid>
                <a:gridCol w="256300"/>
                <a:gridCol w="2047956"/>
                <a:gridCol w="1296144"/>
                <a:gridCol w="1152128"/>
                <a:gridCol w="1440160"/>
                <a:gridCol w="1476055"/>
                <a:gridCol w="1223737"/>
              </a:tblGrid>
              <a:tr h="97497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№</a:t>
                      </a:r>
                      <a:endParaRPr lang="ru-RU" sz="10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43031" marR="43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Темы и основные цели</a:t>
                      </a:r>
                      <a:endParaRPr lang="ru-RU" sz="10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43031" marR="43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Активные формы работы </a:t>
                      </a:r>
                      <a:endParaRPr lang="ru-RU" sz="10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(Гр, </a:t>
                      </a:r>
                      <a:r>
                        <a:rPr lang="ru-RU" sz="1000" b="1" dirty="0" err="1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Пр</a:t>
                      </a:r>
                      <a:r>
                        <a:rPr lang="ru-RU" sz="10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, Ир</a:t>
                      </a:r>
                      <a:r>
                        <a:rPr lang="ru-RU" sz="1000" b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)</a:t>
                      </a:r>
                      <a:endParaRPr lang="ru-RU" sz="10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43031" marR="43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Использование</a:t>
                      </a:r>
                      <a:endParaRPr lang="ru-RU" sz="10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err="1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ОдО</a:t>
                      </a:r>
                      <a:endParaRPr lang="ru-RU" sz="10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43031" marR="43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Вовлечение всех учеников в классе (талантливых, одаренных)</a:t>
                      </a:r>
                      <a:endParaRPr lang="ru-RU" sz="10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43031" marR="43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Установить , </a:t>
                      </a:r>
                      <a:r>
                        <a:rPr lang="ru-RU" sz="10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что все ученики научились тому, что </a:t>
                      </a:r>
                      <a:r>
                        <a:rPr lang="ru-RU" sz="1000" b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запланировал </a:t>
                      </a:r>
                      <a:r>
                        <a:rPr lang="ru-RU" sz="10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и </a:t>
                      </a:r>
                      <a:r>
                        <a:rPr lang="ru-RU" sz="1000" b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ожидал </a:t>
                      </a:r>
                      <a:r>
                        <a:rPr lang="ru-RU" sz="10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от них</a:t>
                      </a:r>
                      <a:endParaRPr lang="ru-RU" sz="10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43031" marR="43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Использование модулей</a:t>
                      </a:r>
                      <a:endParaRPr lang="ru-RU" sz="1000" b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43031" marR="43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78563">
                <a:tc grid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Основная цель:</a:t>
                      </a:r>
                      <a:r>
                        <a:rPr lang="ru-RU" sz="10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Обучить базовыми навыками в баскетболе</a:t>
                      </a:r>
                    </a:p>
                  </a:txBody>
                  <a:tcPr marL="43031" marR="43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43031" marR="43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166285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Урок 1</a:t>
                      </a:r>
                    </a:p>
                  </a:txBody>
                  <a:tcPr marL="43031" marR="43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Тема</a:t>
                      </a:r>
                      <a:r>
                        <a:rPr lang="ru-RU" sz="10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: История развития баскетбола.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Общие данные по Баскетболу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Цель и ожидаемые результаты: </a:t>
                      </a:r>
                      <a:r>
                        <a:rPr lang="ru-RU" sz="10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Познакомить детей с историей развития баскетбола.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00" u="sng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Уметь </a:t>
                      </a:r>
                      <a:r>
                        <a:rPr lang="ru-RU" sz="10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Развивать мышление, память</a:t>
                      </a:r>
                    </a:p>
                  </a:txBody>
                  <a:tcPr marL="43031" marR="43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самостоятельно изучить понятия истории развития баскетбола. Индивидуальное робота. Обсуждение в </a:t>
                      </a:r>
                      <a:r>
                        <a:rPr lang="ru-RU" sz="100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группах</a:t>
                      </a:r>
                      <a:endParaRPr lang="ru-RU" sz="10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43031" marR="43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Обучение критическому мышлению. 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Комментарии к ответам учащихся</a:t>
                      </a:r>
                    </a:p>
                  </a:txBody>
                  <a:tcPr marL="43031" marR="43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kumimoji="0" lang="ru-RU" sz="1000" kern="1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При составлении задач каждый учащийся должен показать уровень своего понимания темы </a:t>
                      </a:r>
                      <a:endParaRPr lang="ru-RU" sz="100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031" marR="43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l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ru-RU" sz="10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По результатам наблюдения за учащимися.</a:t>
                      </a:r>
                    </a:p>
                    <a:p>
                      <a:pPr marL="342900" lvl="0" indent="-342900" algn="l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ru-RU" sz="10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Лист самооценки</a:t>
                      </a:r>
                    </a:p>
                  </a:txBody>
                  <a:tcPr marL="43031" marR="43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Новые подходы в обучении.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Использование ИКТ,</a:t>
                      </a:r>
                      <a:r>
                        <a:rPr lang="ru-RU" sz="1000" baseline="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интернет сотовые</a:t>
                      </a:r>
                      <a:r>
                        <a:rPr lang="ru-RU" sz="1000" baseline="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телефон</a:t>
                      </a:r>
                      <a:endParaRPr lang="ru-RU" sz="10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43031" marR="43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115120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Урок 2</a:t>
                      </a:r>
                    </a:p>
                  </a:txBody>
                  <a:tcPr marL="43031" marR="43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Тема: </a:t>
                      </a:r>
                      <a:r>
                        <a:rPr lang="ru-RU" sz="10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Техника игры в баскетбол.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Цель и ожидаемые результаты:</a:t>
                      </a:r>
                      <a:endParaRPr lang="ru-RU" sz="10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00" u="sng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Знать и понимать </a:t>
                      </a:r>
                      <a:r>
                        <a:rPr lang="ru-RU" sz="10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способы ловли и передачи мяча на месте и в движении.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00" u="sng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Уметь </a:t>
                      </a:r>
                      <a:r>
                        <a:rPr lang="ru-RU" sz="10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использовать виды передачи мяча</a:t>
                      </a:r>
                    </a:p>
                  </a:txBody>
                  <a:tcPr marL="43031" marR="43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Работа в </a:t>
                      </a:r>
                      <a:r>
                        <a:rPr lang="ru-RU" sz="100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парах.</a:t>
                      </a:r>
                      <a:endParaRPr lang="ru-RU" sz="10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43031" marR="43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00" dirty="0" err="1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Взаимооценка</a:t>
                      </a:r>
                      <a:r>
                        <a:rPr lang="ru-RU" sz="10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работы в парах</a:t>
                      </a:r>
                    </a:p>
                  </a:txBody>
                  <a:tcPr marL="43031" marR="43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С помощью различных задании на уроке вовлечь всех учеников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100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3031" marR="43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l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ru-RU" sz="10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По результатам практического занятия</a:t>
                      </a:r>
                    </a:p>
                  </a:txBody>
                  <a:tcPr marL="43031" marR="43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/>
                        <a:buNone/>
                        <a:tabLst>
                          <a:tab pos="457200" algn="l"/>
                        </a:tabLst>
                        <a:defRPr/>
                      </a:pPr>
                      <a:r>
                        <a:rPr lang="ru-RU" sz="100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Новые подходы в</a:t>
                      </a:r>
                      <a:r>
                        <a:rPr lang="ru-RU" sz="1000" baseline="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обучении.</a:t>
                      </a:r>
                    </a:p>
                    <a:p>
                      <a:pPr marL="0" lvl="0" indent="0" algn="l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457200" algn="l"/>
                        </a:tabLst>
                      </a:pPr>
                      <a:r>
                        <a:rPr lang="ru-RU" sz="100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Оценивание для обучения и оценивание обучения</a:t>
                      </a:r>
                      <a:endParaRPr lang="ru-RU" sz="10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43031" marR="43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125353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Урок 3</a:t>
                      </a:r>
                    </a:p>
                  </a:txBody>
                  <a:tcPr marL="43031" marR="43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Тема: </a:t>
                      </a:r>
                      <a:r>
                        <a:rPr lang="ru-RU" sz="10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Ведение мяча на месте и в движении.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Цель и ожидаемые </a:t>
                      </a:r>
                      <a:r>
                        <a:rPr lang="ru-RU" sz="1000" b="1" dirty="0" err="1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результаты:</a:t>
                      </a:r>
                      <a:r>
                        <a:rPr lang="ru-RU" sz="1000" u="sng" dirty="0" err="1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Знать</a:t>
                      </a:r>
                      <a:r>
                        <a:rPr lang="ru-RU" sz="1000" u="sng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и понимать </a:t>
                      </a:r>
                      <a:r>
                        <a:rPr lang="ru-RU" sz="100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знать и понимать способы движения с мячом.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00" u="sng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Уметь </a:t>
                      </a:r>
                      <a:r>
                        <a:rPr lang="ru-RU" sz="100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работать в парах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endParaRPr lang="ru-RU" sz="1000" dirty="0" smtClean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10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43031" marR="43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Работа в </a:t>
                      </a:r>
                      <a:r>
                        <a:rPr lang="ru-RU" sz="100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парах Распределить 3 роли,</a:t>
                      </a:r>
                      <a:r>
                        <a:rPr lang="ru-RU" sz="1000" baseline="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тренер-ученик-оценщик</a:t>
                      </a:r>
                      <a:endParaRPr lang="ru-RU" sz="1000" dirty="0" smtClean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; </a:t>
                      </a:r>
                      <a:r>
                        <a:rPr lang="ru-RU" sz="10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индивидуально.  </a:t>
                      </a:r>
                    </a:p>
                  </a:txBody>
                  <a:tcPr marL="43031" marR="43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Самооценка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Взаимооцениваине работы в парах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10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43031" marR="43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Формирование физической культуры личности ученика посредством освоения техники баскетбола</a:t>
                      </a:r>
                    </a:p>
                  </a:txBody>
                  <a:tcPr marL="43031" marR="43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l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ru-RU" sz="10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по листам </a:t>
                      </a:r>
                      <a:r>
                        <a:rPr lang="ru-RU" sz="1000" dirty="0" err="1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взаимооценки</a:t>
                      </a:r>
                      <a:r>
                        <a:rPr lang="ru-RU" sz="10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 работы в группе </a:t>
                      </a:r>
                    </a:p>
                  </a:txBody>
                  <a:tcPr marL="43031" marR="43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/>
                        <a:buNone/>
                        <a:tabLst>
                          <a:tab pos="457200" algn="l"/>
                        </a:tabLst>
                        <a:defRPr/>
                      </a:pPr>
                      <a:r>
                        <a:rPr lang="ru-RU" sz="100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Обучение талантливых и одаренных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/>
                        <a:buNone/>
                        <a:tabLst>
                          <a:tab pos="457200" algn="l"/>
                        </a:tabLst>
                        <a:defRPr/>
                      </a:pPr>
                      <a:r>
                        <a:rPr lang="ru-RU" sz="100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Оценивание для обучения и оценивание обучения</a:t>
                      </a:r>
                    </a:p>
                    <a:p>
                      <a:pPr marL="0" lvl="0" indent="0" algn="l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457200" algn="l"/>
                        </a:tabLst>
                      </a:pPr>
                      <a:endParaRPr lang="ru-RU" sz="10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43031" marR="43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115120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Урок </a:t>
                      </a:r>
                      <a:r>
                        <a:rPr lang="ru-RU" sz="100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4</a:t>
                      </a:r>
                      <a:endParaRPr lang="ru-RU" sz="10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43031" marR="43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Тема: </a:t>
                      </a:r>
                      <a:r>
                        <a:rPr lang="ru-RU" sz="10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Тренировочная игра в баскетбол.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00" b="1" u="sng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Цель и ожидаемые результаты:</a:t>
                      </a:r>
                      <a:r>
                        <a:rPr lang="ru-RU" sz="10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00" u="sng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Уметь</a:t>
                      </a:r>
                      <a:r>
                        <a:rPr lang="ru-RU" sz="10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работать в режиме свободного выбора</a:t>
                      </a:r>
                    </a:p>
                  </a:txBody>
                  <a:tcPr marL="43031" marR="43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Практическая работа в группах.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Ученики должны показать, какие навыки они освоили.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Эстафета «Спортивный поезд»</a:t>
                      </a:r>
                    </a:p>
                  </a:txBody>
                  <a:tcPr marL="43031" marR="43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Взаимопроверка </a:t>
                      </a:r>
                    </a:p>
                  </a:txBody>
                  <a:tcPr marL="43031" marR="43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Вовлечение учащихся разного уровня</a:t>
                      </a:r>
                    </a:p>
                  </a:txBody>
                  <a:tcPr marL="43031" marR="43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l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ru-RU" sz="10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Лист взаимопроверки </a:t>
                      </a:r>
                    </a:p>
                    <a:p>
                      <a:pPr marL="342900" lvl="0" indent="-342900" algn="l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ru-RU" sz="10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по развитию организаторских способностей, самостоятельности, ответственности</a:t>
                      </a:r>
                    </a:p>
                  </a:txBody>
                  <a:tcPr marL="43031" marR="43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457200" algn="l"/>
                        </a:tabLst>
                      </a:pPr>
                      <a:r>
                        <a:rPr lang="ru-RU" sz="100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Управление и лидерство в обучении</a:t>
                      </a:r>
                      <a:endParaRPr lang="ru-RU" sz="10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43031" marR="43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пользователь\Desktop\Моментальный снимок 1 (31.10.2012 1-16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420888"/>
            <a:ext cx="2987824" cy="1556792"/>
          </a:xfrm>
          <a:prstGeom prst="rect">
            <a:avLst/>
          </a:prstGeom>
          <a:noFill/>
        </p:spPr>
      </p:pic>
      <p:pic>
        <p:nvPicPr>
          <p:cNvPr id="21" name="Рисунок 20" descr="Моментальный снимок 1 (31.10.2012 1-32)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08104" y="3861048"/>
            <a:ext cx="2483768" cy="1662409"/>
          </a:xfrm>
          <a:prstGeom prst="rect">
            <a:avLst/>
          </a:prstGeom>
        </p:spPr>
      </p:pic>
      <p:pic>
        <p:nvPicPr>
          <p:cNvPr id="24" name="Рисунок 23" descr="Моментальный снимок 2 (31.10.2012 1-33)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48064" y="980728"/>
            <a:ext cx="2483768" cy="1772815"/>
          </a:xfrm>
          <a:prstGeom prst="rect">
            <a:avLst/>
          </a:prstGeom>
        </p:spPr>
      </p:pic>
      <p:graphicFrame>
        <p:nvGraphicFramePr>
          <p:cNvPr id="14" name="Схема 13"/>
          <p:cNvGraphicFramePr/>
          <p:nvPr/>
        </p:nvGraphicFramePr>
        <p:xfrm>
          <a:off x="1763688" y="0"/>
          <a:ext cx="6096000" cy="66693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хническая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836</TotalTime>
  <Words>414</Words>
  <Application>Microsoft Office PowerPoint</Application>
  <PresentationFormat>Экран (4:3)</PresentationFormat>
  <Paragraphs>70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Техническая</vt:lpstr>
      <vt:lpstr>Среднесрочное планирование уроков физкультуры в 7 классе по теме «баскетбол»  Габбасова А.М. учителя физкультуры Дзержинской ОШ</vt:lpstr>
      <vt:lpstr>Слайд 2</vt:lpstr>
      <vt:lpstr>Слайд 3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Среднесрочное планирование уроков физкультуры в 7 классе по теме «баскетбол»</dc:title>
  <dc:creator>Алтын</dc:creator>
  <cp:lastModifiedBy>Школа</cp:lastModifiedBy>
  <cp:revision>68</cp:revision>
  <dcterms:created xsi:type="dcterms:W3CDTF">2012-10-30T17:09:49Z</dcterms:created>
  <dcterms:modified xsi:type="dcterms:W3CDTF">2014-02-15T07:22:25Z</dcterms:modified>
</cp:coreProperties>
</file>