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8" r:id="rId2"/>
    <p:sldId id="259" r:id="rId3"/>
    <p:sldId id="260" r:id="rId4"/>
    <p:sldId id="262" r:id="rId5"/>
    <p:sldId id="261" r:id="rId6"/>
    <p:sldId id="263" r:id="rId7"/>
    <p:sldId id="264" r:id="rId8"/>
    <p:sldId id="265" r:id="rId9"/>
    <p:sldId id="266" r:id="rId10"/>
    <p:sldId id="276" r:id="rId11"/>
    <p:sldId id="267" r:id="rId12"/>
    <p:sldId id="268" r:id="rId13"/>
    <p:sldId id="269" r:id="rId14"/>
    <p:sldId id="275" r:id="rId15"/>
    <p:sldId id="270" r:id="rId16"/>
    <p:sldId id="271" r:id="rId17"/>
    <p:sldId id="272" r:id="rId18"/>
    <p:sldId id="273" r:id="rId19"/>
    <p:sldId id="274"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08" y="-21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5D7CF6-F968-440C-8AAB-938AD0B47A8C}" type="datetimeFigureOut">
              <a:rPr lang="ru-RU" smtClean="0"/>
              <a:pPr/>
              <a:t>24.02.2016</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D146F1-36E4-42D0-8642-4D8CC763B2A4}" type="slidenum">
              <a:rPr lang="ru-RU" smtClean="0"/>
              <a:pPr/>
              <a:t>‹#›</a:t>
            </a:fld>
            <a:endParaRPr lang="ru-RU"/>
          </a:p>
        </p:txBody>
      </p:sp>
    </p:spTree>
    <p:extLst>
      <p:ext uri="{BB962C8B-B14F-4D97-AF65-F5344CB8AC3E}">
        <p14:creationId xmlns:p14="http://schemas.microsoft.com/office/powerpoint/2010/main" xmlns="" val="41865325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DCD146F1-36E4-42D0-8642-4D8CC763B2A4}" type="slidenum">
              <a:rPr lang="ru-RU" smtClean="0"/>
              <a:pPr/>
              <a:t>8</a:t>
            </a:fld>
            <a:endParaRPr lang="ru-RU"/>
          </a:p>
        </p:txBody>
      </p:sp>
    </p:spTree>
    <p:extLst>
      <p:ext uri="{BB962C8B-B14F-4D97-AF65-F5344CB8AC3E}">
        <p14:creationId xmlns:p14="http://schemas.microsoft.com/office/powerpoint/2010/main" xmlns="" val="538238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375C3964-90AB-4699-9E85-1458ABD5A3A3}" type="datetimeFigureOut">
              <a:rPr lang="ru-RU" smtClean="0"/>
              <a:pPr/>
              <a:t>24.02.2016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DE0F420-DA20-4B8A-9EDE-38AF979841C1}"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375C3964-90AB-4699-9E85-1458ABD5A3A3}" type="datetimeFigureOut">
              <a:rPr lang="ru-RU" smtClean="0"/>
              <a:pPr/>
              <a:t>24.02.2016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DE0F420-DA20-4B8A-9EDE-38AF979841C1}"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375C3964-90AB-4699-9E85-1458ABD5A3A3}" type="datetimeFigureOut">
              <a:rPr lang="ru-RU" smtClean="0"/>
              <a:pPr/>
              <a:t>24.02.2016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DE0F420-DA20-4B8A-9EDE-38AF979841C1}" type="slidenum">
              <a:rPr lang="ru-RU" smtClean="0"/>
              <a:pPr/>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375C3964-90AB-4699-9E85-1458ABD5A3A3}" type="datetimeFigureOut">
              <a:rPr lang="ru-RU" smtClean="0"/>
              <a:pPr/>
              <a:t>24.02.2016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DE0F420-DA20-4B8A-9EDE-38AF979841C1}" type="slidenum">
              <a:rPr lang="ru-RU" smtClean="0"/>
              <a:pPr/>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75C3964-90AB-4699-9E85-1458ABD5A3A3}" type="datetimeFigureOut">
              <a:rPr lang="ru-RU" smtClean="0"/>
              <a:pPr/>
              <a:t>24.02.2016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DE0F420-DA20-4B8A-9EDE-38AF979841C1}"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375C3964-90AB-4699-9E85-1458ABD5A3A3}" type="datetimeFigureOut">
              <a:rPr lang="ru-RU" smtClean="0"/>
              <a:pPr/>
              <a:t>24.02.2016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DE0F420-DA20-4B8A-9EDE-38AF979841C1}" type="slidenum">
              <a:rPr lang="ru-RU" smtClean="0"/>
              <a:pPr/>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375C3964-90AB-4699-9E85-1458ABD5A3A3}" type="datetimeFigureOut">
              <a:rPr lang="ru-RU" smtClean="0"/>
              <a:pPr/>
              <a:t>24.02.2016</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6DE0F420-DA20-4B8A-9EDE-38AF979841C1}"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375C3964-90AB-4699-9E85-1458ABD5A3A3}" type="datetimeFigureOut">
              <a:rPr lang="ru-RU" smtClean="0"/>
              <a:pPr/>
              <a:t>24.02.2016</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6DE0F420-DA20-4B8A-9EDE-38AF979841C1}"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375C3964-90AB-4699-9E85-1458ABD5A3A3}" type="datetimeFigureOut">
              <a:rPr lang="ru-RU" smtClean="0"/>
              <a:pPr/>
              <a:t>24.02.2016</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6DE0F420-DA20-4B8A-9EDE-38AF979841C1}"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75C3964-90AB-4699-9E85-1458ABD5A3A3}" type="datetimeFigureOut">
              <a:rPr lang="ru-RU" smtClean="0"/>
              <a:pPr/>
              <a:t>24.02.2016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DE0F420-DA20-4B8A-9EDE-38AF979841C1}" type="slidenum">
              <a:rPr lang="ru-RU" smtClean="0"/>
              <a:pPr/>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375C3964-90AB-4699-9E85-1458ABD5A3A3}" type="datetimeFigureOut">
              <a:rPr lang="ru-RU" smtClean="0"/>
              <a:pPr/>
              <a:t>24.02.2016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DE0F420-DA20-4B8A-9EDE-38AF979841C1}" type="slidenum">
              <a:rPr lang="ru-RU" smtClean="0"/>
              <a:pPr/>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375C3964-90AB-4699-9E85-1458ABD5A3A3}" type="datetimeFigureOut">
              <a:rPr lang="ru-RU" smtClean="0"/>
              <a:pPr/>
              <a:t>24.02.2016</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6DE0F420-DA20-4B8A-9EDE-38AF979841C1}" type="slidenum">
              <a:rPr lang="ru-RU" smtClean="0"/>
              <a:pPr/>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33663" y="1628800"/>
            <a:ext cx="7637027" cy="1938992"/>
          </a:xfrm>
          <a:prstGeom prst="rect">
            <a:avLst/>
          </a:prstGeom>
        </p:spPr>
        <p:txBody>
          <a:bodyPr wrap="none">
            <a:spAutoFit/>
          </a:bodyPr>
          <a:lstStyle/>
          <a:p>
            <a:pPr algn="ctr"/>
            <a:r>
              <a:rPr lang="kk-KZ" dirty="0" smtClean="0"/>
              <a:t> </a:t>
            </a:r>
            <a:r>
              <a:rPr lang="ru-RU" sz="6000" b="1" dirty="0" err="1" smtClean="0">
                <a:solidFill>
                  <a:srgbClr val="FF0000"/>
                </a:solidFill>
              </a:rPr>
              <a:t>Саба</a:t>
            </a:r>
            <a:r>
              <a:rPr lang="kk-KZ" sz="6000" b="1" dirty="0" smtClean="0">
                <a:solidFill>
                  <a:srgbClr val="FF0000"/>
                </a:solidFill>
              </a:rPr>
              <a:t>қтың тақырыбы: </a:t>
            </a:r>
          </a:p>
          <a:p>
            <a:pPr algn="ctr"/>
            <a:r>
              <a:rPr lang="kk-KZ" sz="6000" b="1" dirty="0" smtClean="0">
                <a:solidFill>
                  <a:srgbClr val="002060"/>
                </a:solidFill>
              </a:rPr>
              <a:t>Алкиндер. Ацетилен</a:t>
            </a:r>
            <a:endParaRPr lang="ru-RU" sz="6000" dirty="0">
              <a:solidFill>
                <a:srgbClr val="002060"/>
              </a:solidFill>
            </a:endParaRPr>
          </a:p>
        </p:txBody>
      </p:sp>
      <p:pic>
        <p:nvPicPr>
          <p:cNvPr id="3" name="Picture 17" descr="Screen shot 2012-01-30 at 03.03.34.png"/>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907704" y="3567792"/>
            <a:ext cx="1295400" cy="1828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Picture 2" descr="digitalvideo.jpg"/>
          <p:cNvPicPr>
            <a:picLocks noChangeAspect="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177521" y="3853563"/>
            <a:ext cx="1800200" cy="15430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4234287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5056" y="2636912"/>
            <a:ext cx="7560840" cy="1323439"/>
          </a:xfrm>
          <a:prstGeom prst="rect">
            <a:avLst/>
          </a:prstGeom>
        </p:spPr>
        <p:txBody>
          <a:bodyPr wrap="square">
            <a:spAutoFit/>
          </a:bodyPr>
          <a:lstStyle/>
          <a:p>
            <a:r>
              <a:rPr lang="kk-KZ" sz="4000" b="1" dirty="0">
                <a:solidFill>
                  <a:srgbClr val="002060"/>
                </a:solidFill>
              </a:rPr>
              <a:t>СаО + 3С →СаС</a:t>
            </a:r>
            <a:r>
              <a:rPr lang="kk-KZ" sz="4000" b="1" baseline="-25000" dirty="0">
                <a:solidFill>
                  <a:srgbClr val="002060"/>
                </a:solidFill>
              </a:rPr>
              <a:t>2</a:t>
            </a:r>
            <a:r>
              <a:rPr lang="kk-KZ" sz="4000" b="1" dirty="0">
                <a:solidFill>
                  <a:srgbClr val="002060"/>
                </a:solidFill>
              </a:rPr>
              <a:t> + СО                          </a:t>
            </a:r>
          </a:p>
          <a:p>
            <a:r>
              <a:rPr lang="kk-KZ" sz="4000" b="1" dirty="0">
                <a:solidFill>
                  <a:srgbClr val="002060"/>
                </a:solidFill>
              </a:rPr>
              <a:t>СаС</a:t>
            </a:r>
            <a:r>
              <a:rPr lang="kk-KZ" sz="4000" b="1" baseline="-25000" dirty="0">
                <a:solidFill>
                  <a:srgbClr val="002060"/>
                </a:solidFill>
              </a:rPr>
              <a:t>2 + </a:t>
            </a:r>
            <a:r>
              <a:rPr lang="kk-KZ" sz="4000" b="1" dirty="0">
                <a:solidFill>
                  <a:srgbClr val="002060"/>
                </a:solidFill>
              </a:rPr>
              <a:t>2Н</a:t>
            </a:r>
            <a:r>
              <a:rPr lang="kk-KZ" sz="4000" b="1" baseline="-25000" dirty="0">
                <a:solidFill>
                  <a:srgbClr val="002060"/>
                </a:solidFill>
              </a:rPr>
              <a:t>2</a:t>
            </a:r>
            <a:r>
              <a:rPr lang="kk-KZ" sz="4000" b="1" dirty="0">
                <a:solidFill>
                  <a:srgbClr val="002060"/>
                </a:solidFill>
              </a:rPr>
              <a:t>О → С</a:t>
            </a:r>
            <a:r>
              <a:rPr lang="kk-KZ" sz="4000" b="1" baseline="-25000" dirty="0">
                <a:solidFill>
                  <a:srgbClr val="002060"/>
                </a:solidFill>
              </a:rPr>
              <a:t>2</a:t>
            </a:r>
            <a:r>
              <a:rPr lang="kk-KZ" sz="4000" b="1" dirty="0">
                <a:solidFill>
                  <a:srgbClr val="002060"/>
                </a:solidFill>
              </a:rPr>
              <a:t>Н</a:t>
            </a:r>
            <a:r>
              <a:rPr lang="kk-KZ" sz="4000" b="1" baseline="-25000" dirty="0">
                <a:solidFill>
                  <a:srgbClr val="002060"/>
                </a:solidFill>
              </a:rPr>
              <a:t>2</a:t>
            </a:r>
            <a:r>
              <a:rPr lang="kk-KZ" sz="4000" b="1" dirty="0">
                <a:solidFill>
                  <a:srgbClr val="002060"/>
                </a:solidFill>
              </a:rPr>
              <a:t>↑ + Са(ОН)</a:t>
            </a:r>
            <a:r>
              <a:rPr lang="kk-KZ" sz="4000" b="1" baseline="-25000" dirty="0">
                <a:solidFill>
                  <a:srgbClr val="002060"/>
                </a:solidFill>
              </a:rPr>
              <a:t>2</a:t>
            </a:r>
            <a:endParaRPr lang="ru-RU" sz="4000" b="1" dirty="0">
              <a:solidFill>
                <a:srgbClr val="002060"/>
              </a:solidFill>
            </a:endParaRPr>
          </a:p>
        </p:txBody>
      </p:sp>
    </p:spTree>
    <p:extLst>
      <p:ext uri="{BB962C8B-B14F-4D97-AF65-F5344CB8AC3E}">
        <p14:creationId xmlns:p14="http://schemas.microsoft.com/office/powerpoint/2010/main" xmlns="" val="19090840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789647" y="1124744"/>
            <a:ext cx="7920880" cy="4247317"/>
          </a:xfrm>
          <a:prstGeom prst="rect">
            <a:avLst/>
          </a:prstGeom>
        </p:spPr>
        <p:txBody>
          <a:bodyPr wrap="square">
            <a:spAutoFit/>
          </a:bodyPr>
          <a:lstStyle/>
          <a:p>
            <a:pPr algn="ctr"/>
            <a:r>
              <a:rPr lang="kk-KZ" sz="5400" b="1" dirty="0">
                <a:solidFill>
                  <a:srgbClr val="FF0000"/>
                </a:solidFill>
              </a:rPr>
              <a:t>Бүгінгі сабағымыз </a:t>
            </a:r>
            <a:r>
              <a:rPr lang="kk-KZ" sz="5400" b="1" dirty="0" smtClean="0">
                <a:solidFill>
                  <a:srgbClr val="FF0000"/>
                </a:solidFill>
              </a:rPr>
              <a:t>:</a:t>
            </a:r>
          </a:p>
          <a:p>
            <a:pPr algn="ctr"/>
            <a:r>
              <a:rPr lang="kk-KZ" sz="5400" b="1" dirty="0">
                <a:solidFill>
                  <a:srgbClr val="002060"/>
                </a:solidFill>
              </a:rPr>
              <a:t>А</a:t>
            </a:r>
            <a:r>
              <a:rPr lang="kk-KZ" sz="5400" b="1" dirty="0" smtClean="0">
                <a:solidFill>
                  <a:srgbClr val="002060"/>
                </a:solidFill>
              </a:rPr>
              <a:t>лкиндер </a:t>
            </a:r>
            <a:r>
              <a:rPr lang="kk-KZ" sz="5400" b="1" dirty="0">
                <a:solidFill>
                  <a:srgbClr val="002060"/>
                </a:solidFill>
              </a:rPr>
              <a:t>және оның маңызды өкілі ацетилен туралы.</a:t>
            </a:r>
            <a:endParaRPr lang="ru-RU" sz="5400" dirty="0">
              <a:solidFill>
                <a:srgbClr val="002060"/>
              </a:solidFill>
            </a:endParaRPr>
          </a:p>
          <a:p>
            <a:pPr algn="ctr"/>
            <a:r>
              <a:rPr lang="kk-KZ" sz="5400" dirty="0"/>
              <a:t> </a:t>
            </a:r>
            <a:endParaRPr lang="ru-RU" sz="5400" dirty="0"/>
          </a:p>
        </p:txBody>
      </p:sp>
    </p:spTree>
    <p:extLst>
      <p:ext uri="{BB962C8B-B14F-4D97-AF65-F5344CB8AC3E}">
        <p14:creationId xmlns:p14="http://schemas.microsoft.com/office/powerpoint/2010/main" xmlns="" val="16049359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980728"/>
            <a:ext cx="7992888" cy="4154984"/>
          </a:xfrm>
          <a:prstGeom prst="rect">
            <a:avLst/>
          </a:prstGeom>
        </p:spPr>
        <p:txBody>
          <a:bodyPr wrap="square">
            <a:spAutoFit/>
          </a:bodyPr>
          <a:lstStyle/>
          <a:p>
            <a:pPr algn="ctr"/>
            <a:r>
              <a:rPr lang="kk-KZ" sz="4400" b="1" dirty="0">
                <a:solidFill>
                  <a:srgbClr val="FF0000"/>
                </a:solidFill>
              </a:rPr>
              <a:t>IV. Мағынаны ашу</a:t>
            </a:r>
            <a:r>
              <a:rPr lang="kk-KZ" sz="4400" dirty="0">
                <a:solidFill>
                  <a:srgbClr val="FF0000"/>
                </a:solidFill>
              </a:rPr>
              <a:t>: </a:t>
            </a:r>
            <a:endParaRPr lang="kk-KZ" sz="4400" dirty="0" smtClean="0">
              <a:solidFill>
                <a:srgbClr val="FF0000"/>
              </a:solidFill>
            </a:endParaRPr>
          </a:p>
          <a:p>
            <a:pPr algn="ctr"/>
            <a:r>
              <a:rPr lang="kk-KZ" sz="4400" b="1" dirty="0" smtClean="0">
                <a:solidFill>
                  <a:srgbClr val="002060"/>
                </a:solidFill>
              </a:rPr>
              <a:t>Ацетиленнің </a:t>
            </a:r>
            <a:r>
              <a:rPr lang="kk-KZ" sz="4400" b="1" dirty="0">
                <a:solidFill>
                  <a:srgbClr val="002060"/>
                </a:solidFill>
              </a:rPr>
              <a:t>ашылуы, құрылысы, алынуы, қасиеттері, қолданылуы. ( 162 – 164) бет.</a:t>
            </a:r>
            <a:endParaRPr lang="ru-RU" sz="4400" b="1" dirty="0">
              <a:solidFill>
                <a:srgbClr val="002060"/>
              </a:solidFill>
            </a:endParaRPr>
          </a:p>
          <a:p>
            <a:pPr algn="ctr"/>
            <a:r>
              <a:rPr lang="kk-KZ" sz="4400" b="1" dirty="0" smtClean="0">
                <a:solidFill>
                  <a:srgbClr val="002060"/>
                </a:solidFill>
              </a:rPr>
              <a:t>( </a:t>
            </a:r>
            <a:r>
              <a:rPr lang="kk-KZ" sz="4400" b="1" dirty="0">
                <a:solidFill>
                  <a:srgbClr val="002060"/>
                </a:solidFill>
              </a:rPr>
              <a:t>жеке, жұппен, топпен талқылап, жариялау). </a:t>
            </a:r>
            <a:endParaRPr lang="ru-RU" sz="4400" b="1" dirty="0">
              <a:solidFill>
                <a:srgbClr val="002060"/>
              </a:solidFill>
            </a:endParaRPr>
          </a:p>
        </p:txBody>
      </p:sp>
    </p:spTree>
    <p:extLst>
      <p:ext uri="{BB962C8B-B14F-4D97-AF65-F5344CB8AC3E}">
        <p14:creationId xmlns:p14="http://schemas.microsoft.com/office/powerpoint/2010/main" xmlns="" val="4348751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xmlns="" val="2293129953"/>
              </p:ext>
            </p:extLst>
          </p:nvPr>
        </p:nvGraphicFramePr>
        <p:xfrm>
          <a:off x="310455" y="2276872"/>
          <a:ext cx="8424935" cy="3726356"/>
        </p:xfrm>
        <a:graphic>
          <a:graphicData uri="http://schemas.openxmlformats.org/drawingml/2006/table">
            <a:tbl>
              <a:tblPr firstRow="1" firstCol="1" bandRow="1">
                <a:tableStyleId>{5C22544A-7EE6-4342-B048-85BDC9FD1C3A}</a:tableStyleId>
              </a:tblPr>
              <a:tblGrid>
                <a:gridCol w="2212055"/>
                <a:gridCol w="1409561"/>
                <a:gridCol w="2695214"/>
                <a:gridCol w="2108105"/>
              </a:tblGrid>
              <a:tr h="709793">
                <a:tc>
                  <a:txBody>
                    <a:bodyPr/>
                    <a:lstStyle/>
                    <a:p>
                      <a:pPr algn="ctr">
                        <a:spcAft>
                          <a:spcPts val="0"/>
                        </a:spcAft>
                        <a:tabLst>
                          <a:tab pos="449580" algn="l"/>
                          <a:tab pos="899160" algn="l"/>
                          <a:tab pos="1348740" algn="l"/>
                          <a:tab pos="1798320" algn="l"/>
                          <a:tab pos="2296795" algn="l"/>
                        </a:tabLst>
                      </a:pPr>
                      <a:r>
                        <a:rPr lang="kk-KZ" sz="2400" dirty="0">
                          <a:solidFill>
                            <a:srgbClr val="FF0000"/>
                          </a:solidFill>
                          <a:effectLst/>
                        </a:rPr>
                        <a:t>Салыстыру </a:t>
                      </a:r>
                      <a:endParaRPr lang="kk-KZ" sz="2400" dirty="0" smtClean="0">
                        <a:solidFill>
                          <a:srgbClr val="FF0000"/>
                        </a:solidFill>
                        <a:effectLst/>
                      </a:endParaRPr>
                    </a:p>
                    <a:p>
                      <a:pPr algn="ctr">
                        <a:spcAft>
                          <a:spcPts val="0"/>
                        </a:spcAft>
                        <a:tabLst>
                          <a:tab pos="449580" algn="l"/>
                          <a:tab pos="899160" algn="l"/>
                          <a:tab pos="1348740" algn="l"/>
                          <a:tab pos="1798320" algn="l"/>
                          <a:tab pos="2296795" algn="l"/>
                        </a:tabLst>
                      </a:pPr>
                      <a:r>
                        <a:rPr lang="kk-KZ" sz="2400" dirty="0" smtClean="0">
                          <a:solidFill>
                            <a:srgbClr val="FF0000"/>
                          </a:solidFill>
                          <a:effectLst/>
                        </a:rPr>
                        <a:t>түрі</a:t>
                      </a:r>
                      <a:endParaRPr lang="ru-RU" sz="2400" dirty="0">
                        <a:solidFill>
                          <a:srgbClr val="FF0000"/>
                        </a:solidFill>
                        <a:effectLst/>
                        <a:latin typeface="Calibri"/>
                        <a:ea typeface="Calibri"/>
                        <a:cs typeface="Times New Roman"/>
                      </a:endParaRPr>
                    </a:p>
                  </a:txBody>
                  <a:tcPr marL="68580" marR="68580" marT="0" marB="0"/>
                </a:tc>
                <a:tc>
                  <a:txBody>
                    <a:bodyPr/>
                    <a:lstStyle/>
                    <a:p>
                      <a:pPr algn="ctr">
                        <a:spcAft>
                          <a:spcPts val="0"/>
                        </a:spcAft>
                        <a:tabLst>
                          <a:tab pos="449580" algn="l"/>
                          <a:tab pos="899160" algn="l"/>
                          <a:tab pos="1348740" algn="l"/>
                          <a:tab pos="1798320" algn="l"/>
                          <a:tab pos="2296795" algn="l"/>
                        </a:tabLst>
                      </a:pPr>
                      <a:r>
                        <a:rPr lang="kk-KZ" sz="2800" dirty="0">
                          <a:solidFill>
                            <a:srgbClr val="FF0000"/>
                          </a:solidFill>
                          <a:effectLst/>
                        </a:rPr>
                        <a:t>Этан</a:t>
                      </a:r>
                      <a:endParaRPr lang="ru-RU" sz="2800" dirty="0">
                        <a:solidFill>
                          <a:srgbClr val="FF0000"/>
                        </a:solidFill>
                        <a:effectLst/>
                        <a:latin typeface="Calibri"/>
                        <a:ea typeface="Calibri"/>
                        <a:cs typeface="Times New Roman"/>
                      </a:endParaRPr>
                    </a:p>
                  </a:txBody>
                  <a:tcPr marL="68580" marR="68580" marT="0" marB="0"/>
                </a:tc>
                <a:tc>
                  <a:txBody>
                    <a:bodyPr/>
                    <a:lstStyle/>
                    <a:p>
                      <a:pPr algn="ctr">
                        <a:spcAft>
                          <a:spcPts val="0"/>
                        </a:spcAft>
                        <a:tabLst>
                          <a:tab pos="449580" algn="l"/>
                          <a:tab pos="899160" algn="l"/>
                          <a:tab pos="1348740" algn="l"/>
                          <a:tab pos="1798320" algn="l"/>
                          <a:tab pos="2296795" algn="l"/>
                        </a:tabLst>
                      </a:pPr>
                      <a:r>
                        <a:rPr lang="kk-KZ" sz="3200" dirty="0">
                          <a:solidFill>
                            <a:srgbClr val="FF0000"/>
                          </a:solidFill>
                          <a:effectLst/>
                        </a:rPr>
                        <a:t>Этилен</a:t>
                      </a:r>
                      <a:endParaRPr lang="ru-RU" sz="3200" dirty="0">
                        <a:solidFill>
                          <a:srgbClr val="FF0000"/>
                        </a:solidFill>
                        <a:effectLst/>
                        <a:latin typeface="Calibri"/>
                        <a:ea typeface="Calibri"/>
                        <a:cs typeface="Times New Roman"/>
                      </a:endParaRPr>
                    </a:p>
                  </a:txBody>
                  <a:tcPr marL="68580" marR="68580" marT="0" marB="0"/>
                </a:tc>
                <a:tc>
                  <a:txBody>
                    <a:bodyPr/>
                    <a:lstStyle/>
                    <a:p>
                      <a:pPr>
                        <a:spcAft>
                          <a:spcPts val="0"/>
                        </a:spcAft>
                        <a:tabLst>
                          <a:tab pos="449580" algn="l"/>
                          <a:tab pos="899160" algn="l"/>
                          <a:tab pos="1348740" algn="l"/>
                          <a:tab pos="1798320" algn="l"/>
                          <a:tab pos="2296795" algn="l"/>
                        </a:tabLst>
                      </a:pPr>
                      <a:r>
                        <a:rPr lang="kk-KZ" sz="2800" dirty="0">
                          <a:solidFill>
                            <a:srgbClr val="FF0000"/>
                          </a:solidFill>
                          <a:effectLst/>
                        </a:rPr>
                        <a:t>Этин (ацетилен)</a:t>
                      </a:r>
                      <a:endParaRPr lang="ru-RU" sz="2800" dirty="0">
                        <a:solidFill>
                          <a:srgbClr val="FF0000"/>
                        </a:solidFill>
                        <a:effectLst/>
                        <a:latin typeface="Calibri"/>
                        <a:ea typeface="Calibri"/>
                        <a:cs typeface="Times New Roman"/>
                      </a:endParaRPr>
                    </a:p>
                  </a:txBody>
                  <a:tcPr marL="68580" marR="68580" marT="0" marB="0"/>
                </a:tc>
              </a:tr>
              <a:tr h="514343">
                <a:tc>
                  <a:txBody>
                    <a:bodyPr/>
                    <a:lstStyle/>
                    <a:p>
                      <a:pPr>
                        <a:spcAft>
                          <a:spcPts val="0"/>
                        </a:spcAft>
                        <a:tabLst>
                          <a:tab pos="449580" algn="l"/>
                          <a:tab pos="899160" algn="l"/>
                          <a:tab pos="1348740" algn="l"/>
                          <a:tab pos="1798320" algn="l"/>
                          <a:tab pos="2296795" algn="l"/>
                        </a:tabLst>
                      </a:pPr>
                      <a:r>
                        <a:rPr lang="kk-KZ" sz="2400" dirty="0">
                          <a:solidFill>
                            <a:srgbClr val="FF0000"/>
                          </a:solidFill>
                          <a:effectLst/>
                        </a:rPr>
                        <a:t>Байланыс түрі</a:t>
                      </a:r>
                      <a:endParaRPr lang="ru-RU" sz="2400" dirty="0">
                        <a:solidFill>
                          <a:srgbClr val="FF0000"/>
                        </a:solidFill>
                        <a:effectLst/>
                        <a:latin typeface="Calibri"/>
                        <a:ea typeface="Calibri"/>
                        <a:cs typeface="Times New Roman"/>
                      </a:endParaRPr>
                    </a:p>
                  </a:txBody>
                  <a:tcPr marL="68580" marR="68580" marT="0" marB="0"/>
                </a:tc>
                <a:tc>
                  <a:txBody>
                    <a:bodyPr/>
                    <a:lstStyle/>
                    <a:p>
                      <a:pPr>
                        <a:spcAft>
                          <a:spcPts val="0"/>
                        </a:spcAft>
                        <a:tabLst>
                          <a:tab pos="449580" algn="l"/>
                          <a:tab pos="899160" algn="l"/>
                          <a:tab pos="1348740" algn="l"/>
                          <a:tab pos="1798320" algn="l"/>
                          <a:tab pos="2296795" algn="l"/>
                        </a:tabLst>
                      </a:pPr>
                      <a:endParaRPr lang="kk-KZ" sz="1800" dirty="0">
                        <a:solidFill>
                          <a:srgbClr val="FF0000"/>
                        </a:solidFill>
                        <a:effectLst/>
                      </a:endParaRPr>
                    </a:p>
                  </a:txBody>
                  <a:tcPr marL="68580" marR="68580" marT="0" marB="0"/>
                </a:tc>
                <a:tc>
                  <a:txBody>
                    <a:bodyPr/>
                    <a:lstStyle/>
                    <a:p>
                      <a:pPr>
                        <a:spcAft>
                          <a:spcPts val="0"/>
                        </a:spcAft>
                        <a:tabLst>
                          <a:tab pos="449580" algn="l"/>
                          <a:tab pos="899160" algn="l"/>
                          <a:tab pos="1348740" algn="l"/>
                          <a:tab pos="1798320" algn="l"/>
                          <a:tab pos="2296795" algn="l"/>
                        </a:tabLst>
                      </a:pPr>
                      <a:endParaRPr lang="kk-KZ" sz="1800" dirty="0">
                        <a:solidFill>
                          <a:srgbClr val="FF0000"/>
                        </a:solidFill>
                        <a:effectLst/>
                      </a:endParaRPr>
                    </a:p>
                  </a:txBody>
                  <a:tcPr marL="68580" marR="68580" marT="0" marB="0"/>
                </a:tc>
                <a:tc>
                  <a:txBody>
                    <a:bodyPr/>
                    <a:lstStyle/>
                    <a:p>
                      <a:pPr>
                        <a:spcAft>
                          <a:spcPts val="0"/>
                        </a:spcAft>
                        <a:tabLst>
                          <a:tab pos="449580" algn="l"/>
                          <a:tab pos="899160" algn="l"/>
                          <a:tab pos="1348740" algn="l"/>
                          <a:tab pos="1798320" algn="l"/>
                          <a:tab pos="2296795" algn="l"/>
                        </a:tabLst>
                      </a:pPr>
                      <a:endParaRPr lang="kk-KZ" sz="1800" dirty="0">
                        <a:solidFill>
                          <a:srgbClr val="FF0000"/>
                        </a:solidFill>
                        <a:effectLst/>
                      </a:endParaRPr>
                    </a:p>
                  </a:txBody>
                  <a:tcPr marL="68580" marR="68580" marT="0" marB="0"/>
                </a:tc>
              </a:tr>
              <a:tr h="354897">
                <a:tc>
                  <a:txBody>
                    <a:bodyPr/>
                    <a:lstStyle/>
                    <a:p>
                      <a:pPr>
                        <a:spcAft>
                          <a:spcPts val="0"/>
                        </a:spcAft>
                        <a:tabLst>
                          <a:tab pos="449580" algn="l"/>
                          <a:tab pos="899160" algn="l"/>
                          <a:tab pos="1348740" algn="l"/>
                          <a:tab pos="1798320" algn="l"/>
                          <a:tab pos="2296795" algn="l"/>
                        </a:tabLst>
                      </a:pPr>
                      <a:r>
                        <a:rPr lang="kk-KZ" sz="2400" dirty="0">
                          <a:solidFill>
                            <a:srgbClr val="FF0000"/>
                          </a:solidFill>
                          <a:effectLst/>
                        </a:rPr>
                        <a:t>Құрылысы</a:t>
                      </a:r>
                      <a:endParaRPr lang="ru-RU" sz="2400" dirty="0">
                        <a:solidFill>
                          <a:srgbClr val="FF0000"/>
                        </a:solidFill>
                        <a:effectLst/>
                        <a:latin typeface="Calibri"/>
                        <a:ea typeface="Calibri"/>
                        <a:cs typeface="Times New Roman"/>
                      </a:endParaRPr>
                    </a:p>
                  </a:txBody>
                  <a:tcPr marL="68580" marR="68580" marT="0" marB="0"/>
                </a:tc>
                <a:tc>
                  <a:txBody>
                    <a:bodyPr/>
                    <a:lstStyle/>
                    <a:p>
                      <a:pPr>
                        <a:spcAft>
                          <a:spcPts val="0"/>
                        </a:spcAft>
                        <a:tabLst>
                          <a:tab pos="449580" algn="l"/>
                          <a:tab pos="899160" algn="l"/>
                          <a:tab pos="1348740" algn="l"/>
                          <a:tab pos="1798320" algn="l"/>
                          <a:tab pos="2296795" algn="l"/>
                        </a:tabLst>
                      </a:pPr>
                      <a:endParaRPr lang="kk-KZ" sz="1800" dirty="0">
                        <a:solidFill>
                          <a:srgbClr val="FF0000"/>
                        </a:solidFill>
                        <a:effectLst/>
                      </a:endParaRPr>
                    </a:p>
                  </a:txBody>
                  <a:tcPr marL="68580" marR="68580" marT="0" marB="0"/>
                </a:tc>
                <a:tc>
                  <a:txBody>
                    <a:bodyPr/>
                    <a:lstStyle/>
                    <a:p>
                      <a:pPr>
                        <a:spcAft>
                          <a:spcPts val="0"/>
                        </a:spcAft>
                        <a:tabLst>
                          <a:tab pos="449580" algn="l"/>
                          <a:tab pos="899160" algn="l"/>
                          <a:tab pos="1348740" algn="l"/>
                          <a:tab pos="1798320" algn="l"/>
                          <a:tab pos="2296795" algn="l"/>
                        </a:tabLst>
                      </a:pPr>
                      <a:endParaRPr lang="kk-KZ" sz="1800" dirty="0">
                        <a:solidFill>
                          <a:srgbClr val="FF0000"/>
                        </a:solidFill>
                        <a:effectLst/>
                      </a:endParaRPr>
                    </a:p>
                  </a:txBody>
                  <a:tcPr marL="68580" marR="68580" marT="0" marB="0"/>
                </a:tc>
                <a:tc>
                  <a:txBody>
                    <a:bodyPr/>
                    <a:lstStyle/>
                    <a:p>
                      <a:pPr>
                        <a:spcAft>
                          <a:spcPts val="0"/>
                        </a:spcAft>
                        <a:tabLst>
                          <a:tab pos="449580" algn="l"/>
                          <a:tab pos="899160" algn="l"/>
                          <a:tab pos="1348740" algn="l"/>
                          <a:tab pos="1798320" algn="l"/>
                          <a:tab pos="2296795" algn="l"/>
                        </a:tabLst>
                      </a:pPr>
                      <a:endParaRPr lang="kk-KZ" sz="1800" dirty="0">
                        <a:solidFill>
                          <a:srgbClr val="FF0000"/>
                        </a:solidFill>
                        <a:effectLst/>
                      </a:endParaRPr>
                    </a:p>
                  </a:txBody>
                  <a:tcPr marL="68580" marR="68580" marT="0" marB="0"/>
                </a:tc>
              </a:tr>
              <a:tr h="709793">
                <a:tc>
                  <a:txBody>
                    <a:bodyPr/>
                    <a:lstStyle/>
                    <a:p>
                      <a:pPr>
                        <a:spcAft>
                          <a:spcPts val="0"/>
                        </a:spcAft>
                        <a:tabLst>
                          <a:tab pos="449580" algn="l"/>
                          <a:tab pos="899160" algn="l"/>
                          <a:tab pos="1348740" algn="l"/>
                          <a:tab pos="1798320" algn="l"/>
                          <a:tab pos="2296795" algn="l"/>
                        </a:tabLst>
                      </a:pPr>
                      <a:r>
                        <a:rPr lang="kk-KZ" sz="2400" dirty="0">
                          <a:solidFill>
                            <a:srgbClr val="FF0000"/>
                          </a:solidFill>
                          <a:effectLst/>
                        </a:rPr>
                        <a:t>Молекулалық формуласы</a:t>
                      </a:r>
                      <a:endParaRPr lang="ru-RU" sz="2400" dirty="0">
                        <a:solidFill>
                          <a:srgbClr val="FF0000"/>
                        </a:solidFill>
                        <a:effectLst/>
                        <a:latin typeface="Calibri"/>
                        <a:ea typeface="Calibri"/>
                        <a:cs typeface="Times New Roman"/>
                      </a:endParaRPr>
                    </a:p>
                  </a:txBody>
                  <a:tcPr marL="68580" marR="68580" marT="0" marB="0"/>
                </a:tc>
                <a:tc>
                  <a:txBody>
                    <a:bodyPr/>
                    <a:lstStyle/>
                    <a:p>
                      <a:pPr>
                        <a:spcAft>
                          <a:spcPts val="0"/>
                        </a:spcAft>
                        <a:tabLst>
                          <a:tab pos="449580" algn="l"/>
                          <a:tab pos="899160" algn="l"/>
                          <a:tab pos="1348740" algn="l"/>
                          <a:tab pos="1798320" algn="l"/>
                          <a:tab pos="2296795" algn="l"/>
                        </a:tabLst>
                      </a:pPr>
                      <a:endParaRPr lang="kk-KZ" sz="1800" dirty="0">
                        <a:solidFill>
                          <a:srgbClr val="FF0000"/>
                        </a:solidFill>
                        <a:effectLst/>
                      </a:endParaRPr>
                    </a:p>
                  </a:txBody>
                  <a:tcPr marL="68580" marR="68580" marT="0" marB="0"/>
                </a:tc>
                <a:tc>
                  <a:txBody>
                    <a:bodyPr/>
                    <a:lstStyle/>
                    <a:p>
                      <a:pPr>
                        <a:spcAft>
                          <a:spcPts val="0"/>
                        </a:spcAft>
                        <a:tabLst>
                          <a:tab pos="449580" algn="l"/>
                          <a:tab pos="899160" algn="l"/>
                          <a:tab pos="1348740" algn="l"/>
                          <a:tab pos="1798320" algn="l"/>
                          <a:tab pos="2296795" algn="l"/>
                        </a:tabLst>
                      </a:pPr>
                      <a:endParaRPr lang="kk-KZ" sz="1800" dirty="0">
                        <a:solidFill>
                          <a:srgbClr val="FF0000"/>
                        </a:solidFill>
                        <a:effectLst/>
                      </a:endParaRPr>
                    </a:p>
                  </a:txBody>
                  <a:tcPr marL="68580" marR="68580" marT="0" marB="0"/>
                </a:tc>
                <a:tc>
                  <a:txBody>
                    <a:bodyPr/>
                    <a:lstStyle/>
                    <a:p>
                      <a:pPr>
                        <a:spcAft>
                          <a:spcPts val="0"/>
                        </a:spcAft>
                        <a:tabLst>
                          <a:tab pos="449580" algn="l"/>
                          <a:tab pos="899160" algn="l"/>
                          <a:tab pos="1348740" algn="l"/>
                          <a:tab pos="1798320" algn="l"/>
                          <a:tab pos="2296795" algn="l"/>
                        </a:tabLst>
                      </a:pPr>
                      <a:endParaRPr lang="kk-KZ" sz="1800" dirty="0">
                        <a:solidFill>
                          <a:srgbClr val="FF0000"/>
                        </a:solidFill>
                        <a:effectLst/>
                      </a:endParaRPr>
                    </a:p>
                  </a:txBody>
                  <a:tcPr marL="68580" marR="68580" marT="0" marB="0"/>
                </a:tc>
              </a:tr>
              <a:tr h="709793">
                <a:tc>
                  <a:txBody>
                    <a:bodyPr/>
                    <a:lstStyle/>
                    <a:p>
                      <a:pPr>
                        <a:spcAft>
                          <a:spcPts val="0"/>
                        </a:spcAft>
                        <a:tabLst>
                          <a:tab pos="449580" algn="l"/>
                          <a:tab pos="899160" algn="l"/>
                          <a:tab pos="1348740" algn="l"/>
                          <a:tab pos="1798320" algn="l"/>
                          <a:tab pos="2296795" algn="l"/>
                        </a:tabLst>
                      </a:pPr>
                      <a:r>
                        <a:rPr lang="kk-KZ" sz="2400" dirty="0" smtClean="0">
                          <a:solidFill>
                            <a:srgbClr val="FF0000"/>
                          </a:solidFill>
                          <a:effectLst/>
                        </a:rPr>
                        <a:t>Құрылым</a:t>
                      </a:r>
                      <a:r>
                        <a:rPr lang="kk-KZ" sz="2400" baseline="0" dirty="0" smtClean="0">
                          <a:solidFill>
                            <a:srgbClr val="FF0000"/>
                          </a:solidFill>
                          <a:effectLst/>
                        </a:rPr>
                        <a:t> </a:t>
                      </a:r>
                      <a:r>
                        <a:rPr lang="kk-KZ" sz="2400" dirty="0" smtClean="0">
                          <a:solidFill>
                            <a:srgbClr val="FF0000"/>
                          </a:solidFill>
                          <a:effectLst/>
                        </a:rPr>
                        <a:t>формуласы</a:t>
                      </a:r>
                      <a:endParaRPr lang="ru-RU" sz="2400" dirty="0">
                        <a:solidFill>
                          <a:srgbClr val="FF0000"/>
                        </a:solidFill>
                        <a:effectLst/>
                        <a:latin typeface="Calibri"/>
                        <a:ea typeface="Calibri"/>
                        <a:cs typeface="Times New Roman"/>
                      </a:endParaRPr>
                    </a:p>
                  </a:txBody>
                  <a:tcPr marL="68580" marR="68580" marT="0" marB="0"/>
                </a:tc>
                <a:tc>
                  <a:txBody>
                    <a:bodyPr/>
                    <a:lstStyle/>
                    <a:p>
                      <a:pPr>
                        <a:spcAft>
                          <a:spcPts val="0"/>
                        </a:spcAft>
                        <a:tabLst>
                          <a:tab pos="449580" algn="l"/>
                          <a:tab pos="899160" algn="l"/>
                          <a:tab pos="1348740" algn="l"/>
                          <a:tab pos="1798320" algn="l"/>
                          <a:tab pos="2296795" algn="l"/>
                        </a:tabLst>
                      </a:pPr>
                      <a:endParaRPr lang="kk-KZ" sz="1800" dirty="0">
                        <a:solidFill>
                          <a:srgbClr val="FF0000"/>
                        </a:solidFill>
                        <a:effectLst/>
                      </a:endParaRPr>
                    </a:p>
                  </a:txBody>
                  <a:tcPr marL="68580" marR="68580" marT="0" marB="0"/>
                </a:tc>
                <a:tc>
                  <a:txBody>
                    <a:bodyPr/>
                    <a:lstStyle/>
                    <a:p>
                      <a:pPr>
                        <a:spcAft>
                          <a:spcPts val="0"/>
                        </a:spcAft>
                        <a:tabLst>
                          <a:tab pos="449580" algn="l"/>
                          <a:tab pos="899160" algn="l"/>
                          <a:tab pos="1348740" algn="l"/>
                          <a:tab pos="1798320" algn="l"/>
                          <a:tab pos="2296795" algn="l"/>
                        </a:tabLst>
                      </a:pPr>
                      <a:endParaRPr lang="kk-KZ" sz="1800" dirty="0">
                        <a:solidFill>
                          <a:srgbClr val="FF0000"/>
                        </a:solidFill>
                        <a:effectLst/>
                      </a:endParaRPr>
                    </a:p>
                  </a:txBody>
                  <a:tcPr marL="68580" marR="68580" marT="0" marB="0"/>
                </a:tc>
                <a:tc>
                  <a:txBody>
                    <a:bodyPr/>
                    <a:lstStyle/>
                    <a:p>
                      <a:pPr>
                        <a:spcAft>
                          <a:spcPts val="0"/>
                        </a:spcAft>
                        <a:tabLst>
                          <a:tab pos="449580" algn="l"/>
                          <a:tab pos="899160" algn="l"/>
                          <a:tab pos="1348740" algn="l"/>
                          <a:tab pos="1798320" algn="l"/>
                          <a:tab pos="2296795" algn="l"/>
                        </a:tabLst>
                      </a:pPr>
                      <a:endParaRPr lang="kk-KZ" sz="1800" dirty="0" smtClean="0">
                        <a:solidFill>
                          <a:srgbClr val="FF0000"/>
                        </a:solidFill>
                        <a:effectLst/>
                      </a:endParaRPr>
                    </a:p>
                  </a:txBody>
                  <a:tcPr marL="68580" marR="68580" marT="0" marB="0"/>
                </a:tc>
              </a:tr>
              <a:tr h="529773">
                <a:tc>
                  <a:txBody>
                    <a:bodyPr/>
                    <a:lstStyle/>
                    <a:p>
                      <a:pPr>
                        <a:spcAft>
                          <a:spcPts val="0"/>
                        </a:spcAft>
                        <a:tabLst>
                          <a:tab pos="449580" algn="l"/>
                          <a:tab pos="899160" algn="l"/>
                          <a:tab pos="1348740" algn="l"/>
                          <a:tab pos="1798320" algn="l"/>
                          <a:tab pos="2296795" algn="l"/>
                        </a:tabLst>
                      </a:pPr>
                      <a:r>
                        <a:rPr lang="kk-KZ" sz="2400" dirty="0">
                          <a:solidFill>
                            <a:srgbClr val="FF0000"/>
                          </a:solidFill>
                          <a:effectLst/>
                        </a:rPr>
                        <a:t>Изомерлері</a:t>
                      </a:r>
                      <a:endParaRPr lang="ru-RU" sz="2400" dirty="0">
                        <a:solidFill>
                          <a:srgbClr val="FF0000"/>
                        </a:solidFill>
                        <a:effectLst/>
                        <a:latin typeface="Calibri"/>
                        <a:ea typeface="Calibri"/>
                        <a:cs typeface="Times New Roman"/>
                      </a:endParaRPr>
                    </a:p>
                  </a:txBody>
                  <a:tcPr marL="68580" marR="68580" marT="0" marB="0"/>
                </a:tc>
                <a:tc>
                  <a:txBody>
                    <a:bodyPr/>
                    <a:lstStyle/>
                    <a:p>
                      <a:pPr>
                        <a:spcAft>
                          <a:spcPts val="0"/>
                        </a:spcAft>
                        <a:tabLst>
                          <a:tab pos="449580" algn="l"/>
                          <a:tab pos="899160" algn="l"/>
                          <a:tab pos="1348740" algn="l"/>
                          <a:tab pos="1798320" algn="l"/>
                          <a:tab pos="2296795" algn="l"/>
                        </a:tabLst>
                      </a:pPr>
                      <a:endParaRPr lang="kk-KZ" sz="1800" dirty="0">
                        <a:solidFill>
                          <a:srgbClr val="FF0000"/>
                        </a:solidFill>
                        <a:effectLst/>
                      </a:endParaRPr>
                    </a:p>
                  </a:txBody>
                  <a:tcPr marL="68580" marR="68580" marT="0" marB="0"/>
                </a:tc>
                <a:tc>
                  <a:txBody>
                    <a:bodyPr/>
                    <a:lstStyle/>
                    <a:p>
                      <a:pPr>
                        <a:spcAft>
                          <a:spcPts val="0"/>
                        </a:spcAft>
                        <a:tabLst>
                          <a:tab pos="449580" algn="l"/>
                          <a:tab pos="899160" algn="l"/>
                          <a:tab pos="1348740" algn="l"/>
                          <a:tab pos="1798320" algn="l"/>
                          <a:tab pos="2296795" algn="l"/>
                        </a:tabLst>
                      </a:pPr>
                      <a:endParaRPr lang="kk-KZ" sz="1800" dirty="0">
                        <a:solidFill>
                          <a:srgbClr val="FF0000"/>
                        </a:solidFill>
                        <a:effectLst/>
                      </a:endParaRPr>
                    </a:p>
                  </a:txBody>
                  <a:tcPr marL="68580" marR="68580" marT="0" marB="0"/>
                </a:tc>
                <a:tc>
                  <a:txBody>
                    <a:bodyPr/>
                    <a:lstStyle/>
                    <a:p>
                      <a:pPr>
                        <a:spcAft>
                          <a:spcPts val="0"/>
                        </a:spcAft>
                        <a:tabLst>
                          <a:tab pos="449580" algn="l"/>
                          <a:tab pos="899160" algn="l"/>
                          <a:tab pos="1348740" algn="l"/>
                          <a:tab pos="1798320" algn="l"/>
                          <a:tab pos="2296795" algn="l"/>
                        </a:tabLst>
                      </a:pPr>
                      <a:endParaRPr lang="kk-KZ" sz="1800" dirty="0" smtClean="0">
                        <a:solidFill>
                          <a:srgbClr val="FF0000"/>
                        </a:solidFill>
                        <a:effectLst/>
                      </a:endParaRPr>
                    </a:p>
                  </a:txBody>
                  <a:tcPr marL="68580" marR="68580" marT="0" marB="0"/>
                </a:tc>
              </a:tr>
            </a:tbl>
          </a:graphicData>
        </a:graphic>
      </p:graphicFrame>
      <p:sp>
        <p:nvSpPr>
          <p:cNvPr id="3" name="Rectangle 1"/>
          <p:cNvSpPr>
            <a:spLocks noChangeArrowheads="1"/>
          </p:cNvSpPr>
          <p:nvPr/>
        </p:nvSpPr>
        <p:spPr bwMode="auto">
          <a:xfrm>
            <a:off x="179512" y="404664"/>
            <a:ext cx="8730082" cy="12926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449263" algn="l"/>
                <a:tab pos="898525" algn="l"/>
                <a:tab pos="1349375" algn="l"/>
                <a:tab pos="1798638" algn="l"/>
                <a:tab pos="2297113" algn="l"/>
              </a:tabLst>
              <a:defRPr>
                <a:solidFill>
                  <a:schemeClr val="tx1"/>
                </a:solidFill>
                <a:latin typeface="Arial" pitchFamily="34" charset="0"/>
                <a:cs typeface="Arial" pitchFamily="34" charset="0"/>
              </a:defRPr>
            </a:lvl1pPr>
            <a:lvl2pPr fontAlgn="base">
              <a:spcBef>
                <a:spcPct val="0"/>
              </a:spcBef>
              <a:spcAft>
                <a:spcPct val="0"/>
              </a:spcAft>
              <a:tabLst>
                <a:tab pos="449263" algn="l"/>
                <a:tab pos="898525" algn="l"/>
                <a:tab pos="1349375" algn="l"/>
                <a:tab pos="1798638" algn="l"/>
                <a:tab pos="2297113" algn="l"/>
              </a:tabLst>
              <a:defRPr>
                <a:solidFill>
                  <a:schemeClr val="tx1"/>
                </a:solidFill>
                <a:latin typeface="Arial" pitchFamily="34" charset="0"/>
                <a:cs typeface="Arial" pitchFamily="34" charset="0"/>
              </a:defRPr>
            </a:lvl2pPr>
            <a:lvl3pPr fontAlgn="base">
              <a:spcBef>
                <a:spcPct val="0"/>
              </a:spcBef>
              <a:spcAft>
                <a:spcPct val="0"/>
              </a:spcAft>
              <a:tabLst>
                <a:tab pos="449263" algn="l"/>
                <a:tab pos="898525" algn="l"/>
                <a:tab pos="1349375" algn="l"/>
                <a:tab pos="1798638" algn="l"/>
                <a:tab pos="2297113" algn="l"/>
              </a:tabLst>
              <a:defRPr>
                <a:solidFill>
                  <a:schemeClr val="tx1"/>
                </a:solidFill>
                <a:latin typeface="Arial" pitchFamily="34" charset="0"/>
                <a:cs typeface="Arial" pitchFamily="34" charset="0"/>
              </a:defRPr>
            </a:lvl3pPr>
            <a:lvl4pPr fontAlgn="base">
              <a:spcBef>
                <a:spcPct val="0"/>
              </a:spcBef>
              <a:spcAft>
                <a:spcPct val="0"/>
              </a:spcAft>
              <a:tabLst>
                <a:tab pos="449263" algn="l"/>
                <a:tab pos="898525" algn="l"/>
                <a:tab pos="1349375" algn="l"/>
                <a:tab pos="1798638" algn="l"/>
                <a:tab pos="2297113" algn="l"/>
              </a:tabLst>
              <a:defRPr>
                <a:solidFill>
                  <a:schemeClr val="tx1"/>
                </a:solidFill>
                <a:latin typeface="Arial" pitchFamily="34" charset="0"/>
                <a:cs typeface="Arial" pitchFamily="34" charset="0"/>
              </a:defRPr>
            </a:lvl4pPr>
            <a:lvl5pPr fontAlgn="base">
              <a:spcBef>
                <a:spcPct val="0"/>
              </a:spcBef>
              <a:spcAft>
                <a:spcPct val="0"/>
              </a:spcAft>
              <a:tabLst>
                <a:tab pos="449263" algn="l"/>
                <a:tab pos="898525" algn="l"/>
                <a:tab pos="1349375" algn="l"/>
                <a:tab pos="1798638" algn="l"/>
                <a:tab pos="2297113" algn="l"/>
              </a:tabLst>
              <a:defRPr>
                <a:solidFill>
                  <a:schemeClr val="tx1"/>
                </a:solidFill>
                <a:latin typeface="Arial" pitchFamily="34" charset="0"/>
                <a:cs typeface="Arial" pitchFamily="34" charset="0"/>
              </a:defRPr>
            </a:lvl5pPr>
            <a:lvl6pPr fontAlgn="base">
              <a:spcBef>
                <a:spcPct val="0"/>
              </a:spcBef>
              <a:spcAft>
                <a:spcPct val="0"/>
              </a:spcAft>
              <a:tabLst>
                <a:tab pos="449263" algn="l"/>
                <a:tab pos="898525" algn="l"/>
                <a:tab pos="1349375" algn="l"/>
                <a:tab pos="1798638" algn="l"/>
                <a:tab pos="2297113" algn="l"/>
              </a:tabLst>
              <a:defRPr>
                <a:solidFill>
                  <a:schemeClr val="tx1"/>
                </a:solidFill>
                <a:latin typeface="Arial" pitchFamily="34" charset="0"/>
                <a:cs typeface="Arial" pitchFamily="34" charset="0"/>
              </a:defRPr>
            </a:lvl6pPr>
            <a:lvl7pPr fontAlgn="base">
              <a:spcBef>
                <a:spcPct val="0"/>
              </a:spcBef>
              <a:spcAft>
                <a:spcPct val="0"/>
              </a:spcAft>
              <a:tabLst>
                <a:tab pos="449263" algn="l"/>
                <a:tab pos="898525" algn="l"/>
                <a:tab pos="1349375" algn="l"/>
                <a:tab pos="1798638" algn="l"/>
                <a:tab pos="2297113" algn="l"/>
              </a:tabLst>
              <a:defRPr>
                <a:solidFill>
                  <a:schemeClr val="tx1"/>
                </a:solidFill>
                <a:latin typeface="Arial" pitchFamily="34" charset="0"/>
                <a:cs typeface="Arial" pitchFamily="34" charset="0"/>
              </a:defRPr>
            </a:lvl7pPr>
            <a:lvl8pPr fontAlgn="base">
              <a:spcBef>
                <a:spcPct val="0"/>
              </a:spcBef>
              <a:spcAft>
                <a:spcPct val="0"/>
              </a:spcAft>
              <a:tabLst>
                <a:tab pos="449263" algn="l"/>
                <a:tab pos="898525" algn="l"/>
                <a:tab pos="1349375" algn="l"/>
                <a:tab pos="1798638" algn="l"/>
                <a:tab pos="2297113" algn="l"/>
              </a:tabLst>
              <a:defRPr>
                <a:solidFill>
                  <a:schemeClr val="tx1"/>
                </a:solidFill>
                <a:latin typeface="Arial" pitchFamily="34" charset="0"/>
                <a:cs typeface="Arial" pitchFamily="34" charset="0"/>
              </a:defRPr>
            </a:lvl8pPr>
            <a:lvl9pPr fontAlgn="base">
              <a:spcBef>
                <a:spcPct val="0"/>
              </a:spcBef>
              <a:spcAft>
                <a:spcPct val="0"/>
              </a:spcAft>
              <a:tabLst>
                <a:tab pos="449263" algn="l"/>
                <a:tab pos="898525" algn="l"/>
                <a:tab pos="1349375" algn="l"/>
                <a:tab pos="1798638" algn="l"/>
                <a:tab pos="2297113" algn="l"/>
              </a:tabLs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898525" algn="l"/>
                <a:tab pos="1349375" algn="l"/>
                <a:tab pos="1798638" algn="l"/>
                <a:tab pos="2297113" algn="l"/>
              </a:tabLst>
            </a:pPr>
            <a:r>
              <a:rPr kumimoji="0" lang="kk-KZ" altLang="ru-RU" sz="3200" b="1" i="1" u="none" strike="noStrike" cap="none" normalizeH="0" baseline="0" dirty="0" smtClean="0">
                <a:ln>
                  <a:noFill/>
                </a:ln>
                <a:solidFill>
                  <a:srgbClr val="FF0000"/>
                </a:solidFill>
                <a:effectLst/>
                <a:latin typeface="Calibri" pitchFamily="34" charset="0"/>
                <a:ea typeface="Calibri" pitchFamily="34" charset="0"/>
                <a:cs typeface="Times New Roman" pitchFamily="18" charset="0"/>
              </a:rPr>
              <a:t>Жаңа сабақ: </a:t>
            </a:r>
          </a:p>
          <a:p>
            <a:pPr marL="0" marR="0" lvl="0" indent="0" algn="ctr" defTabSz="914400" rtl="0" eaLnBrk="1" fontAlgn="base" latinLnBrk="0" hangingPunct="1">
              <a:lnSpc>
                <a:spcPct val="100000"/>
              </a:lnSpc>
              <a:spcBef>
                <a:spcPct val="0"/>
              </a:spcBef>
              <a:spcAft>
                <a:spcPct val="0"/>
              </a:spcAft>
              <a:buClrTx/>
              <a:buSzTx/>
              <a:buFontTx/>
              <a:buNone/>
              <a:tabLst>
                <a:tab pos="449263" algn="l"/>
                <a:tab pos="898525" algn="l"/>
                <a:tab pos="1349375" algn="l"/>
                <a:tab pos="1798638" algn="l"/>
                <a:tab pos="2297113" algn="l"/>
              </a:tabLst>
            </a:pPr>
            <a:r>
              <a:rPr kumimoji="0" lang="kk-KZ" altLang="ru-RU" sz="2800" b="1" i="0" u="none" strike="noStrike" cap="none" normalizeH="0" baseline="0" dirty="0" smtClean="0">
                <a:ln>
                  <a:noFill/>
                </a:ln>
                <a:solidFill>
                  <a:srgbClr val="002060"/>
                </a:solidFill>
                <a:effectLst/>
                <a:latin typeface="Calibri" pitchFamily="34" charset="0"/>
                <a:ea typeface="Calibri" pitchFamily="34" charset="0"/>
                <a:cs typeface="Times New Roman" pitchFamily="18" charset="0"/>
              </a:rPr>
              <a:t>1. </a:t>
            </a:r>
            <a:r>
              <a:rPr kumimoji="0" lang="kk-KZ" altLang="ru-RU" sz="2800" b="0" i="0" u="none" strike="noStrike" cap="none" normalizeH="0" baseline="0" dirty="0" smtClean="0">
                <a:ln>
                  <a:noFill/>
                </a:ln>
                <a:solidFill>
                  <a:srgbClr val="002060"/>
                </a:solidFill>
                <a:effectLst/>
                <a:latin typeface="Calibri" pitchFamily="34" charset="0"/>
                <a:ea typeface="Calibri" pitchFamily="34" charset="0"/>
                <a:cs typeface="Times New Roman" pitchFamily="18" charset="0"/>
              </a:rPr>
              <a:t>«</a:t>
            </a:r>
            <a:r>
              <a:rPr kumimoji="0" lang="kk-KZ" altLang="ru-RU" sz="2800" b="1" i="0" u="none" strike="noStrike" cap="none" normalizeH="0" baseline="0" dirty="0" smtClean="0">
                <a:ln>
                  <a:noFill/>
                </a:ln>
                <a:solidFill>
                  <a:srgbClr val="002060"/>
                </a:solidFill>
                <a:effectLst/>
                <a:latin typeface="Calibri" pitchFamily="34" charset="0"/>
                <a:ea typeface="Calibri" pitchFamily="34" charset="0"/>
                <a:cs typeface="Times New Roman" pitchFamily="18" charset="0"/>
              </a:rPr>
              <a:t>Қанағат» тапсырмасы: </a:t>
            </a:r>
            <a:r>
              <a:rPr kumimoji="0" lang="kk-KZ" altLang="ru-RU" sz="2800" b="0" i="0" u="none" strike="noStrike" cap="none" normalizeH="0" baseline="0" dirty="0" smtClean="0">
                <a:ln>
                  <a:noFill/>
                </a:ln>
                <a:solidFill>
                  <a:srgbClr val="002060"/>
                </a:solidFill>
                <a:effectLst/>
                <a:latin typeface="Calibri" pitchFamily="34" charset="0"/>
                <a:ea typeface="Calibri" pitchFamily="34" charset="0"/>
                <a:cs typeface="Times New Roman" pitchFamily="18" charset="0"/>
              </a:rPr>
              <a:t>Салыстыру кестесін толтыру.</a:t>
            </a:r>
            <a:endParaRPr kumimoji="0" lang="ru-RU" altLang="ru-RU" sz="2800" b="0" i="0" u="none" strike="noStrike" cap="none" normalizeH="0" baseline="0" dirty="0" smtClean="0">
              <a:ln>
                <a:noFill/>
              </a:ln>
              <a:solidFill>
                <a:srgbClr val="00206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449263" algn="l"/>
                <a:tab pos="898525" algn="l"/>
                <a:tab pos="1349375" algn="l"/>
                <a:tab pos="1798638" algn="l"/>
                <a:tab pos="2297113" algn="l"/>
              </a:tabLst>
            </a:pPr>
            <a:endParaRPr kumimoji="0" lang="ru-RU" alt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17012402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xmlns="" val="393846854"/>
              </p:ext>
            </p:extLst>
          </p:nvPr>
        </p:nvGraphicFramePr>
        <p:xfrm>
          <a:off x="251520" y="1340768"/>
          <a:ext cx="8424935" cy="4664487"/>
        </p:xfrm>
        <a:graphic>
          <a:graphicData uri="http://schemas.openxmlformats.org/drawingml/2006/table">
            <a:tbl>
              <a:tblPr firstRow="1" firstCol="1" bandRow="1">
                <a:tableStyleId>{5C22544A-7EE6-4342-B048-85BDC9FD1C3A}</a:tableStyleId>
              </a:tblPr>
              <a:tblGrid>
                <a:gridCol w="2212055"/>
                <a:gridCol w="1409561"/>
                <a:gridCol w="2695214"/>
                <a:gridCol w="2108105"/>
              </a:tblGrid>
              <a:tr h="952391">
                <a:tc>
                  <a:txBody>
                    <a:bodyPr/>
                    <a:lstStyle/>
                    <a:p>
                      <a:pPr algn="ctr">
                        <a:spcAft>
                          <a:spcPts val="0"/>
                        </a:spcAft>
                        <a:tabLst>
                          <a:tab pos="449580" algn="l"/>
                          <a:tab pos="899160" algn="l"/>
                          <a:tab pos="1348740" algn="l"/>
                          <a:tab pos="1798320" algn="l"/>
                          <a:tab pos="2296795" algn="l"/>
                        </a:tabLst>
                      </a:pPr>
                      <a:r>
                        <a:rPr lang="kk-KZ" sz="2400" dirty="0">
                          <a:solidFill>
                            <a:srgbClr val="FF0000"/>
                          </a:solidFill>
                          <a:effectLst/>
                        </a:rPr>
                        <a:t>Салыстыру </a:t>
                      </a:r>
                      <a:endParaRPr lang="kk-KZ" sz="2400" dirty="0" smtClean="0">
                        <a:solidFill>
                          <a:srgbClr val="FF0000"/>
                        </a:solidFill>
                        <a:effectLst/>
                      </a:endParaRPr>
                    </a:p>
                    <a:p>
                      <a:pPr algn="ctr">
                        <a:spcAft>
                          <a:spcPts val="0"/>
                        </a:spcAft>
                        <a:tabLst>
                          <a:tab pos="449580" algn="l"/>
                          <a:tab pos="899160" algn="l"/>
                          <a:tab pos="1348740" algn="l"/>
                          <a:tab pos="1798320" algn="l"/>
                          <a:tab pos="2296795" algn="l"/>
                        </a:tabLst>
                      </a:pPr>
                      <a:r>
                        <a:rPr lang="kk-KZ" sz="2400" dirty="0" smtClean="0">
                          <a:solidFill>
                            <a:srgbClr val="FF0000"/>
                          </a:solidFill>
                          <a:effectLst/>
                        </a:rPr>
                        <a:t>түрі</a:t>
                      </a:r>
                      <a:endParaRPr lang="ru-RU" sz="2400" dirty="0">
                        <a:solidFill>
                          <a:srgbClr val="FF0000"/>
                        </a:solidFill>
                        <a:effectLst/>
                        <a:latin typeface="Calibri"/>
                        <a:ea typeface="Calibri"/>
                        <a:cs typeface="Times New Roman"/>
                      </a:endParaRPr>
                    </a:p>
                  </a:txBody>
                  <a:tcPr marL="68580" marR="68580" marT="0" marB="0"/>
                </a:tc>
                <a:tc>
                  <a:txBody>
                    <a:bodyPr/>
                    <a:lstStyle/>
                    <a:p>
                      <a:pPr algn="ctr">
                        <a:spcAft>
                          <a:spcPts val="0"/>
                        </a:spcAft>
                        <a:tabLst>
                          <a:tab pos="449580" algn="l"/>
                          <a:tab pos="899160" algn="l"/>
                          <a:tab pos="1348740" algn="l"/>
                          <a:tab pos="1798320" algn="l"/>
                          <a:tab pos="2296795" algn="l"/>
                        </a:tabLst>
                      </a:pPr>
                      <a:r>
                        <a:rPr lang="kk-KZ" sz="2800" dirty="0">
                          <a:solidFill>
                            <a:srgbClr val="FF0000"/>
                          </a:solidFill>
                          <a:effectLst/>
                        </a:rPr>
                        <a:t>Этан</a:t>
                      </a:r>
                      <a:endParaRPr lang="ru-RU" sz="2800" dirty="0">
                        <a:solidFill>
                          <a:srgbClr val="FF0000"/>
                        </a:solidFill>
                        <a:effectLst/>
                        <a:latin typeface="Calibri"/>
                        <a:ea typeface="Calibri"/>
                        <a:cs typeface="Times New Roman"/>
                      </a:endParaRPr>
                    </a:p>
                  </a:txBody>
                  <a:tcPr marL="68580" marR="68580" marT="0" marB="0">
                    <a:lnB w="12700" cap="flat" cmpd="sng" algn="ctr">
                      <a:solidFill>
                        <a:schemeClr val="tx1"/>
                      </a:solidFill>
                      <a:prstDash val="solid"/>
                      <a:round/>
                      <a:headEnd type="none" w="med" len="med"/>
                      <a:tailEnd type="none" w="med" len="med"/>
                    </a:lnB>
                  </a:tcPr>
                </a:tc>
                <a:tc>
                  <a:txBody>
                    <a:bodyPr/>
                    <a:lstStyle/>
                    <a:p>
                      <a:pPr algn="ctr">
                        <a:spcAft>
                          <a:spcPts val="0"/>
                        </a:spcAft>
                        <a:tabLst>
                          <a:tab pos="449580" algn="l"/>
                          <a:tab pos="899160" algn="l"/>
                          <a:tab pos="1348740" algn="l"/>
                          <a:tab pos="1798320" algn="l"/>
                          <a:tab pos="2296795" algn="l"/>
                        </a:tabLst>
                      </a:pPr>
                      <a:r>
                        <a:rPr lang="kk-KZ" sz="3200" dirty="0">
                          <a:solidFill>
                            <a:srgbClr val="FF0000"/>
                          </a:solidFill>
                          <a:effectLst/>
                        </a:rPr>
                        <a:t>Этилен</a:t>
                      </a:r>
                      <a:endParaRPr lang="ru-RU" sz="3200" dirty="0">
                        <a:solidFill>
                          <a:srgbClr val="FF0000"/>
                        </a:solidFill>
                        <a:effectLst/>
                        <a:latin typeface="Calibri"/>
                        <a:ea typeface="Calibri"/>
                        <a:cs typeface="Times New Roman"/>
                      </a:endParaRPr>
                    </a:p>
                  </a:txBody>
                  <a:tcPr marL="68580" marR="68580" marT="0" marB="0"/>
                </a:tc>
                <a:tc>
                  <a:txBody>
                    <a:bodyPr/>
                    <a:lstStyle/>
                    <a:p>
                      <a:pPr>
                        <a:spcAft>
                          <a:spcPts val="0"/>
                        </a:spcAft>
                        <a:tabLst>
                          <a:tab pos="449580" algn="l"/>
                          <a:tab pos="899160" algn="l"/>
                          <a:tab pos="1348740" algn="l"/>
                          <a:tab pos="1798320" algn="l"/>
                          <a:tab pos="2296795" algn="l"/>
                        </a:tabLst>
                      </a:pPr>
                      <a:r>
                        <a:rPr lang="kk-KZ" sz="2800" dirty="0">
                          <a:solidFill>
                            <a:srgbClr val="FF0000"/>
                          </a:solidFill>
                          <a:effectLst/>
                        </a:rPr>
                        <a:t>Этин (ацетилен)</a:t>
                      </a:r>
                      <a:endParaRPr lang="ru-RU" sz="2800" dirty="0">
                        <a:solidFill>
                          <a:srgbClr val="FF0000"/>
                        </a:solidFill>
                        <a:effectLst/>
                        <a:latin typeface="Calibri"/>
                        <a:ea typeface="Calibri"/>
                        <a:cs typeface="Times New Roman"/>
                      </a:endParaRPr>
                    </a:p>
                  </a:txBody>
                  <a:tcPr marL="68580" marR="68580" marT="0" marB="0"/>
                </a:tc>
              </a:tr>
              <a:tr h="573978">
                <a:tc>
                  <a:txBody>
                    <a:bodyPr/>
                    <a:lstStyle/>
                    <a:p>
                      <a:pPr>
                        <a:spcAft>
                          <a:spcPts val="0"/>
                        </a:spcAft>
                        <a:tabLst>
                          <a:tab pos="449580" algn="l"/>
                          <a:tab pos="899160" algn="l"/>
                          <a:tab pos="1348740" algn="l"/>
                          <a:tab pos="1798320" algn="l"/>
                          <a:tab pos="2296795" algn="l"/>
                        </a:tabLst>
                      </a:pPr>
                      <a:r>
                        <a:rPr lang="kk-KZ" sz="2400" dirty="0">
                          <a:solidFill>
                            <a:srgbClr val="FF0000"/>
                          </a:solidFill>
                          <a:effectLst/>
                        </a:rPr>
                        <a:t>Байланыс түрі</a:t>
                      </a:r>
                      <a:endParaRPr lang="ru-RU" sz="2400" dirty="0">
                        <a:solidFill>
                          <a:srgbClr val="FF0000"/>
                        </a:solidFill>
                        <a:effectLst/>
                        <a:latin typeface="Calibri"/>
                        <a:ea typeface="Calibri"/>
                        <a:cs typeface="Times New Roman"/>
                      </a:endParaRPr>
                    </a:p>
                  </a:txBody>
                  <a:tcPr marL="68580" marR="68580" marT="0" marB="0"/>
                </a:tc>
                <a:tc>
                  <a:txBody>
                    <a:bodyPr/>
                    <a:lstStyle/>
                    <a:p>
                      <a:pPr>
                        <a:spcAft>
                          <a:spcPts val="0"/>
                        </a:spcAft>
                        <a:tabLst>
                          <a:tab pos="449580" algn="l"/>
                          <a:tab pos="899160" algn="l"/>
                          <a:tab pos="1348740" algn="l"/>
                          <a:tab pos="1798320" algn="l"/>
                          <a:tab pos="2296795" algn="l"/>
                        </a:tabLst>
                      </a:pPr>
                      <a:r>
                        <a:rPr lang="kk-KZ" sz="1800" b="1" dirty="0" smtClean="0">
                          <a:solidFill>
                            <a:srgbClr val="FF0000"/>
                          </a:solidFill>
                          <a:effectLst/>
                        </a:rPr>
                        <a:t>        </a:t>
                      </a:r>
                      <a:endParaRPr lang="kk-KZ" sz="1800" b="1" dirty="0">
                        <a:solidFill>
                          <a:srgbClr val="FF0000"/>
                        </a:solidFill>
                        <a:effectLst/>
                      </a:endParaRPr>
                    </a:p>
                  </a:txBody>
                  <a:tcPr marL="68580" marR="68580" marT="0" marB="0">
                    <a:lnT w="12700" cap="flat" cmpd="sng" algn="ctr">
                      <a:solidFill>
                        <a:schemeClr val="tx1"/>
                      </a:solidFill>
                      <a:prstDash val="solid"/>
                      <a:round/>
                      <a:headEnd type="none" w="med" len="med"/>
                      <a:tailEnd type="none" w="med" len="med"/>
                    </a:lnT>
                  </a:tcPr>
                </a:tc>
                <a:tc>
                  <a:txBody>
                    <a:bodyPr/>
                    <a:lstStyle/>
                    <a:p>
                      <a:pPr>
                        <a:spcAft>
                          <a:spcPts val="0"/>
                        </a:spcAft>
                        <a:tabLst>
                          <a:tab pos="449580" algn="l"/>
                          <a:tab pos="899160" algn="l"/>
                          <a:tab pos="1348740" algn="l"/>
                          <a:tab pos="1798320" algn="l"/>
                          <a:tab pos="2296795" algn="l"/>
                        </a:tabLst>
                      </a:pPr>
                      <a:r>
                        <a:rPr lang="kk-KZ" sz="1800" b="1" dirty="0" smtClean="0">
                          <a:solidFill>
                            <a:srgbClr val="FF0000"/>
                          </a:solidFill>
                          <a:effectLst/>
                        </a:rPr>
                        <a:t> </a:t>
                      </a:r>
                      <a:endParaRPr lang="kk-KZ" sz="1800" b="1" dirty="0">
                        <a:solidFill>
                          <a:srgbClr val="FF0000"/>
                        </a:solidFill>
                        <a:effectLst/>
                      </a:endParaRPr>
                    </a:p>
                  </a:txBody>
                  <a:tcPr marL="68580" marR="68580" marT="0" marB="0"/>
                </a:tc>
                <a:tc>
                  <a:txBody>
                    <a:bodyPr/>
                    <a:lstStyle/>
                    <a:p>
                      <a:pPr>
                        <a:spcAft>
                          <a:spcPts val="0"/>
                        </a:spcAft>
                        <a:tabLst>
                          <a:tab pos="449580" algn="l"/>
                          <a:tab pos="899160" algn="l"/>
                          <a:tab pos="1348740" algn="l"/>
                          <a:tab pos="1798320" algn="l"/>
                          <a:tab pos="2296795" algn="l"/>
                        </a:tabLst>
                      </a:pPr>
                      <a:r>
                        <a:rPr lang="kk-KZ" sz="1800" dirty="0" smtClean="0">
                          <a:solidFill>
                            <a:srgbClr val="FF0000"/>
                          </a:solidFill>
                          <a:effectLst/>
                        </a:rPr>
                        <a:t> </a:t>
                      </a:r>
                      <a:endParaRPr lang="kk-KZ" sz="1800" dirty="0">
                        <a:solidFill>
                          <a:srgbClr val="FF0000"/>
                        </a:solidFill>
                        <a:effectLst/>
                      </a:endParaRPr>
                    </a:p>
                  </a:txBody>
                  <a:tcPr marL="68580" marR="68580" marT="0" marB="0"/>
                </a:tc>
              </a:tr>
              <a:tr h="408168">
                <a:tc>
                  <a:txBody>
                    <a:bodyPr/>
                    <a:lstStyle/>
                    <a:p>
                      <a:pPr>
                        <a:spcAft>
                          <a:spcPts val="0"/>
                        </a:spcAft>
                        <a:tabLst>
                          <a:tab pos="449580" algn="l"/>
                          <a:tab pos="899160" algn="l"/>
                          <a:tab pos="1348740" algn="l"/>
                          <a:tab pos="1798320" algn="l"/>
                          <a:tab pos="2296795" algn="l"/>
                        </a:tabLst>
                      </a:pPr>
                      <a:r>
                        <a:rPr lang="kk-KZ" sz="2400" dirty="0">
                          <a:solidFill>
                            <a:srgbClr val="FF0000"/>
                          </a:solidFill>
                          <a:effectLst/>
                        </a:rPr>
                        <a:t>Құрылысы</a:t>
                      </a:r>
                      <a:endParaRPr lang="ru-RU" sz="2400" dirty="0">
                        <a:solidFill>
                          <a:srgbClr val="FF0000"/>
                        </a:solidFill>
                        <a:effectLst/>
                        <a:latin typeface="Calibri"/>
                        <a:ea typeface="Calibri"/>
                        <a:cs typeface="Times New Roman"/>
                      </a:endParaRPr>
                    </a:p>
                  </a:txBody>
                  <a:tcPr marL="68580" marR="68580" marT="0" marB="0"/>
                </a:tc>
                <a:tc>
                  <a:txBody>
                    <a:bodyPr/>
                    <a:lstStyle/>
                    <a:p>
                      <a:pPr>
                        <a:spcAft>
                          <a:spcPts val="0"/>
                        </a:spcAft>
                        <a:tabLst>
                          <a:tab pos="449580" algn="l"/>
                          <a:tab pos="899160" algn="l"/>
                          <a:tab pos="1348740" algn="l"/>
                          <a:tab pos="1798320" algn="l"/>
                          <a:tab pos="2296795" algn="l"/>
                        </a:tabLst>
                      </a:pPr>
                      <a:r>
                        <a:rPr lang="kk-KZ" sz="1800" b="1" dirty="0" smtClean="0">
                          <a:solidFill>
                            <a:srgbClr val="FF0000"/>
                          </a:solidFill>
                          <a:effectLst/>
                        </a:rPr>
                        <a:t>ТЕТРАЭДР</a:t>
                      </a:r>
                      <a:endParaRPr lang="kk-KZ" sz="1800" b="1" dirty="0">
                        <a:solidFill>
                          <a:srgbClr val="FF0000"/>
                        </a:solidFill>
                        <a:effectLst/>
                      </a:endParaRPr>
                    </a:p>
                  </a:txBody>
                  <a:tcPr marL="68580" marR="68580" marT="0" marB="0"/>
                </a:tc>
                <a:tc>
                  <a:txBody>
                    <a:bodyPr/>
                    <a:lstStyle/>
                    <a:p>
                      <a:pPr>
                        <a:spcAft>
                          <a:spcPts val="0"/>
                        </a:spcAft>
                        <a:tabLst>
                          <a:tab pos="449580" algn="l"/>
                          <a:tab pos="899160" algn="l"/>
                          <a:tab pos="1348740" algn="l"/>
                          <a:tab pos="1798320" algn="l"/>
                          <a:tab pos="2296795" algn="l"/>
                        </a:tabLst>
                      </a:pPr>
                      <a:r>
                        <a:rPr lang="kk-KZ" sz="1800" dirty="0" smtClean="0">
                          <a:solidFill>
                            <a:srgbClr val="FF0000"/>
                          </a:solidFill>
                          <a:effectLst/>
                        </a:rPr>
                        <a:t>    </a:t>
                      </a:r>
                      <a:r>
                        <a:rPr lang="kk-KZ" sz="1800" b="1" dirty="0" smtClean="0">
                          <a:solidFill>
                            <a:srgbClr val="FF0000"/>
                          </a:solidFill>
                          <a:effectLst/>
                        </a:rPr>
                        <a:t>СЫЗЫҚТЫ</a:t>
                      </a:r>
                      <a:endParaRPr lang="kk-KZ" sz="1800" b="1" dirty="0">
                        <a:solidFill>
                          <a:srgbClr val="FF0000"/>
                        </a:solidFill>
                        <a:effectLst/>
                      </a:endParaRPr>
                    </a:p>
                  </a:txBody>
                  <a:tcPr marL="68580" marR="68580" marT="0" marB="0"/>
                </a:tc>
                <a:tc>
                  <a:txBody>
                    <a:bodyPr/>
                    <a:lstStyle/>
                    <a:p>
                      <a:pPr>
                        <a:spcAft>
                          <a:spcPts val="0"/>
                        </a:spcAft>
                        <a:tabLst>
                          <a:tab pos="449580" algn="l"/>
                          <a:tab pos="899160" algn="l"/>
                          <a:tab pos="1348740" algn="l"/>
                          <a:tab pos="1798320" algn="l"/>
                          <a:tab pos="2296795" algn="l"/>
                        </a:tabLst>
                      </a:pPr>
                      <a:r>
                        <a:rPr lang="kk-KZ" sz="1800" dirty="0" smtClean="0">
                          <a:solidFill>
                            <a:srgbClr val="FF0000"/>
                          </a:solidFill>
                          <a:effectLst/>
                        </a:rPr>
                        <a:t>     </a:t>
                      </a:r>
                      <a:r>
                        <a:rPr lang="kk-KZ" sz="1800" b="1" dirty="0" smtClean="0">
                          <a:solidFill>
                            <a:srgbClr val="FF0000"/>
                          </a:solidFill>
                          <a:effectLst/>
                        </a:rPr>
                        <a:t>ЖАЗЫҚТЫ</a:t>
                      </a:r>
                      <a:endParaRPr lang="kk-KZ" sz="1800" b="1" dirty="0">
                        <a:solidFill>
                          <a:srgbClr val="FF0000"/>
                        </a:solidFill>
                        <a:effectLst/>
                      </a:endParaRPr>
                    </a:p>
                  </a:txBody>
                  <a:tcPr marL="68580" marR="68580" marT="0" marB="0"/>
                </a:tc>
              </a:tr>
              <a:tr h="816335">
                <a:tc>
                  <a:txBody>
                    <a:bodyPr/>
                    <a:lstStyle/>
                    <a:p>
                      <a:pPr>
                        <a:spcAft>
                          <a:spcPts val="0"/>
                        </a:spcAft>
                        <a:tabLst>
                          <a:tab pos="449580" algn="l"/>
                          <a:tab pos="899160" algn="l"/>
                          <a:tab pos="1348740" algn="l"/>
                          <a:tab pos="1798320" algn="l"/>
                          <a:tab pos="2296795" algn="l"/>
                        </a:tabLst>
                      </a:pPr>
                      <a:r>
                        <a:rPr lang="kk-KZ" sz="2400" dirty="0">
                          <a:solidFill>
                            <a:srgbClr val="FF0000"/>
                          </a:solidFill>
                          <a:effectLst/>
                        </a:rPr>
                        <a:t>Молекулалық формуласы</a:t>
                      </a:r>
                      <a:endParaRPr lang="ru-RU" sz="2400" dirty="0">
                        <a:solidFill>
                          <a:srgbClr val="FF0000"/>
                        </a:solidFill>
                        <a:effectLst/>
                        <a:latin typeface="Calibri"/>
                        <a:ea typeface="Calibri"/>
                        <a:cs typeface="Times New Roman"/>
                      </a:endParaRPr>
                    </a:p>
                  </a:txBody>
                  <a:tcPr marL="68580" marR="68580" marT="0" marB="0"/>
                </a:tc>
                <a:tc>
                  <a:txBody>
                    <a:bodyPr/>
                    <a:lstStyle/>
                    <a:p>
                      <a:pPr>
                        <a:spcAft>
                          <a:spcPts val="0"/>
                        </a:spcAft>
                        <a:tabLst>
                          <a:tab pos="449580" algn="l"/>
                          <a:tab pos="899160" algn="l"/>
                          <a:tab pos="1348740" algn="l"/>
                          <a:tab pos="1798320" algn="l"/>
                          <a:tab pos="2296795" algn="l"/>
                        </a:tabLst>
                      </a:pPr>
                      <a:r>
                        <a:rPr lang="kk-KZ" sz="1800" b="1" dirty="0" smtClean="0">
                          <a:solidFill>
                            <a:srgbClr val="002060"/>
                          </a:solidFill>
                        </a:rPr>
                        <a:t>С</a:t>
                      </a:r>
                      <a:r>
                        <a:rPr lang="kk-KZ" sz="1800" b="1" baseline="-25000" dirty="0" smtClean="0">
                          <a:solidFill>
                            <a:srgbClr val="002060"/>
                          </a:solidFill>
                        </a:rPr>
                        <a:t>2</a:t>
                      </a:r>
                      <a:r>
                        <a:rPr lang="kk-KZ" sz="1800" b="1" dirty="0" smtClean="0">
                          <a:solidFill>
                            <a:srgbClr val="002060"/>
                          </a:solidFill>
                        </a:rPr>
                        <a:t>Н</a:t>
                      </a:r>
                      <a:r>
                        <a:rPr lang="kk-KZ" sz="1800" b="1" baseline="-25000" dirty="0" smtClean="0">
                          <a:solidFill>
                            <a:srgbClr val="002060"/>
                          </a:solidFill>
                        </a:rPr>
                        <a:t>6</a:t>
                      </a:r>
                      <a:r>
                        <a:rPr lang="kk-KZ" sz="1800" b="1" dirty="0" smtClean="0">
                          <a:solidFill>
                            <a:srgbClr val="002060"/>
                          </a:solidFill>
                        </a:rPr>
                        <a:t> </a:t>
                      </a:r>
                      <a:endParaRPr lang="kk-KZ" sz="1800" dirty="0">
                        <a:solidFill>
                          <a:srgbClr val="FF0000"/>
                        </a:solidFill>
                        <a:effectLst/>
                      </a:endParaRPr>
                    </a:p>
                  </a:txBody>
                  <a:tcPr marL="68580" marR="68580" marT="0" marB="0"/>
                </a:tc>
                <a:tc>
                  <a:txBody>
                    <a:bodyPr/>
                    <a:lstStyle/>
                    <a:p>
                      <a:pPr>
                        <a:spcAft>
                          <a:spcPts val="0"/>
                        </a:spcAft>
                        <a:tabLst>
                          <a:tab pos="449580" algn="l"/>
                          <a:tab pos="899160" algn="l"/>
                          <a:tab pos="1348740" algn="l"/>
                          <a:tab pos="1798320" algn="l"/>
                          <a:tab pos="2296795" algn="l"/>
                        </a:tabLst>
                      </a:pPr>
                      <a:r>
                        <a:rPr lang="kk-KZ" sz="1800" b="1" dirty="0" smtClean="0">
                          <a:solidFill>
                            <a:srgbClr val="002060"/>
                          </a:solidFill>
                        </a:rPr>
                        <a:t>С</a:t>
                      </a:r>
                      <a:r>
                        <a:rPr lang="kk-KZ" sz="1800" b="1" baseline="-25000" dirty="0" smtClean="0">
                          <a:solidFill>
                            <a:srgbClr val="002060"/>
                          </a:solidFill>
                        </a:rPr>
                        <a:t>2</a:t>
                      </a:r>
                      <a:r>
                        <a:rPr lang="kk-KZ" sz="1800" b="1" dirty="0" smtClean="0">
                          <a:solidFill>
                            <a:srgbClr val="002060"/>
                          </a:solidFill>
                        </a:rPr>
                        <a:t>Н</a:t>
                      </a:r>
                      <a:r>
                        <a:rPr lang="kk-KZ" sz="1800" b="1" baseline="-25000" dirty="0" smtClean="0">
                          <a:solidFill>
                            <a:srgbClr val="002060"/>
                          </a:solidFill>
                        </a:rPr>
                        <a:t>4</a:t>
                      </a:r>
                      <a:r>
                        <a:rPr lang="kk-KZ" sz="1800" b="1" dirty="0" smtClean="0">
                          <a:solidFill>
                            <a:srgbClr val="002060"/>
                          </a:solidFill>
                        </a:rPr>
                        <a:t> </a:t>
                      </a:r>
                      <a:endParaRPr lang="kk-KZ" sz="1800" dirty="0">
                        <a:solidFill>
                          <a:srgbClr val="FF0000"/>
                        </a:solidFill>
                        <a:effectLst/>
                      </a:endParaRPr>
                    </a:p>
                  </a:txBody>
                  <a:tcPr marL="68580" marR="68580" marT="0" marB="0"/>
                </a:tc>
                <a:tc>
                  <a:txBody>
                    <a:bodyPr/>
                    <a:lstStyle/>
                    <a:p>
                      <a:pPr>
                        <a:spcAft>
                          <a:spcPts val="0"/>
                        </a:spcAft>
                        <a:tabLst>
                          <a:tab pos="449580" algn="l"/>
                          <a:tab pos="899160" algn="l"/>
                          <a:tab pos="1348740" algn="l"/>
                          <a:tab pos="1798320" algn="l"/>
                          <a:tab pos="2296795" algn="l"/>
                        </a:tabLst>
                      </a:pPr>
                      <a:r>
                        <a:rPr lang="kk-KZ" sz="1800" b="1" dirty="0" smtClean="0">
                          <a:solidFill>
                            <a:srgbClr val="002060"/>
                          </a:solidFill>
                        </a:rPr>
                        <a:t>С</a:t>
                      </a:r>
                      <a:r>
                        <a:rPr lang="kk-KZ" sz="1800" b="1" baseline="-25000" dirty="0" smtClean="0">
                          <a:solidFill>
                            <a:srgbClr val="002060"/>
                          </a:solidFill>
                        </a:rPr>
                        <a:t>2</a:t>
                      </a:r>
                      <a:r>
                        <a:rPr lang="kk-KZ" sz="1800" b="1" dirty="0" smtClean="0">
                          <a:solidFill>
                            <a:srgbClr val="002060"/>
                          </a:solidFill>
                        </a:rPr>
                        <a:t>Н</a:t>
                      </a:r>
                      <a:r>
                        <a:rPr lang="kk-KZ" sz="1800" b="1" baseline="-25000" dirty="0" smtClean="0">
                          <a:solidFill>
                            <a:srgbClr val="002060"/>
                          </a:solidFill>
                        </a:rPr>
                        <a:t>2</a:t>
                      </a:r>
                      <a:endParaRPr lang="kk-KZ" sz="1800" dirty="0">
                        <a:solidFill>
                          <a:srgbClr val="FF0000"/>
                        </a:solidFill>
                        <a:effectLst/>
                      </a:endParaRPr>
                    </a:p>
                  </a:txBody>
                  <a:tcPr marL="68580" marR="68580" marT="0" marB="0"/>
                </a:tc>
              </a:tr>
              <a:tr h="816335">
                <a:tc>
                  <a:txBody>
                    <a:bodyPr/>
                    <a:lstStyle/>
                    <a:p>
                      <a:pPr>
                        <a:spcAft>
                          <a:spcPts val="0"/>
                        </a:spcAft>
                        <a:tabLst>
                          <a:tab pos="449580" algn="l"/>
                          <a:tab pos="899160" algn="l"/>
                          <a:tab pos="1348740" algn="l"/>
                          <a:tab pos="1798320" algn="l"/>
                          <a:tab pos="2296795" algn="l"/>
                        </a:tabLst>
                      </a:pPr>
                      <a:r>
                        <a:rPr lang="kk-KZ" sz="2400" dirty="0">
                          <a:solidFill>
                            <a:srgbClr val="FF0000"/>
                          </a:solidFill>
                          <a:effectLst/>
                        </a:rPr>
                        <a:t>Құрылыс формуласы</a:t>
                      </a:r>
                      <a:endParaRPr lang="ru-RU" sz="2400" dirty="0">
                        <a:solidFill>
                          <a:srgbClr val="FF0000"/>
                        </a:solidFill>
                        <a:effectLst/>
                        <a:latin typeface="Calibri"/>
                        <a:ea typeface="Calibri"/>
                        <a:cs typeface="Times New Roman"/>
                      </a:endParaRPr>
                    </a:p>
                  </a:txBody>
                  <a:tcPr marL="68580" marR="68580" marT="0" marB="0"/>
                </a:tc>
                <a:tc>
                  <a:txBody>
                    <a:bodyPr/>
                    <a:lstStyle/>
                    <a:p>
                      <a:pPr>
                        <a:spcAft>
                          <a:spcPts val="0"/>
                        </a:spcAft>
                        <a:tabLst>
                          <a:tab pos="449580" algn="l"/>
                          <a:tab pos="899160" algn="l"/>
                          <a:tab pos="1348740" algn="l"/>
                          <a:tab pos="1798320" algn="l"/>
                          <a:tab pos="2296795" algn="l"/>
                        </a:tabLst>
                      </a:pPr>
                      <a:r>
                        <a:rPr lang="kk-KZ" sz="1800" b="1" dirty="0" smtClean="0">
                          <a:solidFill>
                            <a:srgbClr val="002060"/>
                          </a:solidFill>
                        </a:rPr>
                        <a:t>СН</a:t>
                      </a:r>
                      <a:r>
                        <a:rPr lang="kk-KZ" sz="1800" b="1" baseline="-25000" dirty="0" smtClean="0">
                          <a:solidFill>
                            <a:srgbClr val="002060"/>
                          </a:solidFill>
                        </a:rPr>
                        <a:t>3 </a:t>
                      </a:r>
                      <a:r>
                        <a:rPr lang="kk-KZ" sz="1800" b="1" dirty="0" smtClean="0">
                          <a:solidFill>
                            <a:srgbClr val="002060"/>
                          </a:solidFill>
                        </a:rPr>
                        <a:t>– СН</a:t>
                      </a:r>
                      <a:r>
                        <a:rPr lang="kk-KZ" sz="1800" b="1" baseline="-25000" dirty="0" smtClean="0">
                          <a:solidFill>
                            <a:srgbClr val="002060"/>
                          </a:solidFill>
                        </a:rPr>
                        <a:t>3</a:t>
                      </a:r>
                      <a:r>
                        <a:rPr lang="kk-KZ" sz="1800" b="1" dirty="0" smtClean="0">
                          <a:solidFill>
                            <a:srgbClr val="002060"/>
                          </a:solidFill>
                        </a:rPr>
                        <a:t> </a:t>
                      </a:r>
                      <a:endParaRPr lang="kk-KZ" sz="1800" dirty="0">
                        <a:solidFill>
                          <a:srgbClr val="FF0000"/>
                        </a:solidFill>
                        <a:effectLst/>
                      </a:endParaRPr>
                    </a:p>
                  </a:txBody>
                  <a:tcPr marL="68580" marR="68580" marT="0" marB="0"/>
                </a:tc>
                <a:tc>
                  <a:txBody>
                    <a:bodyPr/>
                    <a:lstStyle/>
                    <a:p>
                      <a:pPr>
                        <a:spcAft>
                          <a:spcPts val="0"/>
                        </a:spcAft>
                        <a:tabLst>
                          <a:tab pos="449580" algn="l"/>
                          <a:tab pos="899160" algn="l"/>
                          <a:tab pos="1348740" algn="l"/>
                          <a:tab pos="1798320" algn="l"/>
                          <a:tab pos="2296795" algn="l"/>
                        </a:tabLst>
                      </a:pPr>
                      <a:r>
                        <a:rPr lang="kk-KZ" sz="1800" b="1" dirty="0" smtClean="0">
                          <a:solidFill>
                            <a:srgbClr val="002060"/>
                          </a:solidFill>
                        </a:rPr>
                        <a:t>           Н</a:t>
                      </a:r>
                      <a:r>
                        <a:rPr lang="kk-KZ" sz="1800" b="1" baseline="-25000" dirty="0" smtClean="0">
                          <a:solidFill>
                            <a:srgbClr val="002060"/>
                          </a:solidFill>
                        </a:rPr>
                        <a:t>2</a:t>
                      </a:r>
                      <a:r>
                        <a:rPr lang="kk-KZ" sz="1800" b="1" dirty="0" smtClean="0">
                          <a:solidFill>
                            <a:srgbClr val="002060"/>
                          </a:solidFill>
                        </a:rPr>
                        <a:t>С </a:t>
                      </a:r>
                      <a:r>
                        <a:rPr lang="ru-RU" sz="1800" b="1" dirty="0" smtClean="0">
                          <a:solidFill>
                            <a:srgbClr val="002060"/>
                          </a:solidFill>
                        </a:rPr>
                        <a:t>= СН</a:t>
                      </a:r>
                      <a:r>
                        <a:rPr lang="ru-RU" sz="1800" b="1" baseline="-25000" dirty="0" smtClean="0">
                          <a:solidFill>
                            <a:srgbClr val="002060"/>
                          </a:solidFill>
                        </a:rPr>
                        <a:t>2</a:t>
                      </a:r>
                      <a:r>
                        <a:rPr lang="ru-RU" sz="1800" b="1" dirty="0" smtClean="0">
                          <a:solidFill>
                            <a:srgbClr val="002060"/>
                          </a:solidFill>
                        </a:rPr>
                        <a:t> </a:t>
                      </a:r>
                      <a:endParaRPr lang="kk-KZ" sz="1800" dirty="0">
                        <a:solidFill>
                          <a:srgbClr val="FF0000"/>
                        </a:solidFill>
                        <a:effectLst/>
                      </a:endParaRPr>
                    </a:p>
                  </a:txBody>
                  <a:tcPr marL="68580" marR="68580" marT="0" marB="0"/>
                </a:tc>
                <a:tc>
                  <a:txBody>
                    <a:bodyPr/>
                    <a:lstStyle/>
                    <a:p>
                      <a:pPr>
                        <a:spcAft>
                          <a:spcPts val="0"/>
                        </a:spcAft>
                        <a:tabLst>
                          <a:tab pos="449580" algn="l"/>
                          <a:tab pos="899160" algn="l"/>
                          <a:tab pos="1348740" algn="l"/>
                          <a:tab pos="1798320" algn="l"/>
                          <a:tab pos="2296795" algn="l"/>
                        </a:tabLst>
                      </a:pPr>
                      <a:r>
                        <a:rPr lang="kk-KZ" sz="1800" b="1" dirty="0" smtClean="0">
                          <a:solidFill>
                            <a:srgbClr val="002060"/>
                          </a:solidFill>
                        </a:rPr>
                        <a:t>НС ≡СН </a:t>
                      </a:r>
                      <a:endParaRPr lang="kk-KZ" sz="1800" dirty="0" smtClean="0">
                        <a:solidFill>
                          <a:srgbClr val="FF0000"/>
                        </a:solidFill>
                        <a:effectLst/>
                      </a:endParaRPr>
                    </a:p>
                  </a:txBody>
                  <a:tcPr marL="68580" marR="68580" marT="0" marB="0"/>
                </a:tc>
              </a:tr>
              <a:tr h="591197">
                <a:tc>
                  <a:txBody>
                    <a:bodyPr/>
                    <a:lstStyle/>
                    <a:p>
                      <a:pPr>
                        <a:spcAft>
                          <a:spcPts val="0"/>
                        </a:spcAft>
                        <a:tabLst>
                          <a:tab pos="449580" algn="l"/>
                          <a:tab pos="899160" algn="l"/>
                          <a:tab pos="1348740" algn="l"/>
                          <a:tab pos="1798320" algn="l"/>
                          <a:tab pos="2296795" algn="l"/>
                        </a:tabLst>
                      </a:pPr>
                      <a:r>
                        <a:rPr lang="kk-KZ" sz="2400" dirty="0">
                          <a:solidFill>
                            <a:srgbClr val="FF0000"/>
                          </a:solidFill>
                          <a:effectLst/>
                        </a:rPr>
                        <a:t>Изомерлері</a:t>
                      </a:r>
                      <a:endParaRPr lang="ru-RU" sz="2400" dirty="0">
                        <a:solidFill>
                          <a:srgbClr val="FF0000"/>
                        </a:solidFill>
                        <a:effectLst/>
                        <a:latin typeface="Calibri"/>
                        <a:ea typeface="Calibri"/>
                        <a:cs typeface="Times New Roman"/>
                      </a:endParaRPr>
                    </a:p>
                  </a:txBody>
                  <a:tcPr marL="68580" marR="68580" marT="0" marB="0"/>
                </a:tc>
                <a:tc>
                  <a:txBody>
                    <a:bodyPr/>
                    <a:lstStyle/>
                    <a:p>
                      <a:pPr>
                        <a:spcAft>
                          <a:spcPts val="0"/>
                        </a:spcAft>
                        <a:tabLst>
                          <a:tab pos="449580" algn="l"/>
                          <a:tab pos="899160" algn="l"/>
                          <a:tab pos="1348740" algn="l"/>
                          <a:tab pos="1798320" algn="l"/>
                          <a:tab pos="2296795" algn="l"/>
                        </a:tabLst>
                      </a:pPr>
                      <a:r>
                        <a:rPr lang="kk-KZ" sz="1800" b="1" dirty="0" smtClean="0">
                          <a:solidFill>
                            <a:srgbClr val="002060"/>
                          </a:solidFill>
                          <a:effectLst/>
                        </a:rPr>
                        <a:t> С-- қанқасы</a:t>
                      </a:r>
                      <a:endParaRPr lang="kk-KZ" sz="1800" b="1" dirty="0">
                        <a:solidFill>
                          <a:srgbClr val="002060"/>
                        </a:solidFill>
                        <a:effectLst/>
                      </a:endParaRPr>
                    </a:p>
                  </a:txBody>
                  <a:tcPr marL="68580" marR="68580" marT="0" marB="0"/>
                </a:tc>
                <a:tc>
                  <a:txBody>
                    <a:bodyPr/>
                    <a:lstStyle/>
                    <a:p>
                      <a:pPr>
                        <a:spcAft>
                          <a:spcPts val="0"/>
                        </a:spcAft>
                        <a:tabLst>
                          <a:tab pos="449580" algn="l"/>
                          <a:tab pos="899160" algn="l"/>
                          <a:tab pos="1348740" algn="l"/>
                          <a:tab pos="1798320" algn="l"/>
                          <a:tab pos="2296795" algn="l"/>
                        </a:tabLst>
                      </a:pPr>
                      <a:r>
                        <a:rPr lang="kk-KZ" sz="1800" dirty="0" smtClean="0">
                          <a:solidFill>
                            <a:srgbClr val="FF0000"/>
                          </a:solidFill>
                          <a:effectLst/>
                        </a:rPr>
                        <a:t> </a:t>
                      </a:r>
                      <a:r>
                        <a:rPr lang="kk-KZ" sz="1800" b="1" dirty="0" smtClean="0">
                          <a:solidFill>
                            <a:srgbClr val="002060"/>
                          </a:solidFill>
                          <a:effectLst/>
                        </a:rPr>
                        <a:t>А) С---қанқасы</a:t>
                      </a:r>
                    </a:p>
                    <a:p>
                      <a:pPr>
                        <a:spcAft>
                          <a:spcPts val="0"/>
                        </a:spcAft>
                        <a:tabLst>
                          <a:tab pos="449580" algn="l"/>
                          <a:tab pos="899160" algn="l"/>
                          <a:tab pos="1348740" algn="l"/>
                          <a:tab pos="1798320" algn="l"/>
                          <a:tab pos="2296795" algn="l"/>
                        </a:tabLst>
                      </a:pPr>
                      <a:r>
                        <a:rPr lang="kk-KZ" sz="1800" b="1" dirty="0" smtClean="0">
                          <a:solidFill>
                            <a:srgbClr val="002060"/>
                          </a:solidFill>
                          <a:effectLst/>
                        </a:rPr>
                        <a:t>В)</a:t>
                      </a:r>
                    </a:p>
                    <a:p>
                      <a:pPr>
                        <a:spcAft>
                          <a:spcPts val="0"/>
                        </a:spcAft>
                        <a:tabLst>
                          <a:tab pos="449580" algn="l"/>
                          <a:tab pos="899160" algn="l"/>
                          <a:tab pos="1348740" algn="l"/>
                          <a:tab pos="1798320" algn="l"/>
                          <a:tab pos="2296795" algn="l"/>
                        </a:tabLst>
                      </a:pPr>
                      <a:r>
                        <a:rPr lang="kk-KZ" sz="1800" b="1" dirty="0" smtClean="0">
                          <a:solidFill>
                            <a:srgbClr val="002060"/>
                          </a:solidFill>
                          <a:effectLst/>
                        </a:rPr>
                        <a:t>С)  геометриялық</a:t>
                      </a:r>
                    </a:p>
                    <a:p>
                      <a:pPr>
                        <a:spcAft>
                          <a:spcPts val="0"/>
                        </a:spcAft>
                        <a:tabLst>
                          <a:tab pos="449580" algn="l"/>
                          <a:tab pos="899160" algn="l"/>
                          <a:tab pos="1348740" algn="l"/>
                          <a:tab pos="1798320" algn="l"/>
                          <a:tab pos="2296795" algn="l"/>
                        </a:tabLst>
                      </a:pPr>
                      <a:r>
                        <a:rPr lang="kk-KZ" sz="1800" b="1" dirty="0" smtClean="0">
                          <a:solidFill>
                            <a:srgbClr val="002060"/>
                          </a:solidFill>
                          <a:effectLst/>
                        </a:rPr>
                        <a:t>                 </a:t>
                      </a:r>
                      <a:endParaRPr lang="kk-KZ" sz="1800" dirty="0">
                        <a:solidFill>
                          <a:srgbClr val="FF0000"/>
                        </a:solidFill>
                        <a:effectLst/>
                      </a:endParaRPr>
                    </a:p>
                  </a:txBody>
                  <a:tcPr marL="68580" marR="68580" marT="0" marB="0"/>
                </a:tc>
                <a:tc>
                  <a:txBody>
                    <a:bodyPr/>
                    <a:lstStyle/>
                    <a:p>
                      <a:pPr>
                        <a:spcAft>
                          <a:spcPts val="0"/>
                        </a:spcAft>
                        <a:tabLst>
                          <a:tab pos="449580" algn="l"/>
                          <a:tab pos="899160" algn="l"/>
                          <a:tab pos="1348740" algn="l"/>
                          <a:tab pos="1798320" algn="l"/>
                          <a:tab pos="2296795" algn="l"/>
                        </a:tabLst>
                      </a:pPr>
                      <a:r>
                        <a:rPr lang="kk-KZ" sz="1800" b="1" dirty="0" smtClean="0">
                          <a:solidFill>
                            <a:srgbClr val="002060"/>
                          </a:solidFill>
                          <a:effectLst/>
                        </a:rPr>
                        <a:t>А) С--- қанқасы</a:t>
                      </a:r>
                    </a:p>
                    <a:p>
                      <a:pPr>
                        <a:spcAft>
                          <a:spcPts val="0"/>
                        </a:spcAft>
                        <a:tabLst>
                          <a:tab pos="449580" algn="l"/>
                          <a:tab pos="899160" algn="l"/>
                          <a:tab pos="1348740" algn="l"/>
                          <a:tab pos="1798320" algn="l"/>
                          <a:tab pos="2296795" algn="l"/>
                        </a:tabLst>
                      </a:pPr>
                      <a:endParaRPr lang="kk-KZ" sz="1800" b="1" dirty="0" smtClean="0">
                        <a:solidFill>
                          <a:srgbClr val="002060"/>
                        </a:solidFill>
                        <a:effectLst/>
                      </a:endParaRPr>
                    </a:p>
                    <a:p>
                      <a:pPr>
                        <a:spcAft>
                          <a:spcPts val="0"/>
                        </a:spcAft>
                        <a:tabLst>
                          <a:tab pos="449580" algn="l"/>
                          <a:tab pos="899160" algn="l"/>
                          <a:tab pos="1348740" algn="l"/>
                          <a:tab pos="1798320" algn="l"/>
                          <a:tab pos="2296795" algn="l"/>
                        </a:tabLst>
                      </a:pPr>
                      <a:r>
                        <a:rPr lang="kk-KZ" sz="1800" b="1" dirty="0" smtClean="0">
                          <a:solidFill>
                            <a:srgbClr val="002060"/>
                          </a:solidFill>
                          <a:effectLst/>
                        </a:rPr>
                        <a:t>В)</a:t>
                      </a:r>
                    </a:p>
                    <a:p>
                      <a:pPr>
                        <a:spcAft>
                          <a:spcPts val="0"/>
                        </a:spcAft>
                        <a:tabLst>
                          <a:tab pos="449580" algn="l"/>
                          <a:tab pos="899160" algn="l"/>
                          <a:tab pos="1348740" algn="l"/>
                          <a:tab pos="1798320" algn="l"/>
                          <a:tab pos="2296795" algn="l"/>
                        </a:tabLst>
                      </a:pPr>
                      <a:endParaRPr lang="kk-KZ" sz="1800" dirty="0" smtClean="0">
                        <a:solidFill>
                          <a:srgbClr val="FF0000"/>
                        </a:solidFill>
                        <a:effectLst/>
                      </a:endParaRPr>
                    </a:p>
                  </a:txBody>
                  <a:tcPr marL="68580" marR="68580" marT="0" marB="0"/>
                </a:tc>
              </a:tr>
            </a:tbl>
          </a:graphicData>
        </a:graphic>
      </p:graphicFrame>
      <p:cxnSp>
        <p:nvCxnSpPr>
          <p:cNvPr id="4" name="Прямая соединительная линия 3"/>
          <p:cNvCxnSpPr/>
          <p:nvPr/>
        </p:nvCxnSpPr>
        <p:spPr>
          <a:xfrm>
            <a:off x="6876256" y="2420888"/>
            <a:ext cx="432048"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cxnSp>
        <p:nvCxnSpPr>
          <p:cNvPr id="6" name="Прямая соединительная линия 5"/>
          <p:cNvCxnSpPr/>
          <p:nvPr/>
        </p:nvCxnSpPr>
        <p:spPr>
          <a:xfrm>
            <a:off x="6876256" y="2564904"/>
            <a:ext cx="432048"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cxnSp>
        <p:nvCxnSpPr>
          <p:cNvPr id="8" name="Прямая соединительная линия 7"/>
          <p:cNvCxnSpPr/>
          <p:nvPr/>
        </p:nvCxnSpPr>
        <p:spPr>
          <a:xfrm>
            <a:off x="6876256" y="2708920"/>
            <a:ext cx="432048"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cxnSp>
        <p:nvCxnSpPr>
          <p:cNvPr id="10" name="Прямая соединительная линия 9"/>
          <p:cNvCxnSpPr/>
          <p:nvPr/>
        </p:nvCxnSpPr>
        <p:spPr>
          <a:xfrm>
            <a:off x="2771800" y="2564904"/>
            <a:ext cx="360040"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cxnSp>
        <p:nvCxnSpPr>
          <p:cNvPr id="12" name="Прямая соединительная линия 11"/>
          <p:cNvCxnSpPr/>
          <p:nvPr/>
        </p:nvCxnSpPr>
        <p:spPr>
          <a:xfrm>
            <a:off x="4572000" y="2420888"/>
            <a:ext cx="360040"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cxnSp>
        <p:nvCxnSpPr>
          <p:cNvPr id="14" name="Прямая соединительная линия 13"/>
          <p:cNvCxnSpPr/>
          <p:nvPr/>
        </p:nvCxnSpPr>
        <p:spPr>
          <a:xfrm>
            <a:off x="4572000" y="2603195"/>
            <a:ext cx="360040"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cxnSp>
        <p:nvCxnSpPr>
          <p:cNvPr id="16" name="Прямая соединительная линия 15"/>
          <p:cNvCxnSpPr/>
          <p:nvPr/>
        </p:nvCxnSpPr>
        <p:spPr>
          <a:xfrm>
            <a:off x="4283968" y="5301208"/>
            <a:ext cx="288032" cy="0"/>
          </a:xfrm>
          <a:prstGeom prst="line">
            <a:avLst/>
          </a:prstGeom>
        </p:spPr>
        <p:style>
          <a:lnRef idx="1">
            <a:schemeClr val="dk1"/>
          </a:lnRef>
          <a:fillRef idx="0">
            <a:schemeClr val="dk1"/>
          </a:fillRef>
          <a:effectRef idx="0">
            <a:schemeClr val="dk1"/>
          </a:effectRef>
          <a:fontRef idx="minor">
            <a:schemeClr val="tx1"/>
          </a:fontRef>
        </p:style>
      </p:cxnSp>
      <p:cxnSp>
        <p:nvCxnSpPr>
          <p:cNvPr id="18" name="Прямая соединительная линия 17"/>
          <p:cNvCxnSpPr/>
          <p:nvPr/>
        </p:nvCxnSpPr>
        <p:spPr>
          <a:xfrm>
            <a:off x="4283968" y="5445224"/>
            <a:ext cx="288032" cy="0"/>
          </a:xfrm>
          <a:prstGeom prst="line">
            <a:avLst/>
          </a:prstGeom>
        </p:spPr>
        <p:style>
          <a:lnRef idx="1">
            <a:schemeClr val="dk1"/>
          </a:lnRef>
          <a:fillRef idx="0">
            <a:schemeClr val="dk1"/>
          </a:fillRef>
          <a:effectRef idx="0">
            <a:schemeClr val="dk1"/>
          </a:effectRef>
          <a:fontRef idx="minor">
            <a:schemeClr val="tx1"/>
          </a:fontRef>
        </p:style>
      </p:cxnSp>
      <p:sp>
        <p:nvSpPr>
          <p:cNvPr id="19" name="TextBox 18"/>
          <p:cNvSpPr txBox="1"/>
          <p:nvPr/>
        </p:nvSpPr>
        <p:spPr>
          <a:xfrm>
            <a:off x="4499429" y="5168225"/>
            <a:ext cx="2183611" cy="523220"/>
          </a:xfrm>
          <a:prstGeom prst="rect">
            <a:avLst/>
          </a:prstGeom>
          <a:noFill/>
        </p:spPr>
        <p:txBody>
          <a:bodyPr wrap="none" rtlCol="0">
            <a:spAutoFit/>
          </a:bodyPr>
          <a:lstStyle/>
          <a:p>
            <a:r>
              <a:rPr lang="kk-KZ" sz="1400" b="1" dirty="0" smtClean="0">
                <a:solidFill>
                  <a:srgbClr val="002060"/>
                </a:solidFill>
              </a:rPr>
              <a:t>Байланыс орны бойынша</a:t>
            </a:r>
          </a:p>
          <a:p>
            <a:endParaRPr lang="ru-RU" sz="1400" b="1" dirty="0">
              <a:solidFill>
                <a:srgbClr val="002060"/>
              </a:solidFill>
            </a:endParaRPr>
          </a:p>
        </p:txBody>
      </p:sp>
      <p:cxnSp>
        <p:nvCxnSpPr>
          <p:cNvPr id="21" name="Прямая соединительная линия 20"/>
          <p:cNvCxnSpPr/>
          <p:nvPr/>
        </p:nvCxnSpPr>
        <p:spPr>
          <a:xfrm>
            <a:off x="6999989" y="5429835"/>
            <a:ext cx="432048" cy="0"/>
          </a:xfrm>
          <a:prstGeom prst="line">
            <a:avLst/>
          </a:prstGeom>
        </p:spPr>
        <p:style>
          <a:lnRef idx="1">
            <a:schemeClr val="dk1"/>
          </a:lnRef>
          <a:fillRef idx="0">
            <a:schemeClr val="dk1"/>
          </a:fillRef>
          <a:effectRef idx="0">
            <a:schemeClr val="dk1"/>
          </a:effectRef>
          <a:fontRef idx="minor">
            <a:schemeClr val="tx1"/>
          </a:fontRef>
        </p:style>
      </p:cxnSp>
      <p:cxnSp>
        <p:nvCxnSpPr>
          <p:cNvPr id="23" name="Прямая соединительная линия 22"/>
          <p:cNvCxnSpPr/>
          <p:nvPr/>
        </p:nvCxnSpPr>
        <p:spPr>
          <a:xfrm>
            <a:off x="6999989" y="5589240"/>
            <a:ext cx="432048" cy="0"/>
          </a:xfrm>
          <a:prstGeom prst="line">
            <a:avLst/>
          </a:prstGeom>
        </p:spPr>
        <p:style>
          <a:lnRef idx="1">
            <a:schemeClr val="dk1"/>
          </a:lnRef>
          <a:fillRef idx="0">
            <a:schemeClr val="dk1"/>
          </a:fillRef>
          <a:effectRef idx="0">
            <a:schemeClr val="dk1"/>
          </a:effectRef>
          <a:fontRef idx="minor">
            <a:schemeClr val="tx1"/>
          </a:fontRef>
        </p:style>
      </p:cxnSp>
      <p:cxnSp>
        <p:nvCxnSpPr>
          <p:cNvPr id="25" name="Прямая соединительная линия 24"/>
          <p:cNvCxnSpPr/>
          <p:nvPr/>
        </p:nvCxnSpPr>
        <p:spPr>
          <a:xfrm>
            <a:off x="6999989" y="5707804"/>
            <a:ext cx="432048" cy="0"/>
          </a:xfrm>
          <a:prstGeom prst="line">
            <a:avLst/>
          </a:prstGeom>
        </p:spPr>
        <p:style>
          <a:lnRef idx="1">
            <a:schemeClr val="dk1"/>
          </a:lnRef>
          <a:fillRef idx="0">
            <a:schemeClr val="dk1"/>
          </a:fillRef>
          <a:effectRef idx="0">
            <a:schemeClr val="dk1"/>
          </a:effectRef>
          <a:fontRef idx="minor">
            <a:schemeClr val="tx1"/>
          </a:fontRef>
        </p:style>
      </p:cxnSp>
      <p:sp>
        <p:nvSpPr>
          <p:cNvPr id="26" name="TextBox 25"/>
          <p:cNvSpPr txBox="1"/>
          <p:nvPr/>
        </p:nvSpPr>
        <p:spPr>
          <a:xfrm>
            <a:off x="7432037" y="5316962"/>
            <a:ext cx="1265090" cy="623248"/>
          </a:xfrm>
          <a:prstGeom prst="rect">
            <a:avLst/>
          </a:prstGeom>
          <a:noFill/>
        </p:spPr>
        <p:txBody>
          <a:bodyPr wrap="none" rtlCol="0">
            <a:spAutoFit/>
          </a:bodyPr>
          <a:lstStyle/>
          <a:p>
            <a:r>
              <a:rPr lang="kk-KZ" sz="1200" b="1" dirty="0">
                <a:solidFill>
                  <a:srgbClr val="002060"/>
                </a:solidFill>
              </a:rPr>
              <a:t>Байланыс орны </a:t>
            </a:r>
            <a:endParaRPr lang="kk-KZ" sz="1200" b="1" dirty="0" smtClean="0">
              <a:solidFill>
                <a:srgbClr val="002060"/>
              </a:solidFill>
            </a:endParaRPr>
          </a:p>
          <a:p>
            <a:r>
              <a:rPr lang="kk-KZ" sz="1200" b="1" dirty="0" smtClean="0">
                <a:solidFill>
                  <a:srgbClr val="002060"/>
                </a:solidFill>
              </a:rPr>
              <a:t>бойынша</a:t>
            </a:r>
            <a:endParaRPr lang="kk-KZ" sz="1200" b="1" dirty="0">
              <a:solidFill>
                <a:srgbClr val="002060"/>
              </a:solidFill>
            </a:endParaRPr>
          </a:p>
          <a:p>
            <a:endParaRPr lang="ru-RU" sz="1050" dirty="0"/>
          </a:p>
        </p:txBody>
      </p:sp>
    </p:spTree>
    <p:extLst>
      <p:ext uri="{BB962C8B-B14F-4D97-AF65-F5344CB8AC3E}">
        <p14:creationId xmlns:p14="http://schemas.microsoft.com/office/powerpoint/2010/main" xmlns="" val="36461434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476671"/>
            <a:ext cx="8280920" cy="6186309"/>
          </a:xfrm>
          <a:prstGeom prst="rect">
            <a:avLst/>
          </a:prstGeom>
        </p:spPr>
        <p:txBody>
          <a:bodyPr wrap="square">
            <a:spAutoFit/>
          </a:bodyPr>
          <a:lstStyle/>
          <a:p>
            <a:pPr algn="ctr"/>
            <a:r>
              <a:rPr lang="kk-KZ" sz="4400" b="1" dirty="0">
                <a:solidFill>
                  <a:srgbClr val="FF0000"/>
                </a:solidFill>
              </a:rPr>
              <a:t>2. Оқулықпен жұмыс:</a:t>
            </a:r>
            <a:r>
              <a:rPr lang="kk-KZ" sz="4400" dirty="0">
                <a:solidFill>
                  <a:srgbClr val="FF0000"/>
                </a:solidFill>
              </a:rPr>
              <a:t> </a:t>
            </a:r>
            <a:endParaRPr lang="kk-KZ" sz="4400" dirty="0" smtClean="0">
              <a:solidFill>
                <a:srgbClr val="FF0000"/>
              </a:solidFill>
            </a:endParaRPr>
          </a:p>
          <a:p>
            <a:r>
              <a:rPr lang="kk-KZ" sz="3200" dirty="0" smtClean="0">
                <a:solidFill>
                  <a:srgbClr val="002060"/>
                </a:solidFill>
              </a:rPr>
              <a:t>Физикалық </a:t>
            </a:r>
            <a:r>
              <a:rPr lang="kk-KZ" sz="3200" dirty="0">
                <a:solidFill>
                  <a:srgbClr val="002060"/>
                </a:solidFill>
              </a:rPr>
              <a:t>қасиеттері, 15- кесте.</a:t>
            </a:r>
            <a:endParaRPr lang="ru-RU" sz="3200" dirty="0">
              <a:solidFill>
                <a:srgbClr val="002060"/>
              </a:solidFill>
            </a:endParaRPr>
          </a:p>
          <a:p>
            <a:r>
              <a:rPr lang="kk-KZ" sz="3200" b="1" dirty="0">
                <a:solidFill>
                  <a:srgbClr val="002060"/>
                </a:solidFill>
              </a:rPr>
              <a:t>3. «Талап» тапсырмасы: </a:t>
            </a:r>
            <a:r>
              <a:rPr lang="kk-KZ" sz="3200" dirty="0">
                <a:solidFill>
                  <a:srgbClr val="002060"/>
                </a:solidFill>
              </a:rPr>
              <a:t>Алкиндерге тән реакциялардың теңдеулерің жазыңдар.</a:t>
            </a:r>
            <a:endParaRPr lang="ru-RU" sz="3200" dirty="0">
              <a:solidFill>
                <a:srgbClr val="002060"/>
              </a:solidFill>
            </a:endParaRPr>
          </a:p>
          <a:p>
            <a:r>
              <a:rPr lang="kk-KZ" sz="3200" dirty="0">
                <a:solidFill>
                  <a:srgbClr val="002060"/>
                </a:solidFill>
              </a:rPr>
              <a:t>     А) </a:t>
            </a:r>
            <a:r>
              <a:rPr lang="kk-KZ" sz="3200" b="1" dirty="0">
                <a:solidFill>
                  <a:srgbClr val="002060"/>
                </a:solidFill>
              </a:rPr>
              <a:t>Қосылу</a:t>
            </a:r>
            <a:r>
              <a:rPr lang="kk-KZ" sz="3200" dirty="0">
                <a:solidFill>
                  <a:srgbClr val="002060"/>
                </a:solidFill>
              </a:rPr>
              <a:t> ( гидрленуі,  гидратану): </a:t>
            </a:r>
            <a:endParaRPr lang="kk-KZ" sz="3200" dirty="0" smtClean="0">
              <a:solidFill>
                <a:srgbClr val="002060"/>
              </a:solidFill>
            </a:endParaRPr>
          </a:p>
          <a:p>
            <a:r>
              <a:rPr lang="kk-KZ" sz="3200" dirty="0" smtClean="0">
                <a:solidFill>
                  <a:srgbClr val="002060"/>
                </a:solidFill>
              </a:rPr>
              <a:t>1</a:t>
            </a:r>
            <a:r>
              <a:rPr lang="kk-KZ" sz="3200" dirty="0">
                <a:solidFill>
                  <a:srgbClr val="002060"/>
                </a:solidFill>
              </a:rPr>
              <a:t>). </a:t>
            </a:r>
            <a:r>
              <a:rPr lang="kk-KZ" sz="3200" b="1" dirty="0">
                <a:solidFill>
                  <a:srgbClr val="002060"/>
                </a:solidFill>
              </a:rPr>
              <a:t> </a:t>
            </a:r>
            <a:r>
              <a:rPr lang="kk-KZ" sz="3200" dirty="0">
                <a:solidFill>
                  <a:srgbClr val="002060"/>
                </a:solidFill>
              </a:rPr>
              <a:t>С</a:t>
            </a:r>
            <a:r>
              <a:rPr lang="kk-KZ" sz="3200" baseline="-25000" dirty="0">
                <a:solidFill>
                  <a:srgbClr val="002060"/>
                </a:solidFill>
              </a:rPr>
              <a:t>2</a:t>
            </a:r>
            <a:r>
              <a:rPr lang="kk-KZ" sz="3200" dirty="0">
                <a:solidFill>
                  <a:srgbClr val="002060"/>
                </a:solidFill>
              </a:rPr>
              <a:t>Н</a:t>
            </a:r>
            <a:r>
              <a:rPr lang="kk-KZ" sz="3200" baseline="-25000" dirty="0">
                <a:solidFill>
                  <a:srgbClr val="002060"/>
                </a:solidFill>
              </a:rPr>
              <a:t>2</a:t>
            </a:r>
            <a:r>
              <a:rPr lang="kk-KZ" sz="3200" dirty="0">
                <a:solidFill>
                  <a:srgbClr val="002060"/>
                </a:solidFill>
              </a:rPr>
              <a:t> + Н</a:t>
            </a:r>
            <a:r>
              <a:rPr lang="kk-KZ" sz="3200" baseline="-25000" dirty="0">
                <a:solidFill>
                  <a:srgbClr val="002060"/>
                </a:solidFill>
              </a:rPr>
              <a:t>2</a:t>
            </a:r>
            <a:r>
              <a:rPr lang="kk-KZ" sz="3200" dirty="0">
                <a:solidFill>
                  <a:srgbClr val="002060"/>
                </a:solidFill>
              </a:rPr>
              <a:t> → С</a:t>
            </a:r>
            <a:r>
              <a:rPr lang="kk-KZ" sz="3200" baseline="-25000" dirty="0">
                <a:solidFill>
                  <a:srgbClr val="002060"/>
                </a:solidFill>
              </a:rPr>
              <a:t>2</a:t>
            </a:r>
            <a:r>
              <a:rPr lang="kk-KZ" sz="3200" dirty="0">
                <a:solidFill>
                  <a:srgbClr val="002060"/>
                </a:solidFill>
              </a:rPr>
              <a:t>Н</a:t>
            </a:r>
            <a:r>
              <a:rPr lang="kk-KZ" sz="3200" baseline="-25000" dirty="0">
                <a:solidFill>
                  <a:srgbClr val="002060"/>
                </a:solidFill>
              </a:rPr>
              <a:t>4</a:t>
            </a:r>
            <a:r>
              <a:rPr lang="kk-KZ" sz="3200" dirty="0">
                <a:solidFill>
                  <a:srgbClr val="002060"/>
                </a:solidFill>
              </a:rPr>
              <a:t> .    С</a:t>
            </a:r>
            <a:r>
              <a:rPr lang="kk-KZ" sz="3200" baseline="-25000" dirty="0">
                <a:solidFill>
                  <a:srgbClr val="002060"/>
                </a:solidFill>
              </a:rPr>
              <a:t>2</a:t>
            </a:r>
            <a:r>
              <a:rPr lang="kk-KZ" sz="3200" dirty="0">
                <a:solidFill>
                  <a:srgbClr val="002060"/>
                </a:solidFill>
              </a:rPr>
              <a:t>Н</a:t>
            </a:r>
            <a:r>
              <a:rPr lang="kk-KZ" sz="3200" baseline="-25000" dirty="0">
                <a:solidFill>
                  <a:srgbClr val="002060"/>
                </a:solidFill>
              </a:rPr>
              <a:t>4</a:t>
            </a:r>
            <a:r>
              <a:rPr lang="kk-KZ" sz="3200" dirty="0">
                <a:solidFill>
                  <a:srgbClr val="002060"/>
                </a:solidFill>
              </a:rPr>
              <a:t> + Н</a:t>
            </a:r>
            <a:r>
              <a:rPr lang="kk-KZ" sz="3200" baseline="-25000" dirty="0">
                <a:solidFill>
                  <a:srgbClr val="002060"/>
                </a:solidFill>
              </a:rPr>
              <a:t>2</a:t>
            </a:r>
            <a:r>
              <a:rPr lang="kk-KZ" sz="3200" dirty="0">
                <a:solidFill>
                  <a:srgbClr val="002060"/>
                </a:solidFill>
              </a:rPr>
              <a:t> → С</a:t>
            </a:r>
            <a:r>
              <a:rPr lang="kk-KZ" sz="3200" baseline="-25000" dirty="0">
                <a:solidFill>
                  <a:srgbClr val="002060"/>
                </a:solidFill>
              </a:rPr>
              <a:t>2</a:t>
            </a:r>
            <a:r>
              <a:rPr lang="kk-KZ" sz="3200" dirty="0">
                <a:solidFill>
                  <a:srgbClr val="002060"/>
                </a:solidFill>
              </a:rPr>
              <a:t>Н</a:t>
            </a:r>
            <a:r>
              <a:rPr lang="kk-KZ" sz="3200" baseline="-25000" dirty="0">
                <a:solidFill>
                  <a:srgbClr val="002060"/>
                </a:solidFill>
              </a:rPr>
              <a:t>6</a:t>
            </a:r>
            <a:endParaRPr lang="ru-RU" sz="3200" dirty="0">
              <a:solidFill>
                <a:srgbClr val="002060"/>
              </a:solidFill>
            </a:endParaRPr>
          </a:p>
          <a:p>
            <a:r>
              <a:rPr lang="kk-KZ" sz="3200" dirty="0" smtClean="0">
                <a:solidFill>
                  <a:srgbClr val="002060"/>
                </a:solidFill>
              </a:rPr>
              <a:t>2</a:t>
            </a:r>
            <a:r>
              <a:rPr lang="kk-KZ" sz="3200" dirty="0">
                <a:solidFill>
                  <a:srgbClr val="002060"/>
                </a:solidFill>
              </a:rPr>
              <a:t>).  С</a:t>
            </a:r>
            <a:r>
              <a:rPr lang="kk-KZ" sz="3200" baseline="-25000" dirty="0">
                <a:solidFill>
                  <a:srgbClr val="002060"/>
                </a:solidFill>
              </a:rPr>
              <a:t>2</a:t>
            </a:r>
            <a:r>
              <a:rPr lang="kk-KZ" sz="3200" dirty="0">
                <a:solidFill>
                  <a:srgbClr val="002060"/>
                </a:solidFill>
              </a:rPr>
              <a:t>Н</a:t>
            </a:r>
            <a:r>
              <a:rPr lang="kk-KZ" sz="3200" baseline="-25000" dirty="0">
                <a:solidFill>
                  <a:srgbClr val="002060"/>
                </a:solidFill>
              </a:rPr>
              <a:t>2</a:t>
            </a:r>
            <a:r>
              <a:rPr lang="kk-KZ" sz="3200" dirty="0">
                <a:solidFill>
                  <a:srgbClr val="002060"/>
                </a:solidFill>
              </a:rPr>
              <a:t> + Н</a:t>
            </a:r>
            <a:r>
              <a:rPr lang="kk-KZ" sz="3200" baseline="-25000" dirty="0">
                <a:solidFill>
                  <a:srgbClr val="002060"/>
                </a:solidFill>
              </a:rPr>
              <a:t>2</a:t>
            </a:r>
            <a:r>
              <a:rPr lang="kk-KZ" sz="3200" dirty="0">
                <a:solidFill>
                  <a:srgbClr val="002060"/>
                </a:solidFill>
              </a:rPr>
              <a:t>О → СН</a:t>
            </a:r>
            <a:r>
              <a:rPr lang="kk-KZ" sz="3200" baseline="-25000" dirty="0">
                <a:solidFill>
                  <a:srgbClr val="002060"/>
                </a:solidFill>
              </a:rPr>
              <a:t>3</a:t>
            </a:r>
            <a:r>
              <a:rPr lang="kk-KZ" sz="3200" dirty="0">
                <a:solidFill>
                  <a:srgbClr val="002060"/>
                </a:solidFill>
              </a:rPr>
              <a:t>СОН – М.Г.Кучеров реакциясы</a:t>
            </a:r>
            <a:endParaRPr lang="ru-RU" sz="3200" dirty="0">
              <a:solidFill>
                <a:srgbClr val="002060"/>
              </a:solidFill>
            </a:endParaRPr>
          </a:p>
          <a:p>
            <a:r>
              <a:rPr lang="kk-KZ" sz="3200" dirty="0">
                <a:solidFill>
                  <a:srgbClr val="002060"/>
                </a:solidFill>
              </a:rPr>
              <a:t>     Б). </a:t>
            </a:r>
            <a:r>
              <a:rPr lang="kk-KZ" sz="3200" b="1" dirty="0">
                <a:solidFill>
                  <a:srgbClr val="002060"/>
                </a:solidFill>
              </a:rPr>
              <a:t>Жану:</a:t>
            </a:r>
            <a:r>
              <a:rPr lang="kk-KZ" sz="3200" dirty="0">
                <a:solidFill>
                  <a:srgbClr val="002060"/>
                </a:solidFill>
              </a:rPr>
              <a:t> 2 С</a:t>
            </a:r>
            <a:r>
              <a:rPr lang="kk-KZ" sz="3200" baseline="-25000" dirty="0">
                <a:solidFill>
                  <a:srgbClr val="002060"/>
                </a:solidFill>
              </a:rPr>
              <a:t>2</a:t>
            </a:r>
            <a:r>
              <a:rPr lang="kk-KZ" sz="3200" dirty="0">
                <a:solidFill>
                  <a:srgbClr val="002060"/>
                </a:solidFill>
              </a:rPr>
              <a:t>Н</a:t>
            </a:r>
            <a:r>
              <a:rPr lang="kk-KZ" sz="3200" baseline="-25000" dirty="0">
                <a:solidFill>
                  <a:srgbClr val="002060"/>
                </a:solidFill>
              </a:rPr>
              <a:t>2</a:t>
            </a:r>
            <a:r>
              <a:rPr lang="kk-KZ" sz="3200" dirty="0">
                <a:solidFill>
                  <a:srgbClr val="002060"/>
                </a:solidFill>
              </a:rPr>
              <a:t> + 5О</a:t>
            </a:r>
            <a:r>
              <a:rPr lang="kk-KZ" sz="3200" baseline="-25000" dirty="0">
                <a:solidFill>
                  <a:srgbClr val="002060"/>
                </a:solidFill>
              </a:rPr>
              <a:t>2</a:t>
            </a:r>
            <a:r>
              <a:rPr lang="kk-KZ" sz="3200" dirty="0">
                <a:solidFill>
                  <a:srgbClr val="002060"/>
                </a:solidFill>
              </a:rPr>
              <a:t> → 4СО</a:t>
            </a:r>
            <a:r>
              <a:rPr lang="kk-KZ" sz="3200" baseline="-25000" dirty="0">
                <a:solidFill>
                  <a:srgbClr val="002060"/>
                </a:solidFill>
              </a:rPr>
              <a:t>2 </a:t>
            </a:r>
            <a:r>
              <a:rPr lang="kk-KZ" sz="3200" dirty="0">
                <a:solidFill>
                  <a:srgbClr val="002060"/>
                </a:solidFill>
              </a:rPr>
              <a:t>+2 Н</a:t>
            </a:r>
            <a:r>
              <a:rPr lang="kk-KZ" sz="3200" baseline="-25000" dirty="0">
                <a:solidFill>
                  <a:srgbClr val="002060"/>
                </a:solidFill>
              </a:rPr>
              <a:t>2</a:t>
            </a:r>
            <a:r>
              <a:rPr lang="kk-KZ" sz="3200" dirty="0">
                <a:solidFill>
                  <a:srgbClr val="002060"/>
                </a:solidFill>
              </a:rPr>
              <a:t>О + </a:t>
            </a:r>
            <a:r>
              <a:rPr lang="en-US" sz="3200" dirty="0">
                <a:solidFill>
                  <a:srgbClr val="002060"/>
                </a:solidFill>
              </a:rPr>
              <a:t>Q</a:t>
            </a:r>
            <a:endParaRPr lang="ru-RU" sz="3200" dirty="0">
              <a:solidFill>
                <a:srgbClr val="002060"/>
              </a:solidFill>
            </a:endParaRPr>
          </a:p>
          <a:p>
            <a:r>
              <a:rPr lang="kk-KZ" sz="3200" dirty="0">
                <a:solidFill>
                  <a:srgbClr val="002060"/>
                </a:solidFill>
              </a:rPr>
              <a:t>                                                    С</a:t>
            </a:r>
            <a:r>
              <a:rPr lang="kk-KZ" sz="3200" baseline="-25000" dirty="0">
                <a:solidFill>
                  <a:srgbClr val="002060"/>
                </a:solidFill>
              </a:rPr>
              <a:t>б, Т</a:t>
            </a:r>
            <a:endParaRPr lang="ru-RU" sz="3200" dirty="0">
              <a:solidFill>
                <a:srgbClr val="002060"/>
              </a:solidFill>
            </a:endParaRPr>
          </a:p>
          <a:p>
            <a:r>
              <a:rPr lang="kk-KZ" sz="3200" dirty="0">
                <a:solidFill>
                  <a:srgbClr val="002060"/>
                </a:solidFill>
              </a:rPr>
              <a:t>     С). </a:t>
            </a:r>
            <a:r>
              <a:rPr lang="kk-KZ" sz="3200" b="1" dirty="0">
                <a:solidFill>
                  <a:srgbClr val="002060"/>
                </a:solidFill>
              </a:rPr>
              <a:t>Полимерлену:</a:t>
            </a:r>
            <a:r>
              <a:rPr lang="kk-KZ" sz="3200" dirty="0">
                <a:solidFill>
                  <a:srgbClr val="002060"/>
                </a:solidFill>
              </a:rPr>
              <a:t>  3С</a:t>
            </a:r>
            <a:r>
              <a:rPr lang="kk-KZ" sz="3200" baseline="-25000" dirty="0">
                <a:solidFill>
                  <a:srgbClr val="002060"/>
                </a:solidFill>
              </a:rPr>
              <a:t>2</a:t>
            </a:r>
            <a:r>
              <a:rPr lang="kk-KZ" sz="3200" dirty="0">
                <a:solidFill>
                  <a:srgbClr val="002060"/>
                </a:solidFill>
              </a:rPr>
              <a:t>Н</a:t>
            </a:r>
            <a:r>
              <a:rPr lang="kk-KZ" sz="3200" baseline="-25000" dirty="0">
                <a:solidFill>
                  <a:srgbClr val="002060"/>
                </a:solidFill>
              </a:rPr>
              <a:t>2</a:t>
            </a:r>
            <a:r>
              <a:rPr lang="kk-KZ" sz="3200" dirty="0">
                <a:solidFill>
                  <a:srgbClr val="002060"/>
                </a:solidFill>
              </a:rPr>
              <a:t>  →  С</a:t>
            </a:r>
            <a:r>
              <a:rPr lang="kk-KZ" sz="3200" baseline="-25000" dirty="0">
                <a:solidFill>
                  <a:srgbClr val="002060"/>
                </a:solidFill>
              </a:rPr>
              <a:t>6</a:t>
            </a:r>
            <a:r>
              <a:rPr lang="kk-KZ" sz="3200" dirty="0">
                <a:solidFill>
                  <a:srgbClr val="002060"/>
                </a:solidFill>
              </a:rPr>
              <a:t>Н</a:t>
            </a:r>
            <a:r>
              <a:rPr lang="kk-KZ" sz="3200" baseline="-25000" dirty="0">
                <a:solidFill>
                  <a:srgbClr val="002060"/>
                </a:solidFill>
              </a:rPr>
              <a:t>6</a:t>
            </a:r>
            <a:r>
              <a:rPr lang="kk-KZ" sz="3200" dirty="0">
                <a:solidFill>
                  <a:srgbClr val="002060"/>
                </a:solidFill>
              </a:rPr>
              <a:t> </a:t>
            </a:r>
            <a:endParaRPr lang="kk-KZ" sz="3200" dirty="0" smtClean="0">
              <a:solidFill>
                <a:srgbClr val="002060"/>
              </a:solidFill>
            </a:endParaRPr>
          </a:p>
          <a:p>
            <a:r>
              <a:rPr lang="kk-KZ" sz="3200" dirty="0" smtClean="0">
                <a:solidFill>
                  <a:srgbClr val="002060"/>
                </a:solidFill>
              </a:rPr>
              <a:t>                                         (тримерлену</a:t>
            </a:r>
            <a:r>
              <a:rPr lang="kk-KZ" sz="3200" dirty="0">
                <a:solidFill>
                  <a:srgbClr val="002060"/>
                </a:solidFill>
              </a:rPr>
              <a:t>)</a:t>
            </a:r>
            <a:endParaRPr lang="ru-RU" sz="3200" dirty="0">
              <a:solidFill>
                <a:srgbClr val="002060"/>
              </a:solidFill>
            </a:endParaRPr>
          </a:p>
        </p:txBody>
      </p:sp>
    </p:spTree>
    <p:extLst>
      <p:ext uri="{BB962C8B-B14F-4D97-AF65-F5344CB8AC3E}">
        <p14:creationId xmlns:p14="http://schemas.microsoft.com/office/powerpoint/2010/main" xmlns="" val="42103589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Подъём по лестнице знаний»Составьте рассказ об алкинах"/>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1087623"/>
            <a:ext cx="9112754" cy="5733256"/>
          </a:xfrm>
          <a:prstGeom prst="rect">
            <a:avLst/>
          </a:prstGeom>
          <a:noFill/>
          <a:ln>
            <a:noFill/>
          </a:ln>
        </p:spPr>
      </p:pic>
      <p:sp>
        <p:nvSpPr>
          <p:cNvPr id="3" name="Прямоугольник 2"/>
          <p:cNvSpPr/>
          <p:nvPr/>
        </p:nvSpPr>
        <p:spPr>
          <a:xfrm>
            <a:off x="1155157" y="476672"/>
            <a:ext cx="7200800" cy="984885"/>
          </a:xfrm>
          <a:prstGeom prst="rect">
            <a:avLst/>
          </a:prstGeom>
        </p:spPr>
        <p:txBody>
          <a:bodyPr wrap="square">
            <a:spAutoFit/>
          </a:bodyPr>
          <a:lstStyle/>
          <a:p>
            <a:pPr algn="ctr"/>
            <a:r>
              <a:rPr lang="kk-KZ" sz="4000" b="1" i="1" dirty="0">
                <a:solidFill>
                  <a:srgbClr val="FF0000"/>
                </a:solidFill>
              </a:rPr>
              <a:t>V. Жаңа сабақты бекіту: </a:t>
            </a:r>
            <a:r>
              <a:rPr lang="kk-KZ" sz="4000" i="1" dirty="0">
                <a:solidFill>
                  <a:srgbClr val="FF0000"/>
                </a:solidFill>
              </a:rPr>
              <a:t>  </a:t>
            </a:r>
            <a:endParaRPr lang="ru-RU" sz="4000" i="1" dirty="0">
              <a:solidFill>
                <a:srgbClr val="FF0000"/>
              </a:solidFill>
            </a:endParaRPr>
          </a:p>
          <a:p>
            <a:r>
              <a:rPr lang="kk-KZ" dirty="0"/>
              <a:t> </a:t>
            </a:r>
            <a:endParaRPr lang="ru-RU" dirty="0"/>
          </a:p>
        </p:txBody>
      </p:sp>
      <p:sp>
        <p:nvSpPr>
          <p:cNvPr id="4" name="Прямоугольник 3"/>
          <p:cNvSpPr/>
          <p:nvPr/>
        </p:nvSpPr>
        <p:spPr>
          <a:xfrm>
            <a:off x="2105980" y="1474846"/>
            <a:ext cx="4824536" cy="73001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TextBox 4"/>
          <p:cNvSpPr txBox="1"/>
          <p:nvPr/>
        </p:nvSpPr>
        <p:spPr>
          <a:xfrm>
            <a:off x="2105980" y="1496978"/>
            <a:ext cx="5094820" cy="707886"/>
          </a:xfrm>
          <a:prstGeom prst="rect">
            <a:avLst/>
          </a:prstGeom>
          <a:noFill/>
        </p:spPr>
        <p:txBody>
          <a:bodyPr wrap="square" rtlCol="0">
            <a:spAutoFit/>
          </a:bodyPr>
          <a:lstStyle/>
          <a:p>
            <a:r>
              <a:rPr lang="kk-KZ" sz="2000" b="1" dirty="0" smtClean="0">
                <a:solidFill>
                  <a:srgbClr val="002060"/>
                </a:solidFill>
              </a:rPr>
              <a:t>Білім баспалдағымен көтерілу</a:t>
            </a:r>
          </a:p>
          <a:p>
            <a:r>
              <a:rPr lang="ru-RU" sz="2000" b="1" dirty="0" smtClean="0">
                <a:solidFill>
                  <a:srgbClr val="002060"/>
                </a:solidFill>
              </a:rPr>
              <a:t>( </a:t>
            </a:r>
            <a:r>
              <a:rPr lang="kk-KZ" sz="2000" b="1" dirty="0" smtClean="0">
                <a:solidFill>
                  <a:srgbClr val="002060"/>
                </a:solidFill>
              </a:rPr>
              <a:t>Алкиндер туралы әңгіме құрастыру</a:t>
            </a:r>
            <a:r>
              <a:rPr lang="ru-RU" sz="2000" b="1" dirty="0" smtClean="0">
                <a:solidFill>
                  <a:srgbClr val="002060"/>
                </a:solidFill>
              </a:rPr>
              <a:t>)</a:t>
            </a:r>
            <a:endParaRPr lang="ru-RU" sz="2000" b="1" dirty="0">
              <a:solidFill>
                <a:srgbClr val="002060"/>
              </a:solidFill>
            </a:endParaRPr>
          </a:p>
        </p:txBody>
      </p:sp>
      <p:sp>
        <p:nvSpPr>
          <p:cNvPr id="7" name="Прямоугольник 6"/>
          <p:cNvSpPr/>
          <p:nvPr/>
        </p:nvSpPr>
        <p:spPr>
          <a:xfrm>
            <a:off x="5076056" y="3020645"/>
            <a:ext cx="2790717" cy="4083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Прямоугольник 7"/>
          <p:cNvSpPr/>
          <p:nvPr/>
        </p:nvSpPr>
        <p:spPr>
          <a:xfrm>
            <a:off x="4411242" y="3476919"/>
            <a:ext cx="2844824" cy="3919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Прямоугольник 8"/>
          <p:cNvSpPr/>
          <p:nvPr/>
        </p:nvSpPr>
        <p:spPr>
          <a:xfrm>
            <a:off x="3334366" y="4077072"/>
            <a:ext cx="2520280" cy="2160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ик 9"/>
          <p:cNvSpPr/>
          <p:nvPr/>
        </p:nvSpPr>
        <p:spPr>
          <a:xfrm>
            <a:off x="2439144" y="4543222"/>
            <a:ext cx="252028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Прямоугольник 10"/>
          <p:cNvSpPr/>
          <p:nvPr/>
        </p:nvSpPr>
        <p:spPr>
          <a:xfrm>
            <a:off x="1440988" y="5013176"/>
            <a:ext cx="2376264"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Прямоугольник 11"/>
          <p:cNvSpPr/>
          <p:nvPr/>
        </p:nvSpPr>
        <p:spPr>
          <a:xfrm>
            <a:off x="251520" y="5589240"/>
            <a:ext cx="3082846" cy="2160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TextBox 12"/>
          <p:cNvSpPr txBox="1"/>
          <p:nvPr/>
        </p:nvSpPr>
        <p:spPr>
          <a:xfrm>
            <a:off x="5044543" y="3040155"/>
            <a:ext cx="2592288" cy="400110"/>
          </a:xfrm>
          <a:prstGeom prst="rect">
            <a:avLst/>
          </a:prstGeom>
          <a:noFill/>
        </p:spPr>
        <p:txBody>
          <a:bodyPr wrap="square" rtlCol="0">
            <a:spAutoFit/>
          </a:bodyPr>
          <a:lstStyle/>
          <a:p>
            <a:r>
              <a:rPr lang="kk-KZ" sz="2000" b="1" dirty="0" smtClean="0">
                <a:solidFill>
                  <a:srgbClr val="FF0000"/>
                </a:solidFill>
              </a:rPr>
              <a:t>Химиялық  қасиеттер</a:t>
            </a:r>
            <a:endParaRPr lang="ru-RU" sz="2000" b="1" dirty="0">
              <a:solidFill>
                <a:srgbClr val="FF0000"/>
              </a:solidFill>
            </a:endParaRPr>
          </a:p>
        </p:txBody>
      </p:sp>
      <p:sp>
        <p:nvSpPr>
          <p:cNvPr id="14" name="TextBox 13"/>
          <p:cNvSpPr txBox="1"/>
          <p:nvPr/>
        </p:nvSpPr>
        <p:spPr>
          <a:xfrm>
            <a:off x="4653390" y="3453794"/>
            <a:ext cx="2369534" cy="523220"/>
          </a:xfrm>
          <a:prstGeom prst="rect">
            <a:avLst/>
          </a:prstGeom>
          <a:noFill/>
        </p:spPr>
        <p:txBody>
          <a:bodyPr wrap="square" rtlCol="0">
            <a:spAutoFit/>
          </a:bodyPr>
          <a:lstStyle/>
          <a:p>
            <a:pPr algn="ctr"/>
            <a:r>
              <a:rPr lang="kk-KZ" sz="2800" b="1" dirty="0" smtClean="0">
                <a:solidFill>
                  <a:srgbClr val="FF0000"/>
                </a:solidFill>
              </a:rPr>
              <a:t>алынуы</a:t>
            </a:r>
            <a:endParaRPr lang="ru-RU" sz="2800" b="1" dirty="0">
              <a:solidFill>
                <a:srgbClr val="FF0000"/>
              </a:solidFill>
            </a:endParaRPr>
          </a:p>
        </p:txBody>
      </p:sp>
      <p:sp>
        <p:nvSpPr>
          <p:cNvPr id="15" name="TextBox 14"/>
          <p:cNvSpPr txBox="1"/>
          <p:nvPr/>
        </p:nvSpPr>
        <p:spPr>
          <a:xfrm>
            <a:off x="3699284" y="3954251"/>
            <a:ext cx="1908212" cy="461665"/>
          </a:xfrm>
          <a:prstGeom prst="rect">
            <a:avLst/>
          </a:prstGeom>
          <a:noFill/>
        </p:spPr>
        <p:txBody>
          <a:bodyPr wrap="square" rtlCol="0">
            <a:spAutoFit/>
          </a:bodyPr>
          <a:lstStyle/>
          <a:p>
            <a:r>
              <a:rPr lang="kk-KZ" sz="2400" b="1" dirty="0" smtClean="0">
                <a:solidFill>
                  <a:srgbClr val="FF0000"/>
                </a:solidFill>
              </a:rPr>
              <a:t>изомерлері</a:t>
            </a:r>
            <a:endParaRPr lang="ru-RU" sz="2400" b="1" dirty="0">
              <a:solidFill>
                <a:srgbClr val="FF0000"/>
              </a:solidFill>
            </a:endParaRPr>
          </a:p>
        </p:txBody>
      </p:sp>
      <p:sp>
        <p:nvSpPr>
          <p:cNvPr id="17" name="TextBox 16"/>
          <p:cNvSpPr txBox="1"/>
          <p:nvPr/>
        </p:nvSpPr>
        <p:spPr>
          <a:xfrm>
            <a:off x="2716591" y="4415916"/>
            <a:ext cx="1965386" cy="523220"/>
          </a:xfrm>
          <a:prstGeom prst="rect">
            <a:avLst/>
          </a:prstGeom>
          <a:noFill/>
        </p:spPr>
        <p:txBody>
          <a:bodyPr wrap="square" rtlCol="0">
            <a:spAutoFit/>
          </a:bodyPr>
          <a:lstStyle/>
          <a:p>
            <a:r>
              <a:rPr lang="kk-KZ" sz="2800" b="1" dirty="0" smtClean="0">
                <a:solidFill>
                  <a:srgbClr val="FF0000"/>
                </a:solidFill>
              </a:rPr>
              <a:t>атауы</a:t>
            </a:r>
            <a:endParaRPr lang="ru-RU" sz="2800" b="1" dirty="0">
              <a:solidFill>
                <a:srgbClr val="FF0000"/>
              </a:solidFill>
            </a:endParaRPr>
          </a:p>
        </p:txBody>
      </p:sp>
      <p:sp>
        <p:nvSpPr>
          <p:cNvPr id="18" name="TextBox 17"/>
          <p:cNvSpPr txBox="1"/>
          <p:nvPr/>
        </p:nvSpPr>
        <p:spPr>
          <a:xfrm>
            <a:off x="1619672" y="5013176"/>
            <a:ext cx="2484276" cy="400110"/>
          </a:xfrm>
          <a:prstGeom prst="rect">
            <a:avLst/>
          </a:prstGeom>
          <a:noFill/>
        </p:spPr>
        <p:txBody>
          <a:bodyPr wrap="square" rtlCol="0">
            <a:spAutoFit/>
          </a:bodyPr>
          <a:lstStyle/>
          <a:p>
            <a:r>
              <a:rPr lang="kk-KZ" sz="2000" b="1" dirty="0" smtClean="0">
                <a:solidFill>
                  <a:srgbClr val="FF0000"/>
                </a:solidFill>
              </a:rPr>
              <a:t>Жалпы формуласы</a:t>
            </a:r>
            <a:endParaRPr lang="ru-RU" sz="2000" b="1" dirty="0">
              <a:solidFill>
                <a:srgbClr val="FF0000"/>
              </a:solidFill>
            </a:endParaRPr>
          </a:p>
        </p:txBody>
      </p:sp>
      <p:sp>
        <p:nvSpPr>
          <p:cNvPr id="19" name="TextBox 18"/>
          <p:cNvSpPr txBox="1"/>
          <p:nvPr/>
        </p:nvSpPr>
        <p:spPr>
          <a:xfrm>
            <a:off x="359532" y="5413286"/>
            <a:ext cx="2520280" cy="461665"/>
          </a:xfrm>
          <a:prstGeom prst="rect">
            <a:avLst/>
          </a:prstGeom>
          <a:noFill/>
        </p:spPr>
        <p:txBody>
          <a:bodyPr wrap="square" rtlCol="0">
            <a:spAutoFit/>
          </a:bodyPr>
          <a:lstStyle/>
          <a:p>
            <a:pPr algn="ctr"/>
            <a:r>
              <a:rPr lang="kk-KZ" sz="2400" b="1" dirty="0" smtClean="0">
                <a:solidFill>
                  <a:srgbClr val="FF0000"/>
                </a:solidFill>
              </a:rPr>
              <a:t>құрылысы</a:t>
            </a:r>
            <a:endParaRPr lang="ru-RU" sz="2400" b="1" dirty="0">
              <a:solidFill>
                <a:srgbClr val="FF0000"/>
              </a:solidFill>
            </a:endParaRPr>
          </a:p>
        </p:txBody>
      </p:sp>
      <p:sp>
        <p:nvSpPr>
          <p:cNvPr id="20" name="Прямоугольник 19"/>
          <p:cNvSpPr/>
          <p:nvPr/>
        </p:nvSpPr>
        <p:spPr>
          <a:xfrm>
            <a:off x="6156176" y="2605910"/>
            <a:ext cx="2199781" cy="2470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TextBox 20"/>
          <p:cNvSpPr txBox="1"/>
          <p:nvPr/>
        </p:nvSpPr>
        <p:spPr>
          <a:xfrm>
            <a:off x="6356951" y="2467812"/>
            <a:ext cx="1687697" cy="523220"/>
          </a:xfrm>
          <a:prstGeom prst="rect">
            <a:avLst/>
          </a:prstGeom>
          <a:noFill/>
        </p:spPr>
        <p:txBody>
          <a:bodyPr wrap="square" rtlCol="0">
            <a:spAutoFit/>
          </a:bodyPr>
          <a:lstStyle/>
          <a:p>
            <a:r>
              <a:rPr lang="kk-KZ" sz="2800" b="1" dirty="0" smtClean="0">
                <a:solidFill>
                  <a:srgbClr val="FF0000"/>
                </a:solidFill>
              </a:rPr>
              <a:t>қолдану</a:t>
            </a:r>
            <a:endParaRPr lang="ru-RU" sz="2800" b="1" dirty="0">
              <a:solidFill>
                <a:srgbClr val="FF0000"/>
              </a:solidFill>
            </a:endParaRPr>
          </a:p>
        </p:txBody>
      </p:sp>
    </p:spTree>
    <p:extLst>
      <p:ext uri="{BB962C8B-B14F-4D97-AF65-F5344CB8AC3E}">
        <p14:creationId xmlns:p14="http://schemas.microsoft.com/office/powerpoint/2010/main" xmlns="" val="39813746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908720"/>
            <a:ext cx="8064896" cy="4770537"/>
          </a:xfrm>
          <a:prstGeom prst="rect">
            <a:avLst/>
          </a:prstGeom>
        </p:spPr>
        <p:txBody>
          <a:bodyPr wrap="square">
            <a:spAutoFit/>
          </a:bodyPr>
          <a:lstStyle/>
          <a:p>
            <a:pPr marL="571500" indent="-571500" algn="ctr">
              <a:buAutoNum type="romanUcPeriod" startAt="6"/>
            </a:pPr>
            <a:r>
              <a:rPr lang="kk-KZ" sz="2800" b="1" i="1" dirty="0" smtClean="0">
                <a:solidFill>
                  <a:srgbClr val="FF0000"/>
                </a:solidFill>
              </a:rPr>
              <a:t>«</a:t>
            </a:r>
            <a:r>
              <a:rPr lang="kk-KZ" sz="2800" b="1" i="1" dirty="0">
                <a:solidFill>
                  <a:srgbClr val="FF0000"/>
                </a:solidFill>
              </a:rPr>
              <a:t>Терең ой» тапсырмасы: Өзіндік жұмыс</a:t>
            </a:r>
            <a:r>
              <a:rPr lang="kk-KZ" sz="2800" b="1" i="1" dirty="0" smtClean="0">
                <a:solidFill>
                  <a:srgbClr val="FF0000"/>
                </a:solidFill>
              </a:rPr>
              <a:t>.</a:t>
            </a:r>
          </a:p>
          <a:p>
            <a:pPr marL="571500" indent="-571500" algn="ctr">
              <a:buAutoNum type="romanUcPeriod" startAt="6"/>
            </a:pPr>
            <a:endParaRPr lang="ru-RU" sz="2800" i="1" dirty="0">
              <a:solidFill>
                <a:srgbClr val="FF0000"/>
              </a:solidFill>
            </a:endParaRPr>
          </a:p>
          <a:p>
            <a:r>
              <a:rPr lang="kk-KZ" sz="2800" b="1" dirty="0">
                <a:solidFill>
                  <a:srgbClr val="FF0000"/>
                </a:solidFill>
              </a:rPr>
              <a:t>1 –топ: </a:t>
            </a:r>
            <a:r>
              <a:rPr lang="kk-KZ" sz="2800" b="1" dirty="0" smtClean="0">
                <a:solidFill>
                  <a:srgbClr val="FF0000"/>
                </a:solidFill>
              </a:rPr>
              <a:t>    </a:t>
            </a:r>
            <a:r>
              <a:rPr lang="kk-KZ" sz="2400" b="1" dirty="0" smtClean="0">
                <a:solidFill>
                  <a:srgbClr val="002060"/>
                </a:solidFill>
              </a:rPr>
              <a:t>Төмендегі </a:t>
            </a:r>
            <a:r>
              <a:rPr lang="kk-KZ" sz="2400" b="1" dirty="0">
                <a:solidFill>
                  <a:srgbClr val="002060"/>
                </a:solidFill>
              </a:rPr>
              <a:t>қосылыстарды халықаралық </a:t>
            </a:r>
            <a:r>
              <a:rPr lang="kk-KZ" sz="2400" b="1" dirty="0" smtClean="0">
                <a:solidFill>
                  <a:srgbClr val="002060"/>
                </a:solidFill>
              </a:rPr>
              <a:t> жүйесі</a:t>
            </a:r>
          </a:p>
          <a:p>
            <a:r>
              <a:rPr lang="kk-KZ" sz="2400" b="1" dirty="0" smtClean="0">
                <a:solidFill>
                  <a:srgbClr val="002060"/>
                </a:solidFill>
              </a:rPr>
              <a:t> бойынша атаңыздар</a:t>
            </a:r>
            <a:r>
              <a:rPr lang="kk-KZ" sz="2400" b="1" dirty="0">
                <a:solidFill>
                  <a:srgbClr val="002060"/>
                </a:solidFill>
              </a:rPr>
              <a:t>:</a:t>
            </a:r>
            <a:endParaRPr lang="ru-RU" sz="2400" b="1" dirty="0">
              <a:solidFill>
                <a:srgbClr val="002060"/>
              </a:solidFill>
            </a:endParaRPr>
          </a:p>
          <a:p>
            <a:r>
              <a:rPr lang="kk-KZ" sz="2400" b="1" dirty="0">
                <a:solidFill>
                  <a:srgbClr val="002060"/>
                </a:solidFill>
              </a:rPr>
              <a:t>   а)  Н</a:t>
            </a:r>
            <a:r>
              <a:rPr lang="kk-KZ" sz="2400" b="1" baseline="-25000" dirty="0">
                <a:solidFill>
                  <a:srgbClr val="002060"/>
                </a:solidFill>
              </a:rPr>
              <a:t>3</a:t>
            </a:r>
            <a:r>
              <a:rPr lang="kk-KZ" sz="2400" b="1" dirty="0">
                <a:solidFill>
                  <a:srgbClr val="002060"/>
                </a:solidFill>
              </a:rPr>
              <a:t>С – СН</a:t>
            </a:r>
            <a:r>
              <a:rPr lang="kk-KZ" sz="2400" b="1" baseline="-25000" dirty="0">
                <a:solidFill>
                  <a:srgbClr val="002060"/>
                </a:solidFill>
              </a:rPr>
              <a:t>2</a:t>
            </a:r>
            <a:r>
              <a:rPr lang="kk-KZ" sz="2400" b="1" dirty="0">
                <a:solidFill>
                  <a:srgbClr val="002060"/>
                </a:solidFill>
              </a:rPr>
              <a:t> – СН</a:t>
            </a:r>
            <a:r>
              <a:rPr lang="kk-KZ" sz="2400" b="1" baseline="-25000" dirty="0">
                <a:solidFill>
                  <a:srgbClr val="002060"/>
                </a:solidFill>
              </a:rPr>
              <a:t>3</a:t>
            </a:r>
            <a:r>
              <a:rPr lang="kk-KZ" sz="2400" b="1" dirty="0">
                <a:solidFill>
                  <a:srgbClr val="002060"/>
                </a:solidFill>
              </a:rPr>
              <a:t>        в) СН</a:t>
            </a:r>
            <a:r>
              <a:rPr lang="kk-KZ" sz="2400" b="1" baseline="-25000" dirty="0">
                <a:solidFill>
                  <a:srgbClr val="002060"/>
                </a:solidFill>
              </a:rPr>
              <a:t>2</a:t>
            </a:r>
            <a:r>
              <a:rPr lang="kk-KZ" sz="2400" b="1" dirty="0">
                <a:solidFill>
                  <a:srgbClr val="002060"/>
                </a:solidFill>
              </a:rPr>
              <a:t> ₌ СН</a:t>
            </a:r>
            <a:r>
              <a:rPr lang="kk-KZ" sz="2400" b="1" baseline="-25000" dirty="0">
                <a:solidFill>
                  <a:srgbClr val="002060"/>
                </a:solidFill>
              </a:rPr>
              <a:t>2</a:t>
            </a:r>
            <a:r>
              <a:rPr lang="kk-KZ" sz="2400" b="1" dirty="0">
                <a:solidFill>
                  <a:srgbClr val="002060"/>
                </a:solidFill>
              </a:rPr>
              <a:t>       с) СН</a:t>
            </a:r>
            <a:r>
              <a:rPr lang="kk-KZ" sz="2400" b="1" baseline="-25000" dirty="0">
                <a:solidFill>
                  <a:srgbClr val="002060"/>
                </a:solidFill>
              </a:rPr>
              <a:t>2</a:t>
            </a:r>
            <a:r>
              <a:rPr lang="kk-KZ" sz="2400" b="1" dirty="0">
                <a:solidFill>
                  <a:srgbClr val="002060"/>
                </a:solidFill>
              </a:rPr>
              <a:t> </a:t>
            </a:r>
            <a:r>
              <a:rPr lang="ru-RU" sz="2400" b="1" dirty="0">
                <a:solidFill>
                  <a:srgbClr val="002060"/>
                </a:solidFill>
              </a:rPr>
              <a:t>= </a:t>
            </a:r>
            <a:r>
              <a:rPr lang="ru-RU" sz="2400" b="1" dirty="0" smtClean="0">
                <a:solidFill>
                  <a:srgbClr val="002060"/>
                </a:solidFill>
              </a:rPr>
              <a:t>СН - СН </a:t>
            </a:r>
            <a:r>
              <a:rPr lang="ru-RU" sz="2400" b="1" dirty="0">
                <a:solidFill>
                  <a:srgbClr val="002060"/>
                </a:solidFill>
              </a:rPr>
              <a:t>= СН</a:t>
            </a:r>
            <a:r>
              <a:rPr lang="ru-RU" sz="2400" b="1" baseline="-25000" dirty="0">
                <a:solidFill>
                  <a:srgbClr val="002060"/>
                </a:solidFill>
              </a:rPr>
              <a:t>2</a:t>
            </a:r>
            <a:r>
              <a:rPr lang="ru-RU" sz="2400" b="1" dirty="0">
                <a:solidFill>
                  <a:srgbClr val="002060"/>
                </a:solidFill>
              </a:rPr>
              <a:t>   </a:t>
            </a:r>
            <a:endParaRPr lang="ru-RU" sz="2400" b="1" dirty="0" smtClean="0">
              <a:solidFill>
                <a:srgbClr val="002060"/>
              </a:solidFill>
            </a:endParaRPr>
          </a:p>
          <a:p>
            <a:endParaRPr lang="ru-RU" sz="2400" b="1" dirty="0" smtClean="0">
              <a:solidFill>
                <a:srgbClr val="002060"/>
              </a:solidFill>
            </a:endParaRPr>
          </a:p>
          <a:p>
            <a:r>
              <a:rPr lang="ru-RU" sz="2400" b="1" dirty="0">
                <a:solidFill>
                  <a:srgbClr val="002060"/>
                </a:solidFill>
              </a:rPr>
              <a:t> </a:t>
            </a:r>
            <a:r>
              <a:rPr lang="ru-RU" sz="2400" b="1" dirty="0" smtClean="0">
                <a:solidFill>
                  <a:srgbClr val="002060"/>
                </a:solidFill>
              </a:rPr>
              <a:t>  </a:t>
            </a:r>
            <a:r>
              <a:rPr lang="ru-RU" sz="2400" b="1" dirty="0">
                <a:solidFill>
                  <a:srgbClr val="002060"/>
                </a:solidFill>
              </a:rPr>
              <a:t>д) НС≡ С – СН</a:t>
            </a:r>
            <a:r>
              <a:rPr lang="ru-RU" sz="2400" b="1" baseline="-25000" dirty="0">
                <a:solidFill>
                  <a:srgbClr val="002060"/>
                </a:solidFill>
              </a:rPr>
              <a:t>2</a:t>
            </a:r>
            <a:r>
              <a:rPr lang="ru-RU" sz="2400" b="1" dirty="0">
                <a:solidFill>
                  <a:srgbClr val="002060"/>
                </a:solidFill>
              </a:rPr>
              <a:t> – СН</a:t>
            </a:r>
            <a:r>
              <a:rPr lang="ru-RU" sz="2400" b="1" baseline="-25000" dirty="0">
                <a:solidFill>
                  <a:srgbClr val="002060"/>
                </a:solidFill>
              </a:rPr>
              <a:t>2</a:t>
            </a:r>
            <a:r>
              <a:rPr lang="ru-RU" sz="2400" b="1" dirty="0">
                <a:solidFill>
                  <a:srgbClr val="002060"/>
                </a:solidFill>
              </a:rPr>
              <a:t> –СН</a:t>
            </a:r>
            <a:r>
              <a:rPr lang="ru-RU" sz="2400" b="1" baseline="-25000" dirty="0">
                <a:solidFill>
                  <a:srgbClr val="002060"/>
                </a:solidFill>
              </a:rPr>
              <a:t>3</a:t>
            </a:r>
            <a:endParaRPr lang="ru-RU" sz="2400" b="1" dirty="0">
              <a:solidFill>
                <a:srgbClr val="002060"/>
              </a:solidFill>
            </a:endParaRPr>
          </a:p>
          <a:p>
            <a:r>
              <a:rPr lang="kk-KZ" sz="2400" b="1" dirty="0" smtClean="0">
                <a:solidFill>
                  <a:srgbClr val="002060"/>
                </a:solidFill>
              </a:rPr>
              <a:t>                  Ι</a:t>
            </a:r>
            <a:endParaRPr lang="ru-RU" sz="2400" b="1" dirty="0">
              <a:solidFill>
                <a:srgbClr val="002060"/>
              </a:solidFill>
            </a:endParaRPr>
          </a:p>
          <a:p>
            <a:r>
              <a:rPr lang="kk-KZ" sz="2400" b="1" dirty="0">
                <a:solidFill>
                  <a:srgbClr val="002060"/>
                </a:solidFill>
              </a:rPr>
              <a:t>             </a:t>
            </a:r>
            <a:r>
              <a:rPr lang="kk-KZ" sz="2400" b="1" dirty="0" smtClean="0">
                <a:solidFill>
                  <a:srgbClr val="002060"/>
                </a:solidFill>
              </a:rPr>
              <a:t>    СН</a:t>
            </a:r>
            <a:r>
              <a:rPr lang="kk-KZ" sz="2400" b="1" baseline="-25000" dirty="0" smtClean="0">
                <a:solidFill>
                  <a:srgbClr val="002060"/>
                </a:solidFill>
              </a:rPr>
              <a:t>3</a:t>
            </a:r>
            <a:endParaRPr lang="ru-RU" sz="2400" b="1" dirty="0">
              <a:solidFill>
                <a:srgbClr val="002060"/>
              </a:solidFill>
            </a:endParaRPr>
          </a:p>
          <a:p>
            <a:r>
              <a:rPr lang="kk-KZ" sz="2800" b="1" dirty="0">
                <a:solidFill>
                  <a:srgbClr val="FF0000"/>
                </a:solidFill>
              </a:rPr>
              <a:t>2 – топ: </a:t>
            </a:r>
            <a:r>
              <a:rPr lang="kk-KZ" sz="2800" b="1" dirty="0" smtClean="0">
                <a:solidFill>
                  <a:srgbClr val="FF0000"/>
                </a:solidFill>
              </a:rPr>
              <a:t>  </a:t>
            </a:r>
            <a:r>
              <a:rPr lang="kk-KZ" sz="2400" b="1" dirty="0" smtClean="0">
                <a:solidFill>
                  <a:srgbClr val="002060"/>
                </a:solidFill>
              </a:rPr>
              <a:t>Мына </a:t>
            </a:r>
            <a:r>
              <a:rPr lang="kk-KZ" sz="2400" b="1" dirty="0">
                <a:solidFill>
                  <a:srgbClr val="002060"/>
                </a:solidFill>
              </a:rPr>
              <a:t>қосылыстардың құрылым формулаларын жазыңдар: </a:t>
            </a:r>
            <a:endParaRPr lang="kk-KZ" sz="2400" b="1" dirty="0" smtClean="0">
              <a:solidFill>
                <a:srgbClr val="002060"/>
              </a:solidFill>
            </a:endParaRPr>
          </a:p>
          <a:p>
            <a:r>
              <a:rPr lang="kk-KZ" sz="2400" b="1" dirty="0" smtClean="0">
                <a:solidFill>
                  <a:srgbClr val="002060"/>
                </a:solidFill>
              </a:rPr>
              <a:t>а</a:t>
            </a:r>
            <a:r>
              <a:rPr lang="kk-KZ" sz="2400" b="1" dirty="0">
                <a:solidFill>
                  <a:srgbClr val="002060"/>
                </a:solidFill>
              </a:rPr>
              <a:t>) бутин -1    в) пропан      с) этин               </a:t>
            </a:r>
            <a:r>
              <a:rPr lang="kk-KZ" sz="2400" b="1" dirty="0" smtClean="0">
                <a:solidFill>
                  <a:srgbClr val="002060"/>
                </a:solidFill>
              </a:rPr>
              <a:t>д</a:t>
            </a:r>
            <a:r>
              <a:rPr lang="kk-KZ" sz="2400" b="1" dirty="0">
                <a:solidFill>
                  <a:srgbClr val="002060"/>
                </a:solidFill>
              </a:rPr>
              <a:t>) пентен -1</a:t>
            </a:r>
            <a:endParaRPr lang="ru-RU" sz="2400" b="1" dirty="0">
              <a:solidFill>
                <a:srgbClr val="002060"/>
              </a:solidFill>
            </a:endParaRPr>
          </a:p>
        </p:txBody>
      </p:sp>
    </p:spTree>
    <p:extLst>
      <p:ext uri="{BB962C8B-B14F-4D97-AF65-F5344CB8AC3E}">
        <p14:creationId xmlns:p14="http://schemas.microsoft.com/office/powerpoint/2010/main" xmlns="" val="3631072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620688"/>
            <a:ext cx="8352928" cy="5324535"/>
          </a:xfrm>
          <a:prstGeom prst="rect">
            <a:avLst/>
          </a:prstGeom>
        </p:spPr>
        <p:txBody>
          <a:bodyPr wrap="square">
            <a:spAutoFit/>
          </a:bodyPr>
          <a:lstStyle/>
          <a:p>
            <a:pPr algn="ctr"/>
            <a:r>
              <a:rPr lang="kk-KZ" sz="3200" b="1" dirty="0">
                <a:solidFill>
                  <a:srgbClr val="FF0000"/>
                </a:solidFill>
              </a:rPr>
              <a:t>1 – топ: </a:t>
            </a:r>
            <a:r>
              <a:rPr lang="kk-KZ" sz="2800" b="1" dirty="0">
                <a:solidFill>
                  <a:srgbClr val="002060"/>
                </a:solidFill>
              </a:rPr>
              <a:t>Мына айналымдардың теңдеулерін жазыңдар:  </a:t>
            </a:r>
            <a:r>
              <a:rPr lang="kk-KZ" sz="2800" b="1" dirty="0" smtClean="0">
                <a:solidFill>
                  <a:srgbClr val="002060"/>
                </a:solidFill>
              </a:rPr>
              <a:t>С</a:t>
            </a:r>
            <a:r>
              <a:rPr lang="kk-KZ" sz="2800" b="1" baseline="-25000" dirty="0" smtClean="0">
                <a:solidFill>
                  <a:srgbClr val="002060"/>
                </a:solidFill>
              </a:rPr>
              <a:t>2</a:t>
            </a:r>
            <a:r>
              <a:rPr lang="kk-KZ" sz="2800" b="1" dirty="0" smtClean="0">
                <a:solidFill>
                  <a:srgbClr val="002060"/>
                </a:solidFill>
              </a:rPr>
              <a:t>Н</a:t>
            </a:r>
            <a:r>
              <a:rPr lang="kk-KZ" sz="2800" b="1" baseline="-25000" dirty="0" smtClean="0">
                <a:solidFill>
                  <a:srgbClr val="002060"/>
                </a:solidFill>
              </a:rPr>
              <a:t>6</a:t>
            </a:r>
            <a:r>
              <a:rPr lang="kk-KZ" sz="2800" b="1" dirty="0" smtClean="0">
                <a:solidFill>
                  <a:srgbClr val="002060"/>
                </a:solidFill>
              </a:rPr>
              <a:t> </a:t>
            </a:r>
            <a:r>
              <a:rPr lang="kk-KZ" sz="2800" b="1" dirty="0">
                <a:solidFill>
                  <a:srgbClr val="002060"/>
                </a:solidFill>
              </a:rPr>
              <a:t>→ С</a:t>
            </a:r>
            <a:r>
              <a:rPr lang="kk-KZ" sz="2800" b="1" baseline="-25000" dirty="0">
                <a:solidFill>
                  <a:srgbClr val="002060"/>
                </a:solidFill>
              </a:rPr>
              <a:t>2</a:t>
            </a:r>
            <a:r>
              <a:rPr lang="kk-KZ" sz="2800" b="1" dirty="0">
                <a:solidFill>
                  <a:srgbClr val="002060"/>
                </a:solidFill>
              </a:rPr>
              <a:t>Н</a:t>
            </a:r>
            <a:r>
              <a:rPr lang="kk-KZ" sz="2800" b="1" baseline="-25000" dirty="0">
                <a:solidFill>
                  <a:srgbClr val="002060"/>
                </a:solidFill>
              </a:rPr>
              <a:t>4</a:t>
            </a:r>
            <a:r>
              <a:rPr lang="kk-KZ" sz="2800" b="1" dirty="0">
                <a:solidFill>
                  <a:srgbClr val="002060"/>
                </a:solidFill>
              </a:rPr>
              <a:t> → С</a:t>
            </a:r>
            <a:r>
              <a:rPr lang="kk-KZ" sz="2800" b="1" baseline="-25000" dirty="0">
                <a:solidFill>
                  <a:srgbClr val="002060"/>
                </a:solidFill>
              </a:rPr>
              <a:t>2</a:t>
            </a:r>
            <a:r>
              <a:rPr lang="kk-KZ" sz="2800" b="1" dirty="0">
                <a:solidFill>
                  <a:srgbClr val="002060"/>
                </a:solidFill>
              </a:rPr>
              <a:t>Н</a:t>
            </a:r>
            <a:r>
              <a:rPr lang="kk-KZ" sz="2800" b="1" baseline="-25000" dirty="0">
                <a:solidFill>
                  <a:srgbClr val="002060"/>
                </a:solidFill>
              </a:rPr>
              <a:t>5</a:t>
            </a:r>
            <a:r>
              <a:rPr lang="kk-KZ" sz="2800" b="1" dirty="0">
                <a:solidFill>
                  <a:srgbClr val="002060"/>
                </a:solidFill>
              </a:rPr>
              <a:t>ОН</a:t>
            </a:r>
            <a:endParaRPr lang="ru-RU" sz="2800" b="1" dirty="0">
              <a:solidFill>
                <a:srgbClr val="002060"/>
              </a:solidFill>
            </a:endParaRPr>
          </a:p>
          <a:p>
            <a:r>
              <a:rPr lang="kk-KZ" sz="2800" b="1" dirty="0">
                <a:solidFill>
                  <a:srgbClr val="002060"/>
                </a:solidFill>
              </a:rPr>
              <a:t> </a:t>
            </a:r>
            <a:endParaRPr lang="ru-RU" sz="2800" b="1" dirty="0">
              <a:solidFill>
                <a:srgbClr val="002060"/>
              </a:solidFill>
            </a:endParaRPr>
          </a:p>
          <a:p>
            <a:r>
              <a:rPr lang="kk-KZ" sz="2800" b="1" dirty="0">
                <a:solidFill>
                  <a:srgbClr val="FF0000"/>
                </a:solidFill>
              </a:rPr>
              <a:t>2 – топ: </a:t>
            </a:r>
            <a:r>
              <a:rPr lang="kk-KZ" sz="2800" b="1" dirty="0">
                <a:solidFill>
                  <a:srgbClr val="002060"/>
                </a:solidFill>
              </a:rPr>
              <a:t>Мына айналымдардың теңдеулерін жазыңдар: СаС</a:t>
            </a:r>
            <a:r>
              <a:rPr lang="kk-KZ" sz="2800" b="1" baseline="-25000" dirty="0">
                <a:solidFill>
                  <a:srgbClr val="002060"/>
                </a:solidFill>
              </a:rPr>
              <a:t>2</a:t>
            </a:r>
            <a:r>
              <a:rPr lang="kk-KZ" sz="2800" b="1" dirty="0">
                <a:solidFill>
                  <a:srgbClr val="002060"/>
                </a:solidFill>
              </a:rPr>
              <a:t>  → С</a:t>
            </a:r>
            <a:r>
              <a:rPr lang="kk-KZ" sz="2800" b="1" baseline="-25000" dirty="0">
                <a:solidFill>
                  <a:srgbClr val="002060"/>
                </a:solidFill>
              </a:rPr>
              <a:t>2</a:t>
            </a:r>
            <a:r>
              <a:rPr lang="kk-KZ" sz="2800" b="1" dirty="0">
                <a:solidFill>
                  <a:srgbClr val="002060"/>
                </a:solidFill>
              </a:rPr>
              <a:t>Н</a:t>
            </a:r>
            <a:r>
              <a:rPr lang="kk-KZ" sz="2800" b="1" baseline="-25000" dirty="0">
                <a:solidFill>
                  <a:srgbClr val="002060"/>
                </a:solidFill>
              </a:rPr>
              <a:t>2 </a:t>
            </a:r>
            <a:r>
              <a:rPr lang="kk-KZ" sz="2800" b="1" dirty="0">
                <a:solidFill>
                  <a:srgbClr val="002060"/>
                </a:solidFill>
              </a:rPr>
              <a:t>→ С</a:t>
            </a:r>
            <a:r>
              <a:rPr lang="kk-KZ" sz="2800" b="1" baseline="-25000" dirty="0">
                <a:solidFill>
                  <a:srgbClr val="002060"/>
                </a:solidFill>
              </a:rPr>
              <a:t>2</a:t>
            </a:r>
            <a:r>
              <a:rPr lang="kk-KZ" sz="2800" b="1" dirty="0">
                <a:solidFill>
                  <a:srgbClr val="002060"/>
                </a:solidFill>
              </a:rPr>
              <a:t>Н</a:t>
            </a:r>
            <a:r>
              <a:rPr lang="kk-KZ" sz="2800" b="1" baseline="-25000" dirty="0">
                <a:solidFill>
                  <a:srgbClr val="002060"/>
                </a:solidFill>
              </a:rPr>
              <a:t>4</a:t>
            </a:r>
            <a:r>
              <a:rPr lang="kk-KZ" sz="2800" b="1" dirty="0">
                <a:solidFill>
                  <a:srgbClr val="002060"/>
                </a:solidFill>
              </a:rPr>
              <a:t> → С</a:t>
            </a:r>
            <a:r>
              <a:rPr lang="kk-KZ" sz="2800" b="1" baseline="-25000" dirty="0">
                <a:solidFill>
                  <a:srgbClr val="002060"/>
                </a:solidFill>
              </a:rPr>
              <a:t>2</a:t>
            </a:r>
            <a:r>
              <a:rPr lang="kk-KZ" sz="2800" b="1" dirty="0">
                <a:solidFill>
                  <a:srgbClr val="002060"/>
                </a:solidFill>
              </a:rPr>
              <a:t>Н</a:t>
            </a:r>
            <a:r>
              <a:rPr lang="kk-KZ" sz="2800" b="1" baseline="-25000" dirty="0">
                <a:solidFill>
                  <a:srgbClr val="002060"/>
                </a:solidFill>
              </a:rPr>
              <a:t>2 </a:t>
            </a:r>
            <a:r>
              <a:rPr lang="kk-KZ" sz="2800" b="1" dirty="0">
                <a:solidFill>
                  <a:srgbClr val="002060"/>
                </a:solidFill>
              </a:rPr>
              <a:t>→  С</a:t>
            </a:r>
            <a:r>
              <a:rPr lang="kk-KZ" sz="2800" b="1" baseline="-25000" dirty="0">
                <a:solidFill>
                  <a:srgbClr val="002060"/>
                </a:solidFill>
              </a:rPr>
              <a:t>6</a:t>
            </a:r>
            <a:r>
              <a:rPr lang="kk-KZ" sz="2800" b="1" dirty="0">
                <a:solidFill>
                  <a:srgbClr val="002060"/>
                </a:solidFill>
              </a:rPr>
              <a:t>Н</a:t>
            </a:r>
            <a:r>
              <a:rPr lang="kk-KZ" sz="2800" b="1" baseline="-25000" dirty="0">
                <a:solidFill>
                  <a:srgbClr val="002060"/>
                </a:solidFill>
              </a:rPr>
              <a:t>6</a:t>
            </a:r>
            <a:r>
              <a:rPr lang="kk-KZ" sz="2800" b="1" dirty="0">
                <a:solidFill>
                  <a:srgbClr val="002060"/>
                </a:solidFill>
              </a:rPr>
              <a:t> </a:t>
            </a:r>
            <a:endParaRPr lang="ru-RU" sz="2800" b="1" dirty="0">
              <a:solidFill>
                <a:srgbClr val="002060"/>
              </a:solidFill>
            </a:endParaRPr>
          </a:p>
          <a:p>
            <a:r>
              <a:rPr lang="kk-KZ" sz="2800" b="1" dirty="0">
                <a:solidFill>
                  <a:srgbClr val="002060"/>
                </a:solidFill>
              </a:rPr>
              <a:t> </a:t>
            </a:r>
            <a:endParaRPr lang="ru-RU" sz="2800" b="1" dirty="0">
              <a:solidFill>
                <a:srgbClr val="002060"/>
              </a:solidFill>
            </a:endParaRPr>
          </a:p>
          <a:p>
            <a:r>
              <a:rPr lang="kk-KZ" sz="2800" b="1" dirty="0">
                <a:solidFill>
                  <a:srgbClr val="002060"/>
                </a:solidFill>
              </a:rPr>
              <a:t>Есеп шығару:   Ацетиленнің жану реакциясының  термохимиялық теңдеу бойынша:</a:t>
            </a:r>
            <a:endParaRPr lang="ru-RU" sz="2800" b="1" dirty="0">
              <a:solidFill>
                <a:srgbClr val="002060"/>
              </a:solidFill>
            </a:endParaRPr>
          </a:p>
          <a:p>
            <a:r>
              <a:rPr lang="kk-KZ" sz="2800" b="1" dirty="0">
                <a:solidFill>
                  <a:srgbClr val="002060"/>
                </a:solidFill>
              </a:rPr>
              <a:t>                              </a:t>
            </a:r>
            <a:endParaRPr lang="ru-RU" sz="2800" b="1" dirty="0">
              <a:solidFill>
                <a:srgbClr val="002060"/>
              </a:solidFill>
            </a:endParaRPr>
          </a:p>
          <a:p>
            <a:r>
              <a:rPr lang="kk-KZ" sz="2800" b="1" dirty="0" smtClean="0">
                <a:solidFill>
                  <a:srgbClr val="002060"/>
                </a:solidFill>
              </a:rPr>
              <a:t>2 </a:t>
            </a:r>
            <a:r>
              <a:rPr lang="kk-KZ" sz="2800" b="1" dirty="0">
                <a:solidFill>
                  <a:srgbClr val="002060"/>
                </a:solidFill>
              </a:rPr>
              <a:t>С</a:t>
            </a:r>
            <a:r>
              <a:rPr lang="kk-KZ" sz="2800" b="1" baseline="-25000" dirty="0">
                <a:solidFill>
                  <a:srgbClr val="002060"/>
                </a:solidFill>
              </a:rPr>
              <a:t>2</a:t>
            </a:r>
            <a:r>
              <a:rPr lang="kk-KZ" sz="2800" b="1" dirty="0">
                <a:solidFill>
                  <a:srgbClr val="002060"/>
                </a:solidFill>
              </a:rPr>
              <a:t>Н</a:t>
            </a:r>
            <a:r>
              <a:rPr lang="kk-KZ" sz="2800" b="1" baseline="-25000" dirty="0">
                <a:solidFill>
                  <a:srgbClr val="002060"/>
                </a:solidFill>
              </a:rPr>
              <a:t>2</a:t>
            </a:r>
            <a:r>
              <a:rPr lang="kk-KZ" sz="2800" b="1" dirty="0">
                <a:solidFill>
                  <a:srgbClr val="002060"/>
                </a:solidFill>
              </a:rPr>
              <a:t> + 5О</a:t>
            </a:r>
            <a:r>
              <a:rPr lang="kk-KZ" sz="2800" b="1" baseline="-25000" dirty="0">
                <a:solidFill>
                  <a:srgbClr val="002060"/>
                </a:solidFill>
              </a:rPr>
              <a:t>2</a:t>
            </a:r>
            <a:r>
              <a:rPr lang="kk-KZ" sz="2800" b="1" dirty="0">
                <a:solidFill>
                  <a:srgbClr val="002060"/>
                </a:solidFill>
              </a:rPr>
              <a:t> </a:t>
            </a:r>
            <a:r>
              <a:rPr lang="ru-RU" sz="2800" b="1" dirty="0">
                <a:solidFill>
                  <a:srgbClr val="002060"/>
                </a:solidFill>
              </a:rPr>
              <a:t>= 4СО</a:t>
            </a:r>
            <a:r>
              <a:rPr lang="ru-RU" sz="2800" b="1" baseline="-25000" dirty="0">
                <a:solidFill>
                  <a:srgbClr val="002060"/>
                </a:solidFill>
              </a:rPr>
              <a:t>2</a:t>
            </a:r>
            <a:r>
              <a:rPr lang="ru-RU" sz="2800" b="1" dirty="0">
                <a:solidFill>
                  <a:srgbClr val="002060"/>
                </a:solidFill>
              </a:rPr>
              <a:t> + 2Н</a:t>
            </a:r>
            <a:r>
              <a:rPr lang="ru-RU" sz="2800" b="1" baseline="-25000" dirty="0">
                <a:solidFill>
                  <a:srgbClr val="002060"/>
                </a:solidFill>
              </a:rPr>
              <a:t>2</a:t>
            </a:r>
            <a:r>
              <a:rPr lang="ru-RU" sz="2800" b="1" dirty="0">
                <a:solidFill>
                  <a:srgbClr val="002060"/>
                </a:solidFill>
              </a:rPr>
              <a:t>О + 2600 кДж   5,6 л ацетилен (</a:t>
            </a:r>
            <a:r>
              <a:rPr lang="kk-KZ" sz="2800" b="1" dirty="0">
                <a:solidFill>
                  <a:srgbClr val="002060"/>
                </a:solidFill>
              </a:rPr>
              <a:t>қ.ж.) жанғанда </a:t>
            </a:r>
            <a:r>
              <a:rPr lang="kk-KZ" sz="2800" b="1" dirty="0" smtClean="0">
                <a:solidFill>
                  <a:srgbClr val="002060"/>
                </a:solidFill>
              </a:rPr>
              <a:t>бөлінетін </a:t>
            </a:r>
            <a:r>
              <a:rPr lang="kk-KZ" sz="2800" b="1" dirty="0">
                <a:solidFill>
                  <a:srgbClr val="002060"/>
                </a:solidFill>
              </a:rPr>
              <a:t>жылудың мөлшерін есептеңдер.</a:t>
            </a:r>
            <a:endParaRPr lang="ru-RU" sz="2800" b="1" dirty="0">
              <a:solidFill>
                <a:srgbClr val="002060"/>
              </a:solidFill>
            </a:endParaRPr>
          </a:p>
        </p:txBody>
      </p:sp>
    </p:spTree>
    <p:extLst>
      <p:ext uri="{BB962C8B-B14F-4D97-AF65-F5344CB8AC3E}">
        <p14:creationId xmlns:p14="http://schemas.microsoft.com/office/powerpoint/2010/main" xmlns="" val="17022719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06713" y="1628800"/>
            <a:ext cx="7675499" cy="2154436"/>
          </a:xfrm>
          <a:prstGeom prst="rect">
            <a:avLst/>
          </a:prstGeom>
        </p:spPr>
        <p:txBody>
          <a:bodyPr wrap="none">
            <a:spAutoFit/>
          </a:bodyPr>
          <a:lstStyle/>
          <a:p>
            <a:pPr algn="ctr"/>
            <a:r>
              <a:rPr lang="kk-KZ" sz="8000" b="1" dirty="0" smtClean="0">
                <a:solidFill>
                  <a:srgbClr val="FF0000"/>
                </a:solidFill>
              </a:rPr>
              <a:t>VII. </a:t>
            </a:r>
            <a:r>
              <a:rPr lang="kk-KZ" sz="8000" b="1" dirty="0">
                <a:solidFill>
                  <a:srgbClr val="FF0000"/>
                </a:solidFill>
              </a:rPr>
              <a:t>ҰТ. </a:t>
            </a:r>
            <a:endParaRPr lang="kk-KZ" sz="8000" b="1" dirty="0" smtClean="0">
              <a:solidFill>
                <a:srgbClr val="FF0000"/>
              </a:solidFill>
            </a:endParaRPr>
          </a:p>
          <a:p>
            <a:pPr algn="ctr"/>
            <a:r>
              <a:rPr lang="en-US" sz="5400" b="1" dirty="0" smtClean="0">
                <a:solidFill>
                  <a:srgbClr val="002060"/>
                </a:solidFill>
              </a:rPr>
              <a:t>        &amp; </a:t>
            </a:r>
            <a:r>
              <a:rPr lang="kk-KZ" sz="5400" b="1" dirty="0" smtClean="0">
                <a:solidFill>
                  <a:srgbClr val="002060"/>
                </a:solidFill>
              </a:rPr>
              <a:t>50 </a:t>
            </a:r>
            <a:r>
              <a:rPr lang="kk-KZ" sz="5400" b="1" dirty="0">
                <a:solidFill>
                  <a:srgbClr val="002060"/>
                </a:solidFill>
              </a:rPr>
              <a:t>жат. </a:t>
            </a:r>
            <a:r>
              <a:rPr lang="kk-KZ" sz="5400" b="1" smtClean="0">
                <a:solidFill>
                  <a:srgbClr val="002060"/>
                </a:solidFill>
              </a:rPr>
              <a:t>4,5 </a:t>
            </a:r>
            <a:r>
              <a:rPr lang="kk-KZ" sz="5400" b="1" dirty="0">
                <a:solidFill>
                  <a:srgbClr val="002060"/>
                </a:solidFill>
              </a:rPr>
              <a:t>бет. </a:t>
            </a:r>
            <a:r>
              <a:rPr lang="kk-KZ" sz="5400" b="1" dirty="0" smtClean="0">
                <a:solidFill>
                  <a:srgbClr val="002060"/>
                </a:solidFill>
              </a:rPr>
              <a:t>165</a:t>
            </a:r>
            <a:endParaRPr lang="ru-RU" sz="5400" dirty="0">
              <a:solidFill>
                <a:srgbClr val="002060"/>
              </a:solidFill>
            </a:endParaRPr>
          </a:p>
        </p:txBody>
      </p:sp>
    </p:spTree>
    <p:extLst>
      <p:ext uri="{BB962C8B-B14F-4D97-AF65-F5344CB8AC3E}">
        <p14:creationId xmlns:p14="http://schemas.microsoft.com/office/powerpoint/2010/main" xmlns="" val="29780210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36859" y="1340768"/>
            <a:ext cx="7632848" cy="4093428"/>
          </a:xfrm>
          <a:prstGeom prst="rect">
            <a:avLst/>
          </a:prstGeom>
        </p:spPr>
        <p:txBody>
          <a:bodyPr wrap="square">
            <a:spAutoFit/>
          </a:bodyPr>
          <a:lstStyle/>
          <a:p>
            <a:pPr algn="ctr"/>
            <a:r>
              <a:rPr lang="ru-RU" sz="4400" b="1" i="1" dirty="0" err="1">
                <a:solidFill>
                  <a:srgbClr val="FF0000"/>
                </a:solidFill>
              </a:rPr>
              <a:t>Саба</a:t>
            </a:r>
            <a:r>
              <a:rPr lang="kk-KZ" sz="4400" b="1" i="1" dirty="0">
                <a:solidFill>
                  <a:srgbClr val="FF0000"/>
                </a:solidFill>
              </a:rPr>
              <a:t>қтың мақсаты</a:t>
            </a:r>
            <a:r>
              <a:rPr lang="kk-KZ" sz="4400" b="1" i="1" dirty="0" smtClean="0">
                <a:solidFill>
                  <a:srgbClr val="FF0000"/>
                </a:solidFill>
              </a:rPr>
              <a:t>:</a:t>
            </a:r>
            <a:endParaRPr lang="ru-RU" sz="4400" i="1" dirty="0">
              <a:solidFill>
                <a:srgbClr val="FF0000"/>
              </a:solidFill>
            </a:endParaRPr>
          </a:p>
          <a:p>
            <a:r>
              <a:rPr lang="kk-KZ" sz="2400" b="1" dirty="0">
                <a:solidFill>
                  <a:srgbClr val="FF0000"/>
                </a:solidFill>
              </a:rPr>
              <a:t>Білімділік:</a:t>
            </a:r>
            <a:r>
              <a:rPr lang="kk-KZ" sz="2400" dirty="0">
                <a:solidFill>
                  <a:srgbClr val="FF0000"/>
                </a:solidFill>
              </a:rPr>
              <a:t> </a:t>
            </a:r>
            <a:r>
              <a:rPr lang="kk-KZ" sz="2400" b="1" dirty="0">
                <a:solidFill>
                  <a:srgbClr val="002060"/>
                </a:solidFill>
              </a:rPr>
              <a:t>Ацетиленнің шығу тарихы, құрылысы, изомерленуі, қасиеттері, алынуы мен қолданылуы</a:t>
            </a:r>
            <a:endParaRPr lang="ru-RU" sz="2400" b="1" dirty="0">
              <a:solidFill>
                <a:srgbClr val="002060"/>
              </a:solidFill>
            </a:endParaRPr>
          </a:p>
          <a:p>
            <a:r>
              <a:rPr lang="kk-KZ" sz="2400" b="1" dirty="0" smtClean="0">
                <a:solidFill>
                  <a:srgbClr val="002060"/>
                </a:solidFill>
              </a:rPr>
              <a:t>жөнінде </a:t>
            </a:r>
            <a:r>
              <a:rPr lang="kk-KZ" sz="2400" b="1" dirty="0">
                <a:solidFill>
                  <a:srgbClr val="002060"/>
                </a:solidFill>
              </a:rPr>
              <a:t>жан- жақты білім беру</a:t>
            </a:r>
            <a:r>
              <a:rPr lang="kk-KZ" sz="2400" dirty="0">
                <a:solidFill>
                  <a:srgbClr val="002060"/>
                </a:solidFill>
              </a:rPr>
              <a:t>.</a:t>
            </a:r>
            <a:endParaRPr lang="ru-RU" sz="2400" dirty="0">
              <a:solidFill>
                <a:srgbClr val="002060"/>
              </a:solidFill>
            </a:endParaRPr>
          </a:p>
          <a:p>
            <a:r>
              <a:rPr lang="kk-KZ" sz="2400" b="1" dirty="0">
                <a:solidFill>
                  <a:srgbClr val="FF0000"/>
                </a:solidFill>
              </a:rPr>
              <a:t>Дамытушылық:</a:t>
            </a:r>
            <a:r>
              <a:rPr lang="kk-KZ" sz="2400" b="1" dirty="0">
                <a:solidFill>
                  <a:srgbClr val="002060"/>
                </a:solidFill>
              </a:rPr>
              <a:t> О</a:t>
            </a:r>
            <a:r>
              <a:rPr lang="kk-KZ" sz="2400" b="1" dirty="0" smtClean="0">
                <a:solidFill>
                  <a:srgbClr val="002060"/>
                </a:solidFill>
              </a:rPr>
              <a:t>қушылардың </a:t>
            </a:r>
            <a:r>
              <a:rPr lang="kk-KZ" sz="2400" b="1" dirty="0">
                <a:solidFill>
                  <a:srgbClr val="002060"/>
                </a:solidFill>
              </a:rPr>
              <a:t>өз бетінше жаңа білімді игеру іскерліктерін, шығармашылық қабілетін</a:t>
            </a:r>
            <a:endParaRPr lang="ru-RU" sz="2400" b="1" dirty="0">
              <a:solidFill>
                <a:srgbClr val="002060"/>
              </a:solidFill>
            </a:endParaRPr>
          </a:p>
          <a:p>
            <a:r>
              <a:rPr lang="kk-KZ" sz="2400" b="1" dirty="0" smtClean="0">
                <a:solidFill>
                  <a:srgbClr val="002060"/>
                </a:solidFill>
              </a:rPr>
              <a:t>дамыту</a:t>
            </a:r>
            <a:r>
              <a:rPr lang="kk-KZ" sz="2400" b="1" dirty="0">
                <a:solidFill>
                  <a:srgbClr val="002060"/>
                </a:solidFill>
              </a:rPr>
              <a:t>. Пәнге деген қызығушылығын арттыру.</a:t>
            </a:r>
            <a:endParaRPr lang="ru-RU" sz="2400" b="1" dirty="0">
              <a:solidFill>
                <a:srgbClr val="002060"/>
              </a:solidFill>
            </a:endParaRPr>
          </a:p>
          <a:p>
            <a:r>
              <a:rPr lang="kk-KZ" sz="2400" b="1" dirty="0">
                <a:solidFill>
                  <a:srgbClr val="FF0000"/>
                </a:solidFill>
              </a:rPr>
              <a:t>Тәрбиеліқ: </a:t>
            </a:r>
            <a:r>
              <a:rPr lang="kk-KZ" sz="2400" b="1" dirty="0">
                <a:solidFill>
                  <a:srgbClr val="002060"/>
                </a:solidFill>
              </a:rPr>
              <a:t>О</a:t>
            </a:r>
            <a:r>
              <a:rPr lang="kk-KZ" sz="2400" b="1" dirty="0" smtClean="0">
                <a:solidFill>
                  <a:srgbClr val="002060"/>
                </a:solidFill>
              </a:rPr>
              <a:t>қушыларды </a:t>
            </a:r>
            <a:r>
              <a:rPr lang="kk-KZ" sz="2400" b="1" dirty="0">
                <a:solidFill>
                  <a:srgbClr val="002060"/>
                </a:solidFill>
              </a:rPr>
              <a:t>ізденімпаздыққа, өз бетімен білімдерін тексеріп бағалауға, адамгершілікке</a:t>
            </a:r>
            <a:endParaRPr lang="ru-RU" sz="2400" b="1" dirty="0">
              <a:solidFill>
                <a:srgbClr val="002060"/>
              </a:solidFill>
            </a:endParaRPr>
          </a:p>
          <a:p>
            <a:r>
              <a:rPr lang="kk-KZ" sz="2400" b="1" dirty="0">
                <a:solidFill>
                  <a:srgbClr val="002060"/>
                </a:solidFill>
              </a:rPr>
              <a:t>                      тәрбиелеу.     </a:t>
            </a:r>
            <a:endParaRPr lang="ru-RU" sz="2400" b="1" dirty="0">
              <a:solidFill>
                <a:srgbClr val="002060"/>
              </a:solidFill>
            </a:endParaRPr>
          </a:p>
        </p:txBody>
      </p:sp>
    </p:spTree>
    <p:extLst>
      <p:ext uri="{BB962C8B-B14F-4D97-AF65-F5344CB8AC3E}">
        <p14:creationId xmlns:p14="http://schemas.microsoft.com/office/powerpoint/2010/main" xmlns="" val="11852813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584" y="692696"/>
            <a:ext cx="7848872" cy="4832092"/>
          </a:xfrm>
          <a:prstGeom prst="rect">
            <a:avLst/>
          </a:prstGeom>
        </p:spPr>
        <p:txBody>
          <a:bodyPr wrap="square">
            <a:spAutoFit/>
          </a:bodyPr>
          <a:lstStyle/>
          <a:p>
            <a:r>
              <a:rPr lang="kk-KZ" sz="4400" b="1" dirty="0">
                <a:solidFill>
                  <a:srgbClr val="FF0000"/>
                </a:solidFill>
              </a:rPr>
              <a:t>Сабақтың түрі: </a:t>
            </a:r>
            <a:r>
              <a:rPr lang="kk-KZ" sz="4400" dirty="0">
                <a:solidFill>
                  <a:srgbClr val="002060"/>
                </a:solidFill>
              </a:rPr>
              <a:t>аралас</a:t>
            </a:r>
            <a:endParaRPr lang="ru-RU" sz="4400" dirty="0">
              <a:solidFill>
                <a:srgbClr val="002060"/>
              </a:solidFill>
            </a:endParaRPr>
          </a:p>
          <a:p>
            <a:r>
              <a:rPr lang="kk-KZ" sz="4400" b="1" dirty="0">
                <a:solidFill>
                  <a:srgbClr val="FF0000"/>
                </a:solidFill>
              </a:rPr>
              <a:t>Сабақтың әдісі: </a:t>
            </a:r>
            <a:r>
              <a:rPr lang="kk-KZ" sz="4400" dirty="0">
                <a:solidFill>
                  <a:srgbClr val="002060"/>
                </a:solidFill>
              </a:rPr>
              <a:t>сұрақ – жауап.</a:t>
            </a:r>
            <a:endParaRPr lang="ru-RU" sz="4400" dirty="0">
              <a:solidFill>
                <a:srgbClr val="002060"/>
              </a:solidFill>
            </a:endParaRPr>
          </a:p>
          <a:p>
            <a:r>
              <a:rPr lang="kk-KZ" sz="4400" b="1" dirty="0">
                <a:solidFill>
                  <a:srgbClr val="FF0000"/>
                </a:solidFill>
              </a:rPr>
              <a:t>Сабақтың көрнекілігі: </a:t>
            </a:r>
            <a:r>
              <a:rPr lang="kk-KZ" sz="4400" dirty="0">
                <a:solidFill>
                  <a:srgbClr val="002060"/>
                </a:solidFill>
              </a:rPr>
              <a:t>интерактивті тақта, слайдтар, кестелер, оқулық.</a:t>
            </a:r>
            <a:endParaRPr lang="ru-RU" sz="4400" dirty="0">
              <a:solidFill>
                <a:srgbClr val="002060"/>
              </a:solidFill>
            </a:endParaRPr>
          </a:p>
          <a:p>
            <a:r>
              <a:rPr lang="kk-KZ" sz="4400" b="1" dirty="0">
                <a:solidFill>
                  <a:srgbClr val="FF0000"/>
                </a:solidFill>
              </a:rPr>
              <a:t>Пәнаралық байланыс</a:t>
            </a:r>
            <a:r>
              <a:rPr lang="kk-KZ" sz="4400" dirty="0">
                <a:solidFill>
                  <a:srgbClr val="FF0000"/>
                </a:solidFill>
              </a:rPr>
              <a:t>:</a:t>
            </a:r>
            <a:r>
              <a:rPr lang="kk-KZ" sz="4400" dirty="0">
                <a:solidFill>
                  <a:srgbClr val="002060"/>
                </a:solidFill>
              </a:rPr>
              <a:t>физика, математика, биология.</a:t>
            </a:r>
            <a:endParaRPr lang="ru-RU" sz="4400" dirty="0">
              <a:solidFill>
                <a:srgbClr val="002060"/>
              </a:solidFill>
            </a:endParaRPr>
          </a:p>
        </p:txBody>
      </p:sp>
    </p:spTree>
    <p:extLst>
      <p:ext uri="{BB962C8B-B14F-4D97-AF65-F5344CB8AC3E}">
        <p14:creationId xmlns:p14="http://schemas.microsoft.com/office/powerpoint/2010/main" xmlns="" val="28029824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412776"/>
            <a:ext cx="8136904" cy="2923877"/>
          </a:xfrm>
          <a:prstGeom prst="rect">
            <a:avLst/>
          </a:prstGeom>
        </p:spPr>
        <p:txBody>
          <a:bodyPr wrap="square">
            <a:spAutoFit/>
          </a:bodyPr>
          <a:lstStyle/>
          <a:p>
            <a:pPr algn="ctr"/>
            <a:r>
              <a:rPr lang="kk-KZ" sz="4800" b="1" i="1" dirty="0">
                <a:solidFill>
                  <a:srgbClr val="FF0000"/>
                </a:solidFill>
              </a:rPr>
              <a:t>Сабақтың ұраны: </a:t>
            </a:r>
            <a:endParaRPr lang="kk-KZ" sz="4800" b="1" i="1" dirty="0" smtClean="0">
              <a:solidFill>
                <a:srgbClr val="FF0000"/>
              </a:solidFill>
            </a:endParaRPr>
          </a:p>
          <a:p>
            <a:pPr algn="ctr"/>
            <a:r>
              <a:rPr lang="kk-KZ" sz="4800" b="1" dirty="0" smtClean="0"/>
              <a:t> </a:t>
            </a:r>
            <a:r>
              <a:rPr lang="kk-KZ" sz="4400" b="1" dirty="0">
                <a:solidFill>
                  <a:srgbClr val="002060"/>
                </a:solidFill>
              </a:rPr>
              <a:t>«Сын тұрғысынан ойлаймыз,</a:t>
            </a:r>
            <a:endParaRPr lang="ru-RU" sz="4400" dirty="0">
              <a:solidFill>
                <a:srgbClr val="002060"/>
              </a:solidFill>
            </a:endParaRPr>
          </a:p>
          <a:p>
            <a:pPr algn="ctr"/>
            <a:r>
              <a:rPr lang="kk-KZ" sz="4400" b="1" dirty="0">
                <a:solidFill>
                  <a:srgbClr val="002060"/>
                </a:solidFill>
              </a:rPr>
              <a:t> </a:t>
            </a:r>
            <a:r>
              <a:rPr lang="kk-KZ" sz="4400" b="1" dirty="0" smtClean="0">
                <a:solidFill>
                  <a:srgbClr val="002060"/>
                </a:solidFill>
              </a:rPr>
              <a:t>білімнің </a:t>
            </a:r>
            <a:r>
              <a:rPr lang="kk-KZ" sz="4400" b="1" dirty="0">
                <a:solidFill>
                  <a:srgbClr val="002060"/>
                </a:solidFill>
              </a:rPr>
              <a:t>терең </a:t>
            </a:r>
            <a:r>
              <a:rPr lang="kk-KZ" sz="4400" b="1" dirty="0" smtClean="0">
                <a:solidFill>
                  <a:srgbClr val="002060"/>
                </a:solidFill>
              </a:rPr>
              <a:t>жеріне бойлаймыз</a:t>
            </a:r>
            <a:r>
              <a:rPr lang="kk-KZ" sz="4400" b="1" dirty="0">
                <a:solidFill>
                  <a:srgbClr val="002060"/>
                </a:solidFill>
              </a:rPr>
              <a:t>».</a:t>
            </a:r>
            <a:endParaRPr lang="ru-RU" sz="4400" dirty="0">
              <a:solidFill>
                <a:srgbClr val="002060"/>
              </a:solidFill>
            </a:endParaRPr>
          </a:p>
        </p:txBody>
      </p:sp>
    </p:spTree>
    <p:extLst>
      <p:ext uri="{BB962C8B-B14F-4D97-AF65-F5344CB8AC3E}">
        <p14:creationId xmlns:p14="http://schemas.microsoft.com/office/powerpoint/2010/main" xmlns="" val="36578120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1268760"/>
            <a:ext cx="8280920" cy="4154984"/>
          </a:xfrm>
          <a:prstGeom prst="rect">
            <a:avLst/>
          </a:prstGeom>
        </p:spPr>
        <p:txBody>
          <a:bodyPr wrap="square">
            <a:spAutoFit/>
          </a:bodyPr>
          <a:lstStyle/>
          <a:p>
            <a:pPr algn="ctr"/>
            <a:r>
              <a:rPr lang="kk-KZ" sz="4800" b="1" dirty="0">
                <a:solidFill>
                  <a:srgbClr val="FF0000"/>
                </a:solidFill>
              </a:rPr>
              <a:t>Сабақтың барысы: </a:t>
            </a:r>
            <a:endParaRPr lang="kk-KZ" sz="4800" b="1" dirty="0" smtClean="0">
              <a:solidFill>
                <a:srgbClr val="FF0000"/>
              </a:solidFill>
            </a:endParaRPr>
          </a:p>
          <a:p>
            <a:r>
              <a:rPr lang="kk-KZ" sz="3600" b="1" dirty="0" smtClean="0">
                <a:solidFill>
                  <a:srgbClr val="002060"/>
                </a:solidFill>
              </a:rPr>
              <a:t>I</a:t>
            </a:r>
            <a:r>
              <a:rPr lang="kk-KZ" sz="3600" b="1" dirty="0">
                <a:solidFill>
                  <a:srgbClr val="002060"/>
                </a:solidFill>
              </a:rPr>
              <a:t>. ҰК: 1. Амандасу</a:t>
            </a:r>
            <a:endParaRPr lang="ru-RU" sz="3600" b="1" dirty="0">
              <a:solidFill>
                <a:srgbClr val="002060"/>
              </a:solidFill>
            </a:endParaRPr>
          </a:p>
          <a:p>
            <a:r>
              <a:rPr lang="kk-KZ" sz="3600" b="1" dirty="0" smtClean="0">
                <a:solidFill>
                  <a:srgbClr val="002060"/>
                </a:solidFill>
              </a:rPr>
              <a:t>          2</a:t>
            </a:r>
            <a:r>
              <a:rPr lang="kk-KZ" sz="3600" b="1" dirty="0">
                <a:solidFill>
                  <a:srgbClr val="002060"/>
                </a:solidFill>
              </a:rPr>
              <a:t>. Оқушыларды тексеру.</a:t>
            </a:r>
            <a:endParaRPr lang="ru-RU" sz="3600" b="1" dirty="0">
              <a:solidFill>
                <a:srgbClr val="002060"/>
              </a:solidFill>
            </a:endParaRPr>
          </a:p>
          <a:p>
            <a:r>
              <a:rPr lang="kk-KZ" sz="3600" b="1" dirty="0">
                <a:solidFill>
                  <a:srgbClr val="002060"/>
                </a:solidFill>
              </a:rPr>
              <a:t>          </a:t>
            </a:r>
            <a:r>
              <a:rPr lang="kk-KZ" sz="3600" b="1" dirty="0" smtClean="0">
                <a:solidFill>
                  <a:srgbClr val="002060"/>
                </a:solidFill>
              </a:rPr>
              <a:t>3</a:t>
            </a:r>
            <a:r>
              <a:rPr lang="kk-KZ" sz="3600" b="1" dirty="0">
                <a:solidFill>
                  <a:srgbClr val="002060"/>
                </a:solidFill>
              </a:rPr>
              <a:t>. Оқу құралдарын тексеру.</a:t>
            </a:r>
            <a:endParaRPr lang="ru-RU" sz="3600" b="1" dirty="0">
              <a:solidFill>
                <a:srgbClr val="002060"/>
              </a:solidFill>
            </a:endParaRPr>
          </a:p>
          <a:p>
            <a:r>
              <a:rPr lang="kk-KZ" sz="3600" b="1" dirty="0">
                <a:solidFill>
                  <a:srgbClr val="002060"/>
                </a:solidFill>
              </a:rPr>
              <a:t>          </a:t>
            </a:r>
            <a:r>
              <a:rPr lang="kk-KZ" sz="3600" b="1" dirty="0" smtClean="0">
                <a:solidFill>
                  <a:srgbClr val="002060"/>
                </a:solidFill>
              </a:rPr>
              <a:t>4</a:t>
            </a:r>
            <a:r>
              <a:rPr lang="kk-KZ" sz="3600" b="1" dirty="0">
                <a:solidFill>
                  <a:srgbClr val="002060"/>
                </a:solidFill>
              </a:rPr>
              <a:t>. Сабақтың мақсатын жариялау.</a:t>
            </a:r>
            <a:endParaRPr lang="ru-RU" sz="3600" b="1" dirty="0">
              <a:solidFill>
                <a:srgbClr val="002060"/>
              </a:solidFill>
            </a:endParaRPr>
          </a:p>
          <a:p>
            <a:r>
              <a:rPr lang="kk-KZ" sz="3600" b="1" dirty="0">
                <a:solidFill>
                  <a:srgbClr val="002060"/>
                </a:solidFill>
              </a:rPr>
              <a:t>          </a:t>
            </a:r>
            <a:r>
              <a:rPr lang="kk-KZ" sz="3600" b="1" dirty="0" smtClean="0">
                <a:solidFill>
                  <a:srgbClr val="002060"/>
                </a:solidFill>
              </a:rPr>
              <a:t>5</a:t>
            </a:r>
            <a:r>
              <a:rPr lang="kk-KZ" sz="3600" b="1" dirty="0">
                <a:solidFill>
                  <a:srgbClr val="002060"/>
                </a:solidFill>
              </a:rPr>
              <a:t>. </a:t>
            </a:r>
            <a:r>
              <a:rPr lang="kk-KZ" sz="3600" b="1" dirty="0" smtClean="0">
                <a:solidFill>
                  <a:srgbClr val="002060"/>
                </a:solidFill>
              </a:rPr>
              <a:t>Топтарға </a:t>
            </a:r>
            <a:r>
              <a:rPr lang="kk-KZ" sz="3600" b="1" dirty="0">
                <a:solidFill>
                  <a:srgbClr val="002060"/>
                </a:solidFill>
              </a:rPr>
              <a:t>бөлу. </a:t>
            </a:r>
            <a:endParaRPr lang="ru-RU" sz="3600" b="1" dirty="0">
              <a:solidFill>
                <a:srgbClr val="002060"/>
              </a:solidFill>
            </a:endParaRPr>
          </a:p>
          <a:p>
            <a:r>
              <a:rPr lang="kk-KZ" sz="3600" b="1" dirty="0">
                <a:solidFill>
                  <a:srgbClr val="002060"/>
                </a:solidFill>
              </a:rPr>
              <a:t>          </a:t>
            </a:r>
            <a:r>
              <a:rPr lang="kk-KZ" sz="3600" b="1" dirty="0" smtClean="0">
                <a:solidFill>
                  <a:srgbClr val="002060"/>
                </a:solidFill>
              </a:rPr>
              <a:t>6</a:t>
            </a:r>
            <a:r>
              <a:rPr lang="kk-KZ" sz="3600" b="1" dirty="0">
                <a:solidFill>
                  <a:srgbClr val="002060"/>
                </a:solidFill>
              </a:rPr>
              <a:t>. Тренинг</a:t>
            </a:r>
            <a:r>
              <a:rPr lang="kk-KZ" sz="3600" b="1" dirty="0" smtClean="0">
                <a:solidFill>
                  <a:srgbClr val="002060"/>
                </a:solidFill>
              </a:rPr>
              <a:t>.</a:t>
            </a:r>
            <a:endParaRPr lang="ru-RU" sz="3600" b="1" dirty="0">
              <a:solidFill>
                <a:srgbClr val="002060"/>
              </a:solidFill>
            </a:endParaRPr>
          </a:p>
        </p:txBody>
      </p:sp>
    </p:spTree>
    <p:extLst>
      <p:ext uri="{BB962C8B-B14F-4D97-AF65-F5344CB8AC3E}">
        <p14:creationId xmlns:p14="http://schemas.microsoft.com/office/powerpoint/2010/main" xmlns="" val="29980244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5576" y="1412776"/>
            <a:ext cx="7344816" cy="3354765"/>
          </a:xfrm>
          <a:prstGeom prst="rect">
            <a:avLst/>
          </a:prstGeom>
        </p:spPr>
        <p:txBody>
          <a:bodyPr wrap="square">
            <a:spAutoFit/>
          </a:bodyPr>
          <a:lstStyle/>
          <a:p>
            <a:pPr algn="ctr"/>
            <a:r>
              <a:rPr lang="kk-KZ" sz="4400" b="1" dirty="0"/>
              <a:t> </a:t>
            </a:r>
            <a:r>
              <a:rPr lang="kk-KZ" sz="4400" b="1" i="1" dirty="0">
                <a:solidFill>
                  <a:srgbClr val="FF0000"/>
                </a:solidFill>
              </a:rPr>
              <a:t>II. ҰТ тексеру: </a:t>
            </a:r>
            <a:endParaRPr lang="kk-KZ" sz="4400" b="1" i="1" dirty="0" smtClean="0">
              <a:solidFill>
                <a:srgbClr val="FF0000"/>
              </a:solidFill>
            </a:endParaRPr>
          </a:p>
          <a:p>
            <a:pPr algn="ctr"/>
            <a:r>
              <a:rPr lang="kk-KZ" sz="2800" b="1" dirty="0" smtClean="0">
                <a:solidFill>
                  <a:srgbClr val="002060"/>
                </a:solidFill>
              </a:rPr>
              <a:t>Жұмбақ</a:t>
            </a:r>
            <a:r>
              <a:rPr lang="kk-KZ" sz="2800" b="1" dirty="0">
                <a:solidFill>
                  <a:srgbClr val="002060"/>
                </a:solidFill>
              </a:rPr>
              <a:t>:</a:t>
            </a:r>
            <a:r>
              <a:rPr lang="kk-KZ" sz="2800" dirty="0">
                <a:solidFill>
                  <a:srgbClr val="002060"/>
                </a:solidFill>
              </a:rPr>
              <a:t> </a:t>
            </a:r>
            <a:endParaRPr lang="kk-KZ" sz="2800" dirty="0" smtClean="0">
              <a:solidFill>
                <a:srgbClr val="002060"/>
              </a:solidFill>
            </a:endParaRPr>
          </a:p>
          <a:p>
            <a:r>
              <a:rPr lang="kk-KZ" sz="2800" dirty="0" smtClean="0">
                <a:solidFill>
                  <a:srgbClr val="FF0000"/>
                </a:solidFill>
              </a:rPr>
              <a:t> </a:t>
            </a:r>
          </a:p>
          <a:p>
            <a:pPr algn="ctr"/>
            <a:r>
              <a:rPr lang="kk-KZ" sz="2800" b="1" dirty="0" smtClean="0">
                <a:solidFill>
                  <a:srgbClr val="002060"/>
                </a:solidFill>
              </a:rPr>
              <a:t>Мұнай</a:t>
            </a:r>
            <a:r>
              <a:rPr lang="kk-KZ" sz="2800" b="1" dirty="0">
                <a:solidFill>
                  <a:srgbClr val="002060"/>
                </a:solidFill>
              </a:rPr>
              <a:t>, газ, тас көмірді </a:t>
            </a:r>
            <a:r>
              <a:rPr lang="kk-KZ" sz="2800" b="1" dirty="0" smtClean="0">
                <a:solidFill>
                  <a:srgbClr val="002060"/>
                </a:solidFill>
              </a:rPr>
              <a:t>түзетін,</a:t>
            </a:r>
            <a:endParaRPr lang="ru-RU" sz="2800" b="1" dirty="0">
              <a:solidFill>
                <a:srgbClr val="002060"/>
              </a:solidFill>
            </a:endParaRPr>
          </a:p>
          <a:p>
            <a:pPr algn="ctr"/>
            <a:r>
              <a:rPr lang="kk-KZ" sz="2800" b="1" dirty="0" smtClean="0">
                <a:solidFill>
                  <a:srgbClr val="002060"/>
                </a:solidFill>
              </a:rPr>
              <a:t>Құрамына </a:t>
            </a:r>
            <a:r>
              <a:rPr lang="kk-KZ" sz="2800" b="1" dirty="0">
                <a:solidFill>
                  <a:srgbClr val="002060"/>
                </a:solidFill>
              </a:rPr>
              <a:t>екі элемент кіретін,</a:t>
            </a:r>
            <a:endParaRPr lang="ru-RU" sz="2800" b="1" dirty="0">
              <a:solidFill>
                <a:srgbClr val="002060"/>
              </a:solidFill>
            </a:endParaRPr>
          </a:p>
          <a:p>
            <a:pPr algn="ctr"/>
            <a:r>
              <a:rPr lang="kk-KZ" sz="2800" b="1" dirty="0">
                <a:solidFill>
                  <a:srgbClr val="002060"/>
                </a:solidFill>
              </a:rPr>
              <a:t>           </a:t>
            </a:r>
            <a:r>
              <a:rPr lang="kk-KZ" sz="2800" b="1" dirty="0" smtClean="0">
                <a:solidFill>
                  <a:srgbClr val="002060"/>
                </a:solidFill>
              </a:rPr>
              <a:t>Жанғанда </a:t>
            </a:r>
            <a:r>
              <a:rPr lang="kk-KZ" sz="2800" b="1" dirty="0">
                <a:solidFill>
                  <a:srgbClr val="002060"/>
                </a:solidFill>
              </a:rPr>
              <a:t>көміртек диоксидін бөлетін</a:t>
            </a:r>
            <a:endParaRPr lang="ru-RU" sz="2800" b="1" dirty="0">
              <a:solidFill>
                <a:srgbClr val="002060"/>
              </a:solidFill>
            </a:endParaRPr>
          </a:p>
          <a:p>
            <a:pPr algn="ctr"/>
            <a:r>
              <a:rPr lang="kk-KZ" sz="2800" b="1" dirty="0">
                <a:solidFill>
                  <a:srgbClr val="002060"/>
                </a:solidFill>
              </a:rPr>
              <a:t>      </a:t>
            </a:r>
            <a:r>
              <a:rPr lang="kk-KZ" sz="2800" b="1" dirty="0" smtClean="0">
                <a:solidFill>
                  <a:srgbClr val="002060"/>
                </a:solidFill>
              </a:rPr>
              <a:t>Органикалық </a:t>
            </a:r>
            <a:r>
              <a:rPr lang="kk-KZ" sz="2800" b="1" dirty="0">
                <a:solidFill>
                  <a:srgbClr val="002060"/>
                </a:solidFill>
              </a:rPr>
              <a:t>затты кім бар білетін?!</a:t>
            </a:r>
            <a:endParaRPr lang="ru-RU" sz="2800" b="1" dirty="0">
              <a:solidFill>
                <a:srgbClr val="002060"/>
              </a:solidFill>
            </a:endParaRPr>
          </a:p>
        </p:txBody>
      </p:sp>
    </p:spTree>
    <p:extLst>
      <p:ext uri="{BB962C8B-B14F-4D97-AF65-F5344CB8AC3E}">
        <p14:creationId xmlns:p14="http://schemas.microsoft.com/office/powerpoint/2010/main" xmlns="" val="14390104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5576" y="1556792"/>
            <a:ext cx="7416823" cy="2554545"/>
          </a:xfrm>
          <a:prstGeom prst="rect">
            <a:avLst/>
          </a:prstGeom>
        </p:spPr>
        <p:txBody>
          <a:bodyPr wrap="square">
            <a:spAutoFit/>
          </a:bodyPr>
          <a:lstStyle/>
          <a:p>
            <a:pPr algn="ctr"/>
            <a:r>
              <a:rPr lang="kk-KZ" b="1" dirty="0"/>
              <a:t> </a:t>
            </a:r>
            <a:r>
              <a:rPr lang="kk-KZ" sz="4000" b="1" dirty="0">
                <a:solidFill>
                  <a:srgbClr val="FF0000"/>
                </a:solidFill>
              </a:rPr>
              <a:t>III. Қызығушылығын ояту: </a:t>
            </a:r>
            <a:endParaRPr lang="kk-KZ" sz="4000" b="1" dirty="0" smtClean="0">
              <a:solidFill>
                <a:srgbClr val="FF0000"/>
              </a:solidFill>
            </a:endParaRPr>
          </a:p>
          <a:p>
            <a:pPr algn="ctr"/>
            <a:endParaRPr lang="kk-KZ" sz="4000" b="1" dirty="0" smtClean="0">
              <a:solidFill>
                <a:srgbClr val="FF0000"/>
              </a:solidFill>
            </a:endParaRPr>
          </a:p>
          <a:p>
            <a:pPr algn="ctr"/>
            <a:r>
              <a:rPr lang="kk-KZ" sz="4000" b="1" dirty="0" smtClean="0">
                <a:solidFill>
                  <a:srgbClr val="002060"/>
                </a:solidFill>
              </a:rPr>
              <a:t>Ой </a:t>
            </a:r>
            <a:r>
              <a:rPr lang="kk-KZ" sz="4000" b="1" dirty="0">
                <a:solidFill>
                  <a:srgbClr val="002060"/>
                </a:solidFill>
              </a:rPr>
              <a:t>қозғау сұрақтары:</a:t>
            </a:r>
            <a:endParaRPr lang="ru-RU" sz="4000" b="1" dirty="0">
              <a:solidFill>
                <a:srgbClr val="002060"/>
              </a:solidFill>
            </a:endParaRPr>
          </a:p>
          <a:p>
            <a:pPr algn="ctr"/>
            <a:r>
              <a:rPr lang="kk-KZ" sz="4000" b="1" dirty="0">
                <a:solidFill>
                  <a:srgbClr val="002060"/>
                </a:solidFill>
              </a:rPr>
              <a:t> </a:t>
            </a:r>
            <a:endParaRPr lang="ru-RU" sz="4000" b="1" dirty="0">
              <a:solidFill>
                <a:srgbClr val="002060"/>
              </a:solidFill>
            </a:endParaRPr>
          </a:p>
        </p:txBody>
      </p:sp>
    </p:spTree>
    <p:extLst>
      <p:ext uri="{BB962C8B-B14F-4D97-AF65-F5344CB8AC3E}">
        <p14:creationId xmlns:p14="http://schemas.microsoft.com/office/powerpoint/2010/main" xmlns="" val="3092271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79512" y="188640"/>
            <a:ext cx="4470648" cy="6192688"/>
          </a:xfrm>
        </p:spPr>
        <p:txBody>
          <a:bodyPr>
            <a:noAutofit/>
          </a:bodyPr>
          <a:lstStyle/>
          <a:p>
            <a:pPr marL="0" indent="0" algn="ctr">
              <a:buNone/>
            </a:pPr>
            <a:r>
              <a:rPr lang="kk-KZ" sz="1800" b="1" dirty="0">
                <a:solidFill>
                  <a:srgbClr val="FF0000"/>
                </a:solidFill>
              </a:rPr>
              <a:t>1 – топ:</a:t>
            </a:r>
            <a:endParaRPr lang="ru-RU" sz="1800" b="1" dirty="0">
              <a:solidFill>
                <a:srgbClr val="FF0000"/>
              </a:solidFill>
            </a:endParaRPr>
          </a:p>
          <a:p>
            <a:pPr marL="0" indent="0">
              <a:buNone/>
            </a:pPr>
            <a:r>
              <a:rPr lang="kk-KZ" sz="1400" b="1" dirty="0">
                <a:solidFill>
                  <a:srgbClr val="002060"/>
                </a:solidFill>
              </a:rPr>
              <a:t>1</a:t>
            </a:r>
            <a:r>
              <a:rPr lang="kk-KZ" sz="1600" b="1" dirty="0">
                <a:solidFill>
                  <a:srgbClr val="002060"/>
                </a:solidFill>
              </a:rPr>
              <a:t>.  Құрамына  әрдайым көміртек кіретін  қосылыстар: а) органикалық заттар    </a:t>
            </a:r>
            <a:endParaRPr lang="en-GB" sz="1600" b="1" dirty="0" smtClean="0">
              <a:solidFill>
                <a:srgbClr val="002060"/>
              </a:solidFill>
            </a:endParaRPr>
          </a:p>
          <a:p>
            <a:pPr marL="0" indent="0">
              <a:buNone/>
            </a:pPr>
            <a:r>
              <a:rPr lang="kk-KZ" sz="1600" b="1" dirty="0" smtClean="0">
                <a:solidFill>
                  <a:srgbClr val="002060"/>
                </a:solidFill>
              </a:rPr>
              <a:t> </a:t>
            </a:r>
            <a:r>
              <a:rPr lang="kk-KZ" sz="1600" b="1" dirty="0">
                <a:solidFill>
                  <a:srgbClr val="002060"/>
                </a:solidFill>
              </a:rPr>
              <a:t>в) бейорганикалық </a:t>
            </a:r>
            <a:r>
              <a:rPr lang="kk-KZ" sz="1600" b="1" dirty="0" smtClean="0">
                <a:solidFill>
                  <a:srgbClr val="002060"/>
                </a:solidFill>
              </a:rPr>
              <a:t>з-тар</a:t>
            </a:r>
            <a:r>
              <a:rPr lang="en-GB" sz="1600" b="1" dirty="0">
                <a:solidFill>
                  <a:srgbClr val="002060"/>
                </a:solidFill>
              </a:rPr>
              <a:t> </a:t>
            </a:r>
            <a:r>
              <a:rPr lang="en-GB" sz="1600" b="1" dirty="0" smtClean="0">
                <a:solidFill>
                  <a:srgbClr val="002060"/>
                </a:solidFill>
              </a:rPr>
              <a:t> </a:t>
            </a:r>
            <a:r>
              <a:rPr lang="kk-KZ" sz="1600" b="1" dirty="0" smtClean="0">
                <a:solidFill>
                  <a:srgbClr val="002060"/>
                </a:solidFill>
              </a:rPr>
              <a:t>с</a:t>
            </a:r>
            <a:r>
              <a:rPr lang="kk-KZ" sz="1600" b="1" dirty="0">
                <a:solidFill>
                  <a:srgbClr val="002060"/>
                </a:solidFill>
              </a:rPr>
              <a:t>) негіздер   </a:t>
            </a:r>
            <a:endParaRPr lang="kk-KZ" sz="1600" b="1" dirty="0" smtClean="0">
              <a:solidFill>
                <a:srgbClr val="002060"/>
              </a:solidFill>
            </a:endParaRPr>
          </a:p>
          <a:p>
            <a:pPr marL="0" indent="0">
              <a:buNone/>
            </a:pPr>
            <a:r>
              <a:rPr lang="kk-KZ" sz="1600" b="1" dirty="0" smtClean="0">
                <a:solidFill>
                  <a:srgbClr val="002060"/>
                </a:solidFill>
              </a:rPr>
              <a:t>   </a:t>
            </a:r>
            <a:r>
              <a:rPr lang="kk-KZ" sz="1600" b="1" dirty="0">
                <a:solidFill>
                  <a:srgbClr val="002060"/>
                </a:solidFill>
              </a:rPr>
              <a:t>д) қышқылдар</a:t>
            </a:r>
            <a:endParaRPr lang="ru-RU" sz="1600" b="1" dirty="0">
              <a:solidFill>
                <a:srgbClr val="002060"/>
              </a:solidFill>
            </a:endParaRPr>
          </a:p>
          <a:p>
            <a:pPr marL="0" indent="0">
              <a:buNone/>
            </a:pPr>
            <a:r>
              <a:rPr lang="kk-KZ" sz="1600" b="1" dirty="0">
                <a:solidFill>
                  <a:srgbClr val="002060"/>
                </a:solidFill>
              </a:rPr>
              <a:t>2. Органикалық қосылыстардың химиялық құрылыс теориясын кім ашты</a:t>
            </a:r>
            <a:r>
              <a:rPr lang="kk-KZ" sz="1600" b="1" dirty="0" smtClean="0">
                <a:solidFill>
                  <a:srgbClr val="002060"/>
                </a:solidFill>
              </a:rPr>
              <a:t>:</a:t>
            </a:r>
            <a:endParaRPr lang="en-GB" sz="1600" b="1" dirty="0" smtClean="0">
              <a:solidFill>
                <a:srgbClr val="002060"/>
              </a:solidFill>
            </a:endParaRPr>
          </a:p>
          <a:p>
            <a:pPr marL="0" indent="0">
              <a:buNone/>
            </a:pPr>
            <a:r>
              <a:rPr lang="kk-KZ" sz="1600" b="1" dirty="0" smtClean="0">
                <a:solidFill>
                  <a:srgbClr val="002060"/>
                </a:solidFill>
              </a:rPr>
              <a:t> </a:t>
            </a:r>
            <a:r>
              <a:rPr lang="kk-KZ" sz="1600" b="1" dirty="0">
                <a:solidFill>
                  <a:srgbClr val="002060"/>
                </a:solidFill>
              </a:rPr>
              <a:t>а) А.М.Бутлеров </a:t>
            </a:r>
            <a:r>
              <a:rPr lang="kk-KZ" sz="1600" b="1" dirty="0" smtClean="0">
                <a:solidFill>
                  <a:srgbClr val="002060"/>
                </a:solidFill>
              </a:rPr>
              <a:t> </a:t>
            </a:r>
            <a:r>
              <a:rPr lang="kk-KZ" sz="1600" b="1" dirty="0">
                <a:solidFill>
                  <a:srgbClr val="002060"/>
                </a:solidFill>
              </a:rPr>
              <a:t>в) Д.И.Менделеев       </a:t>
            </a:r>
            <a:endParaRPr lang="kk-KZ" sz="1600" b="1" dirty="0" smtClean="0">
              <a:solidFill>
                <a:srgbClr val="002060"/>
              </a:solidFill>
            </a:endParaRPr>
          </a:p>
          <a:p>
            <a:pPr marL="0" indent="0">
              <a:buNone/>
            </a:pPr>
            <a:r>
              <a:rPr lang="kk-KZ" sz="1600" b="1" dirty="0" smtClean="0">
                <a:solidFill>
                  <a:srgbClr val="002060"/>
                </a:solidFill>
              </a:rPr>
              <a:t>  </a:t>
            </a:r>
            <a:r>
              <a:rPr lang="kk-KZ" sz="1600" b="1" dirty="0">
                <a:solidFill>
                  <a:srgbClr val="002060"/>
                </a:solidFill>
              </a:rPr>
              <a:t>с) С.Аррениус       д) М.В.Ломоносов</a:t>
            </a:r>
            <a:endParaRPr lang="ru-RU" sz="1600" b="1" dirty="0">
              <a:solidFill>
                <a:srgbClr val="002060"/>
              </a:solidFill>
            </a:endParaRPr>
          </a:p>
          <a:p>
            <a:pPr marL="0" indent="0">
              <a:buNone/>
            </a:pPr>
            <a:r>
              <a:rPr lang="kk-KZ" sz="1600" b="1" dirty="0">
                <a:solidFill>
                  <a:srgbClr val="002060"/>
                </a:solidFill>
              </a:rPr>
              <a:t>3. Көміртек пен сутектен тұратын органикалық заттар: а) көмірсулар   </a:t>
            </a:r>
            <a:endParaRPr lang="en-GB" sz="1600" b="1" dirty="0" smtClean="0">
              <a:solidFill>
                <a:srgbClr val="002060"/>
              </a:solidFill>
            </a:endParaRPr>
          </a:p>
          <a:p>
            <a:pPr marL="0" indent="0">
              <a:buNone/>
            </a:pPr>
            <a:r>
              <a:rPr lang="kk-KZ" sz="1600" b="1" dirty="0" smtClean="0">
                <a:solidFill>
                  <a:srgbClr val="002060"/>
                </a:solidFill>
              </a:rPr>
              <a:t>в</a:t>
            </a:r>
            <a:r>
              <a:rPr lang="kk-KZ" sz="1600" b="1" dirty="0">
                <a:solidFill>
                  <a:srgbClr val="002060"/>
                </a:solidFill>
              </a:rPr>
              <a:t>) көмірсутектер   с) </a:t>
            </a:r>
            <a:r>
              <a:rPr lang="kk-KZ" sz="1600" b="1" dirty="0" smtClean="0">
                <a:solidFill>
                  <a:srgbClr val="002060"/>
                </a:solidFill>
              </a:rPr>
              <a:t>спиртте</a:t>
            </a:r>
            <a:r>
              <a:rPr lang="kk-KZ" sz="1600" b="1" dirty="0">
                <a:solidFill>
                  <a:srgbClr val="002060"/>
                </a:solidFill>
              </a:rPr>
              <a:t>р</a:t>
            </a:r>
            <a:r>
              <a:rPr lang="kk-KZ" sz="1600" b="1" dirty="0" smtClean="0">
                <a:solidFill>
                  <a:srgbClr val="002060"/>
                </a:solidFill>
              </a:rPr>
              <a:t>   </a:t>
            </a:r>
            <a:r>
              <a:rPr lang="kk-KZ" sz="1600" b="1" dirty="0">
                <a:solidFill>
                  <a:srgbClr val="002060"/>
                </a:solidFill>
              </a:rPr>
              <a:t>д) альдегидтер.</a:t>
            </a:r>
            <a:endParaRPr lang="ru-RU" sz="1600" b="1" dirty="0">
              <a:solidFill>
                <a:srgbClr val="002060"/>
              </a:solidFill>
            </a:endParaRPr>
          </a:p>
          <a:p>
            <a:pPr marL="0" indent="0">
              <a:buNone/>
            </a:pPr>
            <a:r>
              <a:rPr lang="kk-KZ" sz="1600" b="1" dirty="0">
                <a:solidFill>
                  <a:srgbClr val="002060"/>
                </a:solidFill>
              </a:rPr>
              <a:t>4. С</a:t>
            </a:r>
            <a:r>
              <a:rPr lang="kk-KZ" sz="1600" b="1" baseline="-25000" dirty="0">
                <a:solidFill>
                  <a:srgbClr val="002060"/>
                </a:solidFill>
              </a:rPr>
              <a:t>2</a:t>
            </a:r>
            <a:r>
              <a:rPr lang="kk-KZ" sz="1600" b="1" dirty="0">
                <a:solidFill>
                  <a:srgbClr val="002060"/>
                </a:solidFill>
              </a:rPr>
              <a:t>Н</a:t>
            </a:r>
            <a:r>
              <a:rPr lang="kk-KZ" sz="1600" b="1" baseline="-25000" dirty="0">
                <a:solidFill>
                  <a:srgbClr val="002060"/>
                </a:solidFill>
              </a:rPr>
              <a:t>6</a:t>
            </a:r>
            <a:r>
              <a:rPr lang="kk-KZ" sz="1600" b="1" dirty="0">
                <a:solidFill>
                  <a:srgbClr val="002060"/>
                </a:solidFill>
              </a:rPr>
              <a:t> қандай зат</a:t>
            </a:r>
            <a:r>
              <a:rPr lang="kk-KZ" sz="1600" b="1" dirty="0" smtClean="0">
                <a:solidFill>
                  <a:srgbClr val="002060"/>
                </a:solidFill>
              </a:rPr>
              <a:t>:</a:t>
            </a:r>
          </a:p>
          <a:p>
            <a:pPr marL="0" indent="0">
              <a:buNone/>
            </a:pPr>
            <a:r>
              <a:rPr lang="kk-KZ" sz="1600" b="1" dirty="0" smtClean="0">
                <a:solidFill>
                  <a:srgbClr val="002060"/>
                </a:solidFill>
              </a:rPr>
              <a:t> </a:t>
            </a:r>
            <a:r>
              <a:rPr lang="kk-KZ" sz="1600" b="1" dirty="0">
                <a:solidFill>
                  <a:srgbClr val="002060"/>
                </a:solidFill>
              </a:rPr>
              <a:t>а) метан    в) пропан  </a:t>
            </a:r>
            <a:r>
              <a:rPr lang="kk-KZ" sz="1600" b="1" dirty="0" smtClean="0">
                <a:solidFill>
                  <a:srgbClr val="002060"/>
                </a:solidFill>
              </a:rPr>
              <a:t> </a:t>
            </a:r>
            <a:r>
              <a:rPr lang="kk-KZ" sz="1600" b="1" dirty="0">
                <a:solidFill>
                  <a:srgbClr val="002060"/>
                </a:solidFill>
              </a:rPr>
              <a:t>с) этан  </a:t>
            </a:r>
            <a:r>
              <a:rPr lang="kk-KZ" sz="1600" b="1" dirty="0" smtClean="0">
                <a:solidFill>
                  <a:srgbClr val="002060"/>
                </a:solidFill>
              </a:rPr>
              <a:t>д</a:t>
            </a:r>
            <a:r>
              <a:rPr lang="kk-KZ" sz="1600" b="1" dirty="0">
                <a:solidFill>
                  <a:srgbClr val="002060"/>
                </a:solidFill>
              </a:rPr>
              <a:t>) этен</a:t>
            </a:r>
            <a:endParaRPr lang="ru-RU" sz="1600" b="1" dirty="0">
              <a:solidFill>
                <a:srgbClr val="002060"/>
              </a:solidFill>
            </a:endParaRPr>
          </a:p>
          <a:p>
            <a:pPr marL="0" indent="0">
              <a:buNone/>
            </a:pPr>
            <a:r>
              <a:rPr lang="kk-KZ" sz="1600" b="1" dirty="0" smtClean="0">
                <a:solidFill>
                  <a:srgbClr val="002060"/>
                </a:solidFill>
              </a:rPr>
              <a:t>5. Мына заттың  </a:t>
            </a:r>
            <a:r>
              <a:rPr lang="ru-RU" sz="1600" b="1" dirty="0" smtClean="0">
                <a:solidFill>
                  <a:srgbClr val="002060"/>
                </a:solidFill>
              </a:rPr>
              <a:t>СН</a:t>
            </a:r>
            <a:r>
              <a:rPr lang="ru-RU" sz="1600" b="1" baseline="-25000" dirty="0" smtClean="0">
                <a:solidFill>
                  <a:srgbClr val="002060"/>
                </a:solidFill>
              </a:rPr>
              <a:t>3</a:t>
            </a:r>
            <a:r>
              <a:rPr lang="ru-RU" sz="1600" b="1" dirty="0" smtClean="0">
                <a:solidFill>
                  <a:srgbClr val="002060"/>
                </a:solidFill>
              </a:rPr>
              <a:t>  -- </a:t>
            </a:r>
            <a:r>
              <a:rPr lang="en-GB" sz="1600" b="1" dirty="0" smtClean="0">
                <a:solidFill>
                  <a:srgbClr val="002060"/>
                </a:solidFill>
              </a:rPr>
              <a:t>CH</a:t>
            </a:r>
            <a:r>
              <a:rPr lang="kk-KZ" sz="1600" b="1" baseline="-25000" dirty="0">
                <a:solidFill>
                  <a:srgbClr val="002060"/>
                </a:solidFill>
              </a:rPr>
              <a:t> </a:t>
            </a:r>
            <a:r>
              <a:rPr lang="kk-KZ" sz="1600" b="1" dirty="0" smtClean="0">
                <a:solidFill>
                  <a:srgbClr val="002060"/>
                </a:solidFill>
              </a:rPr>
              <a:t> </a:t>
            </a:r>
            <a:r>
              <a:rPr lang="en-GB" sz="1600" b="1" dirty="0" smtClean="0">
                <a:solidFill>
                  <a:srgbClr val="002060"/>
                </a:solidFill>
              </a:rPr>
              <a:t> -- </a:t>
            </a:r>
            <a:r>
              <a:rPr lang="ru-RU" sz="1600" b="1" dirty="0">
                <a:solidFill>
                  <a:srgbClr val="002060"/>
                </a:solidFill>
              </a:rPr>
              <a:t>СН</a:t>
            </a:r>
            <a:r>
              <a:rPr lang="ru-RU" sz="1600" b="1" baseline="-25000" dirty="0">
                <a:solidFill>
                  <a:srgbClr val="002060"/>
                </a:solidFill>
              </a:rPr>
              <a:t>3</a:t>
            </a:r>
            <a:r>
              <a:rPr lang="ru-RU" sz="1600" b="1" dirty="0">
                <a:solidFill>
                  <a:srgbClr val="002060"/>
                </a:solidFill>
              </a:rPr>
              <a:t> </a:t>
            </a:r>
            <a:r>
              <a:rPr lang="en-GB" sz="1600" b="1" dirty="0" smtClean="0">
                <a:solidFill>
                  <a:srgbClr val="002060"/>
                </a:solidFill>
              </a:rPr>
              <a:t>  </a:t>
            </a:r>
            <a:r>
              <a:rPr lang="kk-KZ" sz="1600" b="1" dirty="0" smtClean="0">
                <a:solidFill>
                  <a:srgbClr val="002060"/>
                </a:solidFill>
              </a:rPr>
              <a:t>аты:</a:t>
            </a:r>
            <a:endParaRPr lang="en-GB" sz="1600" b="1" dirty="0" smtClean="0">
              <a:solidFill>
                <a:srgbClr val="002060"/>
              </a:solidFill>
            </a:endParaRPr>
          </a:p>
          <a:p>
            <a:pPr marL="0" indent="0">
              <a:buNone/>
            </a:pPr>
            <a:r>
              <a:rPr lang="en-GB" sz="1600" b="1" baseline="-25000" dirty="0">
                <a:solidFill>
                  <a:srgbClr val="002060"/>
                </a:solidFill>
              </a:rPr>
              <a:t> </a:t>
            </a:r>
            <a:r>
              <a:rPr lang="en-GB" sz="1600" b="1" baseline="-25000" dirty="0" smtClean="0">
                <a:solidFill>
                  <a:srgbClr val="002060"/>
                </a:solidFill>
              </a:rPr>
              <a:t>                                                                     </a:t>
            </a:r>
            <a:r>
              <a:rPr lang="ru-RU" sz="1600" b="1" baseline="-25000" dirty="0">
                <a:solidFill>
                  <a:srgbClr val="002060"/>
                </a:solidFill>
              </a:rPr>
              <a:t>	 </a:t>
            </a:r>
            <a:endParaRPr lang="ru-RU" sz="1600" b="1" baseline="-25000" dirty="0" smtClean="0">
              <a:solidFill>
                <a:srgbClr val="002060"/>
              </a:solidFill>
            </a:endParaRPr>
          </a:p>
          <a:p>
            <a:pPr marL="0" indent="0">
              <a:buNone/>
            </a:pPr>
            <a:r>
              <a:rPr lang="ru-RU" sz="1600" b="1" baseline="-25000" dirty="0">
                <a:solidFill>
                  <a:srgbClr val="002060"/>
                </a:solidFill>
              </a:rPr>
              <a:t> </a:t>
            </a:r>
            <a:r>
              <a:rPr lang="ru-RU" sz="1600" b="1" baseline="-25000" dirty="0" smtClean="0">
                <a:solidFill>
                  <a:srgbClr val="002060"/>
                </a:solidFill>
              </a:rPr>
              <a:t>                                                                   </a:t>
            </a:r>
            <a:r>
              <a:rPr lang="ru-RU" sz="1600" b="1" baseline="-25000" dirty="0">
                <a:solidFill>
                  <a:srgbClr val="002060"/>
                </a:solidFill>
              </a:rPr>
              <a:t> </a:t>
            </a:r>
            <a:r>
              <a:rPr lang="ru-RU" sz="1600" b="1" dirty="0">
                <a:solidFill>
                  <a:srgbClr val="002060"/>
                </a:solidFill>
              </a:rPr>
              <a:t>СН</a:t>
            </a:r>
            <a:r>
              <a:rPr lang="ru-RU" sz="1600" b="1" baseline="-25000" dirty="0">
                <a:solidFill>
                  <a:srgbClr val="002060"/>
                </a:solidFill>
              </a:rPr>
              <a:t>3</a:t>
            </a:r>
            <a:endParaRPr lang="ru-RU" sz="1600" b="1" baseline="-25000" dirty="0" smtClean="0">
              <a:solidFill>
                <a:srgbClr val="002060"/>
              </a:solidFill>
            </a:endParaRPr>
          </a:p>
          <a:p>
            <a:pPr marL="0" indent="0">
              <a:buNone/>
            </a:pPr>
            <a:r>
              <a:rPr lang="ru-RU" sz="1600" b="1" dirty="0" smtClean="0">
                <a:solidFill>
                  <a:srgbClr val="002060"/>
                </a:solidFill>
              </a:rPr>
              <a:t>А</a:t>
            </a:r>
            <a:r>
              <a:rPr lang="ru-RU" sz="1600" b="1" dirty="0">
                <a:solidFill>
                  <a:srgbClr val="002060"/>
                </a:solidFill>
              </a:rPr>
              <a:t>) 2- метил- бутан           в) 2- метил- пропан    </a:t>
            </a:r>
            <a:endParaRPr lang="ru-RU" sz="1600" b="1" dirty="0" smtClean="0">
              <a:solidFill>
                <a:srgbClr val="002060"/>
              </a:solidFill>
            </a:endParaRPr>
          </a:p>
          <a:p>
            <a:pPr marL="0" indent="0">
              <a:buNone/>
            </a:pPr>
            <a:r>
              <a:rPr lang="ru-RU" sz="1600" b="1" dirty="0">
                <a:solidFill>
                  <a:srgbClr val="002060"/>
                </a:solidFill>
              </a:rPr>
              <a:t> </a:t>
            </a:r>
            <a:r>
              <a:rPr lang="ru-RU" sz="1600" b="1" dirty="0" smtClean="0">
                <a:solidFill>
                  <a:srgbClr val="002060"/>
                </a:solidFill>
              </a:rPr>
              <a:t>  </a:t>
            </a:r>
            <a:r>
              <a:rPr lang="ru-RU" sz="1600" b="1" dirty="0">
                <a:solidFill>
                  <a:srgbClr val="002060"/>
                </a:solidFill>
              </a:rPr>
              <a:t>с) 2-метил-этан    </a:t>
            </a:r>
            <a:r>
              <a:rPr lang="ru-RU" sz="1600" b="1" dirty="0" smtClean="0">
                <a:solidFill>
                  <a:srgbClr val="002060"/>
                </a:solidFill>
              </a:rPr>
              <a:t>            </a:t>
            </a:r>
            <a:r>
              <a:rPr lang="ru-RU" sz="1600" b="1" dirty="0">
                <a:solidFill>
                  <a:srgbClr val="002060"/>
                </a:solidFill>
              </a:rPr>
              <a:t>д) бутан</a:t>
            </a:r>
          </a:p>
          <a:p>
            <a:pPr marL="0" indent="0">
              <a:buNone/>
            </a:pPr>
            <a:r>
              <a:rPr lang="kk-KZ" sz="1600" b="1" dirty="0" smtClean="0">
                <a:solidFill>
                  <a:srgbClr val="002060"/>
                </a:solidFill>
              </a:rPr>
              <a:t> </a:t>
            </a:r>
            <a:r>
              <a:rPr lang="kk-KZ" sz="1600" b="1" dirty="0">
                <a:solidFill>
                  <a:srgbClr val="002060"/>
                </a:solidFill>
              </a:rPr>
              <a:t>6. Құрамы бірдей,  құрылысы әртүрлі болғандықтан қасиеттері де әртүрлі болатын заттар:  </a:t>
            </a:r>
            <a:endParaRPr lang="ru-RU" sz="1600" b="1" dirty="0">
              <a:solidFill>
                <a:srgbClr val="002060"/>
              </a:solidFill>
            </a:endParaRPr>
          </a:p>
          <a:p>
            <a:pPr marL="0" indent="0">
              <a:buNone/>
            </a:pPr>
            <a:r>
              <a:rPr lang="kk-KZ" sz="1600" b="1" dirty="0" smtClean="0">
                <a:solidFill>
                  <a:srgbClr val="002060"/>
                </a:solidFill>
              </a:rPr>
              <a:t>  </a:t>
            </a:r>
            <a:r>
              <a:rPr lang="kk-KZ" sz="1600" b="1" dirty="0">
                <a:solidFill>
                  <a:srgbClr val="002060"/>
                </a:solidFill>
              </a:rPr>
              <a:t>а) гомологтар        в) полимерлер      </a:t>
            </a:r>
            <a:endParaRPr lang="kk-KZ" sz="1600" b="1" dirty="0" smtClean="0">
              <a:solidFill>
                <a:srgbClr val="002060"/>
              </a:solidFill>
            </a:endParaRPr>
          </a:p>
          <a:p>
            <a:pPr marL="0" indent="0">
              <a:buNone/>
            </a:pPr>
            <a:r>
              <a:rPr lang="kk-KZ" sz="1600" b="1" dirty="0" smtClean="0">
                <a:solidFill>
                  <a:srgbClr val="002060"/>
                </a:solidFill>
              </a:rPr>
              <a:t> </a:t>
            </a:r>
            <a:r>
              <a:rPr lang="kk-KZ" sz="1600" b="1" dirty="0">
                <a:solidFill>
                  <a:srgbClr val="002060"/>
                </a:solidFill>
              </a:rPr>
              <a:t>с) мономерлер         д) изомерлер</a:t>
            </a:r>
            <a:endParaRPr lang="ru-RU" sz="1600" b="1" dirty="0">
              <a:solidFill>
                <a:srgbClr val="002060"/>
              </a:solidFill>
            </a:endParaRPr>
          </a:p>
          <a:p>
            <a:endParaRPr lang="ru-RU" sz="1400" b="1" dirty="0">
              <a:solidFill>
                <a:srgbClr val="002060"/>
              </a:solidFill>
            </a:endParaRPr>
          </a:p>
        </p:txBody>
      </p:sp>
      <p:sp>
        <p:nvSpPr>
          <p:cNvPr id="4" name="Объект 3"/>
          <p:cNvSpPr>
            <a:spLocks noGrp="1"/>
          </p:cNvSpPr>
          <p:nvPr>
            <p:ph sz="quarter" idx="14"/>
          </p:nvPr>
        </p:nvSpPr>
        <p:spPr>
          <a:xfrm>
            <a:off x="4648200" y="188640"/>
            <a:ext cx="4038600" cy="6336704"/>
          </a:xfrm>
        </p:spPr>
        <p:txBody>
          <a:bodyPr>
            <a:normAutofit fontScale="62500" lnSpcReduction="20000"/>
          </a:bodyPr>
          <a:lstStyle/>
          <a:p>
            <a:pPr marL="0" indent="0" algn="ctr">
              <a:buNone/>
            </a:pPr>
            <a:r>
              <a:rPr lang="kk-KZ" sz="3200" b="1" dirty="0">
                <a:solidFill>
                  <a:srgbClr val="FF0000"/>
                </a:solidFill>
              </a:rPr>
              <a:t>2 – топ:</a:t>
            </a:r>
            <a:endParaRPr lang="ru-RU" sz="3200" b="1" dirty="0">
              <a:solidFill>
                <a:srgbClr val="FF0000"/>
              </a:solidFill>
            </a:endParaRPr>
          </a:p>
          <a:p>
            <a:pPr marL="0" indent="0">
              <a:buNone/>
            </a:pPr>
            <a:r>
              <a:rPr lang="kk-KZ" sz="2900" b="1" dirty="0">
                <a:solidFill>
                  <a:srgbClr val="002060"/>
                </a:solidFill>
              </a:rPr>
              <a:t>1. Сутекті қосып алу реакциясы: </a:t>
            </a:r>
            <a:endParaRPr lang="kk-KZ" sz="2900" b="1" dirty="0" smtClean="0">
              <a:solidFill>
                <a:srgbClr val="002060"/>
              </a:solidFill>
            </a:endParaRPr>
          </a:p>
          <a:p>
            <a:pPr marL="0" indent="0">
              <a:buNone/>
            </a:pPr>
            <a:r>
              <a:rPr lang="kk-KZ" sz="2900" b="1" dirty="0" smtClean="0">
                <a:solidFill>
                  <a:srgbClr val="002060"/>
                </a:solidFill>
              </a:rPr>
              <a:t>а</a:t>
            </a:r>
            <a:r>
              <a:rPr lang="kk-KZ" sz="2900" b="1" dirty="0">
                <a:solidFill>
                  <a:srgbClr val="002060"/>
                </a:solidFill>
              </a:rPr>
              <a:t>) дегидратациялау      в) гидрлеу    </a:t>
            </a:r>
            <a:endParaRPr lang="kk-KZ" sz="2900" b="1" dirty="0" smtClean="0">
              <a:solidFill>
                <a:srgbClr val="002060"/>
              </a:solidFill>
            </a:endParaRPr>
          </a:p>
          <a:p>
            <a:pPr marL="0" indent="0">
              <a:buNone/>
            </a:pPr>
            <a:r>
              <a:rPr lang="kk-KZ" sz="2900" b="1" dirty="0" smtClean="0">
                <a:solidFill>
                  <a:srgbClr val="002060"/>
                </a:solidFill>
              </a:rPr>
              <a:t>  </a:t>
            </a:r>
            <a:r>
              <a:rPr lang="kk-KZ" sz="2900" b="1" dirty="0">
                <a:solidFill>
                  <a:srgbClr val="002060"/>
                </a:solidFill>
              </a:rPr>
              <a:t>с) дегидрлеу     д) қосылу</a:t>
            </a:r>
            <a:endParaRPr lang="ru-RU" sz="2900" b="1" dirty="0">
              <a:solidFill>
                <a:srgbClr val="002060"/>
              </a:solidFill>
            </a:endParaRPr>
          </a:p>
          <a:p>
            <a:r>
              <a:rPr lang="kk-KZ" sz="2900" b="1" dirty="0">
                <a:solidFill>
                  <a:srgbClr val="002060"/>
                </a:solidFill>
              </a:rPr>
              <a:t>2. Бірдей молекуларлар қосылып, үлкен молекула түзілу процесі</a:t>
            </a:r>
            <a:r>
              <a:rPr lang="kk-KZ" sz="2900" b="1" dirty="0" smtClean="0">
                <a:solidFill>
                  <a:srgbClr val="002060"/>
                </a:solidFill>
              </a:rPr>
              <a:t>:</a:t>
            </a:r>
          </a:p>
          <a:p>
            <a:pPr marL="0" indent="0">
              <a:buNone/>
            </a:pPr>
            <a:r>
              <a:rPr lang="kk-KZ" sz="2900" b="1" dirty="0" smtClean="0">
                <a:solidFill>
                  <a:srgbClr val="002060"/>
                </a:solidFill>
              </a:rPr>
              <a:t> </a:t>
            </a:r>
            <a:r>
              <a:rPr lang="kk-KZ" sz="2900" b="1" dirty="0">
                <a:solidFill>
                  <a:srgbClr val="002060"/>
                </a:solidFill>
              </a:rPr>
              <a:t>а) гидрлеу    в) дегидрлеу </a:t>
            </a:r>
            <a:r>
              <a:rPr lang="kk-KZ" sz="2900" b="1" dirty="0" smtClean="0">
                <a:solidFill>
                  <a:srgbClr val="002060"/>
                </a:solidFill>
              </a:rPr>
              <a:t>                                                                                               с</a:t>
            </a:r>
            <a:r>
              <a:rPr lang="kk-KZ" sz="2900" b="1" dirty="0">
                <a:solidFill>
                  <a:srgbClr val="002060"/>
                </a:solidFill>
              </a:rPr>
              <a:t>) полимерлену    д) димерлену</a:t>
            </a:r>
            <a:endParaRPr lang="ru-RU" sz="2900" b="1" dirty="0">
              <a:solidFill>
                <a:srgbClr val="002060"/>
              </a:solidFill>
            </a:endParaRPr>
          </a:p>
          <a:p>
            <a:pPr marL="0" indent="0">
              <a:buNone/>
            </a:pPr>
            <a:r>
              <a:rPr lang="kk-KZ" sz="2900" b="1" dirty="0">
                <a:solidFill>
                  <a:srgbClr val="002060"/>
                </a:solidFill>
              </a:rPr>
              <a:t>3. Этиленнің формуласы: а) СН</a:t>
            </a:r>
            <a:r>
              <a:rPr lang="kk-KZ" sz="2900" b="1" baseline="-25000" dirty="0">
                <a:solidFill>
                  <a:srgbClr val="002060"/>
                </a:solidFill>
              </a:rPr>
              <a:t>3 </a:t>
            </a:r>
            <a:r>
              <a:rPr lang="kk-KZ" sz="2900" b="1" dirty="0">
                <a:solidFill>
                  <a:srgbClr val="002060"/>
                </a:solidFill>
              </a:rPr>
              <a:t>– СН</a:t>
            </a:r>
            <a:r>
              <a:rPr lang="kk-KZ" sz="2900" b="1" baseline="-25000" dirty="0">
                <a:solidFill>
                  <a:srgbClr val="002060"/>
                </a:solidFill>
              </a:rPr>
              <a:t>3</a:t>
            </a:r>
            <a:r>
              <a:rPr lang="kk-KZ" sz="2900" b="1" dirty="0">
                <a:solidFill>
                  <a:srgbClr val="002060"/>
                </a:solidFill>
              </a:rPr>
              <a:t>      в) НС ≡СН     с) Н</a:t>
            </a:r>
            <a:r>
              <a:rPr lang="kk-KZ" sz="2900" b="1" baseline="-25000" dirty="0">
                <a:solidFill>
                  <a:srgbClr val="002060"/>
                </a:solidFill>
              </a:rPr>
              <a:t>2</a:t>
            </a:r>
            <a:r>
              <a:rPr lang="kk-KZ" sz="2900" b="1" dirty="0">
                <a:solidFill>
                  <a:srgbClr val="002060"/>
                </a:solidFill>
              </a:rPr>
              <a:t>С </a:t>
            </a:r>
            <a:r>
              <a:rPr lang="ru-RU" sz="2900" b="1" dirty="0">
                <a:solidFill>
                  <a:srgbClr val="002060"/>
                </a:solidFill>
              </a:rPr>
              <a:t>= СН</a:t>
            </a:r>
            <a:r>
              <a:rPr lang="ru-RU" sz="2900" b="1" baseline="-25000" dirty="0">
                <a:solidFill>
                  <a:srgbClr val="002060"/>
                </a:solidFill>
              </a:rPr>
              <a:t>2</a:t>
            </a:r>
            <a:r>
              <a:rPr lang="ru-RU" sz="2900" b="1" dirty="0">
                <a:solidFill>
                  <a:srgbClr val="002060"/>
                </a:solidFill>
              </a:rPr>
              <a:t>     </a:t>
            </a:r>
            <a:endParaRPr lang="ru-RU" sz="2900" b="1" dirty="0" smtClean="0">
              <a:solidFill>
                <a:srgbClr val="002060"/>
              </a:solidFill>
            </a:endParaRPr>
          </a:p>
          <a:p>
            <a:pPr marL="0" indent="0">
              <a:buNone/>
            </a:pPr>
            <a:r>
              <a:rPr lang="ru-RU" sz="2900" b="1" dirty="0" smtClean="0">
                <a:solidFill>
                  <a:srgbClr val="002060"/>
                </a:solidFill>
              </a:rPr>
              <a:t>  </a:t>
            </a:r>
            <a:r>
              <a:rPr lang="ru-RU" sz="2900" b="1" dirty="0">
                <a:solidFill>
                  <a:srgbClr val="002060"/>
                </a:solidFill>
              </a:rPr>
              <a:t>д) Н</a:t>
            </a:r>
            <a:r>
              <a:rPr lang="ru-RU" sz="2900" b="1" baseline="-25000" dirty="0">
                <a:solidFill>
                  <a:srgbClr val="002060"/>
                </a:solidFill>
              </a:rPr>
              <a:t>2</a:t>
            </a:r>
            <a:r>
              <a:rPr lang="ru-RU" sz="2900" b="1" dirty="0">
                <a:solidFill>
                  <a:srgbClr val="002060"/>
                </a:solidFill>
              </a:rPr>
              <a:t>С = СН – СН</a:t>
            </a:r>
            <a:r>
              <a:rPr lang="ru-RU" sz="2900" b="1" baseline="-25000" dirty="0">
                <a:solidFill>
                  <a:srgbClr val="002060"/>
                </a:solidFill>
              </a:rPr>
              <a:t>2</a:t>
            </a:r>
            <a:r>
              <a:rPr lang="ru-RU" sz="2900" b="1" dirty="0">
                <a:solidFill>
                  <a:srgbClr val="002060"/>
                </a:solidFill>
              </a:rPr>
              <a:t> – СН</a:t>
            </a:r>
            <a:r>
              <a:rPr lang="ru-RU" sz="2900" b="1" baseline="-25000" dirty="0">
                <a:solidFill>
                  <a:srgbClr val="002060"/>
                </a:solidFill>
              </a:rPr>
              <a:t>2</a:t>
            </a:r>
            <a:r>
              <a:rPr lang="ru-RU" sz="2900" b="1" dirty="0">
                <a:solidFill>
                  <a:srgbClr val="002060"/>
                </a:solidFill>
              </a:rPr>
              <a:t> – СН</a:t>
            </a:r>
            <a:r>
              <a:rPr lang="ru-RU" sz="2900" b="1" baseline="-25000" dirty="0">
                <a:solidFill>
                  <a:srgbClr val="002060"/>
                </a:solidFill>
              </a:rPr>
              <a:t>3</a:t>
            </a:r>
            <a:endParaRPr lang="ru-RU" sz="2900" b="1" dirty="0">
              <a:solidFill>
                <a:srgbClr val="002060"/>
              </a:solidFill>
            </a:endParaRPr>
          </a:p>
          <a:p>
            <a:pPr marL="0" indent="0">
              <a:buNone/>
            </a:pPr>
            <a:r>
              <a:rPr lang="ru-RU" sz="2900" b="1" dirty="0">
                <a:solidFill>
                  <a:srgbClr val="002060"/>
                </a:solidFill>
              </a:rPr>
              <a:t>4. </a:t>
            </a:r>
            <a:r>
              <a:rPr lang="kk-KZ" sz="2900" b="1" dirty="0">
                <a:solidFill>
                  <a:srgbClr val="002060"/>
                </a:solidFill>
              </a:rPr>
              <a:t>Қанықпаған көмірсутектерге тән реакция: а) қосылу    в) алмасу    </a:t>
            </a:r>
            <a:endParaRPr lang="kk-KZ" sz="2900" b="1" dirty="0" smtClean="0">
              <a:solidFill>
                <a:srgbClr val="002060"/>
              </a:solidFill>
            </a:endParaRPr>
          </a:p>
          <a:p>
            <a:pPr marL="0" indent="0">
              <a:buNone/>
            </a:pPr>
            <a:r>
              <a:rPr lang="kk-KZ" sz="2900" b="1" dirty="0" smtClean="0">
                <a:solidFill>
                  <a:srgbClr val="002060"/>
                </a:solidFill>
              </a:rPr>
              <a:t> </a:t>
            </a:r>
            <a:r>
              <a:rPr lang="kk-KZ" sz="2900" b="1" dirty="0">
                <a:solidFill>
                  <a:srgbClr val="002060"/>
                </a:solidFill>
              </a:rPr>
              <a:t>с) орынбасу     д) айырылу</a:t>
            </a:r>
            <a:endParaRPr lang="ru-RU" sz="2900" b="1" dirty="0">
              <a:solidFill>
                <a:srgbClr val="002060"/>
              </a:solidFill>
            </a:endParaRPr>
          </a:p>
          <a:p>
            <a:pPr marL="0" indent="0">
              <a:buNone/>
            </a:pPr>
            <a:r>
              <a:rPr lang="kk-KZ" sz="2900" b="1" dirty="0">
                <a:solidFill>
                  <a:srgbClr val="002060"/>
                </a:solidFill>
              </a:rPr>
              <a:t>5. С</a:t>
            </a:r>
            <a:r>
              <a:rPr lang="en-US" sz="2900" b="1" dirty="0" err="1">
                <a:solidFill>
                  <a:srgbClr val="002060"/>
                </a:solidFill>
              </a:rPr>
              <a:t>nH</a:t>
            </a:r>
            <a:r>
              <a:rPr lang="ru-RU" sz="2900" b="1" baseline="-25000" dirty="0">
                <a:solidFill>
                  <a:srgbClr val="002060"/>
                </a:solidFill>
              </a:rPr>
              <a:t>2</a:t>
            </a:r>
            <a:r>
              <a:rPr lang="en-US" sz="2900" b="1" baseline="-25000" dirty="0">
                <a:solidFill>
                  <a:srgbClr val="002060"/>
                </a:solidFill>
              </a:rPr>
              <a:t>n</a:t>
            </a:r>
            <a:r>
              <a:rPr lang="kk-KZ" sz="2900" b="1" dirty="0">
                <a:solidFill>
                  <a:srgbClr val="002060"/>
                </a:solidFill>
              </a:rPr>
              <a:t>  қандай көмірсутектердің жалпы формуласы: а) алкан   </a:t>
            </a:r>
            <a:endParaRPr lang="kk-KZ" sz="2900" b="1" dirty="0" smtClean="0">
              <a:solidFill>
                <a:srgbClr val="002060"/>
              </a:solidFill>
            </a:endParaRPr>
          </a:p>
          <a:p>
            <a:pPr marL="0" indent="0">
              <a:buNone/>
            </a:pPr>
            <a:r>
              <a:rPr lang="kk-KZ" sz="2900" b="1" dirty="0" smtClean="0">
                <a:solidFill>
                  <a:srgbClr val="002060"/>
                </a:solidFill>
              </a:rPr>
              <a:t>  </a:t>
            </a:r>
            <a:r>
              <a:rPr lang="kk-KZ" sz="2900" b="1" dirty="0">
                <a:solidFill>
                  <a:srgbClr val="002060"/>
                </a:solidFill>
              </a:rPr>
              <a:t>в) алкадиен    с) алкен   д) алкин</a:t>
            </a:r>
            <a:endParaRPr lang="ru-RU" sz="2900" b="1" dirty="0">
              <a:solidFill>
                <a:srgbClr val="002060"/>
              </a:solidFill>
            </a:endParaRPr>
          </a:p>
          <a:p>
            <a:pPr marL="0" indent="0">
              <a:buNone/>
            </a:pPr>
            <a:r>
              <a:rPr lang="kk-KZ" sz="2900" b="1" dirty="0">
                <a:solidFill>
                  <a:srgbClr val="002060"/>
                </a:solidFill>
              </a:rPr>
              <a:t>6. Алкадиендің жалпы формуласы: </a:t>
            </a:r>
            <a:endParaRPr lang="kk-KZ" sz="2900" b="1" dirty="0" smtClean="0">
              <a:solidFill>
                <a:srgbClr val="002060"/>
              </a:solidFill>
            </a:endParaRPr>
          </a:p>
          <a:p>
            <a:pPr marL="0" indent="0">
              <a:buNone/>
            </a:pPr>
            <a:r>
              <a:rPr lang="kk-KZ" sz="2900" b="1" dirty="0" smtClean="0">
                <a:solidFill>
                  <a:srgbClr val="002060"/>
                </a:solidFill>
              </a:rPr>
              <a:t>а</a:t>
            </a:r>
            <a:r>
              <a:rPr lang="kk-KZ" sz="2900" b="1" dirty="0">
                <a:solidFill>
                  <a:srgbClr val="002060"/>
                </a:solidFill>
              </a:rPr>
              <a:t>) С</a:t>
            </a:r>
            <a:r>
              <a:rPr lang="kk-KZ" sz="2900" b="1" baseline="-25000" dirty="0">
                <a:solidFill>
                  <a:srgbClr val="002060"/>
                </a:solidFill>
              </a:rPr>
              <a:t>n</a:t>
            </a:r>
            <a:r>
              <a:rPr lang="kk-KZ" sz="2900" b="1" dirty="0">
                <a:solidFill>
                  <a:srgbClr val="002060"/>
                </a:solidFill>
              </a:rPr>
              <a:t> H</a:t>
            </a:r>
            <a:r>
              <a:rPr lang="kk-KZ" sz="2900" b="1" baseline="-25000" dirty="0">
                <a:solidFill>
                  <a:srgbClr val="002060"/>
                </a:solidFill>
              </a:rPr>
              <a:t>2n</a:t>
            </a:r>
            <a:r>
              <a:rPr lang="kk-KZ" sz="2900" b="1" dirty="0">
                <a:solidFill>
                  <a:srgbClr val="002060"/>
                </a:solidFill>
              </a:rPr>
              <a:t>    в) СnH</a:t>
            </a:r>
            <a:r>
              <a:rPr lang="kk-KZ" sz="2900" b="1" baseline="-25000" dirty="0">
                <a:solidFill>
                  <a:srgbClr val="002060"/>
                </a:solidFill>
              </a:rPr>
              <a:t>2n</a:t>
            </a:r>
            <a:r>
              <a:rPr lang="kk-KZ" sz="2900" b="1" dirty="0">
                <a:solidFill>
                  <a:srgbClr val="002060"/>
                </a:solidFill>
              </a:rPr>
              <a:t> </a:t>
            </a:r>
            <a:r>
              <a:rPr lang="kk-KZ" sz="2900" b="1" baseline="-25000" dirty="0">
                <a:solidFill>
                  <a:srgbClr val="002060"/>
                </a:solidFill>
              </a:rPr>
              <a:t>+ 2</a:t>
            </a:r>
            <a:r>
              <a:rPr lang="kk-KZ" sz="2900" b="1" dirty="0">
                <a:solidFill>
                  <a:srgbClr val="002060"/>
                </a:solidFill>
              </a:rPr>
              <a:t>    с) С</a:t>
            </a:r>
            <a:r>
              <a:rPr lang="kk-KZ" sz="2900" b="1" baseline="-25000" dirty="0">
                <a:solidFill>
                  <a:srgbClr val="002060"/>
                </a:solidFill>
              </a:rPr>
              <a:t>n</a:t>
            </a:r>
            <a:r>
              <a:rPr lang="kk-KZ" sz="2900" b="1" dirty="0">
                <a:solidFill>
                  <a:srgbClr val="002060"/>
                </a:solidFill>
              </a:rPr>
              <a:t> H</a:t>
            </a:r>
            <a:r>
              <a:rPr lang="kk-KZ" sz="2900" b="1" baseline="-25000" dirty="0">
                <a:solidFill>
                  <a:srgbClr val="002060"/>
                </a:solidFill>
              </a:rPr>
              <a:t>2n -2 </a:t>
            </a:r>
            <a:r>
              <a:rPr lang="kk-KZ" sz="2900" b="1" dirty="0">
                <a:solidFill>
                  <a:srgbClr val="002060"/>
                </a:solidFill>
              </a:rPr>
              <a:t>    </a:t>
            </a:r>
            <a:endParaRPr lang="kk-KZ" sz="2900" b="1" dirty="0" smtClean="0">
              <a:solidFill>
                <a:srgbClr val="002060"/>
              </a:solidFill>
            </a:endParaRPr>
          </a:p>
          <a:p>
            <a:pPr marL="0" indent="0">
              <a:buNone/>
            </a:pPr>
            <a:r>
              <a:rPr lang="kk-KZ" sz="2900" b="1" dirty="0" smtClean="0">
                <a:solidFill>
                  <a:srgbClr val="002060"/>
                </a:solidFill>
              </a:rPr>
              <a:t> </a:t>
            </a:r>
            <a:r>
              <a:rPr lang="kk-KZ" sz="2900" b="1" dirty="0">
                <a:solidFill>
                  <a:srgbClr val="002060"/>
                </a:solidFill>
              </a:rPr>
              <a:t>д)  С</a:t>
            </a:r>
            <a:r>
              <a:rPr lang="kk-KZ" sz="2900" b="1" baseline="-25000" dirty="0">
                <a:solidFill>
                  <a:srgbClr val="002060"/>
                </a:solidFill>
              </a:rPr>
              <a:t>n</a:t>
            </a:r>
            <a:r>
              <a:rPr lang="kk-KZ" sz="2900" b="1" dirty="0">
                <a:solidFill>
                  <a:srgbClr val="002060"/>
                </a:solidFill>
              </a:rPr>
              <a:t> H</a:t>
            </a:r>
            <a:r>
              <a:rPr lang="kk-KZ" sz="2900" b="1" baseline="-25000" dirty="0">
                <a:solidFill>
                  <a:srgbClr val="002060"/>
                </a:solidFill>
              </a:rPr>
              <a:t>2n </a:t>
            </a:r>
            <a:r>
              <a:rPr lang="kk-KZ" sz="2900" b="1" baseline="-25000" dirty="0" smtClean="0">
                <a:solidFill>
                  <a:srgbClr val="002060"/>
                </a:solidFill>
              </a:rPr>
              <a:t>- </a:t>
            </a:r>
            <a:r>
              <a:rPr lang="kk-KZ" sz="2900" b="1" baseline="-25000" dirty="0">
                <a:solidFill>
                  <a:srgbClr val="002060"/>
                </a:solidFill>
              </a:rPr>
              <a:t>6 </a:t>
            </a:r>
            <a:r>
              <a:rPr lang="kk-KZ" sz="2900" b="1" dirty="0">
                <a:solidFill>
                  <a:srgbClr val="002060"/>
                </a:solidFill>
              </a:rPr>
              <a:t>           </a:t>
            </a:r>
            <a:endParaRPr lang="ru-RU" sz="2900" b="1" dirty="0">
              <a:solidFill>
                <a:srgbClr val="002060"/>
              </a:solidFill>
            </a:endParaRPr>
          </a:p>
          <a:p>
            <a:endParaRPr lang="ru-RU" sz="2900" b="1" dirty="0">
              <a:solidFill>
                <a:srgbClr val="002060"/>
              </a:solidFill>
            </a:endParaRPr>
          </a:p>
          <a:p>
            <a:endParaRPr lang="ru-RU" dirty="0"/>
          </a:p>
        </p:txBody>
      </p:sp>
      <p:cxnSp>
        <p:nvCxnSpPr>
          <p:cNvPr id="5" name="Прямая соединительная линия 4"/>
          <p:cNvCxnSpPr/>
          <p:nvPr/>
        </p:nvCxnSpPr>
        <p:spPr>
          <a:xfrm>
            <a:off x="2339752" y="4458412"/>
            <a:ext cx="0" cy="2429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18151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3608" y="260648"/>
            <a:ext cx="7344816" cy="1077218"/>
          </a:xfrm>
          <a:prstGeom prst="rect">
            <a:avLst/>
          </a:prstGeom>
        </p:spPr>
        <p:txBody>
          <a:bodyPr wrap="square">
            <a:spAutoFit/>
          </a:bodyPr>
          <a:lstStyle/>
          <a:p>
            <a:pPr algn="ctr"/>
            <a:r>
              <a:rPr lang="kk-KZ" sz="3200" b="1" dirty="0">
                <a:solidFill>
                  <a:srgbClr val="FF0000"/>
                </a:solidFill>
              </a:rPr>
              <a:t>Ацетилендінің ашылу тарихы</a:t>
            </a:r>
            <a:r>
              <a:rPr lang="kk-KZ" sz="3200" b="1" dirty="0" smtClean="0">
                <a:solidFill>
                  <a:srgbClr val="FF0000"/>
                </a:solidFill>
              </a:rPr>
              <a:t>:</a:t>
            </a:r>
          </a:p>
          <a:p>
            <a:pPr algn="ctr"/>
            <a:r>
              <a:rPr lang="kk-KZ" sz="3200" b="1" dirty="0" smtClean="0">
                <a:solidFill>
                  <a:srgbClr val="FF0000"/>
                </a:solidFill>
              </a:rPr>
              <a:t> </a:t>
            </a:r>
            <a:r>
              <a:rPr lang="kk-KZ" sz="3200" b="1" dirty="0">
                <a:solidFill>
                  <a:srgbClr val="002060"/>
                </a:solidFill>
              </a:rPr>
              <a:t>«Қоқыс жәшігінен табылған жаңалық».</a:t>
            </a:r>
            <a:endParaRPr lang="ru-RU" sz="3200" dirty="0">
              <a:solidFill>
                <a:srgbClr val="002060"/>
              </a:solidFill>
            </a:endParaRPr>
          </a:p>
        </p:txBody>
      </p:sp>
      <p:sp>
        <p:nvSpPr>
          <p:cNvPr id="4" name="Прямоугольник 3"/>
          <p:cNvSpPr/>
          <p:nvPr/>
        </p:nvSpPr>
        <p:spPr>
          <a:xfrm>
            <a:off x="0" y="1337866"/>
            <a:ext cx="9143999" cy="5693866"/>
          </a:xfrm>
          <a:prstGeom prst="rect">
            <a:avLst/>
          </a:prstGeom>
        </p:spPr>
        <p:txBody>
          <a:bodyPr wrap="square">
            <a:spAutoFit/>
          </a:bodyPr>
          <a:lstStyle/>
          <a:p>
            <a:r>
              <a:rPr lang="kk-KZ" sz="2800" b="1" dirty="0">
                <a:solidFill>
                  <a:srgbClr val="002060"/>
                </a:solidFill>
              </a:rPr>
              <a:t>Қазіргі кезде кең қолданылатын СаС</a:t>
            </a:r>
            <a:r>
              <a:rPr lang="kk-KZ" sz="2800" b="1" baseline="-25000" dirty="0">
                <a:solidFill>
                  <a:srgbClr val="002060"/>
                </a:solidFill>
              </a:rPr>
              <a:t>2</a:t>
            </a:r>
            <a:r>
              <a:rPr lang="kk-KZ" sz="2800" b="1" dirty="0">
                <a:solidFill>
                  <a:srgbClr val="002060"/>
                </a:solidFill>
              </a:rPr>
              <a:t> –ін неміс химигі Ф.Велер 1862 жылы кездейсоқ ашты. Ол қалай болды? Велер кальцийді әктан көмір қатысында тотықсызданырып алмақшы болады. Нәтижесінде химик ешкаңдай металдық қасиеті жоқ қандай да бір күйген массаны алады.Өкінген Велер ол массаны</a:t>
            </a:r>
            <a:endParaRPr lang="ru-RU" sz="2800" b="1" dirty="0">
              <a:solidFill>
                <a:srgbClr val="002060"/>
              </a:solidFill>
            </a:endParaRPr>
          </a:p>
          <a:p>
            <a:r>
              <a:rPr lang="kk-KZ" sz="2800" b="1" dirty="0">
                <a:solidFill>
                  <a:srgbClr val="002060"/>
                </a:solidFill>
              </a:rPr>
              <a:t>қорадағы қоқысқа керексіз өнім ретінде лақтыра салады. Жаңбыр жауған кезде Велердің лаборанты өзі</a:t>
            </a:r>
            <a:endParaRPr lang="ru-RU" sz="2800" b="1" dirty="0">
              <a:solidFill>
                <a:srgbClr val="002060"/>
              </a:solidFill>
            </a:endParaRPr>
          </a:p>
          <a:p>
            <a:r>
              <a:rPr lang="kk-KZ" sz="2800" b="1" dirty="0">
                <a:solidFill>
                  <a:srgbClr val="002060"/>
                </a:solidFill>
              </a:rPr>
              <a:t>лақтырып тастаған тасты массадан газ бөлініп жатқанын байқады. Ол газ Велерді қызықтырды.</a:t>
            </a:r>
            <a:endParaRPr lang="ru-RU" sz="2800" b="1" dirty="0">
              <a:solidFill>
                <a:srgbClr val="002060"/>
              </a:solidFill>
            </a:endParaRPr>
          </a:p>
          <a:p>
            <a:r>
              <a:rPr lang="kk-KZ" sz="2800" b="1" dirty="0">
                <a:solidFill>
                  <a:srgbClr val="C00000"/>
                </a:solidFill>
              </a:rPr>
              <a:t>Сұрақ:</a:t>
            </a:r>
            <a:r>
              <a:rPr lang="kk-KZ" sz="2800" b="1" dirty="0">
                <a:solidFill>
                  <a:srgbClr val="002060"/>
                </a:solidFill>
              </a:rPr>
              <a:t> Күйген масса қандай зат? Одан қандай газ бөлінді? Жауаптарынызды реакция теңдеулері         </a:t>
            </a:r>
            <a:endParaRPr lang="ru-RU" sz="2800" b="1" dirty="0">
              <a:solidFill>
                <a:srgbClr val="002060"/>
              </a:solidFill>
            </a:endParaRPr>
          </a:p>
          <a:p>
            <a:r>
              <a:rPr lang="kk-KZ" sz="2800" b="1" dirty="0">
                <a:solidFill>
                  <a:srgbClr val="002060"/>
                </a:solidFill>
              </a:rPr>
              <a:t>           арқылы  дәлелденіздер.</a:t>
            </a:r>
            <a:endParaRPr lang="ru-RU" sz="2800" b="1" dirty="0">
              <a:solidFill>
                <a:srgbClr val="002060"/>
              </a:solidFill>
            </a:endParaRPr>
          </a:p>
        </p:txBody>
      </p:sp>
    </p:spTree>
    <p:extLst>
      <p:ext uri="{BB962C8B-B14F-4D97-AF65-F5344CB8AC3E}">
        <p14:creationId xmlns:p14="http://schemas.microsoft.com/office/powerpoint/2010/main" xmlns="" val="154474475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208</TotalTime>
  <Words>936</Words>
  <Application>Microsoft Office PowerPoint</Application>
  <PresentationFormat>Экран (4:3)</PresentationFormat>
  <Paragraphs>170</Paragraphs>
  <Slides>19</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Волна</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Тлеухан</cp:lastModifiedBy>
  <cp:revision>25</cp:revision>
  <dcterms:created xsi:type="dcterms:W3CDTF">2015-04-14T15:30:50Z</dcterms:created>
  <dcterms:modified xsi:type="dcterms:W3CDTF">2016-02-24T10:29:20Z</dcterms:modified>
</cp:coreProperties>
</file>