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83" r:id="rId4"/>
    <p:sldId id="290" r:id="rId5"/>
    <p:sldId id="257" r:id="rId6"/>
    <p:sldId id="258" r:id="rId7"/>
    <p:sldId id="259" r:id="rId8"/>
    <p:sldId id="260" r:id="rId9"/>
    <p:sldId id="291" r:id="rId10"/>
    <p:sldId id="261" r:id="rId11"/>
    <p:sldId id="263" r:id="rId12"/>
    <p:sldId id="264" r:id="rId13"/>
    <p:sldId id="265" r:id="rId14"/>
    <p:sldId id="294" r:id="rId15"/>
    <p:sldId id="267" r:id="rId16"/>
    <p:sldId id="270" r:id="rId17"/>
    <p:sldId id="268" r:id="rId18"/>
    <p:sldId id="292" r:id="rId19"/>
    <p:sldId id="269" r:id="rId20"/>
    <p:sldId id="273" r:id="rId21"/>
    <p:sldId id="271" r:id="rId22"/>
    <p:sldId id="272" r:id="rId23"/>
    <p:sldId id="274" r:id="rId24"/>
    <p:sldId id="275" r:id="rId25"/>
    <p:sldId id="276" r:id="rId26"/>
    <p:sldId id="277" r:id="rId27"/>
    <p:sldId id="293" r:id="rId28"/>
    <p:sldId id="278" r:id="rId29"/>
    <p:sldId id="287" r:id="rId30"/>
    <p:sldId id="286" r:id="rId31"/>
    <p:sldId id="288" r:id="rId3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C9BDB23-1D0F-411C-8CB8-B0355C6B7432}" type="datetimeFigureOut">
              <a:rPr lang="ru-RU" smtClean="0"/>
              <a:pPr/>
              <a:t>20.02.2016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E1C7900-8750-4FBD-ACD1-62DC094B8C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&#1092;&#1086;&#1085;/&#1047;&#1040;&#1042;&#1044;&#1040;&#1053;&#1053;&#1071;.bmp" TargetMode="Externa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gif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571472" y="571480"/>
            <a:ext cx="8135937" cy="5580063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Группа 21"/>
          <p:cNvGrpSpPr>
            <a:grpSpLocks/>
          </p:cNvGrpSpPr>
          <p:nvPr/>
        </p:nvGrpSpPr>
        <p:grpSpPr bwMode="auto">
          <a:xfrm>
            <a:off x="571472" y="4357694"/>
            <a:ext cx="2016125" cy="2016125"/>
            <a:chOff x="730250" y="138113"/>
            <a:chExt cx="7658100" cy="6486525"/>
          </a:xfrm>
        </p:grpSpPr>
        <p:pic>
          <p:nvPicPr>
            <p:cNvPr id="7" name="Picture 206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1781853">
              <a:off x="730250" y="728663"/>
              <a:ext cx="3989388" cy="5743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8" name="Группа 11"/>
            <p:cNvGrpSpPr>
              <a:grpSpLocks/>
            </p:cNvGrpSpPr>
            <p:nvPr/>
          </p:nvGrpSpPr>
          <p:grpSpPr bwMode="auto">
            <a:xfrm>
              <a:off x="1573213" y="138113"/>
              <a:ext cx="6815137" cy="6486525"/>
              <a:chOff x="1573213" y="138113"/>
              <a:chExt cx="6815137" cy="6486525"/>
            </a:xfrm>
          </p:grpSpPr>
          <p:pic>
            <p:nvPicPr>
              <p:cNvPr id="9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394606">
                <a:off x="2195513" y="138113"/>
                <a:ext cx="3989387" cy="574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23982">
                <a:off x="3521075" y="549275"/>
                <a:ext cx="3990975" cy="574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-1721910">
                <a:off x="1573213" y="2009775"/>
                <a:ext cx="3206750" cy="46148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38664">
                <a:off x="3355975" y="1724025"/>
                <a:ext cx="3170238" cy="4562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-210016">
                <a:off x="2655888" y="1822450"/>
                <a:ext cx="3170237" cy="4562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14" name="Группа 21"/>
          <p:cNvGrpSpPr>
            <a:grpSpLocks/>
          </p:cNvGrpSpPr>
          <p:nvPr/>
        </p:nvGrpSpPr>
        <p:grpSpPr bwMode="auto">
          <a:xfrm rot="958162">
            <a:off x="6357950" y="2214554"/>
            <a:ext cx="2214578" cy="1944687"/>
            <a:chOff x="730250" y="138113"/>
            <a:chExt cx="7658100" cy="6486525"/>
          </a:xfrm>
        </p:grpSpPr>
        <p:pic>
          <p:nvPicPr>
            <p:cNvPr id="15" name="Picture 206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1781853">
              <a:off x="730250" y="728663"/>
              <a:ext cx="3989388" cy="5743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" name="Группа 11"/>
            <p:cNvGrpSpPr>
              <a:grpSpLocks/>
            </p:cNvGrpSpPr>
            <p:nvPr/>
          </p:nvGrpSpPr>
          <p:grpSpPr bwMode="auto">
            <a:xfrm>
              <a:off x="1573213" y="138113"/>
              <a:ext cx="6815137" cy="6486525"/>
              <a:chOff x="1573213" y="138113"/>
              <a:chExt cx="6815137" cy="6486525"/>
            </a:xfrm>
          </p:grpSpPr>
          <p:pic>
            <p:nvPicPr>
              <p:cNvPr id="17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394606">
                <a:off x="2195513" y="138113"/>
                <a:ext cx="3989387" cy="574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23982">
                <a:off x="3521075" y="549275"/>
                <a:ext cx="3990975" cy="574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-1721910">
                <a:off x="1573213" y="2009775"/>
                <a:ext cx="3206750" cy="46148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38664">
                <a:off x="3355975" y="1724025"/>
                <a:ext cx="3170238" cy="4562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-210016">
                <a:off x="2655888" y="1822450"/>
                <a:ext cx="3170237" cy="4562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6286512" y="4357694"/>
            <a:ext cx="2016125" cy="2016125"/>
            <a:chOff x="730250" y="138113"/>
            <a:chExt cx="7658100" cy="6486525"/>
          </a:xfrm>
        </p:grpSpPr>
        <p:pic>
          <p:nvPicPr>
            <p:cNvPr id="23" name="Picture 206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1781853">
              <a:off x="730250" y="728663"/>
              <a:ext cx="3989388" cy="5743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4" name="Группа 11"/>
            <p:cNvGrpSpPr>
              <a:grpSpLocks/>
            </p:cNvGrpSpPr>
            <p:nvPr/>
          </p:nvGrpSpPr>
          <p:grpSpPr bwMode="auto">
            <a:xfrm>
              <a:off x="1573213" y="138113"/>
              <a:ext cx="6815137" cy="6486525"/>
              <a:chOff x="1573213" y="138113"/>
              <a:chExt cx="6815137" cy="6486525"/>
            </a:xfrm>
          </p:grpSpPr>
          <p:pic>
            <p:nvPicPr>
              <p:cNvPr id="25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394606">
                <a:off x="2195513" y="138113"/>
                <a:ext cx="3989387" cy="574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23982">
                <a:off x="3521075" y="549275"/>
                <a:ext cx="3990975" cy="5743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-1721910">
                <a:off x="1573213" y="2009775"/>
                <a:ext cx="3206750" cy="46148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38664">
                <a:off x="3355975" y="1724025"/>
                <a:ext cx="3170238" cy="4562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Picture 206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-210016">
                <a:off x="2655888" y="1822450"/>
                <a:ext cx="3170237" cy="4562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928662" y="3357562"/>
            <a:ext cx="6357982" cy="14287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5347"/>
              </a:avLst>
            </a:prstTxWarp>
          </a:bodyPr>
          <a:lstStyle/>
          <a:p>
            <a:pPr algn="ctr" rtl="0"/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 урок биологии</a:t>
            </a:r>
            <a:endParaRPr lang="ru-RU" sz="3600" b="1" i="1" kern="10" spc="0" dirty="0" smtClean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500166" y="1500174"/>
            <a:ext cx="5929354" cy="1190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845"/>
              </a:avLst>
            </a:prstTxWarp>
          </a:bodyPr>
          <a:lstStyle/>
          <a:p>
            <a:pPr algn="ctr" rtl="0"/>
            <a:r>
              <a:rPr lang="kk-KZ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Добро пожаловать 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714348" y="571480"/>
            <a:ext cx="4057650" cy="650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10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Arial Black"/>
              </a:rPr>
              <a:t>.02.2016 год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Arial Black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14546" y="5572140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kern="10" dirty="0" smtClean="0">
                <a:ln w="9525">
                  <a:noFill/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cs typeface="Times New Roman"/>
              </a:rPr>
              <a:t>6 “В” класс                         Учитель:Берзимбетова Р.М.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48963965_000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http://cl.rushkolnik.ru/tw_files2/urls_1/4/d-3942/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8604"/>
            <a:ext cx="8429684" cy="6000752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Elena\арттинки\126 фоны для презентаций\pic_47e5ee17c65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cs629127.vk.me/v629127334/165d8/GP3Dvi-L7O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357430"/>
            <a:ext cx="3357586" cy="4143404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 rot="596497">
            <a:off x="1214414" y="357166"/>
            <a:ext cx="6572296" cy="2571768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 какие растения относятся к хвойным?</a:t>
            </a:r>
            <a:endParaRPr lang="ru-RU" sz="4000" dirty="0"/>
          </a:p>
        </p:txBody>
      </p:sp>
      <p:pic>
        <p:nvPicPr>
          <p:cNvPr id="5126" name="Picture 6" descr="http://cveti.ucoz.ua/_ph/20/3366094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85603">
            <a:off x="4105998" y="3310244"/>
            <a:ext cx="1701374" cy="1857364"/>
          </a:xfrm>
          <a:prstGeom prst="rect">
            <a:avLst/>
          </a:prstGeom>
          <a:noFill/>
        </p:spPr>
      </p:pic>
      <p:pic>
        <p:nvPicPr>
          <p:cNvPr id="5128" name="Picture 8" descr="https://upload.wikimedia.org/wikipedia/commons/e/e3/Starr_080117-2216_Spathiphyllum_sp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53434">
            <a:off x="7163802" y="265841"/>
            <a:ext cx="1546048" cy="1428760"/>
          </a:xfrm>
          <a:prstGeom prst="rect">
            <a:avLst/>
          </a:prstGeom>
          <a:noFill/>
        </p:spPr>
      </p:pic>
      <p:pic>
        <p:nvPicPr>
          <p:cNvPr id="5130" name="Picture 10" descr="http://www.ozgunresimler.com/data/media/1000/aloe_vera_400x3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9647563">
            <a:off x="144544" y="424838"/>
            <a:ext cx="1898165" cy="1091435"/>
          </a:xfrm>
          <a:prstGeom prst="rect">
            <a:avLst/>
          </a:prstGeom>
          <a:noFill/>
        </p:spPr>
      </p:pic>
      <p:pic>
        <p:nvPicPr>
          <p:cNvPr id="5132" name="Picture 12" descr="http://www.lvivpost.net/application/images/uploads/stories/2013/1334/1634q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95712">
            <a:off x="6383922" y="3183826"/>
            <a:ext cx="1821181" cy="1357322"/>
          </a:xfrm>
          <a:prstGeom prst="rect">
            <a:avLst/>
          </a:prstGeom>
          <a:noFill/>
        </p:spPr>
      </p:pic>
      <p:pic>
        <p:nvPicPr>
          <p:cNvPr id="5134" name="Picture 14" descr="http://classconnection.s3.amazonaws.com/885/flashcards/4913885/jpg/cone1-144B446DFF37349BE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548830">
            <a:off x="5791544" y="4986004"/>
            <a:ext cx="2000264" cy="1291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freedesignfile.com/upload/2012/12/Xmas-needles-frames-1-280x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 descr="http://tamada-dj.p.fl1.fo.ru/image/chunk13/252208/0/editor/forum/%D0%BC%D0%B0%D0%BB%D1%8C%D0%B2%D0%B8%D0%BD%D0%B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643050"/>
            <a:ext cx="2928958" cy="4762500"/>
          </a:xfrm>
          <a:prstGeom prst="rect">
            <a:avLst/>
          </a:prstGeom>
          <a:noFill/>
        </p:spPr>
      </p:pic>
      <p:pic>
        <p:nvPicPr>
          <p:cNvPr id="22" name="Picture 4" descr="glob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4987925"/>
            <a:ext cx="2330450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ьная выноска 7"/>
          <p:cNvSpPr/>
          <p:nvPr/>
        </p:nvSpPr>
        <p:spPr>
          <a:xfrm rot="573076">
            <a:off x="2307484" y="427679"/>
            <a:ext cx="5357850" cy="242889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У хвойных листья похожи на иголку, называется хвоей. Это сосна обыкновенная, ель, пихта, сосна кедровая, кипарис и другие.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106" name="Picture 10" descr="http://raymondcornett.weebly.com/uploads/5/3/8/3/53830051/9966143_or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3214686"/>
            <a:ext cx="3718251" cy="2381625"/>
          </a:xfrm>
          <a:prstGeom prst="rect">
            <a:avLst/>
          </a:prstGeom>
          <a:noFill/>
        </p:spPr>
      </p:pic>
      <p:pic>
        <p:nvPicPr>
          <p:cNvPr id="4104" name="Picture 8" descr="http://en.academic.ru/pictures/enwiki/70/Fichtennadel_%28crop%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40165">
            <a:off x="6369264" y="3739424"/>
            <a:ext cx="200026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hdwallpaperszing.com/wp-content/uploads/2015/07/Sony-Vaio-Green-160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pic>
        <p:nvPicPr>
          <p:cNvPr id="5" name="Picture 2" descr="http://cs629127.vk.me/v629127334/165d8/GP3Dvi-L7O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357430"/>
            <a:ext cx="3357586" cy="4143404"/>
          </a:xfrm>
          <a:prstGeom prst="rect">
            <a:avLst/>
          </a:prstGeom>
          <a:noFill/>
        </p:spPr>
      </p:pic>
      <p:sp>
        <p:nvSpPr>
          <p:cNvPr id="6" name="Овальная выноска 5"/>
          <p:cNvSpPr/>
          <p:nvPr/>
        </p:nvSpPr>
        <p:spPr>
          <a:xfrm>
            <a:off x="1500166" y="357166"/>
            <a:ext cx="5857916" cy="2500330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Где обитают эти растения?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9460" name="Picture 4" descr="http://img0.liveinternet.ru/images/attach/c/5/86/879/86879836_les_hvoyniy_foto_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500570"/>
            <a:ext cx="2316773" cy="1990708"/>
          </a:xfrm>
          <a:prstGeom prst="rect">
            <a:avLst/>
          </a:prstGeom>
          <a:noFill/>
        </p:spPr>
      </p:pic>
      <p:pic>
        <p:nvPicPr>
          <p:cNvPr id="19462" name="Picture 6" descr="http://s6.pikabu.ru/post_img/big/2014/05/13/4/1399953964_638322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786058"/>
            <a:ext cx="2285984" cy="2126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www.christianbackgrounds123.com/images/worship-backg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357686" y="1"/>
            <a:ext cx="478631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</a:rPr>
              <a:t>Хвойные леса называют Тайгой, которые распространены к югу от тундры. Эти леса идут непрерывной и широкой полосой от западных границ России до Восточной Сибири, занимая большую часть лесной зоны. Тайга протянулась с запада на восток более чем на 7000км.Почвы под таежными лесами относительно бедны питательными веществами, чем почвы под широколиственными лесами, тем более степями. Т  от кто живет в восточной Сибири, хорошо знает лиственничный лес – светлый, полный солнца. Это- светлохвойная тайга. В европейской части страны тайга образована по большей части елью и сосной, хотя на крайнем северо-востоке можно встретить и некоторые другие хвойные деревья. Сибирская тайга преимущественно лиственничная, однако известную роль здесь играют и такие хвойные деревья, как сибирская сосна (кедр), сибирская пихта, обыкновенная сосна, сибирская ель.</a:t>
            </a:r>
            <a:endParaRPr lang="ru-RU" sz="24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028" name="Picture 4" descr="http://fs00.infourok.ru/images/doc/213/242306/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285728"/>
            <a:ext cx="7929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Видеоролик «Голосеменные растения » (электронная книга 7 </a:t>
            </a:r>
            <a:r>
              <a:rPr lang="ru-RU" sz="28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классс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www.dashkov.by/images/stories/present/7/golosemenny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4372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5869893"/>
            <a:ext cx="6381619" cy="988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FF0000"/>
                </a:solidFill>
              </a:rPr>
              <a:t>видеоролик «Голосеменные растения »</a:t>
            </a:r>
          </a:p>
          <a:p>
            <a:r>
              <a:rPr lang="ru-RU" sz="2800" b="1" i="1" u="sng" dirty="0" smtClean="0">
                <a:solidFill>
                  <a:srgbClr val="FF0000"/>
                </a:solidFill>
              </a:rPr>
              <a:t>электронная книга 7 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DDEBC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352" y="428604"/>
            <a:ext cx="8801648" cy="707886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sz="4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482" name="Picture 2" descr="http://100-bal.ru/pars_docs/refs/38/37353/37353_html_m6bc494a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4572008"/>
            <a:ext cx="2171200" cy="2000240"/>
          </a:xfrm>
          <a:prstGeom prst="rect">
            <a:avLst/>
          </a:prstGeom>
          <a:noFill/>
        </p:spPr>
      </p:pic>
      <p:pic>
        <p:nvPicPr>
          <p:cNvPr id="20486" name="Picture 6" descr="http://100-bal.ru/pars_docs/refs/38/37353/37353_html_m7efef26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429000"/>
            <a:ext cx="2180259" cy="2090721"/>
          </a:xfrm>
          <a:prstGeom prst="rect">
            <a:avLst/>
          </a:prstGeom>
          <a:noFill/>
        </p:spPr>
      </p:pic>
      <p:pic>
        <p:nvPicPr>
          <p:cNvPr id="20488" name="Picture 8" descr="http://100-bal.ru/pars_docs/refs/38/37353/37353_html_m6f7457d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500438"/>
            <a:ext cx="2177401" cy="207643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187106" y="1357298"/>
            <a:ext cx="589552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Цель: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изучить внешнее</a:t>
            </a:r>
          </a:p>
          <a:p>
            <a:pPr algn="ctr"/>
            <a:r>
              <a:rPr lang="ru-RU" sz="44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строение сосны и ели, </a:t>
            </a:r>
          </a:p>
          <a:p>
            <a:pPr algn="ctr"/>
            <a:r>
              <a:rPr lang="ru-RU" sz="44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выяснить их строения</a:t>
            </a:r>
            <a:r>
              <a:rPr lang="ru-RU" sz="4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74579" y="500042"/>
            <a:ext cx="4477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sz="28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5649" y="1214422"/>
            <a:ext cx="6901826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Задание 1:</a:t>
            </a:r>
            <a:r>
              <a:rPr lang="ru-RU" sz="2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Изучение внешнего строения</a:t>
            </a:r>
          </a:p>
          <a:p>
            <a:r>
              <a:rPr lang="ru-RU" sz="24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                    побега сосны.</a:t>
            </a:r>
          </a:p>
          <a:p>
            <a:r>
              <a:rPr lang="ru-RU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  </a:t>
            </a:r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А)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 </a:t>
            </a:r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Рассмотрите побег,</a:t>
            </a:r>
          </a:p>
          <a:p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        как располагаются листья –хвоинки?</a:t>
            </a:r>
          </a:p>
          <a:p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  </a:t>
            </a:r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Б)  </a:t>
            </a:r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Каков внешний вид хвоинки?</a:t>
            </a:r>
          </a:p>
          <a:p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   </a:t>
            </a:r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В)  </a:t>
            </a:r>
            <a:r>
              <a:rPr lang="ru-RU" sz="24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Измерь длину одной хвоинки.</a:t>
            </a:r>
            <a:endParaRPr lang="ru-RU" sz="2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pic>
        <p:nvPicPr>
          <p:cNvPr id="19464" name="Picture 8" descr="http://ishimovasveta.ucoz.ru/_si/0/63241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357694"/>
            <a:ext cx="3857652" cy="2286016"/>
          </a:xfrm>
          <a:prstGeom prst="rect">
            <a:avLst/>
          </a:prstGeom>
          <a:noFill/>
        </p:spPr>
      </p:pic>
      <p:pic>
        <p:nvPicPr>
          <p:cNvPr id="9" name="Рисунок 8" descr="http://www.udec.ru/images/2410-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44" y="3357562"/>
            <a:ext cx="333375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0564" y="571480"/>
            <a:ext cx="6314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sz="4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071678"/>
            <a:ext cx="627825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rgbClr val="7030A0"/>
                </a:solidFill>
              </a:rPr>
              <a:t>Задание 1.(правильный ответ)</a:t>
            </a:r>
          </a:p>
          <a:p>
            <a:pPr algn="ctr"/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А)Располагаются на ветвях </a:t>
            </a:r>
            <a:r>
              <a:rPr lang="ru-RU" sz="2400" b="1" dirty="0" smtClean="0">
                <a:solidFill>
                  <a:schemeClr val="bg1"/>
                </a:solidFill>
              </a:rPr>
              <a:t>хвоинки</a:t>
            </a:r>
            <a:r>
              <a:rPr lang="ru-RU" sz="2400" dirty="0" smtClean="0">
                <a:solidFill>
                  <a:schemeClr val="bg1"/>
                </a:solidFill>
              </a:rPr>
              <a:t> попарно.</a:t>
            </a:r>
          </a:p>
          <a:p>
            <a:pPr algn="ctr"/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endParaRPr lang="ru-RU" sz="2400" dirty="0" smtClean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643182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Б)Серо- либо сизовато-зелёные, как правило, слегка изогнутые, края мелкозубчатые.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В)У молодых деревьев хвоинки длиннее (5—9 см) , у старых короче (2,5—5). </a:t>
            </a:r>
          </a:p>
          <a:p>
            <a:endParaRPr lang="ru-RU" dirty="0"/>
          </a:p>
        </p:txBody>
      </p:sp>
      <p:pic>
        <p:nvPicPr>
          <p:cNvPr id="72706" name="Picture 2" descr="http://classconnection.s3.amazonaws.com/885/flashcards/4913885/jpg/cone1-144B446DFF37349BE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929066"/>
            <a:ext cx="4147507" cy="267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214290"/>
            <a:ext cx="4929222" cy="785818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428" y="1357298"/>
            <a:ext cx="7216784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2:Изучение внешнего</a:t>
            </a:r>
          </a:p>
          <a:p>
            <a:r>
              <a:rPr lang="ru-RU" sz="32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строения побега ели.</a:t>
            </a:r>
          </a:p>
          <a:p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3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Рассмотри хвою,</a:t>
            </a:r>
          </a:p>
          <a:p>
            <a:r>
              <a:rPr lang="ru-RU" sz="3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определи ее расположение на побеге, </a:t>
            </a:r>
          </a:p>
          <a:p>
            <a:r>
              <a:rPr lang="ru-RU" sz="32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длину хвоинки.</a:t>
            </a:r>
            <a:endParaRPr lang="ru-RU" sz="32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8434" name="Picture 2" descr="http://otvet-plus.ru/iz/pihta-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3571876"/>
            <a:ext cx="5534025" cy="2933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C:\Users\User\Pictures\ДЕТСКИЕ РАМКИ\Ramochky.narod.ru2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 rot="20466396">
            <a:off x="3488525" y="1277046"/>
            <a:ext cx="457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“</a:t>
            </a:r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Музыкальная коробочка”</a:t>
            </a:r>
          </a:p>
          <a:p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(вопрос-ответ)</a:t>
            </a:r>
          </a:p>
          <a:p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“Чья ручка?”-</a:t>
            </a:r>
          </a:p>
          <a:p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 дом хвоща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rgbClr val="FFFF00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14348" y="285728"/>
            <a:ext cx="2944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071546"/>
            <a:ext cx="4918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u="sng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2:правильный ответ</a:t>
            </a:r>
            <a:endParaRPr lang="ru-RU" sz="2800" b="1" u="sng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643050"/>
            <a:ext cx="57150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Хвоинки</a:t>
            </a:r>
            <a:r>
              <a:rPr lang="ru-RU" sz="2800" dirty="0" smtClean="0">
                <a:solidFill>
                  <a:schemeClr val="bg1"/>
                </a:solidFill>
              </a:rPr>
              <a:t> у </a:t>
            </a:r>
            <a:r>
              <a:rPr lang="ru-RU" sz="2800" b="1" dirty="0" smtClean="0">
                <a:solidFill>
                  <a:schemeClr val="bg1"/>
                </a:solidFill>
              </a:rPr>
              <a:t>ели</a:t>
            </a:r>
            <a:r>
              <a:rPr lang="ru-RU" sz="2800" dirty="0" smtClean="0">
                <a:solidFill>
                  <a:schemeClr val="bg1"/>
                </a:solidFill>
              </a:rPr>
              <a:t> значительно короче, чем у сосны. Хвоя ели обыкновенной темно-зеленая, четырехгранная, остроконечная, блестящая. Листья одиночные, жесткие, игольчатые, длиной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до 2-2,5 см и толщиной 1-1,5 мм.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13" name="Рисунок 12" descr="http://school.xvatit.com/images/thumb/4/48/24.03-31.jpg/550px-24.03-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714620"/>
            <a:ext cx="33813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img0.liveinternet.ru/images/attach/c/8/101/216/101216164_large_el3_en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870392"/>
            <a:ext cx="4572032" cy="170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285860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i="1" dirty="0" smtClean="0">
                <a:solidFill>
                  <a:srgbClr val="FFFF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0"/>
            <a:ext cx="5357850" cy="1071546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896" y="1214422"/>
            <a:ext cx="6051272" cy="233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u="sng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3</a:t>
            </a:r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:Сколько лет живет хвоя?</a:t>
            </a:r>
          </a:p>
          <a:p>
            <a:pPr algn="ctr"/>
            <a:endParaRPr lang="ru-RU" sz="2800" b="1" dirty="0" smtClean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 ели……………..</a:t>
            </a:r>
          </a:p>
          <a:p>
            <a:endParaRPr lang="ru-RU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сосны………….</a:t>
            </a:r>
          </a:p>
          <a:p>
            <a:endParaRPr lang="ru-RU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лиственницы…</a:t>
            </a: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6388" name="Picture 4" descr="http://bellnina.narod.ru/www/Dacha2002/larch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28604"/>
            <a:ext cx="2460015" cy="3643314"/>
          </a:xfrm>
          <a:prstGeom prst="rect">
            <a:avLst/>
          </a:prstGeom>
          <a:noFill/>
        </p:spPr>
      </p:pic>
      <p:pic>
        <p:nvPicPr>
          <p:cNvPr id="16390" name="Picture 6" descr="http://rostokfamily.ru/upload/iblock/776/77693a0e3de45de9bbe025cea31ee2b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143248"/>
            <a:ext cx="2039890" cy="3071834"/>
          </a:xfrm>
          <a:prstGeom prst="rect">
            <a:avLst/>
          </a:prstGeom>
          <a:noFill/>
        </p:spPr>
      </p:pic>
      <p:pic>
        <p:nvPicPr>
          <p:cNvPr id="16392" name="Picture 8" descr="http://www.landscape.ru/images/plant/pinus-sylvestris-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214554"/>
            <a:ext cx="1988397" cy="307183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786050" y="6286520"/>
            <a:ext cx="814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Ель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57752" y="5357826"/>
            <a:ext cx="1168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Сосна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90471" y="4143380"/>
            <a:ext cx="23535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Лиственница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0298" y="285728"/>
            <a:ext cx="2944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071546"/>
            <a:ext cx="4918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3</a:t>
            </a:r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:правильный ответ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78592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 ели…5-7 лет</a:t>
            </a:r>
          </a:p>
          <a:p>
            <a:endParaRPr lang="ru-RU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сосны…2-3 года</a:t>
            </a:r>
          </a:p>
          <a:p>
            <a:endParaRPr lang="ru-RU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лиственницы…</a:t>
            </a:r>
            <a:r>
              <a:rPr lang="ru-RU" dirty="0" smtClean="0">
                <a:solidFill>
                  <a:schemeClr val="bg1"/>
                </a:solidFill>
              </a:rPr>
              <a:t> Кроны </a:t>
            </a:r>
            <a:r>
              <a:rPr lang="ru-RU" b="1" dirty="0" smtClean="0">
                <a:solidFill>
                  <a:schemeClr val="bg1"/>
                </a:solidFill>
              </a:rPr>
              <a:t>лиственниц</a:t>
            </a:r>
            <a:r>
              <a:rPr lang="ru-RU" dirty="0" smtClean="0">
                <a:solidFill>
                  <a:schemeClr val="bg1"/>
                </a:solidFill>
              </a:rPr>
              <a:t> осенью желтеют, а затем вся </a:t>
            </a:r>
            <a:r>
              <a:rPr lang="ru-RU" b="1" dirty="0" smtClean="0">
                <a:solidFill>
                  <a:schemeClr val="bg1"/>
                </a:solidFill>
              </a:rPr>
              <a:t>хвоя</a:t>
            </a:r>
            <a:r>
              <a:rPr lang="ru-RU" dirty="0" smtClean="0">
                <a:solidFill>
                  <a:schemeClr val="bg1"/>
                </a:solidFill>
              </a:rPr>
              <a:t> опадает</a:t>
            </a:r>
            <a:r>
              <a:rPr lang="ru-RU" dirty="0" smtClean="0"/>
              <a:t>…</a:t>
            </a: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362" name="Picture 2" descr="http://znaika.ru/synopsis_content/15f535f1c99a3b800b115bb74a9561091a6822415133a407e357d4/otdel%20golosemennye.files/image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714752"/>
            <a:ext cx="742955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00B05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://freedesignfile.com/upload/2012/12/Xmas-needles-frames-1-280x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5984" y="0"/>
            <a:ext cx="4214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428604"/>
            <a:ext cx="4572032" cy="785818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071546"/>
            <a:ext cx="81439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4: </a:t>
            </a:r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Определи растения</a:t>
            </a:r>
          </a:p>
          <a:p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 описанию хвои и шишек.</a:t>
            </a:r>
          </a:p>
          <a:p>
            <a:r>
              <a:rPr lang="ru-RU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А) 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Хвоя мягкая, расположена пучками </a:t>
            </a:r>
          </a:p>
          <a:p>
            <a:r>
              <a:rPr lang="ru-RU" sz="2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виде светло-зеленых кисточек, </a:t>
            </a:r>
          </a:p>
          <a:p>
            <a:r>
              <a:rPr lang="ru-RU" sz="200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зиму опадает. Шишки округлые………….</a:t>
            </a:r>
          </a:p>
          <a:p>
            <a:endParaRPr lang="ru-RU" sz="2000" b="1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Б)  </a:t>
            </a:r>
            <a:r>
              <a:rPr lang="ru-RU" sz="2000" dirty="0" smtClean="0">
                <a:ln w="11430"/>
                <a:solidFill>
                  <a:schemeClr val="bg1"/>
                </a:solidFill>
              </a:rPr>
              <a:t>Хвоя расположена на ветвях одиночно, плоская , до 3 см длины, </a:t>
            </a:r>
          </a:p>
          <a:p>
            <a:r>
              <a:rPr lang="ru-RU" sz="2000" dirty="0" smtClean="0">
                <a:ln w="11430"/>
                <a:solidFill>
                  <a:schemeClr val="bg1"/>
                </a:solidFill>
              </a:rPr>
              <a:t>тупая , имеет с нижней стороны две продольные светлые полоски. Не опадает на зиму. Шишка стоит вертикально и не опадает целиком, а постепенно рассыпается на чешуйки………………..</a:t>
            </a:r>
          </a:p>
          <a:p>
            <a:endParaRPr lang="ru-RU" sz="2000" dirty="0" smtClean="0">
              <a:ln w="11430"/>
              <a:solidFill>
                <a:schemeClr val="bg1"/>
              </a:solidFill>
            </a:endParaRPr>
          </a:p>
          <a:p>
            <a:r>
              <a:rPr lang="ru-RU" sz="2000" b="1" dirty="0" smtClean="0">
                <a:ln w="11430"/>
                <a:solidFill>
                  <a:srgbClr val="FF0000"/>
                </a:solidFill>
              </a:rPr>
              <a:t>В)  </a:t>
            </a:r>
            <a:r>
              <a:rPr lang="ru-RU" sz="2000" dirty="0" smtClean="0">
                <a:ln w="11430"/>
                <a:solidFill>
                  <a:schemeClr val="bg1"/>
                </a:solidFill>
              </a:rPr>
              <a:t>Хвоя игловидная, колючая, расположена  одиночно . Шишка в виде мягких шаровидных синих ягод, покрытых восковым налетом ………..</a:t>
            </a:r>
            <a:endParaRPr lang="ru-RU" sz="2000" dirty="0">
              <a:ln w="11430"/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4" name="Picture 12" descr="http://img3.proshkolu.ru/content/media/pic/std/3000000/2850000/2849127-eb9d75c1421266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57356" y="142852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edinomir.ru/photo/original/malin_listv_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14356"/>
            <a:ext cx="3146345" cy="3143272"/>
          </a:xfrm>
          <a:prstGeom prst="rect">
            <a:avLst/>
          </a:prstGeom>
          <a:noFill/>
        </p:spPr>
      </p:pic>
      <p:pic>
        <p:nvPicPr>
          <p:cNvPr id="13316" name="Picture 4" descr="http://tomsk.rcfh.ru/userfiles/images/%E5%EB%FC%20%F12%281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714356"/>
            <a:ext cx="3209925" cy="32099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071670" y="214290"/>
            <a:ext cx="2944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642918"/>
            <a:ext cx="5008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Задание 4: правильный ответ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3286124"/>
            <a:ext cx="2823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А) Лиственница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388" y="3357562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Б) Ель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4000504"/>
            <a:ext cx="31751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В) Можжевельник</a:t>
            </a:r>
            <a:endParaRPr lang="ru-RU" sz="2800" dirty="0"/>
          </a:p>
        </p:txBody>
      </p:sp>
      <p:pic>
        <p:nvPicPr>
          <p:cNvPr id="15" name="Рисунок 14" descr="http://www.polesu.ru/ph2/juniperu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4429132"/>
            <a:ext cx="278608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http://usapteka.com/media/catalog/product/cache/1/image/9df78eab33525d08d6e5fb8d27136e95/m/o/mozzevelnik-300x2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429132"/>
            <a:ext cx="2857500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playcast.ru/uploads/2015/11/04/15740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714356"/>
            <a:ext cx="5643602" cy="857256"/>
          </a:xfrm>
          <a:prstGeom prst="rect">
            <a:avLst/>
          </a:prstGeom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500174"/>
            <a:ext cx="20156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Вывод:</a:t>
            </a:r>
            <a:endParaRPr lang="ru-RU" sz="36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069" y="2285992"/>
            <a:ext cx="725551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1.Какие вегетативные органы имеются</a:t>
            </a:r>
          </a:p>
          <a:p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 хвойных растений?</a:t>
            </a:r>
          </a:p>
          <a:p>
            <a:endParaRPr lang="ru-RU" sz="2800" b="1" dirty="0" smtClean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2800" b="1" dirty="0" smtClean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2.В чем состоят особенности голосеменных </a:t>
            </a:r>
          </a:p>
          <a:p>
            <a:r>
              <a:rPr lang="ru-RU" sz="28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 других высших растений</a:t>
            </a:r>
            <a:endParaRPr lang="ru-RU" sz="2800" b="1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://img-fotki.yandex.ru/get/5607/bravedefender.7a/0_4fe27_67249329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477" y="0"/>
            <a:ext cx="918747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00298" y="785794"/>
            <a:ext cx="2944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Лабораторная работа №20</a:t>
            </a:r>
            <a:endParaRPr lang="ru-RU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285860"/>
            <a:ext cx="1366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u="sng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Вывод:</a:t>
            </a:r>
            <a:endParaRPr lang="ru-RU" sz="28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7550" y="2285992"/>
            <a:ext cx="8806450" cy="3385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Корень, стебель, лист- хвоинки.</a:t>
            </a:r>
          </a:p>
          <a:p>
            <a:pPr marL="342900" indent="-342900">
              <a:buAutoNum type="arabicPeriod"/>
            </a:pPr>
            <a:endParaRPr lang="ru-RU" sz="2800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7030A0"/>
                </a:solidFill>
              </a:rPr>
              <a:t>Листья голосеменных значительно отличаются от </a:t>
            </a:r>
          </a:p>
          <a:p>
            <a:pPr marL="342900" indent="-342900"/>
            <a:r>
              <a:rPr lang="ru-RU" sz="2800" b="1" dirty="0" smtClean="0">
                <a:solidFill>
                  <a:srgbClr val="7030A0"/>
                </a:solidFill>
              </a:rPr>
              <a:t>     других групп растений </a:t>
            </a:r>
          </a:p>
          <a:p>
            <a:pPr marL="342900" indent="-342900"/>
            <a:r>
              <a:rPr lang="ru-RU" sz="2800" b="1" dirty="0" smtClean="0">
                <a:solidFill>
                  <a:srgbClr val="7030A0"/>
                </a:solidFill>
              </a:rPr>
              <a:t>     по форме и размерам :листья – хвоинки.</a:t>
            </a:r>
          </a:p>
          <a:p>
            <a:pPr marL="342900" indent="-342900"/>
            <a:r>
              <a:rPr lang="ru-RU" sz="2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Размножение семенами является </a:t>
            </a:r>
          </a:p>
          <a:p>
            <a:pPr marL="342900" indent="-342900"/>
            <a:r>
              <a:rPr lang="ru-RU" sz="2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их основным отличием от споровых. </a:t>
            </a:r>
          </a:p>
          <a:p>
            <a:pPr marL="342900" indent="-342900">
              <a:buAutoNum type="arabicPeriod"/>
            </a:pPr>
            <a:endParaRPr lang="ru-RU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connectwrapreviews.com/userdata/562cda57593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85786" y="2285992"/>
          <a:ext cx="7429552" cy="3358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143140"/>
                <a:gridCol w="2428892"/>
              </a:tblGrid>
              <a:tr h="4405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Признаки сравнения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Ель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Сосна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34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темно-зеленая, четырехгранная, остроконечная, блестящая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76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380405" y="714356"/>
            <a:ext cx="3326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Заполнить таблицу</a:t>
            </a:r>
            <a:endParaRPr lang="ru-RU" sz="28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357298"/>
            <a:ext cx="3505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Расположение хвоинок на побеге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72198" y="1428736"/>
            <a:ext cx="1734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Длина хвоинок.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1857364"/>
            <a:ext cx="3787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Продолжительность жизни хвоинок.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46" y="857232"/>
            <a:ext cx="2398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Внешний вид хвоинки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428604"/>
            <a:ext cx="2141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Орган размножения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5929330"/>
            <a:ext cx="1587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 1 на побеге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3108" y="6000768"/>
            <a:ext cx="7986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2-3 см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8860" y="4429132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5-7 лет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929454" y="1785926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5-7 лет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29586" y="1428736"/>
            <a:ext cx="875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шишка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857364"/>
            <a:ext cx="1587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 2 на побеге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29190" y="428604"/>
            <a:ext cx="740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5-7см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4876" y="1500174"/>
            <a:ext cx="967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2-3 года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71934" y="2857496"/>
            <a:ext cx="3214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серо- либо сизовато-зелёные,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как правило, слегка изогнутые,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края мелкозубчатые.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357950" y="357166"/>
            <a:ext cx="875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шишка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s00.infourok.ru/images/doc/184/210821/640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28662" y="571480"/>
            <a:ext cx="16209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1571612"/>
          <a:ext cx="7429552" cy="4064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143140"/>
                <a:gridCol w="2428892"/>
              </a:tblGrid>
              <a:tr h="4405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Признаки сравнения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Ель 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Сосна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r>
                        <a:rPr lang="ru-RU" dirty="0" smtClean="0"/>
                        <a:t>Расположение хвоинок на побеге.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1 на побеге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2 на побеге</a:t>
                      </a:r>
                      <a:endParaRPr lang="ru-RU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r>
                        <a:rPr lang="ru-RU" dirty="0" smtClean="0"/>
                        <a:t>Длина хвоинок.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2-3 см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5-7см</a:t>
                      </a:r>
                      <a:endParaRPr lang="ru-RU" dirty="0"/>
                    </a:p>
                  </a:txBody>
                  <a:tcPr/>
                </a:tc>
              </a:tr>
              <a:tr h="407678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жизни хвоинок.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5-7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2-3</a:t>
                      </a:r>
                      <a:r>
                        <a:rPr lang="ru-RU" baseline="0" dirty="0" smtClean="0"/>
                        <a:t> года</a:t>
                      </a:r>
                      <a:endParaRPr lang="ru-RU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r>
                        <a:rPr lang="ru-RU" dirty="0" smtClean="0"/>
                        <a:t>Внешний вид хвоинки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темно-зеленая, четырехгранная, остроконечная, блестящая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серо- либо сизовато-зелёные, как правило, слегка изогнутые, края мелкозубчатые.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40534"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</a:t>
                      </a:r>
                      <a:r>
                        <a:rPr lang="ru-RU" baseline="0" dirty="0" smtClean="0"/>
                        <a:t> размножения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шишка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шишка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ondosparapowerpoint.com/wp-content/uploads/images/9c/powerpoint-con-motivos-de-estud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9" descr="pervcl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2420938"/>
            <a:ext cx="33845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43174" y="1142984"/>
            <a:ext cx="4643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u="sng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Оценивание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2" descr="E:\ИринаМих\АНИМАЦИЯ\arg-5-50-trans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2205038"/>
            <a:ext cx="200025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2" descr="E:\ИринаМих\АНИМАЦИЯ\arg-5-50-trans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143116"/>
            <a:ext cx="200025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okartinkah.ru/img/krasivye-kartinki-dlya-prezentacii-2203/krasivye-kartinki-dlya-prezentacii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500562" y="214290"/>
            <a:ext cx="4118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10" dirty="0" smtClean="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ysClr val="windowText" lastClr="000000"/>
                </a:solidFill>
                <a:latin typeface="KZ Cooper"/>
              </a:rPr>
              <a:t>І(что мы знаем?) </a:t>
            </a:r>
            <a:endParaRPr lang="ru-RU" kern="10" dirty="0">
              <a:ln w="9525">
                <a:solidFill>
                  <a:schemeClr val="accent1"/>
                </a:solidFill>
                <a:round/>
                <a:headEnd/>
                <a:tailEnd/>
              </a:ln>
              <a:solidFill>
                <a:sysClr val="windowText" lastClr="000000"/>
              </a:solidFill>
              <a:latin typeface="KZ Cooper"/>
            </a:endParaRPr>
          </a:p>
        </p:txBody>
      </p:sp>
      <p:sp>
        <p:nvSpPr>
          <p:cNvPr id="3" name="WordArt 16"/>
          <p:cNvSpPr>
            <a:spLocks noChangeArrowheads="1" noChangeShapeType="1" noTextEdit="1"/>
          </p:cNvSpPr>
          <p:nvPr/>
        </p:nvSpPr>
        <p:spPr bwMode="auto">
          <a:xfrm>
            <a:off x="4786314" y="642918"/>
            <a:ext cx="3857652" cy="1000132"/>
          </a:xfrm>
          <a:prstGeom prst="rect">
            <a:avLst/>
          </a:prstGeom>
        </p:spPr>
        <p:txBody>
          <a:bodyPr spcFirstLastPara="1" wrap="none" fromWordArt="1">
            <a:prstTxWarp prst="textChevron">
              <a:avLst/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Музыкальная коробочка </a:t>
            </a:r>
            <a:endParaRPr lang="ru-RU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500042"/>
            <a:ext cx="4572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ряд</a:t>
            </a:r>
          </a:p>
          <a:p>
            <a:pPr>
              <a:spcBef>
                <a:spcPct val="50000"/>
              </a:spcBef>
            </a:pPr>
            <a:endParaRPr lang="kk-KZ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714752"/>
            <a:ext cx="4572000" cy="30008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ряд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размножаются папоротники?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чем отличие высшых растений от нисших?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кукшкин лен относят к двудомным растениям?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Какое значение имеет торф?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прикрепляются мхи к почве?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43504" y="1500174"/>
            <a:ext cx="3429024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3ряд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сфагновый мох назван торфяным?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называется наука , изучающая мхи?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каком побеге развиваются спороносные колоски хвоща?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называются листья папоротника?</a:t>
            </a:r>
          </a:p>
          <a:p>
            <a:pPr marL="342900" indent="-342900">
              <a:spcBef>
                <a:spcPct val="50000"/>
              </a:spcBef>
              <a:buAutoNum type="arabicPeriod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Каково строение папоротниковидных?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14282" y="785794"/>
            <a:ext cx="435768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1.Что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образуется из спор плаунов?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</a:rPr>
              <a:t>2. Назовите ткани, входящие в состав плаунов.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3. Как размножаются хвощи?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</a:rPr>
              <a:t>4. Где развиваются споры у папоротника?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</a:rPr>
              <a:t>5. Какой вид папоротника внесен в Красную книгу Казахстана?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исунок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4" y="0"/>
            <a:ext cx="9144064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71538" y="2285992"/>
            <a:ext cx="7215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Дом. задание:</a:t>
            </a: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 стр.67-68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pic0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04"/>
            <a:ext cx="23034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4221163"/>
            <a:ext cx="2073275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224" y="3286124"/>
            <a:ext cx="7143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Тетрадь с заданиями для индивидуальной работы учещегося стр.11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7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6188" y="357166"/>
            <a:ext cx="1547812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3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Будь счастли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071810"/>
            <a:ext cx="3887787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71670" y="1571612"/>
            <a:ext cx="52864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внимание!!!!!</a:t>
            </a:r>
            <a:endParaRPr lang="ru-RU" sz="44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0" y="642918"/>
            <a:ext cx="4071934" cy="5929354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5072066" y="642918"/>
            <a:ext cx="4071934" cy="5929354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42" name="Picture 2" descr="http://rudocs.exdat.com/pars_docs/tw_refs/4/3088/3088_html_6e3232f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14422"/>
            <a:ext cx="2571768" cy="2286016"/>
          </a:xfrm>
          <a:prstGeom prst="rect">
            <a:avLst/>
          </a:prstGeom>
          <a:noFill/>
        </p:spPr>
      </p:pic>
      <p:pic>
        <p:nvPicPr>
          <p:cNvPr id="61444" name="Picture 4" descr="http://tom3.ru/images/Xvoshh-polevo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214422"/>
            <a:ext cx="2419238" cy="21656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85852" y="642918"/>
            <a:ext cx="25003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Весенний побег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642918"/>
            <a:ext cx="20882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Летний побег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5984" y="-285775"/>
            <a:ext cx="57788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Определи в дом</a:t>
            </a:r>
            <a:r>
              <a:rPr lang="kk-KZ" sz="6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2000240"/>
            <a:ext cx="1576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Генеративный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2357430"/>
            <a:ext cx="1571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Вегетативный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7554" y="2714620"/>
            <a:ext cx="228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Выполняет </a:t>
            </a:r>
            <a:r>
              <a:rPr lang="ru-RU" dirty="0" err="1" smtClean="0">
                <a:solidFill>
                  <a:schemeClr val="bg1"/>
                </a:solidFill>
              </a:rPr>
              <a:t>функци</a:t>
            </a:r>
            <a:r>
              <a:rPr lang="en-US" dirty="0" smtClean="0">
                <a:solidFill>
                  <a:schemeClr val="bg1"/>
                </a:solidFill>
              </a:rPr>
              <a:t>и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роста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3357562"/>
            <a:ext cx="23078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Выполняет функцию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размножения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14678" y="4929198"/>
            <a:ext cx="2966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побеге мутовчатые ветви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868" y="4286256"/>
            <a:ext cx="1980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конце колоски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со спорангиями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43240" y="3929066"/>
            <a:ext cx="2991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Клетки содержат хлорофилл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86116" y="5214950"/>
            <a:ext cx="24227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 побеге мутовчатые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чешуйчатые лист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00364" y="6143644"/>
            <a:ext cx="3367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Побег имеет узлы и междоузлия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28926" y="5786454"/>
            <a:ext cx="3985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Клетки побега не содержат хлорофилл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studfiles.ru/html/2706/744/html_VmN9AHmfcC.tbLy/htmlconvd-cp9Cb0_html_m796f5c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2D050">
              <a:alpha val="0"/>
            </a:srgbClr>
          </a:solidFill>
        </p:spPr>
      </p:pic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1643042" y="500042"/>
            <a:ext cx="6357982" cy="1500198"/>
          </a:xfrm>
          <a:prstGeom prst="rect">
            <a:avLst/>
          </a:prstGeom>
          <a:noFill/>
        </p:spPr>
        <p:txBody>
          <a:bodyPr wrap="none" fromWordArt="1">
            <a:prstTxWarp prst="textArchUp">
              <a:avLst>
                <a:gd name="adj" fmla="val 10808045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Тема урока: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8" name="6-конечная звезда 7"/>
          <p:cNvSpPr/>
          <p:nvPr/>
        </p:nvSpPr>
        <p:spPr>
          <a:xfrm>
            <a:off x="2071670" y="1428736"/>
            <a:ext cx="4572032" cy="3857652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baseline="8000" dirty="0" smtClean="0">
                <a:solidFill>
                  <a:srgbClr val="002060"/>
                </a:solidFill>
                <a:latin typeface="Arial" pitchFamily="34" charset="0"/>
              </a:rPr>
              <a:t>Отряд Голосеменные растения</a:t>
            </a:r>
            <a:endParaRPr lang="ru-RU" sz="4400" b="1" baseline="8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v.900igr.net:10/datai/biologija/Biologija-Golosemennye/0005-007-Biologija-Golosemenny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285852" y="285728"/>
            <a:ext cx="5781691" cy="1190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kk-KZ" sz="3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План: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200024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 smtClean="0"/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 flipH="1">
            <a:off x="4000496" y="1571612"/>
            <a:ext cx="500066" cy="5715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571472" y="3286124"/>
            <a:ext cx="371477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3286116" y="3714752"/>
            <a:ext cx="4500594" cy="14747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endParaRPr lang="ru-RU" sz="36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214282" y="5357826"/>
            <a:ext cx="4572032" cy="91598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5000628" y="2285992"/>
            <a:ext cx="3357586" cy="7016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857364"/>
            <a:ext cx="86394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-Кто такие Голосеменные растения?</a:t>
            </a:r>
          </a:p>
          <a:p>
            <a:r>
              <a:rPr lang="kk-KZ" sz="4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-Почему они так  называются?</a:t>
            </a:r>
          </a:p>
          <a:p>
            <a:r>
              <a:rPr lang="kk-KZ" sz="40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-В чем их отличие?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8" grpId="0"/>
      <p:bldP spid="30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лако 11"/>
          <p:cNvSpPr/>
          <p:nvPr/>
        </p:nvSpPr>
        <p:spPr>
          <a:xfrm rot="21286594">
            <a:off x="168116" y="625981"/>
            <a:ext cx="4214842" cy="2071702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Зимой и летом одним цветом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 rot="829843">
            <a:off x="4401333" y="902359"/>
            <a:ext cx="4214842" cy="2071702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739005">
            <a:off x="4863113" y="1418853"/>
            <a:ext cx="374019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Что летом и зимой </a:t>
            </a:r>
          </a:p>
          <a:p>
            <a:r>
              <a:rPr lang="kk-KZ" sz="32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рубашке одной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8198" name="Picture 6" descr="http://rostokfamily.ru/upload/iblock/776/77693a0e3de45de9bbe025cea31ee2b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928934"/>
            <a:ext cx="3079294" cy="3561283"/>
          </a:xfrm>
          <a:prstGeom prst="rect">
            <a:avLst/>
          </a:prstGeom>
          <a:noFill/>
        </p:spPr>
      </p:pic>
      <p:pic>
        <p:nvPicPr>
          <p:cNvPr id="8200" name="Picture 8" descr="http://www.sawwood.ru/sites/default/files/c8f1a2b7ca790de8375d2981be5ad8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071810"/>
            <a:ext cx="3130770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43042" y="214290"/>
            <a:ext cx="3003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642918"/>
            <a:ext cx="40004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</a:rPr>
              <a:t>Задача нашего урока </a:t>
            </a:r>
            <a:r>
              <a:rPr lang="ru-RU" sz="2400" b="1" i="1" u="sng" dirty="0" smtClean="0"/>
              <a:t>сегодня – на примере местных видов голосеменных растений познакомиться с особенностями строения и условиями их жизни, выявить черты более сложной организации голосеменных по сравнению со споровыми растениями. </a:t>
            </a:r>
            <a:endParaRPr lang="ru-RU" sz="2400" dirty="0"/>
          </a:p>
        </p:txBody>
      </p:sp>
      <p:pic>
        <p:nvPicPr>
          <p:cNvPr id="7172" name="Picture 4" descr="http://www.perfumemaster.org/images/pm_notes/Resins_Balsams/Resins_Balsams_Canadian_Balsam_Not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06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jhonsthie.files.wordpress.com/2009/02/shiny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43438" y="0"/>
            <a:ext cx="450056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Голосеменные</a:t>
            </a:r>
            <a:r>
              <a:rPr lang="ru-RU" sz="2000" dirty="0" smtClean="0"/>
              <a:t> – </a:t>
            </a:r>
            <a:r>
              <a:rPr lang="ru-RU" sz="2000" dirty="0" smtClean="0">
                <a:solidFill>
                  <a:schemeClr val="bg1"/>
                </a:solidFill>
              </a:rPr>
              <a:t>одна из древнейших групп растений, появились они около 400 млн.   лет назад. Расцвет голосеменных пришелся на триасовый период. Судя по ряду признаков в это время на Земле был сухой и холодный период. Именно поэтому голосеменные имеют большое количество черт, характерных для засухоустойчивых растений. Современные голосеменные растения произошли, возможно, от ныне вымерших голосеменных папоротников. Скорее всего их полностью вытеснили более приспособленные к жизни предки современных голосеменных растений . В сего известно более 700 видов голосеменных. Всех голосеменных растений  выделяют в классы</a:t>
            </a:r>
          </a:p>
          <a:p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7652" name="Picture 4" descr="http://vblage.ru/sites/default/files/les_hvoyniy_foto_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820</TotalTime>
  <Words>1104</Words>
  <Application>Microsoft Office PowerPoint</Application>
  <PresentationFormat>Экран (4:3)</PresentationFormat>
  <Paragraphs>195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Windows 7</cp:lastModifiedBy>
  <cp:revision>96</cp:revision>
  <dcterms:created xsi:type="dcterms:W3CDTF">2013-02-08T14:11:05Z</dcterms:created>
  <dcterms:modified xsi:type="dcterms:W3CDTF">2016-02-19T19:28:52Z</dcterms:modified>
</cp:coreProperties>
</file>