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83" r:id="rId4"/>
    <p:sldId id="290" r:id="rId5"/>
    <p:sldId id="257" r:id="rId6"/>
    <p:sldId id="258" r:id="rId7"/>
    <p:sldId id="259" r:id="rId8"/>
    <p:sldId id="260" r:id="rId9"/>
    <p:sldId id="291" r:id="rId10"/>
    <p:sldId id="261" r:id="rId11"/>
    <p:sldId id="263" r:id="rId12"/>
    <p:sldId id="264" r:id="rId13"/>
    <p:sldId id="265" r:id="rId14"/>
    <p:sldId id="294" r:id="rId15"/>
    <p:sldId id="267" r:id="rId16"/>
    <p:sldId id="270" r:id="rId17"/>
    <p:sldId id="268" r:id="rId18"/>
    <p:sldId id="292" r:id="rId19"/>
    <p:sldId id="269" r:id="rId20"/>
    <p:sldId id="273" r:id="rId21"/>
    <p:sldId id="271" r:id="rId22"/>
    <p:sldId id="272" r:id="rId23"/>
    <p:sldId id="274" r:id="rId24"/>
    <p:sldId id="275" r:id="rId25"/>
    <p:sldId id="276" r:id="rId26"/>
    <p:sldId id="277" r:id="rId27"/>
    <p:sldId id="293" r:id="rId28"/>
    <p:sldId id="278" r:id="rId29"/>
    <p:sldId id="287" r:id="rId30"/>
    <p:sldId id="286" r:id="rId31"/>
    <p:sldId id="288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BDB23-1D0F-411C-8CB8-B0355C6B7432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1C7900-8750-4FBD-ACD1-62DC094B8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85;/&#1047;&#1040;&#1042;&#1044;&#1040;&#1053;&#1053;&#1071;.bmp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71472" y="571480"/>
            <a:ext cx="8135937" cy="55800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571472" y="4357694"/>
            <a:ext cx="2016125" cy="2016125"/>
            <a:chOff x="730250" y="138113"/>
            <a:chExt cx="7658100" cy="6486525"/>
          </a:xfrm>
        </p:grpSpPr>
        <p:pic>
          <p:nvPicPr>
            <p:cNvPr id="7" name="Picture 20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9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Группа 21"/>
          <p:cNvGrpSpPr>
            <a:grpSpLocks/>
          </p:cNvGrpSpPr>
          <p:nvPr/>
        </p:nvGrpSpPr>
        <p:grpSpPr bwMode="auto">
          <a:xfrm rot="958162">
            <a:off x="6357950" y="2214554"/>
            <a:ext cx="2214578" cy="1944687"/>
            <a:chOff x="730250" y="138113"/>
            <a:chExt cx="7658100" cy="6486525"/>
          </a:xfrm>
        </p:grpSpPr>
        <p:pic>
          <p:nvPicPr>
            <p:cNvPr id="15" name="Picture 20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17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286512" y="4357694"/>
            <a:ext cx="2016125" cy="2016125"/>
            <a:chOff x="730250" y="138113"/>
            <a:chExt cx="7658100" cy="6486525"/>
          </a:xfrm>
        </p:grpSpPr>
        <p:pic>
          <p:nvPicPr>
            <p:cNvPr id="23" name="Picture 20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81853">
              <a:off x="730250" y="728663"/>
              <a:ext cx="3989388" cy="574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" name="Группа 11"/>
            <p:cNvGrpSpPr>
              <a:grpSpLocks/>
            </p:cNvGrpSpPr>
            <p:nvPr/>
          </p:nvGrpSpPr>
          <p:grpSpPr bwMode="auto">
            <a:xfrm>
              <a:off x="1573213" y="138113"/>
              <a:ext cx="6815137" cy="6486525"/>
              <a:chOff x="1573213" y="138113"/>
              <a:chExt cx="6815137" cy="6486525"/>
            </a:xfrm>
          </p:grpSpPr>
          <p:pic>
            <p:nvPicPr>
              <p:cNvPr id="25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394606">
                <a:off x="2195513" y="138113"/>
                <a:ext cx="3989387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723982">
                <a:off x="3521075" y="549275"/>
                <a:ext cx="3990975" cy="5743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1721910">
                <a:off x="1573213" y="2009775"/>
                <a:ext cx="3206750" cy="4614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638664">
                <a:off x="3355975" y="1724025"/>
                <a:ext cx="3170238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06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210016">
                <a:off x="2655888" y="1822450"/>
                <a:ext cx="3170237" cy="456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28662" y="3357562"/>
            <a:ext cx="6357982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5347"/>
              </a:avLst>
            </a:prstTxWarp>
          </a:bodyPr>
          <a:lstStyle/>
          <a:p>
            <a:pPr algn="ctr" rtl="0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урок биологии</a:t>
            </a:r>
            <a:endParaRPr lang="ru-RU" sz="3600" b="1" i="1" kern="10" spc="0" dirty="0" smtClean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00166" y="1500174"/>
            <a:ext cx="5929354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5"/>
              </a:avLst>
            </a:prstTxWarp>
          </a:bodyPr>
          <a:lstStyle/>
          <a:p>
            <a:pPr algn="ctr" rtl="0"/>
            <a:r>
              <a:rPr lang="kk-KZ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Добро пожаловать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4057650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10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.02.2016 год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14546" y="557214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/>
              </a:rPr>
              <a:t>6 “В” класс                         Учитель:Берзимбетова Р.М.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48963965_0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cl.rushkolnik.ru/tw_files2/urls_1/4/d-3942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429684" cy="600075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Elena\арттинки\126 фоны для презентаций\pic_47e5ee17c6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cs629127.vk.me/v629127334/165d8/GP3Dvi-L7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357586" cy="414340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596497">
            <a:off x="1214414" y="357166"/>
            <a:ext cx="6572296" cy="2571768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 какие растения относятся к хвойным?</a:t>
            </a:r>
            <a:endParaRPr lang="ru-RU" sz="4000" dirty="0"/>
          </a:p>
        </p:txBody>
      </p:sp>
      <p:pic>
        <p:nvPicPr>
          <p:cNvPr id="5126" name="Picture 6" descr="http://cveti.ucoz.ua/_ph/20/336609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5603">
            <a:off x="4105998" y="3310244"/>
            <a:ext cx="1701374" cy="1857364"/>
          </a:xfrm>
          <a:prstGeom prst="rect">
            <a:avLst/>
          </a:prstGeom>
          <a:noFill/>
        </p:spPr>
      </p:pic>
      <p:pic>
        <p:nvPicPr>
          <p:cNvPr id="5128" name="Picture 8" descr="https://upload.wikimedia.org/wikipedia/commons/e/e3/Starr_080117-2216_Spathiphyllum_sp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53434">
            <a:off x="7163802" y="265841"/>
            <a:ext cx="1546048" cy="1428760"/>
          </a:xfrm>
          <a:prstGeom prst="rect">
            <a:avLst/>
          </a:prstGeom>
          <a:noFill/>
        </p:spPr>
      </p:pic>
      <p:pic>
        <p:nvPicPr>
          <p:cNvPr id="5130" name="Picture 10" descr="http://www.ozgunresimler.com/data/media/1000/aloe_vera_400x3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47563">
            <a:off x="144544" y="424838"/>
            <a:ext cx="1898165" cy="1091435"/>
          </a:xfrm>
          <a:prstGeom prst="rect">
            <a:avLst/>
          </a:prstGeom>
          <a:noFill/>
        </p:spPr>
      </p:pic>
      <p:pic>
        <p:nvPicPr>
          <p:cNvPr id="5132" name="Picture 12" descr="http://www.lvivpost.net/application/images/uploads/stories/2013/1334/1634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5712">
            <a:off x="6383922" y="3183826"/>
            <a:ext cx="1821181" cy="1357322"/>
          </a:xfrm>
          <a:prstGeom prst="rect">
            <a:avLst/>
          </a:prstGeom>
          <a:noFill/>
        </p:spPr>
      </p:pic>
      <p:pic>
        <p:nvPicPr>
          <p:cNvPr id="5134" name="Picture 14" descr="http://classconnection.s3.amazonaws.com/885/flashcards/4913885/jpg/cone1-144B446DFF37349BE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48830">
            <a:off x="5791544" y="4986004"/>
            <a:ext cx="2000264" cy="129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freedesignfile.com/upload/2012/12/Xmas-needles-frames-1-280x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tamada-dj.p.fl1.fo.ru/image/chunk13/252208/0/editor/forum/%D0%BC%D0%B0%D0%BB%D1%8C%D0%B2%D0%B8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2928958" cy="4762500"/>
          </a:xfrm>
          <a:prstGeom prst="rect">
            <a:avLst/>
          </a:prstGeom>
          <a:noFill/>
        </p:spPr>
      </p:pic>
      <p:pic>
        <p:nvPicPr>
          <p:cNvPr id="22" name="Picture 4" descr="glob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987925"/>
            <a:ext cx="2330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 rot="573076">
            <a:off x="2307484" y="427679"/>
            <a:ext cx="5357850" cy="2428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 хвойных листья похожи на иголку, называется хвоей. Это сосна обыкновенная, ель, пихта, сосна кедровая, кипарис и другие.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106" name="Picture 10" descr="http://raymondcornett.weebly.com/uploads/5/3/8/3/53830051/9966143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214686"/>
            <a:ext cx="3718251" cy="2381625"/>
          </a:xfrm>
          <a:prstGeom prst="rect">
            <a:avLst/>
          </a:prstGeom>
          <a:noFill/>
        </p:spPr>
      </p:pic>
      <p:pic>
        <p:nvPicPr>
          <p:cNvPr id="4104" name="Picture 8" descr="http://en.academic.ru/pictures/enwiki/70/Fichtennadel_%28crop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40165">
            <a:off x="6369264" y="3739424"/>
            <a:ext cx="200026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hdwallpaperszing.com/wp-content/uploads/2015/07/Sony-Vaio-Green-160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pic>
        <p:nvPicPr>
          <p:cNvPr id="5" name="Picture 2" descr="http://cs629127.vk.me/v629127334/165d8/GP3Dvi-L7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357586" cy="4143404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1500166" y="357166"/>
            <a:ext cx="5857916" cy="250033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Где обитают эти растения?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9460" name="Picture 4" descr="http://img0.liveinternet.ru/images/attach/c/5/86/879/86879836_les_hvoyniy_foto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500570"/>
            <a:ext cx="2316773" cy="1990708"/>
          </a:xfrm>
          <a:prstGeom prst="rect">
            <a:avLst/>
          </a:prstGeom>
          <a:noFill/>
        </p:spPr>
      </p:pic>
      <p:pic>
        <p:nvPicPr>
          <p:cNvPr id="19462" name="Picture 6" descr="http://s6.pikabu.ru/post_img/big/2014/05/13/4/1399953964_638322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786058"/>
            <a:ext cx="2285984" cy="212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christianbackgrounds123.com/images/worship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7686" y="1"/>
            <a:ext cx="47863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Хвойные леса называют Тайгой, которые распространены к югу от тундры. Эти леса идут непрерывной и широкой полосой от западных границ России до Восточной Сибири, занимая большую часть лесной зоны. Тайга протянулась с запада на восток более чем на 7000км.Почвы под таежными лесами относительно бедны питательными веществами, чем почвы под широколиственными лесами, тем более степями. Т  от кто живет в восточной Сибири, хорошо знает лиственничный лес – светлый, полный солнца. Это- светлохвойная тайга. В европейской части страны тайга образована по большей части елью и сосной, хотя на крайнем северо-востоке можно встретить и некоторые другие хвойные деревья. Сибирская тайга преимущественно лиственничная, однако известную роль здесь играют и такие хвойные деревья, как сибирская сосна (кедр), сибирская пихта, обыкновенная сосна, сибирская ель.</a:t>
            </a:r>
            <a:endParaRPr lang="ru-RU" sz="24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8" name="Picture 4" descr="http://fs00.infourok.ru/images/doc/213/242306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Видеоролик «Голосеменные растения » (электронная книга 7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классс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dashkov.by/images/stories/present/7/golosemen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5869893"/>
            <a:ext cx="6381619" cy="988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видеоролик «Голосеменные растения »</a:t>
            </a:r>
          </a:p>
          <a:p>
            <a:r>
              <a:rPr lang="ru-RU" sz="2800" b="1" i="1" u="sng" dirty="0" smtClean="0">
                <a:solidFill>
                  <a:srgbClr val="FF0000"/>
                </a:solidFill>
              </a:rPr>
              <a:t>электронная книга 7 класс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352" y="428604"/>
            <a:ext cx="8801648" cy="70788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http://100-bal.ru/pars_docs/refs/38/37353/37353_html_m6bc494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72008"/>
            <a:ext cx="2171200" cy="2000240"/>
          </a:xfrm>
          <a:prstGeom prst="rect">
            <a:avLst/>
          </a:prstGeom>
          <a:noFill/>
        </p:spPr>
      </p:pic>
      <p:pic>
        <p:nvPicPr>
          <p:cNvPr id="20486" name="Picture 6" descr="http://100-bal.ru/pars_docs/refs/38/37353/37353_html_m7efef26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2180259" cy="2090721"/>
          </a:xfrm>
          <a:prstGeom prst="rect">
            <a:avLst/>
          </a:prstGeom>
          <a:noFill/>
        </p:spPr>
      </p:pic>
      <p:pic>
        <p:nvPicPr>
          <p:cNvPr id="20488" name="Picture 8" descr="http://100-bal.ru/pars_docs/refs/38/37353/37353_html_m6f7457d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00438"/>
            <a:ext cx="2177401" cy="207643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87106" y="1357298"/>
            <a:ext cx="589552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изучить внешнее</a:t>
            </a:r>
          </a:p>
          <a:p>
            <a:pPr algn="ctr"/>
            <a:r>
              <a:rPr lang="ru-RU" sz="4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строение сосны и ели, </a:t>
            </a:r>
          </a:p>
          <a:p>
            <a:pPr algn="ctr"/>
            <a:r>
              <a:rPr lang="ru-RU" sz="4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выяснить их строения</a:t>
            </a:r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4579" y="500042"/>
            <a:ext cx="447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649" y="1214422"/>
            <a:ext cx="690182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Задание 1: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Изучение внешнего строения</a:t>
            </a:r>
          </a:p>
          <a:p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            побега сосны.</a:t>
            </a:r>
          </a:p>
          <a:p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А)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Рассмотрите побег,</a:t>
            </a:r>
          </a:p>
          <a:p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      как располагаются листья –хвоинки?</a:t>
            </a: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Б)  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Каков внешний вид хвоинки?</a:t>
            </a:r>
          </a:p>
          <a:p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В)  </a:t>
            </a:r>
            <a:r>
              <a:rPr lang="ru-RU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Измерь длину одной хвоинки.</a:t>
            </a:r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19464" name="Picture 8" descr="http://ishimovasveta.ucoz.ru/_si/0/63241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57694"/>
            <a:ext cx="3857652" cy="2286016"/>
          </a:xfrm>
          <a:prstGeom prst="rect">
            <a:avLst/>
          </a:prstGeom>
          <a:noFill/>
        </p:spPr>
      </p:pic>
      <p:pic>
        <p:nvPicPr>
          <p:cNvPr id="9" name="Рисунок 8" descr="http://www.udec.ru/images/2410-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44" y="3357562"/>
            <a:ext cx="33337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564" y="571480"/>
            <a:ext cx="631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62782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Задание 1.(правильный ответ)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А)Располагаются на ветвях </a:t>
            </a:r>
            <a:r>
              <a:rPr lang="ru-RU" sz="2400" b="1" dirty="0" smtClean="0">
                <a:solidFill>
                  <a:schemeClr val="bg1"/>
                </a:solidFill>
              </a:rPr>
              <a:t>хвоинки</a:t>
            </a:r>
            <a:r>
              <a:rPr lang="ru-RU" sz="2400" dirty="0" smtClean="0">
                <a:solidFill>
                  <a:schemeClr val="bg1"/>
                </a:solidFill>
              </a:rPr>
              <a:t> попарно.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643182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Б)Серо- либо сизовато-зелёные, как правило, слегка изогнутые, края мелкозубчатые.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В)У молодых деревьев хвоинки длиннее (5—9 см) , у старых короче (2,5—5). </a:t>
            </a:r>
          </a:p>
          <a:p>
            <a:endParaRPr lang="ru-RU" dirty="0"/>
          </a:p>
        </p:txBody>
      </p:sp>
      <p:pic>
        <p:nvPicPr>
          <p:cNvPr id="72706" name="Picture 2" descr="http://classconnection.s3.amazonaws.com/885/flashcards/4913885/jpg/cone1-144B446DFF37349B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4147507" cy="267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4929222" cy="785818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428" y="1357298"/>
            <a:ext cx="721678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2:Изучение внешнего</a:t>
            </a:r>
          </a:p>
          <a:p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строения побега ели.</a:t>
            </a:r>
          </a:p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Рассмотри хвою,</a:t>
            </a:r>
          </a:p>
          <a:p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определи ее расположение на побеге, </a:t>
            </a:r>
          </a:p>
          <a:p>
            <a:r>
              <a:rPr lang="ru-RU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длину хвоинки.</a:t>
            </a:r>
            <a:endParaRPr lang="ru-RU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http://otvet-plus.ru/iz/pihta-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6"/>
            <a:ext cx="5534025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User\Pictures\ДЕТСКИЕ РАМКИ\Ramochky.narod.ru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466396">
            <a:off x="3488525" y="127704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коробочка”</a:t>
            </a: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(вопрос-ответ)</a:t>
            </a: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“Чья ручка?”-</a:t>
            </a: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 дом хвоща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285728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4918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2:правильный ответ</a:t>
            </a:r>
            <a:endParaRPr lang="ru-RU" sz="2800" b="1" u="sng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643050"/>
            <a:ext cx="5715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Хвоинки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b="1" dirty="0" smtClean="0">
                <a:solidFill>
                  <a:schemeClr val="bg1"/>
                </a:solidFill>
              </a:rPr>
              <a:t>ели</a:t>
            </a:r>
            <a:r>
              <a:rPr lang="ru-RU" sz="2800" dirty="0" smtClean="0">
                <a:solidFill>
                  <a:schemeClr val="bg1"/>
                </a:solidFill>
              </a:rPr>
              <a:t> значительно короче, чем у сосны. Хвоя ели обыкновенной темно-зеленая, четырехгранная, остроконечная, блестящая. Листья одиночные, жесткие, игольчатые, длиной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до 2-2,5 см и толщиной 1-1,5 мм.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http://school.xvatit.com/images/thumb/4/48/24.03-31.jpg/550px-24.03-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714620"/>
            <a:ext cx="3381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0.liveinternet.ru/images/attach/c/8/101/216/101216164_large_el3_en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870392"/>
            <a:ext cx="4572032" cy="17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28586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0"/>
            <a:ext cx="5357850" cy="107154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896" y="1214422"/>
            <a:ext cx="6051272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3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:Сколько лет живет хвоя?</a:t>
            </a:r>
          </a:p>
          <a:p>
            <a:pPr algn="ctr"/>
            <a:endParaRPr lang="ru-RU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ели……………..</a:t>
            </a:r>
          </a:p>
          <a:p>
            <a:endParaRPr lang="ru-RU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сосны………….</a:t>
            </a:r>
          </a:p>
          <a:p>
            <a:endParaRPr lang="ru-RU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лиственницы…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 descr="http://bellnina.narod.ru/www/Dacha2002/larch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2460015" cy="3643314"/>
          </a:xfrm>
          <a:prstGeom prst="rect">
            <a:avLst/>
          </a:prstGeom>
          <a:noFill/>
        </p:spPr>
      </p:pic>
      <p:pic>
        <p:nvPicPr>
          <p:cNvPr id="16390" name="Picture 6" descr="http://rostokfamily.ru/upload/iblock/776/77693a0e3de45de9bbe025cea31ee2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143248"/>
            <a:ext cx="2039890" cy="3071834"/>
          </a:xfrm>
          <a:prstGeom prst="rect">
            <a:avLst/>
          </a:prstGeom>
          <a:noFill/>
        </p:spPr>
      </p:pic>
      <p:pic>
        <p:nvPicPr>
          <p:cNvPr id="16392" name="Picture 8" descr="http://www.landscape.ru/images/plant/pinus-sylvestris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14554"/>
            <a:ext cx="1988397" cy="30718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786050" y="6286520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Ель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357826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Сосна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0471" y="4143380"/>
            <a:ext cx="235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Лиственница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4918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3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:правильный ответ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859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ели…5-7 лет</a:t>
            </a:r>
          </a:p>
          <a:p>
            <a:endParaRPr lang="ru-RU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сосны…2-3 года</a:t>
            </a:r>
          </a:p>
          <a:p>
            <a:endParaRPr lang="ru-RU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лиственницы…</a:t>
            </a:r>
            <a:r>
              <a:rPr lang="ru-RU" dirty="0" smtClean="0">
                <a:solidFill>
                  <a:schemeClr val="bg1"/>
                </a:solidFill>
              </a:rPr>
              <a:t> Кроны </a:t>
            </a:r>
            <a:r>
              <a:rPr lang="ru-RU" b="1" dirty="0" smtClean="0">
                <a:solidFill>
                  <a:schemeClr val="bg1"/>
                </a:solidFill>
              </a:rPr>
              <a:t>лиственниц</a:t>
            </a:r>
            <a:r>
              <a:rPr lang="ru-RU" dirty="0" smtClean="0">
                <a:solidFill>
                  <a:schemeClr val="bg1"/>
                </a:solidFill>
              </a:rPr>
              <a:t> осенью желтеют, а затем вся </a:t>
            </a:r>
            <a:r>
              <a:rPr lang="ru-RU" b="1" dirty="0" smtClean="0">
                <a:solidFill>
                  <a:schemeClr val="bg1"/>
                </a:solidFill>
              </a:rPr>
              <a:t>хвоя</a:t>
            </a:r>
            <a:r>
              <a:rPr lang="ru-RU" dirty="0" smtClean="0">
                <a:solidFill>
                  <a:schemeClr val="bg1"/>
                </a:solidFill>
              </a:rPr>
              <a:t> опадает</a:t>
            </a:r>
            <a:r>
              <a:rPr lang="ru-RU" dirty="0" smtClean="0"/>
              <a:t>…</a:t>
            </a: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znaika.ru/synopsis_content/15f535f1c99a3b800b115bb74a9561091a6822415133a407e357d4/otdel%20golosemennye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74295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freedesignfile.com/upload/2012/12/Xmas-needles-frames-1-280x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0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28604"/>
            <a:ext cx="4572032" cy="785818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71546"/>
            <a:ext cx="8143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4: </a:t>
            </a:r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Определи растения</a:t>
            </a:r>
          </a:p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описанию хвои и шишек.</a:t>
            </a:r>
          </a:p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Хвоя мягкая, расположена пучками </a:t>
            </a:r>
          </a:p>
          <a:p>
            <a:r>
              <a:rPr lang="ru-RU" sz="2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виде светло-зеленых кисточек, </a:t>
            </a:r>
          </a:p>
          <a:p>
            <a:r>
              <a:rPr lang="ru-RU" sz="20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зиму опадает. Шишки округлые………….</a:t>
            </a:r>
          </a:p>
          <a:p>
            <a:endParaRPr lang="ru-RU" sz="2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 </a:t>
            </a:r>
            <a:r>
              <a:rPr lang="ru-RU" sz="2000" dirty="0" smtClean="0">
                <a:ln w="11430"/>
                <a:solidFill>
                  <a:schemeClr val="bg1"/>
                </a:solidFill>
              </a:rPr>
              <a:t>Хвоя расположена на ветвях одиночно, плоская , до 3 см длины, </a:t>
            </a:r>
          </a:p>
          <a:p>
            <a:r>
              <a:rPr lang="ru-RU" sz="2000" dirty="0" smtClean="0">
                <a:ln w="11430"/>
                <a:solidFill>
                  <a:schemeClr val="bg1"/>
                </a:solidFill>
              </a:rPr>
              <a:t>тупая , имеет с нижней стороны две продольные светлые полоски. Не опадает на зиму. Шишка стоит вертикально и не опадает целиком, а постепенно рассыпается на чешуйки………………..</a:t>
            </a:r>
          </a:p>
          <a:p>
            <a:endParaRPr lang="ru-RU" sz="2000" dirty="0" smtClean="0">
              <a:ln w="11430"/>
              <a:solidFill>
                <a:schemeClr val="bg1"/>
              </a:solidFill>
            </a:endParaRPr>
          </a:p>
          <a:p>
            <a:r>
              <a:rPr lang="ru-RU" sz="2000" b="1" dirty="0" smtClean="0">
                <a:ln w="11430"/>
                <a:solidFill>
                  <a:srgbClr val="FF0000"/>
                </a:solidFill>
              </a:rPr>
              <a:t>В)  </a:t>
            </a:r>
            <a:r>
              <a:rPr lang="ru-RU" sz="2000" dirty="0" smtClean="0">
                <a:ln w="11430"/>
                <a:solidFill>
                  <a:schemeClr val="bg1"/>
                </a:solidFill>
              </a:rPr>
              <a:t>Хвоя игловидная, колючая, расположена  одиночно . Шишка в виде мягких шаровидных синих ягод, покрытых восковым налетом ………..</a:t>
            </a:r>
            <a:endParaRPr lang="ru-RU" sz="2000" dirty="0">
              <a:ln w="11430"/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img3.proshkolu.ru/content/media/pic/std/3000000/2850000/2849127-eb9d75c142126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4285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edinomir.ru/photo/original/malin_listv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14356"/>
            <a:ext cx="3146345" cy="3143272"/>
          </a:xfrm>
          <a:prstGeom prst="rect">
            <a:avLst/>
          </a:prstGeom>
          <a:noFill/>
        </p:spPr>
      </p:pic>
      <p:pic>
        <p:nvPicPr>
          <p:cNvPr id="13316" name="Picture 4" descr="http://tomsk.rcfh.ru/userfiles/images/%E5%EB%FC%20%F12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714356"/>
            <a:ext cx="3209925" cy="32099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214290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642918"/>
            <a:ext cx="500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4: правильный ответ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286124"/>
            <a:ext cx="2823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Лиственница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3575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Ель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000504"/>
            <a:ext cx="3175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Можжевельник</a:t>
            </a:r>
            <a:endParaRPr lang="ru-RU" sz="2800" dirty="0"/>
          </a:p>
        </p:txBody>
      </p:sp>
      <p:pic>
        <p:nvPicPr>
          <p:cNvPr id="15" name="Рисунок 14" descr="http://www.polesu.ru/ph2/juniperu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429132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usapteka.com/media/catalog/product/cache/1/image/9df78eab33525d08d6e5fb8d27136e95/m/o/mozzevelnik-300x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42913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5/11/04/157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714356"/>
            <a:ext cx="5643602" cy="857256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00174"/>
            <a:ext cx="2015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  <a:endParaRPr lang="ru-RU" sz="36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69" y="2285992"/>
            <a:ext cx="7255512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1.Какие вегетативные органы имеются</a:t>
            </a:r>
          </a:p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хвойных растений?</a:t>
            </a:r>
          </a:p>
          <a:p>
            <a:endParaRPr lang="ru-RU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2.В чем состоят особенности голосеменных </a:t>
            </a:r>
          </a:p>
          <a:p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других высших растений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g-fotki.yandex.ru/get/5607/bravedefender.7a/0_4fe27_67249329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477" y="0"/>
            <a:ext cx="918747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785794"/>
            <a:ext cx="2944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Лабораторная работа №20</a:t>
            </a: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85860"/>
            <a:ext cx="136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Вывод:</a:t>
            </a:r>
            <a:endParaRPr lang="ru-RU" sz="28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550" y="2285992"/>
            <a:ext cx="8806450" cy="338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Корень, стебель, лист- хвоинки.</a:t>
            </a:r>
          </a:p>
          <a:p>
            <a:pPr marL="342900" indent="-342900">
              <a:buAutoNum type="arabicPeriod"/>
            </a:pPr>
            <a:endParaRPr lang="ru-RU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</a:rPr>
              <a:t>Листья голосеменных значительно отличаются от </a:t>
            </a:r>
          </a:p>
          <a:p>
            <a:pPr marL="342900" indent="-342900"/>
            <a:r>
              <a:rPr lang="ru-RU" sz="2800" b="1" dirty="0" smtClean="0">
                <a:solidFill>
                  <a:srgbClr val="7030A0"/>
                </a:solidFill>
              </a:rPr>
              <a:t>     других групп растений </a:t>
            </a:r>
          </a:p>
          <a:p>
            <a:pPr marL="342900" indent="-342900"/>
            <a:r>
              <a:rPr lang="ru-RU" sz="2800" b="1" dirty="0" smtClean="0">
                <a:solidFill>
                  <a:srgbClr val="7030A0"/>
                </a:solidFill>
              </a:rPr>
              <a:t>     по форме и размерам :листья – хвоинки.</a:t>
            </a:r>
          </a:p>
          <a:p>
            <a:pPr marL="342900" indent="-342900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Размножение семенами является </a:t>
            </a:r>
          </a:p>
          <a:p>
            <a:pPr marL="342900" indent="-342900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их основным отличием от споровых. </a:t>
            </a:r>
          </a:p>
          <a:p>
            <a:pPr marL="342900" indent="-342900">
              <a:buAutoNum type="arabicPeriod"/>
            </a:pPr>
            <a:endParaRPr lang="ru-RU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onnectwrapreviews.com/userdata/562cda57593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786" y="2285992"/>
          <a:ext cx="7429552" cy="335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143140"/>
                <a:gridCol w="2428892"/>
              </a:tblGrid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Признаки сравнения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Ель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Сосна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4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темно-зеленая, четырехгранная, остроконечная, блестящая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76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80405" y="714356"/>
            <a:ext cx="3326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Заполнить таблицу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357298"/>
            <a:ext cx="350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Расположение хвоинок на побеге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1428736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Длина хвоинок.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857364"/>
            <a:ext cx="378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Продолжительность жизни хвоинок.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857232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Внешний вид хвоинки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28604"/>
            <a:ext cx="2141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Орган размножения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929330"/>
            <a:ext cx="15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1 на побеге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6000768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2-3 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4429132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5-7 лет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1785926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5-7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1428736"/>
            <a:ext cx="87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шишка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1857364"/>
            <a:ext cx="158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2 на побеге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2860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5-7см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1500174"/>
            <a:ext cx="96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2-3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285749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серо- либо сизовато-зелёные,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правило, слегка изогнутые,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края мелкозубчатые.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357166"/>
            <a:ext cx="875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шишка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s00.infourok.ru/images/doc/184/210821/64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7148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571612"/>
          <a:ext cx="7429552" cy="406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143140"/>
                <a:gridCol w="2428892"/>
              </a:tblGrid>
              <a:tr h="440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Признаки сравнения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Ель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Сосна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Расположение хвоинок на побеге.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1 на побеге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2 на побеге</a:t>
                      </a:r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хвоинок.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5-7см</a:t>
                      </a:r>
                      <a:endParaRPr lang="ru-RU" dirty="0"/>
                    </a:p>
                  </a:txBody>
                  <a:tcPr/>
                </a:tc>
              </a:tr>
              <a:tr h="40767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жизни хвоинок.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5-7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2-3</a:t>
                      </a:r>
                      <a:r>
                        <a:rPr lang="ru-RU" baseline="0" dirty="0" smtClean="0"/>
                        <a:t> года</a:t>
                      </a:r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Внешний вид хвоинки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темно-зеленая, четырехгранная, остроконечная, блестящая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серо- либо сизовато-зелёные, как правило, слегка изогнутые, края мелкозубчатые.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0534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</a:t>
                      </a:r>
                      <a:r>
                        <a:rPr lang="ru-RU" baseline="0" dirty="0" smtClean="0"/>
                        <a:t> размножения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шишка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ndosparapowerpoint.com/wp-content/uploads/images/9c/powerpoint-con-motivos-de-estud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9" descr="perv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420938"/>
            <a:ext cx="33845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1142984"/>
            <a:ext cx="46434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Оценивание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2" descr="E:\ИринаМих\АНИМАЦИЯ\arg-5-50-tran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205038"/>
            <a:ext cx="2000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2" descr="E:\ИринаМих\АНИМАЦИЯ\arg-5-50-tran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200025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kartinkah.ru/img/krasivye-kartinki-dlya-prezentacii-2203/krasivye-kartinki-dlya-prezentacii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00562" y="214290"/>
            <a:ext cx="4118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latin typeface="KZ Cooper"/>
              </a:rPr>
              <a:t>І(что мы знаем?) </a:t>
            </a:r>
            <a:endParaRPr lang="ru-RU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ysClr val="windowText" lastClr="000000"/>
              </a:solidFill>
              <a:latin typeface="KZ Cooper"/>
            </a:endParaRPr>
          </a:p>
        </p:txBody>
      </p:sp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4786314" y="642918"/>
            <a:ext cx="3857652" cy="1000132"/>
          </a:xfrm>
          <a:prstGeom prst="rect">
            <a:avLst/>
          </a:prstGeom>
        </p:spPr>
        <p:txBody>
          <a:bodyPr spcFirstLastPara="1" wrap="none" fromWordArt="1">
            <a:prstTxWarp prst="textChevron">
              <a:avLst/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Музыкальная коробочка </a:t>
            </a:r>
            <a:endParaRPr lang="ru-RU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2"/>
            <a:ext cx="457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ряд</a:t>
            </a:r>
          </a:p>
          <a:p>
            <a:pPr>
              <a:spcBef>
                <a:spcPct val="50000"/>
              </a:spcBef>
            </a:pP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71475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ряд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размножаются папоротники?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чем отличие высшых растений от нисших?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кукшкин лен относят к двудомным растениям?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значение имеет торф?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прикрепляются мхи к почве?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00174"/>
            <a:ext cx="342902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3ряд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сфагновый мох назван торфяным?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называется наука , изучающая мхи?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каком побеге развиваются спороносные колоски хвоща?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называются листья папоротника?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Каково строение папоротниковидных?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14282" y="785794"/>
            <a:ext cx="43576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1.Что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образуется из спор плаунов?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2. Назовите ткани, входящие в состав плаунов.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3. Как размножаются хвощи?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4. Где развиваются споры у папоротника?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5. Какой вид папоротника внесен в Красную книгу Казахстана?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2285992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Дом. задание: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стр.67-68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pic0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221163"/>
            <a:ext cx="20732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3286124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Тетрадь с заданиями для индивидуальной работы учещегося стр.11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7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357166"/>
            <a:ext cx="154781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3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Будь счастли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38877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1571612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внимание!!!!!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642918"/>
            <a:ext cx="4071934" cy="592935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072066" y="642918"/>
            <a:ext cx="4071934" cy="592935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42" name="Picture 2" descr="http://rudocs.exdat.com/pars_docs/tw_refs/4/3088/3088_html_6e3232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2571768" cy="2286016"/>
          </a:xfrm>
          <a:prstGeom prst="rect">
            <a:avLst/>
          </a:prstGeom>
          <a:noFill/>
        </p:spPr>
      </p:pic>
      <p:pic>
        <p:nvPicPr>
          <p:cNvPr id="61444" name="Picture 4" descr="http://tom3.ru/images/Xvoshh-polev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2419238" cy="21656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64291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Весенний побег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642918"/>
            <a:ext cx="2088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Летний побег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-285775"/>
            <a:ext cx="5778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Определи в дом</a:t>
            </a:r>
            <a:r>
              <a:rPr lang="kk-KZ" sz="6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2000240"/>
            <a:ext cx="15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Генеративный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2357430"/>
            <a:ext cx="1571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Вегетативный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2714620"/>
            <a:ext cx="228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Выполняет </a:t>
            </a:r>
            <a:r>
              <a:rPr lang="ru-RU" dirty="0" err="1" smtClean="0">
                <a:solidFill>
                  <a:schemeClr val="bg1"/>
                </a:solidFill>
              </a:rPr>
              <a:t>функци</a:t>
            </a:r>
            <a:r>
              <a:rPr lang="en-US" dirty="0" smtClean="0">
                <a:solidFill>
                  <a:schemeClr val="bg1"/>
                </a:solidFill>
              </a:rPr>
              <a:t>и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роста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3357562"/>
            <a:ext cx="2307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Выполняет функцию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размножения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4929198"/>
            <a:ext cx="296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побеге мутовчатые ветви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286256"/>
            <a:ext cx="1980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конце колоски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 спорангиями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3929066"/>
            <a:ext cx="29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Клетки содержат хлорофилл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5214950"/>
            <a:ext cx="2422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побеге мутовчатые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чешуйчатые лист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00364" y="6143644"/>
            <a:ext cx="3367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Побег имеет узлы и междоузлия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5786454"/>
            <a:ext cx="398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Клетки побега не содержат хлорофилл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udfiles.ru/html/2706/744/html_VmN9AHmfcC.tbLy/htmlconvd-cp9Cb0_html_m796f5c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>
              <a:alpha val="0"/>
            </a:srgbClr>
          </a:solidFill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643042" y="500042"/>
            <a:ext cx="6357982" cy="1500198"/>
          </a:xfrm>
          <a:prstGeom prst="rect">
            <a:avLst/>
          </a:prstGeom>
          <a:noFill/>
        </p:spPr>
        <p:txBody>
          <a:bodyPr wrap="none" fromWordArt="1">
            <a:prstTxWarp prst="textArchUp">
              <a:avLst>
                <a:gd name="adj" fmla="val 1080804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Тема урока: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2071670" y="1428736"/>
            <a:ext cx="4572032" cy="38576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baseline="8000" dirty="0" smtClean="0">
                <a:solidFill>
                  <a:srgbClr val="002060"/>
                </a:solidFill>
                <a:latin typeface="Arial" pitchFamily="34" charset="0"/>
              </a:rPr>
              <a:t>Отряд Голосеменные растения</a:t>
            </a:r>
            <a:endParaRPr lang="ru-RU" sz="4400" b="1" baseline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.900igr.net:10/datai/biologija/Biologija-Golosemennye/0005-007-Biologija-Golosemen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285852" y="285728"/>
            <a:ext cx="5781691" cy="1190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kk-KZ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План: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00024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/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 flipH="1">
            <a:off x="4000496" y="1571612"/>
            <a:ext cx="500066" cy="5715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71472" y="3286124"/>
            <a:ext cx="371477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286116" y="3714752"/>
            <a:ext cx="4500594" cy="14747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14282" y="5357826"/>
            <a:ext cx="4572032" cy="91598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000628" y="2285992"/>
            <a:ext cx="3357586" cy="7016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857364"/>
            <a:ext cx="86394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-Кто такие Голосеменные растения?</a:t>
            </a:r>
          </a:p>
          <a:p>
            <a:r>
              <a:rPr lang="kk-KZ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-Почему они так  называются?</a:t>
            </a:r>
          </a:p>
          <a:p>
            <a:r>
              <a:rPr lang="kk-KZ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-В чем их отличие?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8" grpId="0"/>
      <p:bldP spid="30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 rot="21286594">
            <a:off x="168116" y="625981"/>
            <a:ext cx="4214842" cy="207170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Зимой и летом одним цветом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 rot="829843">
            <a:off x="4401333" y="902359"/>
            <a:ext cx="4214842" cy="207170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739005">
            <a:off x="4863113" y="1418853"/>
            <a:ext cx="37401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летом и зимой </a:t>
            </a:r>
          </a:p>
          <a:p>
            <a:r>
              <a:rPr lang="kk-KZ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рубашке одной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8" name="Picture 6" descr="http://rostokfamily.ru/upload/iblock/776/77693a0e3de45de9bbe025cea31ee2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3079294" cy="3561283"/>
          </a:xfrm>
          <a:prstGeom prst="rect">
            <a:avLst/>
          </a:prstGeom>
          <a:noFill/>
        </p:spPr>
      </p:pic>
      <p:pic>
        <p:nvPicPr>
          <p:cNvPr id="8200" name="Picture 8" descr="http://www.sawwood.ru/sites/default/files/c8f1a2b7ca790de8375d2981be5ad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071810"/>
            <a:ext cx="31307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214290"/>
            <a:ext cx="3003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642918"/>
            <a:ext cx="4000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Задача нашего урока </a:t>
            </a:r>
            <a:r>
              <a:rPr lang="ru-RU" sz="2400" b="1" i="1" u="sng" dirty="0" smtClean="0"/>
              <a:t>сегодня – на примере местных видов голосеменных растений познакомиться с особенностями строения и условиями их жизни, выявить черты более сложной организации голосеменных по сравнению со споровыми растениями. </a:t>
            </a:r>
            <a:endParaRPr lang="ru-RU" sz="2400" dirty="0"/>
          </a:p>
        </p:txBody>
      </p:sp>
      <p:pic>
        <p:nvPicPr>
          <p:cNvPr id="7172" name="Picture 4" descr="http://www.perfumemaster.org/images/pm_notes/Resins_Balsams/Resins_Balsams_Canadian_Balsam_No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jhonsthie.files.wordpress.com/2009/02/shiny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3438" y="0"/>
            <a:ext cx="450056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Голосеменные</a:t>
            </a:r>
            <a:r>
              <a:rPr lang="ru-RU" sz="2000" dirty="0" smtClean="0"/>
              <a:t> – </a:t>
            </a:r>
            <a:r>
              <a:rPr lang="ru-RU" sz="2000" dirty="0" smtClean="0">
                <a:solidFill>
                  <a:schemeClr val="bg1"/>
                </a:solidFill>
              </a:rPr>
              <a:t>одна из древнейших групп растений, появились они около 400 млн.   лет назад. Расцвет голосеменных пришелся на триасовый период. Судя по ряду признаков в это время на Земле был сухой и холодный период. Именно поэтому голосеменные имеют большое количество черт, характерных для засухоустойчивых растений. Современные голосеменные растения произошли, возможно, от ныне вымерших голосеменных папоротников. Скорее всего их полностью вытеснили более приспособленные к жизни предки современных голосеменных растений . В сего известно более 700 видов голосеменных. Всех голосеменных растений  выделяют в классы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7652" name="Picture 4" descr="http://vblage.ru/sites/default/files/les_hvoyniy_foto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820</TotalTime>
  <Words>1104</Words>
  <Application>Microsoft Office PowerPoint</Application>
  <PresentationFormat>Экран (4:3)</PresentationFormat>
  <Paragraphs>195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7</cp:lastModifiedBy>
  <cp:revision>96</cp:revision>
  <dcterms:created xsi:type="dcterms:W3CDTF">2013-02-08T14:11:05Z</dcterms:created>
  <dcterms:modified xsi:type="dcterms:W3CDTF">2016-02-19T19:28:52Z</dcterms:modified>
</cp:coreProperties>
</file>