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87" r:id="rId2"/>
    <p:sldId id="286" r:id="rId3"/>
    <p:sldId id="257" r:id="rId4"/>
    <p:sldId id="256" r:id="rId5"/>
    <p:sldId id="259" r:id="rId6"/>
    <p:sldId id="293" r:id="rId7"/>
    <p:sldId id="260" r:id="rId8"/>
    <p:sldId id="266" r:id="rId9"/>
    <p:sldId id="261" r:id="rId10"/>
    <p:sldId id="262" r:id="rId11"/>
    <p:sldId id="290" r:id="rId12"/>
    <p:sldId id="265" r:id="rId13"/>
    <p:sldId id="263" r:id="rId14"/>
    <p:sldId id="268" r:id="rId15"/>
    <p:sldId id="292" r:id="rId16"/>
    <p:sldId id="291" r:id="rId17"/>
    <p:sldId id="294" r:id="rId18"/>
    <p:sldId id="299" r:id="rId19"/>
    <p:sldId id="295" r:id="rId20"/>
    <p:sldId id="274" r:id="rId21"/>
    <p:sldId id="275" r:id="rId22"/>
    <p:sldId id="281" r:id="rId23"/>
    <p:sldId id="271" r:id="rId24"/>
    <p:sldId id="273" r:id="rId25"/>
    <p:sldId id="277" r:id="rId26"/>
    <p:sldId id="276" r:id="rId27"/>
    <p:sldId id="272" r:id="rId28"/>
    <p:sldId id="278" r:id="rId29"/>
    <p:sldId id="267" r:id="rId30"/>
    <p:sldId id="300" r:id="rId31"/>
    <p:sldId id="264" r:id="rId32"/>
    <p:sldId id="284" r:id="rId33"/>
    <p:sldId id="280" r:id="rId34"/>
    <p:sldId id="279" r:id="rId35"/>
    <p:sldId id="288" r:id="rId36"/>
    <p:sldId id="289" r:id="rId37"/>
    <p:sldId id="296" r:id="rId38"/>
    <p:sldId id="297" r:id="rId39"/>
    <p:sldId id="298" r:id="rId40"/>
    <p:sldId id="282" r:id="rId41"/>
    <p:sldId id="258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4575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565D2A-DE7E-4C25-906C-5F72148B72F6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9E68F42-A8A1-4157-B2CD-554A2D7EE70C}">
      <dgm:prSet phldrT="[Текст]" phldr="1"/>
      <dgm:spPr/>
      <dgm:t>
        <a:bodyPr/>
        <a:lstStyle/>
        <a:p>
          <a:endParaRPr lang="ru-RU"/>
        </a:p>
      </dgm:t>
    </dgm:pt>
    <dgm:pt modelId="{798106B6-4515-46B0-A700-B3088A3DC27E}" type="parTrans" cxnId="{B8A662A3-F1C7-4E72-8C43-52010793D9D9}">
      <dgm:prSet/>
      <dgm:spPr/>
      <dgm:t>
        <a:bodyPr/>
        <a:lstStyle/>
        <a:p>
          <a:endParaRPr lang="ru-RU"/>
        </a:p>
      </dgm:t>
    </dgm:pt>
    <dgm:pt modelId="{58370F0D-7D55-4E21-A017-00AAA8F8556E}" type="sibTrans" cxnId="{B8A662A3-F1C7-4E72-8C43-52010793D9D9}">
      <dgm:prSet/>
      <dgm:spPr/>
      <dgm:t>
        <a:bodyPr/>
        <a:lstStyle/>
        <a:p>
          <a:endParaRPr lang="ru-RU"/>
        </a:p>
      </dgm:t>
    </dgm:pt>
    <dgm:pt modelId="{4504E140-DC39-4127-AE85-6957BA48115D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Часть страны, сформированная в результате территориального разделения труда и отличающаяся по специализации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3245D2-6B05-4A25-93EC-291A9DC1AE01}" type="parTrans" cxnId="{30046501-A900-41D3-A9BE-1A0AB98C4F78}">
      <dgm:prSet/>
      <dgm:spPr/>
      <dgm:t>
        <a:bodyPr/>
        <a:lstStyle/>
        <a:p>
          <a:endParaRPr lang="ru-RU"/>
        </a:p>
      </dgm:t>
    </dgm:pt>
    <dgm:pt modelId="{FD4BC1AF-E740-4313-9D70-6B759BDA7317}" type="sibTrans" cxnId="{30046501-A900-41D3-A9BE-1A0AB98C4F78}">
      <dgm:prSet/>
      <dgm:spPr/>
      <dgm:t>
        <a:bodyPr/>
        <a:lstStyle/>
        <a:p>
          <a:endParaRPr lang="ru-RU"/>
        </a:p>
      </dgm:t>
    </dgm:pt>
    <dgm:pt modelId="{2DC2E2CB-CEF7-4F35-A862-2DE85E525960}">
      <dgm:prSet phldrT="[Текст]" phldr="1"/>
      <dgm:spPr/>
      <dgm:t>
        <a:bodyPr/>
        <a:lstStyle/>
        <a:p>
          <a:endParaRPr lang="ru-RU"/>
        </a:p>
      </dgm:t>
    </dgm:pt>
    <dgm:pt modelId="{B9B56275-9ACA-4FE5-A202-778AB069F511}" type="parTrans" cxnId="{E495EB8C-AA11-4CA0-9720-BC071E12A4FE}">
      <dgm:prSet/>
      <dgm:spPr/>
      <dgm:t>
        <a:bodyPr/>
        <a:lstStyle/>
        <a:p>
          <a:endParaRPr lang="ru-RU"/>
        </a:p>
      </dgm:t>
    </dgm:pt>
    <dgm:pt modelId="{05FCA152-13A1-40FB-BFF0-234161D11E06}" type="sibTrans" cxnId="{E495EB8C-AA11-4CA0-9720-BC071E12A4FE}">
      <dgm:prSet/>
      <dgm:spPr/>
      <dgm:t>
        <a:bodyPr/>
        <a:lstStyle/>
        <a:p>
          <a:endParaRPr lang="ru-RU"/>
        </a:p>
      </dgm:t>
    </dgm:pt>
    <dgm:pt modelId="{FCF4BA39-B5A7-4BE9-AD86-1F9102710303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F7E4FD-232F-44F7-BDDA-70F7B6EB7B87}" type="parTrans" cxnId="{7F6B8AFB-98D1-4E68-BD3F-F02FE348C2D2}">
      <dgm:prSet/>
      <dgm:spPr/>
      <dgm:t>
        <a:bodyPr/>
        <a:lstStyle/>
        <a:p>
          <a:endParaRPr lang="ru-RU"/>
        </a:p>
      </dgm:t>
    </dgm:pt>
    <dgm:pt modelId="{0134B3E0-4483-451A-9E10-E5F61B4950B0}" type="sibTrans" cxnId="{7F6B8AFB-98D1-4E68-BD3F-F02FE348C2D2}">
      <dgm:prSet/>
      <dgm:spPr/>
      <dgm:t>
        <a:bodyPr/>
        <a:lstStyle/>
        <a:p>
          <a:endParaRPr lang="ru-RU"/>
        </a:p>
      </dgm:t>
    </dgm:pt>
    <dgm:pt modelId="{F3F3E9D2-113C-4E9B-A90E-5509F3FFFA86}">
      <dgm:prSet phldrT="[Текст]" phldr="1"/>
      <dgm:spPr/>
      <dgm:t>
        <a:bodyPr/>
        <a:lstStyle/>
        <a:p>
          <a:endParaRPr lang="ru-RU"/>
        </a:p>
      </dgm:t>
    </dgm:pt>
    <dgm:pt modelId="{7C732B36-2072-4050-BD2C-8A0F7B219CE2}" type="parTrans" cxnId="{D425766E-A26B-41F1-B3AE-3F06C2CBDD74}">
      <dgm:prSet/>
      <dgm:spPr/>
      <dgm:t>
        <a:bodyPr/>
        <a:lstStyle/>
        <a:p>
          <a:endParaRPr lang="ru-RU"/>
        </a:p>
      </dgm:t>
    </dgm:pt>
    <dgm:pt modelId="{A84484DC-DF32-4A34-BD0F-F434A45F4621}" type="sibTrans" cxnId="{D425766E-A26B-41F1-B3AE-3F06C2CBDD74}">
      <dgm:prSet/>
      <dgm:spPr/>
      <dgm:t>
        <a:bodyPr/>
        <a:lstStyle/>
        <a:p>
          <a:endParaRPr lang="ru-RU"/>
        </a:p>
      </dgm:t>
    </dgm:pt>
    <dgm:pt modelId="{213F165E-6425-44E4-AAB1-FEDC089A6042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Отрасли специализации, вспомогательные, обслуживающие</a:t>
          </a:r>
          <a:endParaRPr lang="ru-RU" sz="2800" dirty="0"/>
        </a:p>
      </dgm:t>
    </dgm:pt>
    <dgm:pt modelId="{64A1D06E-3639-43D0-8437-02FD2BEF51AB}" type="parTrans" cxnId="{9EB14FF9-DAC3-4AC6-A567-6033C4E0F517}">
      <dgm:prSet/>
      <dgm:spPr/>
      <dgm:t>
        <a:bodyPr/>
        <a:lstStyle/>
        <a:p>
          <a:endParaRPr lang="ru-RU"/>
        </a:p>
      </dgm:t>
    </dgm:pt>
    <dgm:pt modelId="{6C6CDE61-DCD3-46F1-9FF6-9FC7F135278F}" type="sibTrans" cxnId="{9EB14FF9-DAC3-4AC6-A567-6033C4E0F517}">
      <dgm:prSet/>
      <dgm:spPr/>
      <dgm:t>
        <a:bodyPr/>
        <a:lstStyle/>
        <a:p>
          <a:endParaRPr lang="ru-RU"/>
        </a:p>
      </dgm:t>
    </dgm:pt>
    <dgm:pt modelId="{AC31F5E1-856A-442B-9B14-EA9F167A9917}" type="pres">
      <dgm:prSet presAssocID="{39565D2A-DE7E-4C25-906C-5F72148B72F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0956D6-CB4B-4FE9-8843-293999445060}" type="pres">
      <dgm:prSet presAssocID="{F9E68F42-A8A1-4157-B2CD-554A2D7EE70C}" presName="composite" presStyleCnt="0"/>
      <dgm:spPr/>
    </dgm:pt>
    <dgm:pt modelId="{F9946D3C-8A50-4AE6-9E54-383D496C07F2}" type="pres">
      <dgm:prSet presAssocID="{F9E68F42-A8A1-4157-B2CD-554A2D7EE70C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4F9C08-0088-47B8-BAD2-C2837E8C27F2}" type="pres">
      <dgm:prSet presAssocID="{F9E68F42-A8A1-4157-B2CD-554A2D7EE70C}" presName="descendantText" presStyleLbl="alignAcc1" presStyleIdx="0" presStyleCnt="3" custScaleX="97764" custScaleY="1167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99D629-7409-43BE-BFF8-42DFB2C6F7DB}" type="pres">
      <dgm:prSet presAssocID="{58370F0D-7D55-4E21-A017-00AAA8F8556E}" presName="sp" presStyleCnt="0"/>
      <dgm:spPr/>
    </dgm:pt>
    <dgm:pt modelId="{FBA34A80-A084-4AFE-BF96-29B7A8F1E832}" type="pres">
      <dgm:prSet presAssocID="{2DC2E2CB-CEF7-4F35-A862-2DE85E525960}" presName="composite" presStyleCnt="0"/>
      <dgm:spPr/>
    </dgm:pt>
    <dgm:pt modelId="{30A618A6-E667-4CA2-AD10-3D3CD183B330}" type="pres">
      <dgm:prSet presAssocID="{2DC2E2CB-CEF7-4F35-A862-2DE85E52596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F48E54-9828-47A5-8459-5529936C201A}" type="pres">
      <dgm:prSet presAssocID="{2DC2E2CB-CEF7-4F35-A862-2DE85E525960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F133D5-122E-4FE1-BDDA-82C19F23D23C}" type="pres">
      <dgm:prSet presAssocID="{05FCA152-13A1-40FB-BFF0-234161D11E06}" presName="sp" presStyleCnt="0"/>
      <dgm:spPr/>
    </dgm:pt>
    <dgm:pt modelId="{9D95C967-2C09-4825-94B6-977E60EBE4D0}" type="pres">
      <dgm:prSet presAssocID="{F3F3E9D2-113C-4E9B-A90E-5509F3FFFA86}" presName="composite" presStyleCnt="0"/>
      <dgm:spPr/>
    </dgm:pt>
    <dgm:pt modelId="{E84A5F4B-2658-4462-AA15-6A52B4DC2760}" type="pres">
      <dgm:prSet presAssocID="{F3F3E9D2-113C-4E9B-A90E-5509F3FFFA8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F73ECE-C759-41DF-A897-3A47605679AB}" type="pres">
      <dgm:prSet presAssocID="{F3F3E9D2-113C-4E9B-A90E-5509F3FFFA8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25766E-A26B-41F1-B3AE-3F06C2CBDD74}" srcId="{39565D2A-DE7E-4C25-906C-5F72148B72F6}" destId="{F3F3E9D2-113C-4E9B-A90E-5509F3FFFA86}" srcOrd="2" destOrd="0" parTransId="{7C732B36-2072-4050-BD2C-8A0F7B219CE2}" sibTransId="{A84484DC-DF32-4A34-BD0F-F434A45F4621}"/>
    <dgm:cxn modelId="{9EB14FF9-DAC3-4AC6-A567-6033C4E0F517}" srcId="{F3F3E9D2-113C-4E9B-A90E-5509F3FFFA86}" destId="{213F165E-6425-44E4-AAB1-FEDC089A6042}" srcOrd="0" destOrd="0" parTransId="{64A1D06E-3639-43D0-8437-02FD2BEF51AB}" sibTransId="{6C6CDE61-DCD3-46F1-9FF6-9FC7F135278F}"/>
    <dgm:cxn modelId="{BE3EA9FA-561E-46F1-9CCF-9517DFBF35BB}" type="presOf" srcId="{F9E68F42-A8A1-4157-B2CD-554A2D7EE70C}" destId="{F9946D3C-8A50-4AE6-9E54-383D496C07F2}" srcOrd="0" destOrd="0" presId="urn:microsoft.com/office/officeart/2005/8/layout/chevron2"/>
    <dgm:cxn modelId="{B8A662A3-F1C7-4E72-8C43-52010793D9D9}" srcId="{39565D2A-DE7E-4C25-906C-5F72148B72F6}" destId="{F9E68F42-A8A1-4157-B2CD-554A2D7EE70C}" srcOrd="0" destOrd="0" parTransId="{798106B6-4515-46B0-A700-B3088A3DC27E}" sibTransId="{58370F0D-7D55-4E21-A017-00AAA8F8556E}"/>
    <dgm:cxn modelId="{5EB485BD-A2B8-4B01-9C12-4A930B1F9619}" type="presOf" srcId="{2DC2E2CB-CEF7-4F35-A862-2DE85E525960}" destId="{30A618A6-E667-4CA2-AD10-3D3CD183B330}" srcOrd="0" destOrd="0" presId="urn:microsoft.com/office/officeart/2005/8/layout/chevron2"/>
    <dgm:cxn modelId="{D0BA75BA-1771-4075-B993-FE27A8DBB411}" type="presOf" srcId="{4504E140-DC39-4127-AE85-6957BA48115D}" destId="{744F9C08-0088-47B8-BAD2-C2837E8C27F2}" srcOrd="0" destOrd="0" presId="urn:microsoft.com/office/officeart/2005/8/layout/chevron2"/>
    <dgm:cxn modelId="{66818BAA-572D-4FF0-B2D0-B5C2221D87CD}" type="presOf" srcId="{F3F3E9D2-113C-4E9B-A90E-5509F3FFFA86}" destId="{E84A5F4B-2658-4462-AA15-6A52B4DC2760}" srcOrd="0" destOrd="0" presId="urn:microsoft.com/office/officeart/2005/8/layout/chevron2"/>
    <dgm:cxn modelId="{1C11B372-DDE8-43D7-A635-AFC3464401DA}" type="presOf" srcId="{213F165E-6425-44E4-AAB1-FEDC089A6042}" destId="{4AF73ECE-C759-41DF-A897-3A47605679AB}" srcOrd="0" destOrd="0" presId="urn:microsoft.com/office/officeart/2005/8/layout/chevron2"/>
    <dgm:cxn modelId="{7F6B8AFB-98D1-4E68-BD3F-F02FE348C2D2}" srcId="{2DC2E2CB-CEF7-4F35-A862-2DE85E525960}" destId="{FCF4BA39-B5A7-4BE9-AD86-1F9102710303}" srcOrd="0" destOrd="0" parTransId="{3EF7E4FD-232F-44F7-BDDA-70F7B6EB7B87}" sibTransId="{0134B3E0-4483-451A-9E10-E5F61B4950B0}"/>
    <dgm:cxn modelId="{E495EB8C-AA11-4CA0-9720-BC071E12A4FE}" srcId="{39565D2A-DE7E-4C25-906C-5F72148B72F6}" destId="{2DC2E2CB-CEF7-4F35-A862-2DE85E525960}" srcOrd="1" destOrd="0" parTransId="{B9B56275-9ACA-4FE5-A202-778AB069F511}" sibTransId="{05FCA152-13A1-40FB-BFF0-234161D11E06}"/>
    <dgm:cxn modelId="{30046501-A900-41D3-A9BE-1A0AB98C4F78}" srcId="{F9E68F42-A8A1-4157-B2CD-554A2D7EE70C}" destId="{4504E140-DC39-4127-AE85-6957BA48115D}" srcOrd="0" destOrd="0" parTransId="{BF3245D2-6B05-4A25-93EC-291A9DC1AE01}" sibTransId="{FD4BC1AF-E740-4313-9D70-6B759BDA7317}"/>
    <dgm:cxn modelId="{E4F1CB3C-04A8-46D3-9996-3C9DB9E54668}" type="presOf" srcId="{39565D2A-DE7E-4C25-906C-5F72148B72F6}" destId="{AC31F5E1-856A-442B-9B14-EA9F167A9917}" srcOrd="0" destOrd="0" presId="urn:microsoft.com/office/officeart/2005/8/layout/chevron2"/>
    <dgm:cxn modelId="{8BAD87AD-A463-430B-A24D-AB575FCF72DB}" type="presOf" srcId="{FCF4BA39-B5A7-4BE9-AD86-1F9102710303}" destId="{43F48E54-9828-47A5-8459-5529936C201A}" srcOrd="0" destOrd="0" presId="urn:microsoft.com/office/officeart/2005/8/layout/chevron2"/>
    <dgm:cxn modelId="{3C8A2C11-4C74-4436-9708-7EA18D3D611E}" type="presParOf" srcId="{AC31F5E1-856A-442B-9B14-EA9F167A9917}" destId="{AB0956D6-CB4B-4FE9-8843-293999445060}" srcOrd="0" destOrd="0" presId="urn:microsoft.com/office/officeart/2005/8/layout/chevron2"/>
    <dgm:cxn modelId="{BA69EEBB-1FAC-46C8-9EC3-86AA1234E1D0}" type="presParOf" srcId="{AB0956D6-CB4B-4FE9-8843-293999445060}" destId="{F9946D3C-8A50-4AE6-9E54-383D496C07F2}" srcOrd="0" destOrd="0" presId="urn:microsoft.com/office/officeart/2005/8/layout/chevron2"/>
    <dgm:cxn modelId="{B7371786-5A68-4B38-9066-1BD22A88A906}" type="presParOf" srcId="{AB0956D6-CB4B-4FE9-8843-293999445060}" destId="{744F9C08-0088-47B8-BAD2-C2837E8C27F2}" srcOrd="1" destOrd="0" presId="urn:microsoft.com/office/officeart/2005/8/layout/chevron2"/>
    <dgm:cxn modelId="{EA651235-150D-4EC6-9553-7049D7E8CAC0}" type="presParOf" srcId="{AC31F5E1-856A-442B-9B14-EA9F167A9917}" destId="{1A99D629-7409-43BE-BFF8-42DFB2C6F7DB}" srcOrd="1" destOrd="0" presId="urn:microsoft.com/office/officeart/2005/8/layout/chevron2"/>
    <dgm:cxn modelId="{DC9E4A01-D681-47F4-9F8B-FFB1EAFA88A6}" type="presParOf" srcId="{AC31F5E1-856A-442B-9B14-EA9F167A9917}" destId="{FBA34A80-A084-4AFE-BF96-29B7A8F1E832}" srcOrd="2" destOrd="0" presId="urn:microsoft.com/office/officeart/2005/8/layout/chevron2"/>
    <dgm:cxn modelId="{F102EF18-F28C-4666-996F-C39947664E5A}" type="presParOf" srcId="{FBA34A80-A084-4AFE-BF96-29B7A8F1E832}" destId="{30A618A6-E667-4CA2-AD10-3D3CD183B330}" srcOrd="0" destOrd="0" presId="urn:microsoft.com/office/officeart/2005/8/layout/chevron2"/>
    <dgm:cxn modelId="{CDCD33BD-6286-4E78-A4B2-38B7FE962670}" type="presParOf" srcId="{FBA34A80-A084-4AFE-BF96-29B7A8F1E832}" destId="{43F48E54-9828-47A5-8459-5529936C201A}" srcOrd="1" destOrd="0" presId="urn:microsoft.com/office/officeart/2005/8/layout/chevron2"/>
    <dgm:cxn modelId="{9E5AE78C-7A82-4133-8265-604CFD62FC26}" type="presParOf" srcId="{AC31F5E1-856A-442B-9B14-EA9F167A9917}" destId="{58F133D5-122E-4FE1-BDDA-82C19F23D23C}" srcOrd="3" destOrd="0" presId="urn:microsoft.com/office/officeart/2005/8/layout/chevron2"/>
    <dgm:cxn modelId="{326C9525-0B8E-47FD-A750-32BC796C32E4}" type="presParOf" srcId="{AC31F5E1-856A-442B-9B14-EA9F167A9917}" destId="{9D95C967-2C09-4825-94B6-977E60EBE4D0}" srcOrd="4" destOrd="0" presId="urn:microsoft.com/office/officeart/2005/8/layout/chevron2"/>
    <dgm:cxn modelId="{FE0E3422-467E-4FF4-BB22-66F515E675EF}" type="presParOf" srcId="{9D95C967-2C09-4825-94B6-977E60EBE4D0}" destId="{E84A5F4B-2658-4462-AA15-6A52B4DC2760}" srcOrd="0" destOrd="0" presId="urn:microsoft.com/office/officeart/2005/8/layout/chevron2"/>
    <dgm:cxn modelId="{C9E8D293-E8AD-4906-ADCB-08FB84421ECF}" type="presParOf" srcId="{9D95C967-2C09-4825-94B6-977E60EBE4D0}" destId="{4AF73ECE-C759-41DF-A897-3A47605679A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565D2A-DE7E-4C25-906C-5F72148B72F6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9E68F42-A8A1-4157-B2CD-554A2D7EE70C}">
      <dgm:prSet phldrT="[Текст]" phldr="1"/>
      <dgm:spPr/>
      <dgm:t>
        <a:bodyPr/>
        <a:lstStyle/>
        <a:p>
          <a:endParaRPr lang="ru-RU"/>
        </a:p>
      </dgm:t>
    </dgm:pt>
    <dgm:pt modelId="{798106B6-4515-46B0-A700-B3088A3DC27E}" type="parTrans" cxnId="{B8A662A3-F1C7-4E72-8C43-52010793D9D9}">
      <dgm:prSet/>
      <dgm:spPr/>
      <dgm:t>
        <a:bodyPr/>
        <a:lstStyle/>
        <a:p>
          <a:endParaRPr lang="ru-RU"/>
        </a:p>
      </dgm:t>
    </dgm:pt>
    <dgm:pt modelId="{58370F0D-7D55-4E21-A017-00AAA8F8556E}" type="sibTrans" cxnId="{B8A662A3-F1C7-4E72-8C43-52010793D9D9}">
      <dgm:prSet/>
      <dgm:spPr/>
      <dgm:t>
        <a:bodyPr/>
        <a:lstStyle/>
        <a:p>
          <a:endParaRPr lang="ru-RU"/>
        </a:p>
      </dgm:t>
    </dgm:pt>
    <dgm:pt modelId="{4504E140-DC39-4127-AE85-6957BA48115D}">
      <dgm:prSet phldrT="[Текст]" custT="1"/>
      <dgm:spPr/>
      <dgm:t>
        <a:bodyPr/>
        <a:lstStyle/>
        <a:p>
          <a:pPr algn="ctr"/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Взаимосвязанное и взаимообусловленное</a:t>
          </a:r>
          <a:r>
            <a:rPr lang="ru-RU" sz="2800" b="1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сочетание производств, формирующихся вокруг одного - главного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3245D2-6B05-4A25-93EC-291A9DC1AE01}" type="parTrans" cxnId="{30046501-A900-41D3-A9BE-1A0AB98C4F78}">
      <dgm:prSet/>
      <dgm:spPr/>
      <dgm:t>
        <a:bodyPr/>
        <a:lstStyle/>
        <a:p>
          <a:endParaRPr lang="ru-RU"/>
        </a:p>
      </dgm:t>
    </dgm:pt>
    <dgm:pt modelId="{FD4BC1AF-E740-4313-9D70-6B759BDA7317}" type="sibTrans" cxnId="{30046501-A900-41D3-A9BE-1A0AB98C4F78}">
      <dgm:prSet/>
      <dgm:spPr/>
      <dgm:t>
        <a:bodyPr/>
        <a:lstStyle/>
        <a:p>
          <a:endParaRPr lang="ru-RU"/>
        </a:p>
      </dgm:t>
    </dgm:pt>
    <dgm:pt modelId="{2DC2E2CB-CEF7-4F35-A862-2DE85E525960}">
      <dgm:prSet phldrT="[Текст]" phldr="1"/>
      <dgm:spPr/>
      <dgm:t>
        <a:bodyPr/>
        <a:lstStyle/>
        <a:p>
          <a:endParaRPr lang="ru-RU"/>
        </a:p>
      </dgm:t>
    </dgm:pt>
    <dgm:pt modelId="{B9B56275-9ACA-4FE5-A202-778AB069F511}" type="parTrans" cxnId="{E495EB8C-AA11-4CA0-9720-BC071E12A4FE}">
      <dgm:prSet/>
      <dgm:spPr/>
      <dgm:t>
        <a:bodyPr/>
        <a:lstStyle/>
        <a:p>
          <a:endParaRPr lang="ru-RU"/>
        </a:p>
      </dgm:t>
    </dgm:pt>
    <dgm:pt modelId="{05FCA152-13A1-40FB-BFF0-234161D11E06}" type="sibTrans" cxnId="{E495EB8C-AA11-4CA0-9720-BC071E12A4FE}">
      <dgm:prSet/>
      <dgm:spPr/>
      <dgm:t>
        <a:bodyPr/>
        <a:lstStyle/>
        <a:p>
          <a:endParaRPr lang="ru-RU"/>
        </a:p>
      </dgm:t>
    </dgm:pt>
    <dgm:pt modelId="{FCF4BA39-B5A7-4BE9-AD86-1F9102710303}">
      <dgm:prSet phldrT="[Текст]" custT="1"/>
      <dgm:spPr/>
      <dgm:t>
        <a:bodyPr/>
        <a:lstStyle/>
        <a:p>
          <a:pPr algn="ctr"/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Город или поселок городского типа, где сосредоточены предприятия различных отраслей, не связанных между собой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F7E4FD-232F-44F7-BDDA-70F7B6EB7B87}" type="parTrans" cxnId="{7F6B8AFB-98D1-4E68-BD3F-F02FE348C2D2}">
      <dgm:prSet/>
      <dgm:spPr/>
      <dgm:t>
        <a:bodyPr/>
        <a:lstStyle/>
        <a:p>
          <a:endParaRPr lang="ru-RU"/>
        </a:p>
      </dgm:t>
    </dgm:pt>
    <dgm:pt modelId="{0134B3E0-4483-451A-9E10-E5F61B4950B0}" type="sibTrans" cxnId="{7F6B8AFB-98D1-4E68-BD3F-F02FE348C2D2}">
      <dgm:prSet/>
      <dgm:spPr/>
      <dgm:t>
        <a:bodyPr/>
        <a:lstStyle/>
        <a:p>
          <a:endParaRPr lang="ru-RU"/>
        </a:p>
      </dgm:t>
    </dgm:pt>
    <dgm:pt modelId="{F3F3E9D2-113C-4E9B-A90E-5509F3FFFA86}">
      <dgm:prSet phldrT="[Текст]" phldr="1"/>
      <dgm:spPr/>
      <dgm:t>
        <a:bodyPr/>
        <a:lstStyle/>
        <a:p>
          <a:endParaRPr lang="ru-RU" dirty="0"/>
        </a:p>
      </dgm:t>
    </dgm:pt>
    <dgm:pt modelId="{7C732B36-2072-4050-BD2C-8A0F7B219CE2}" type="parTrans" cxnId="{D425766E-A26B-41F1-B3AE-3F06C2CBDD74}">
      <dgm:prSet/>
      <dgm:spPr/>
      <dgm:t>
        <a:bodyPr/>
        <a:lstStyle/>
        <a:p>
          <a:endParaRPr lang="ru-RU"/>
        </a:p>
      </dgm:t>
    </dgm:pt>
    <dgm:pt modelId="{A84484DC-DF32-4A34-BD0F-F434A45F4621}" type="sibTrans" cxnId="{D425766E-A26B-41F1-B3AE-3F06C2CBDD74}">
      <dgm:prSet/>
      <dgm:spPr/>
      <dgm:t>
        <a:bodyPr/>
        <a:lstStyle/>
        <a:p>
          <a:endParaRPr lang="ru-RU"/>
        </a:p>
      </dgm:t>
    </dgm:pt>
    <dgm:pt modelId="{213F165E-6425-44E4-AAB1-FEDC089A6042}">
      <dgm:prSet phldrT="[Текст]" custT="1"/>
      <dgm:spPr/>
      <dgm:t>
        <a:bodyPr/>
        <a:lstStyle/>
        <a:p>
          <a:pPr algn="ctr"/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Группа взаимосвязанных предприятий на определенной территории с единой инфраструктурой 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A1D06E-3639-43D0-8437-02FD2BEF51AB}" type="parTrans" cxnId="{9EB14FF9-DAC3-4AC6-A567-6033C4E0F517}">
      <dgm:prSet/>
      <dgm:spPr/>
      <dgm:t>
        <a:bodyPr/>
        <a:lstStyle/>
        <a:p>
          <a:endParaRPr lang="ru-RU"/>
        </a:p>
      </dgm:t>
    </dgm:pt>
    <dgm:pt modelId="{6C6CDE61-DCD3-46F1-9FF6-9FC7F135278F}" type="sibTrans" cxnId="{9EB14FF9-DAC3-4AC6-A567-6033C4E0F517}">
      <dgm:prSet/>
      <dgm:spPr/>
      <dgm:t>
        <a:bodyPr/>
        <a:lstStyle/>
        <a:p>
          <a:endParaRPr lang="ru-RU"/>
        </a:p>
      </dgm:t>
    </dgm:pt>
    <dgm:pt modelId="{AC31F5E1-856A-442B-9B14-EA9F167A9917}" type="pres">
      <dgm:prSet presAssocID="{39565D2A-DE7E-4C25-906C-5F72148B72F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0956D6-CB4B-4FE9-8843-293999445060}" type="pres">
      <dgm:prSet presAssocID="{F9E68F42-A8A1-4157-B2CD-554A2D7EE70C}" presName="composite" presStyleCnt="0"/>
      <dgm:spPr/>
    </dgm:pt>
    <dgm:pt modelId="{F9946D3C-8A50-4AE6-9E54-383D496C07F2}" type="pres">
      <dgm:prSet presAssocID="{F9E68F42-A8A1-4157-B2CD-554A2D7EE70C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4F9C08-0088-47B8-BAD2-C2837E8C27F2}" type="pres">
      <dgm:prSet presAssocID="{F9E68F42-A8A1-4157-B2CD-554A2D7EE70C}" presName="descendantText" presStyleLbl="alignAcc1" presStyleIdx="0" presStyleCnt="3" custScaleX="97764" custScaleY="1167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99D629-7409-43BE-BFF8-42DFB2C6F7DB}" type="pres">
      <dgm:prSet presAssocID="{58370F0D-7D55-4E21-A017-00AAA8F8556E}" presName="sp" presStyleCnt="0"/>
      <dgm:spPr/>
    </dgm:pt>
    <dgm:pt modelId="{FBA34A80-A084-4AFE-BF96-29B7A8F1E832}" type="pres">
      <dgm:prSet presAssocID="{2DC2E2CB-CEF7-4F35-A862-2DE85E525960}" presName="composite" presStyleCnt="0"/>
      <dgm:spPr/>
    </dgm:pt>
    <dgm:pt modelId="{30A618A6-E667-4CA2-AD10-3D3CD183B330}" type="pres">
      <dgm:prSet presAssocID="{2DC2E2CB-CEF7-4F35-A862-2DE85E52596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F48E54-9828-47A5-8459-5529936C201A}" type="pres">
      <dgm:prSet presAssocID="{2DC2E2CB-CEF7-4F35-A862-2DE85E525960}" presName="descendantText" presStyleLbl="alignAcc1" presStyleIdx="1" presStyleCnt="3" custScaleX="98688" custScaleY="1359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F133D5-122E-4FE1-BDDA-82C19F23D23C}" type="pres">
      <dgm:prSet presAssocID="{05FCA152-13A1-40FB-BFF0-234161D11E06}" presName="sp" presStyleCnt="0"/>
      <dgm:spPr/>
    </dgm:pt>
    <dgm:pt modelId="{9D95C967-2C09-4825-94B6-977E60EBE4D0}" type="pres">
      <dgm:prSet presAssocID="{F3F3E9D2-113C-4E9B-A90E-5509F3FFFA86}" presName="composite" presStyleCnt="0"/>
      <dgm:spPr/>
    </dgm:pt>
    <dgm:pt modelId="{E84A5F4B-2658-4462-AA15-6A52B4DC2760}" type="pres">
      <dgm:prSet presAssocID="{F3F3E9D2-113C-4E9B-A90E-5509F3FFFA8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F73ECE-C759-41DF-A897-3A47605679AB}" type="pres">
      <dgm:prSet presAssocID="{F3F3E9D2-113C-4E9B-A90E-5509F3FFFA86}" presName="descendantText" presStyleLbl="alignAcc1" presStyleIdx="2" presStyleCnt="3" custScaleX="100979" custScaleY="1298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95EB8C-AA11-4CA0-9720-BC071E12A4FE}" srcId="{39565D2A-DE7E-4C25-906C-5F72148B72F6}" destId="{2DC2E2CB-CEF7-4F35-A862-2DE85E525960}" srcOrd="1" destOrd="0" parTransId="{B9B56275-9ACA-4FE5-A202-778AB069F511}" sibTransId="{05FCA152-13A1-40FB-BFF0-234161D11E06}"/>
    <dgm:cxn modelId="{C5B02A32-F239-4A0B-8871-DB8E424436DC}" type="presOf" srcId="{39565D2A-DE7E-4C25-906C-5F72148B72F6}" destId="{AC31F5E1-856A-442B-9B14-EA9F167A9917}" srcOrd="0" destOrd="0" presId="urn:microsoft.com/office/officeart/2005/8/layout/chevron2"/>
    <dgm:cxn modelId="{30046501-A900-41D3-A9BE-1A0AB98C4F78}" srcId="{F9E68F42-A8A1-4157-B2CD-554A2D7EE70C}" destId="{4504E140-DC39-4127-AE85-6957BA48115D}" srcOrd="0" destOrd="0" parTransId="{BF3245D2-6B05-4A25-93EC-291A9DC1AE01}" sibTransId="{FD4BC1AF-E740-4313-9D70-6B759BDA7317}"/>
    <dgm:cxn modelId="{B1D3D96A-FEDF-4B53-AED6-7BD806B6CD87}" type="presOf" srcId="{2DC2E2CB-CEF7-4F35-A862-2DE85E525960}" destId="{30A618A6-E667-4CA2-AD10-3D3CD183B330}" srcOrd="0" destOrd="0" presId="urn:microsoft.com/office/officeart/2005/8/layout/chevron2"/>
    <dgm:cxn modelId="{BEB3D54F-2D4F-479C-AA9F-71411F1050B1}" type="presOf" srcId="{4504E140-DC39-4127-AE85-6957BA48115D}" destId="{744F9C08-0088-47B8-BAD2-C2837E8C27F2}" srcOrd="0" destOrd="0" presId="urn:microsoft.com/office/officeart/2005/8/layout/chevron2"/>
    <dgm:cxn modelId="{33012F83-FCCE-4D27-9D94-2720AE1CA891}" type="presOf" srcId="{213F165E-6425-44E4-AAB1-FEDC089A6042}" destId="{4AF73ECE-C759-41DF-A897-3A47605679AB}" srcOrd="0" destOrd="0" presId="urn:microsoft.com/office/officeart/2005/8/layout/chevron2"/>
    <dgm:cxn modelId="{9EB14FF9-DAC3-4AC6-A567-6033C4E0F517}" srcId="{F3F3E9D2-113C-4E9B-A90E-5509F3FFFA86}" destId="{213F165E-6425-44E4-AAB1-FEDC089A6042}" srcOrd="0" destOrd="0" parTransId="{64A1D06E-3639-43D0-8437-02FD2BEF51AB}" sibTransId="{6C6CDE61-DCD3-46F1-9FF6-9FC7F135278F}"/>
    <dgm:cxn modelId="{1D918FB3-BD60-4688-8699-25952A458FD5}" type="presOf" srcId="{F3F3E9D2-113C-4E9B-A90E-5509F3FFFA86}" destId="{E84A5F4B-2658-4462-AA15-6A52B4DC2760}" srcOrd="0" destOrd="0" presId="urn:microsoft.com/office/officeart/2005/8/layout/chevron2"/>
    <dgm:cxn modelId="{D425766E-A26B-41F1-B3AE-3F06C2CBDD74}" srcId="{39565D2A-DE7E-4C25-906C-5F72148B72F6}" destId="{F3F3E9D2-113C-4E9B-A90E-5509F3FFFA86}" srcOrd="2" destOrd="0" parTransId="{7C732B36-2072-4050-BD2C-8A0F7B219CE2}" sibTransId="{A84484DC-DF32-4A34-BD0F-F434A45F4621}"/>
    <dgm:cxn modelId="{7F6B8AFB-98D1-4E68-BD3F-F02FE348C2D2}" srcId="{2DC2E2CB-CEF7-4F35-A862-2DE85E525960}" destId="{FCF4BA39-B5A7-4BE9-AD86-1F9102710303}" srcOrd="0" destOrd="0" parTransId="{3EF7E4FD-232F-44F7-BDDA-70F7B6EB7B87}" sibTransId="{0134B3E0-4483-451A-9E10-E5F61B4950B0}"/>
    <dgm:cxn modelId="{97A8D7C5-ACBF-4746-9CF0-EE11BF7F5D88}" type="presOf" srcId="{FCF4BA39-B5A7-4BE9-AD86-1F9102710303}" destId="{43F48E54-9828-47A5-8459-5529936C201A}" srcOrd="0" destOrd="0" presId="urn:microsoft.com/office/officeart/2005/8/layout/chevron2"/>
    <dgm:cxn modelId="{B8A662A3-F1C7-4E72-8C43-52010793D9D9}" srcId="{39565D2A-DE7E-4C25-906C-5F72148B72F6}" destId="{F9E68F42-A8A1-4157-B2CD-554A2D7EE70C}" srcOrd="0" destOrd="0" parTransId="{798106B6-4515-46B0-A700-B3088A3DC27E}" sibTransId="{58370F0D-7D55-4E21-A017-00AAA8F8556E}"/>
    <dgm:cxn modelId="{85709F53-566B-4B19-BDC9-3B4F2CF475AD}" type="presOf" srcId="{F9E68F42-A8A1-4157-B2CD-554A2D7EE70C}" destId="{F9946D3C-8A50-4AE6-9E54-383D496C07F2}" srcOrd="0" destOrd="0" presId="urn:microsoft.com/office/officeart/2005/8/layout/chevron2"/>
    <dgm:cxn modelId="{FFA8E953-F449-43ED-9F34-B290149561FE}" type="presParOf" srcId="{AC31F5E1-856A-442B-9B14-EA9F167A9917}" destId="{AB0956D6-CB4B-4FE9-8843-293999445060}" srcOrd="0" destOrd="0" presId="urn:microsoft.com/office/officeart/2005/8/layout/chevron2"/>
    <dgm:cxn modelId="{270A5ED3-636C-4597-8222-032F6250BEB2}" type="presParOf" srcId="{AB0956D6-CB4B-4FE9-8843-293999445060}" destId="{F9946D3C-8A50-4AE6-9E54-383D496C07F2}" srcOrd="0" destOrd="0" presId="urn:microsoft.com/office/officeart/2005/8/layout/chevron2"/>
    <dgm:cxn modelId="{D35013F7-80E4-4C82-830B-88C7C36E37ED}" type="presParOf" srcId="{AB0956D6-CB4B-4FE9-8843-293999445060}" destId="{744F9C08-0088-47B8-BAD2-C2837E8C27F2}" srcOrd="1" destOrd="0" presId="urn:microsoft.com/office/officeart/2005/8/layout/chevron2"/>
    <dgm:cxn modelId="{57F91194-33F6-4037-BEE9-A174AE01F9F1}" type="presParOf" srcId="{AC31F5E1-856A-442B-9B14-EA9F167A9917}" destId="{1A99D629-7409-43BE-BFF8-42DFB2C6F7DB}" srcOrd="1" destOrd="0" presId="urn:microsoft.com/office/officeart/2005/8/layout/chevron2"/>
    <dgm:cxn modelId="{C086206E-6A5F-4F3F-A062-B0CDE7E7FA39}" type="presParOf" srcId="{AC31F5E1-856A-442B-9B14-EA9F167A9917}" destId="{FBA34A80-A084-4AFE-BF96-29B7A8F1E832}" srcOrd="2" destOrd="0" presId="urn:microsoft.com/office/officeart/2005/8/layout/chevron2"/>
    <dgm:cxn modelId="{81232244-CE2C-4FD7-A4B1-8991788B8050}" type="presParOf" srcId="{FBA34A80-A084-4AFE-BF96-29B7A8F1E832}" destId="{30A618A6-E667-4CA2-AD10-3D3CD183B330}" srcOrd="0" destOrd="0" presId="urn:microsoft.com/office/officeart/2005/8/layout/chevron2"/>
    <dgm:cxn modelId="{EC3A5701-6EA9-4504-A64E-AB61913465E6}" type="presParOf" srcId="{FBA34A80-A084-4AFE-BF96-29B7A8F1E832}" destId="{43F48E54-9828-47A5-8459-5529936C201A}" srcOrd="1" destOrd="0" presId="urn:microsoft.com/office/officeart/2005/8/layout/chevron2"/>
    <dgm:cxn modelId="{932B37CB-2B9A-4CF3-8621-CAA4D6C04DD1}" type="presParOf" srcId="{AC31F5E1-856A-442B-9B14-EA9F167A9917}" destId="{58F133D5-122E-4FE1-BDDA-82C19F23D23C}" srcOrd="3" destOrd="0" presId="urn:microsoft.com/office/officeart/2005/8/layout/chevron2"/>
    <dgm:cxn modelId="{A6CEE6FB-6B4D-4E58-8191-35AFDF1E99F7}" type="presParOf" srcId="{AC31F5E1-856A-442B-9B14-EA9F167A9917}" destId="{9D95C967-2C09-4825-94B6-977E60EBE4D0}" srcOrd="4" destOrd="0" presId="urn:microsoft.com/office/officeart/2005/8/layout/chevron2"/>
    <dgm:cxn modelId="{59E62E09-8556-4A29-ACF1-E718415D86B6}" type="presParOf" srcId="{9D95C967-2C09-4825-94B6-977E60EBE4D0}" destId="{E84A5F4B-2658-4462-AA15-6A52B4DC2760}" srcOrd="0" destOrd="0" presId="urn:microsoft.com/office/officeart/2005/8/layout/chevron2"/>
    <dgm:cxn modelId="{754071CD-3CBC-4158-8639-A8349C8E8957}" type="presParOf" srcId="{9D95C967-2C09-4825-94B6-977E60EBE4D0}" destId="{4AF73ECE-C759-41DF-A897-3A47605679A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946D3C-8A50-4AE6-9E54-383D496C07F2}">
      <dsp:nvSpPr>
        <dsp:cNvPr id="0" name=""/>
        <dsp:cNvSpPr/>
      </dsp:nvSpPr>
      <dsp:spPr>
        <a:xfrm rot="5400000">
          <a:off x="-272379" y="377915"/>
          <a:ext cx="1815864" cy="127110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 rot="-5400000">
        <a:off x="1" y="741089"/>
        <a:ext cx="1271105" cy="544759"/>
      </dsp:txXfrm>
    </dsp:sp>
    <dsp:sp modelId="{744F9C08-0088-47B8-BAD2-C2837E8C27F2}">
      <dsp:nvSpPr>
        <dsp:cNvPr id="0" name=""/>
        <dsp:cNvSpPr/>
      </dsp:nvSpPr>
      <dsp:spPr>
        <a:xfrm rot="5400000">
          <a:off x="4267025" y="-2906841"/>
          <a:ext cx="1378014" cy="72050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Часть страны, сформированная в результате территориального разделения труда и отличающаяся по специализации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353501" y="73952"/>
        <a:ext cx="7137795" cy="1243476"/>
      </dsp:txXfrm>
    </dsp:sp>
    <dsp:sp modelId="{30A618A6-E667-4CA2-AD10-3D3CD183B330}">
      <dsp:nvSpPr>
        <dsp:cNvPr id="0" name=""/>
        <dsp:cNvSpPr/>
      </dsp:nvSpPr>
      <dsp:spPr>
        <a:xfrm rot="5400000">
          <a:off x="-272379" y="2006161"/>
          <a:ext cx="1815864" cy="127110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 rot="-5400000">
        <a:off x="1" y="2369335"/>
        <a:ext cx="1271105" cy="544759"/>
      </dsp:txXfrm>
    </dsp:sp>
    <dsp:sp modelId="{43F48E54-9828-47A5-8459-5529936C201A}">
      <dsp:nvSpPr>
        <dsp:cNvPr id="0" name=""/>
        <dsp:cNvSpPr/>
      </dsp:nvSpPr>
      <dsp:spPr>
        <a:xfrm rot="5400000">
          <a:off x="4365876" y="-1360990"/>
          <a:ext cx="1180311" cy="736985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41275" rIns="41275" bIns="41275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6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</a:t>
          </a:r>
          <a:endParaRPr lang="ru-RU" sz="6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271105" y="1791399"/>
        <a:ext cx="7312236" cy="1065075"/>
      </dsp:txXfrm>
    </dsp:sp>
    <dsp:sp modelId="{E84A5F4B-2658-4462-AA15-6A52B4DC2760}">
      <dsp:nvSpPr>
        <dsp:cNvPr id="0" name=""/>
        <dsp:cNvSpPr/>
      </dsp:nvSpPr>
      <dsp:spPr>
        <a:xfrm rot="5400000">
          <a:off x="-272379" y="3634406"/>
          <a:ext cx="1815864" cy="127110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 rot="-5400000">
        <a:off x="1" y="3997580"/>
        <a:ext cx="1271105" cy="544759"/>
      </dsp:txXfrm>
    </dsp:sp>
    <dsp:sp modelId="{4AF73ECE-C759-41DF-A897-3A47605679AB}">
      <dsp:nvSpPr>
        <dsp:cNvPr id="0" name=""/>
        <dsp:cNvSpPr/>
      </dsp:nvSpPr>
      <dsp:spPr>
        <a:xfrm rot="5400000">
          <a:off x="4365876" y="267255"/>
          <a:ext cx="1180311" cy="736985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Отрасли специализации, вспомогательные, обслуживающие</a:t>
          </a:r>
          <a:endParaRPr lang="ru-RU" sz="2800" kern="1200" dirty="0"/>
        </a:p>
      </dsp:txBody>
      <dsp:txXfrm rot="-5400000">
        <a:off x="1271105" y="3419644"/>
        <a:ext cx="7312236" cy="10650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946D3C-8A50-4AE6-9E54-383D496C07F2}">
      <dsp:nvSpPr>
        <dsp:cNvPr id="0" name=""/>
        <dsp:cNvSpPr/>
      </dsp:nvSpPr>
      <dsp:spPr>
        <a:xfrm rot="5400000">
          <a:off x="-252508" y="321413"/>
          <a:ext cx="1560218" cy="10921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 rot="-5400000">
        <a:off x="-18475" y="633458"/>
        <a:ext cx="1092153" cy="468065"/>
      </dsp:txXfrm>
    </dsp:sp>
    <dsp:sp modelId="{744F9C08-0088-47B8-BAD2-C2837E8C27F2}">
      <dsp:nvSpPr>
        <dsp:cNvPr id="0" name=""/>
        <dsp:cNvSpPr/>
      </dsp:nvSpPr>
      <dsp:spPr>
        <a:xfrm rot="5400000">
          <a:off x="4256075" y="-3095556"/>
          <a:ext cx="1184010" cy="73800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Взаимосвязанное и взаимообусловленное</a:t>
          </a:r>
          <a:r>
            <a:rPr lang="ru-RU" sz="2800" b="1" kern="1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сочетание производств, формирующихся вокруг одного - главного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158073" y="60245"/>
        <a:ext cx="7322216" cy="1068412"/>
      </dsp:txXfrm>
    </dsp:sp>
    <dsp:sp modelId="{30A618A6-E667-4CA2-AD10-3D3CD183B330}">
      <dsp:nvSpPr>
        <dsp:cNvPr id="0" name=""/>
        <dsp:cNvSpPr/>
      </dsp:nvSpPr>
      <dsp:spPr>
        <a:xfrm rot="5400000">
          <a:off x="-252508" y="1887978"/>
          <a:ext cx="1560218" cy="10921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 rot="-5400000">
        <a:off x="-18475" y="2200023"/>
        <a:ext cx="1092153" cy="468065"/>
      </dsp:txXfrm>
    </dsp:sp>
    <dsp:sp modelId="{43F48E54-9828-47A5-8459-5529936C201A}">
      <dsp:nvSpPr>
        <dsp:cNvPr id="0" name=""/>
        <dsp:cNvSpPr/>
      </dsp:nvSpPr>
      <dsp:spPr>
        <a:xfrm rot="5400000">
          <a:off x="4158803" y="-1563866"/>
          <a:ext cx="1378553" cy="74497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Город или поселок городского типа, где сосредоточены предприятия различных отраслей, не связанных между собой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123197" y="1539035"/>
        <a:ext cx="7382471" cy="1243963"/>
      </dsp:txXfrm>
    </dsp:sp>
    <dsp:sp modelId="{E84A5F4B-2658-4462-AA15-6A52B4DC2760}">
      <dsp:nvSpPr>
        <dsp:cNvPr id="0" name=""/>
        <dsp:cNvSpPr/>
      </dsp:nvSpPr>
      <dsp:spPr>
        <a:xfrm rot="5400000">
          <a:off x="-252508" y="3423895"/>
          <a:ext cx="1560218" cy="10921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 dirty="0"/>
        </a:p>
      </dsp:txBody>
      <dsp:txXfrm rot="-5400000">
        <a:off x="-18475" y="3735940"/>
        <a:ext cx="1092153" cy="468065"/>
      </dsp:txXfrm>
    </dsp:sp>
    <dsp:sp modelId="{4AF73ECE-C759-41DF-A897-3A47605679AB}">
      <dsp:nvSpPr>
        <dsp:cNvPr id="0" name=""/>
        <dsp:cNvSpPr/>
      </dsp:nvSpPr>
      <dsp:spPr>
        <a:xfrm rot="5400000">
          <a:off x="4189451" y="-114420"/>
          <a:ext cx="1317259" cy="76227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Группа взаимосвязанных предприятий на определенной территории с единой инфраструктурой 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036727" y="3102607"/>
        <a:ext cx="7558406" cy="11886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57B401-096B-4A48-B870-A400A0133059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6166B-55BF-436A-B79F-BE7A0A6AB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994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97A7977-CE51-4F82-B30B-56E70289DD76}" type="slidenum">
              <a:rPr lang="ru-RU" altLang="ru-RU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14</a:t>
            </a:fld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gi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gi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34DB-8617-4686-B035-D88950486D5B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567E-3390-44A2-8D88-8FB1DF257135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82" y="-99392"/>
            <a:ext cx="9333202" cy="71287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1" y="170638"/>
            <a:ext cx="8784976" cy="65887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 userDrawn="1"/>
        </p:nvSpPr>
        <p:spPr>
          <a:xfrm>
            <a:off x="7432211" y="6299610"/>
            <a:ext cx="1546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Рябова Л.Н.</a:t>
            </a:r>
            <a:endParaRPr lang="ru-RU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7997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34DB-8617-4686-B035-D88950486D5B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567E-3390-44A2-8D88-8FB1DF257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437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34DB-8617-4686-B035-D88950486D5B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567E-3390-44A2-8D88-8FB1DF257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332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34DB-8617-4686-B035-D88950486D5B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567E-3390-44A2-8D88-8FB1DF257135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82" y="-99392"/>
            <a:ext cx="9333202" cy="7128792"/>
          </a:xfrm>
          <a:prstGeom prst="rect">
            <a:avLst/>
          </a:prstGeom>
        </p:spPr>
      </p:pic>
      <p:sp>
        <p:nvSpPr>
          <p:cNvPr id="8" name="Прямоугольник 7"/>
          <p:cNvSpPr/>
          <p:nvPr userDrawn="1"/>
        </p:nvSpPr>
        <p:spPr>
          <a:xfrm>
            <a:off x="2843808" y="2636912"/>
            <a:ext cx="4571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7" y="33826"/>
            <a:ext cx="9044463" cy="6824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50" y="188640"/>
            <a:ext cx="1008112" cy="950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576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34DB-8617-4686-B035-D88950486D5B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567E-3390-44A2-8D88-8FB1DF257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32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34DB-8617-4686-B035-D88950486D5B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567E-3390-44A2-8D88-8FB1DF257135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82" y="-99392"/>
            <a:ext cx="9333202" cy="71287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7" y="33826"/>
            <a:ext cx="9044463" cy="6824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50" y="188640"/>
            <a:ext cx="1008112" cy="950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786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34DB-8617-4686-B035-D88950486D5B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567E-3390-44A2-8D88-8FB1DF257135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283" y="-99392"/>
            <a:ext cx="9323803" cy="7128792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179512" y="116632"/>
            <a:ext cx="8856984" cy="65887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5723"/>
            <a:ext cx="1008112" cy="84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275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34DB-8617-4686-B035-D88950486D5B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567E-3390-44A2-8D88-8FB1DF257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34DB-8617-4686-B035-D88950486D5B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567E-3390-44A2-8D88-8FB1DF257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777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34DB-8617-4686-B035-D88950486D5B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567E-3390-44A2-8D88-8FB1DF257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23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34DB-8617-4686-B035-D88950486D5B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567E-3390-44A2-8D88-8FB1DF257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093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934DB-8617-4686-B035-D88950486D5B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B567E-3390-44A2-8D88-8FB1DF257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179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://youroute.ru/countries/kazahstan/regions/centralnyj-kazahstan/places/saryarka/" TargetMode="External"/><Relationship Id="rId13" Type="http://schemas.openxmlformats.org/officeDocument/2006/relationships/hyperlink" Target="http://im0-tub-kz.yandex.net/i?id=f77315da152aabe79de80b65b5ac573b-23-144&amp;n=21" TargetMode="External"/><Relationship Id="rId18" Type="http://schemas.openxmlformats.org/officeDocument/2006/relationships/hyperlink" Target="http://www.odb-abai.kz/images/stories/krgobl.png" TargetMode="External"/><Relationship Id="rId3" Type="http://schemas.openxmlformats.org/officeDocument/2006/relationships/hyperlink" Target="http://jet3g.kz/ru/map/map" TargetMode="External"/><Relationship Id="rId21" Type="http://schemas.openxmlformats.org/officeDocument/2006/relationships/hyperlink" Target="http://www.voxpopuli.kz/userfiles/posts/993/0ab899473bb64bd69baed82606fe8db0_med.jpg" TargetMode="External"/><Relationship Id="rId7" Type="http://schemas.openxmlformats.org/officeDocument/2006/relationships/hyperlink" Target="http://teletehnika.info/223-foto-zhezkazgana-i-okrestnostej.html" TargetMode="External"/><Relationship Id="rId12" Type="http://schemas.openxmlformats.org/officeDocument/2006/relationships/hyperlink" Target="http://www.kz.all.biz/img/kz/catalog/379398.jpeg" TargetMode="External"/><Relationship Id="rId17" Type="http://schemas.openxmlformats.org/officeDocument/2006/relationships/hyperlink" Target="http://www.nat-geo.ru/upload/iblock/c63/c63953bee1a81147c5252d7f596a9576.JPG" TargetMode="External"/><Relationship Id="rId25" Type="http://schemas.openxmlformats.org/officeDocument/2006/relationships/hyperlink" Target="http://helpster.ru/pic/travel/pic/51701/com/1244693.jpg" TargetMode="External"/><Relationship Id="rId2" Type="http://schemas.openxmlformats.org/officeDocument/2006/relationships/hyperlink" Target="http://samiye-samiye.ru/?p=1188" TargetMode="External"/><Relationship Id="rId16" Type="http://schemas.openxmlformats.org/officeDocument/2006/relationships/hyperlink" Target="http://www.centrnedra.idhost.kz/images/Ris1256.jpg" TargetMode="External"/><Relationship Id="rId20" Type="http://schemas.openxmlformats.org/officeDocument/2006/relationships/hyperlink" Target="http://dic.academic.ru/pictures/enc_colier/kazakhst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go.mail.ru/search_images?q=%D0%A1%D0%B0%D1%82%D0%BF%D0%B0%D0%B5%D0%B2#urlhash=3233399612650764821" TargetMode="External"/><Relationship Id="rId11" Type="http://schemas.openxmlformats.org/officeDocument/2006/relationships/hyperlink" Target="http://www.rozov.ru/section28/item223/part4/" TargetMode="External"/><Relationship Id="rId24" Type="http://schemas.openxmlformats.org/officeDocument/2006/relationships/hyperlink" Target="http://img-fotki.yandex.ru/get/9829/161565515.31/0_ec3d8_6a1ab6fd_XL.jpg" TargetMode="External"/><Relationship Id="rId5" Type="http://schemas.openxmlformats.org/officeDocument/2006/relationships/hyperlink" Target="http://vse.kz/topic/524080-interesnye-foto/page-8" TargetMode="External"/><Relationship Id="rId15" Type="http://schemas.openxmlformats.org/officeDocument/2006/relationships/hyperlink" Target="http://900igr.net/datai/ekonomika/CHjornaja-metallurgija/0021-012-Ekologicheskie-problemy-chernoj-metallurgii.jpg" TargetMode="External"/><Relationship Id="rId23" Type="http://schemas.openxmlformats.org/officeDocument/2006/relationships/hyperlink" Target="http://exh.karcci.kz/taxonomy/term/3/product" TargetMode="External"/><Relationship Id="rId10" Type="http://schemas.openxmlformats.org/officeDocument/2006/relationships/hyperlink" Target="http://tengrinews.kz/news/arselormittal-temirtau-perehodit-na-chetyirehdnevnuyu-rabochuyu-nedelyu-1632/" TargetMode="External"/><Relationship Id="rId19" Type="http://schemas.openxmlformats.org/officeDocument/2006/relationships/hyperlink" Target="http://www.nat-geo.ru/upload/iblock/a25/a25b79920c6ffd47635eb91d995725d5.JPG" TargetMode="External"/><Relationship Id="rId4" Type="http://schemas.openxmlformats.org/officeDocument/2006/relationships/hyperlink" Target="http://vector-images.com/image.php?epsid=139&amp;lang=rus" TargetMode="External"/><Relationship Id="rId9" Type="http://schemas.openxmlformats.org/officeDocument/2006/relationships/hyperlink" Target="http://news.ivest.kz/66477715-v-karagandinskoy-obl-realizuetsya-proekt-po-razvedke-i-dobyche-metana-iz-ugolnyh-plastov" TargetMode="External"/><Relationship Id="rId14" Type="http://schemas.openxmlformats.org/officeDocument/2006/relationships/hyperlink" Target="http://im0-tub-kz.yandex.net/i?id=a3456d87aaf9a5a058f550ce60067000-106-144&amp;n=21" TargetMode="External"/><Relationship Id="rId22" Type="http://schemas.openxmlformats.org/officeDocument/2006/relationships/hyperlink" Target="http://23963.kz.all.biz/drobilka-zubchataya-dvuhvalkovaya-g199719#!prettyPhoto/0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194467612"/>
              </p:ext>
            </p:extLst>
          </p:nvPr>
        </p:nvGraphicFramePr>
        <p:xfrm>
          <a:off x="251520" y="1268760"/>
          <a:ext cx="864096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561127" y="1255978"/>
            <a:ext cx="7267197" cy="13681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Экономические районы</a:t>
            </a:r>
            <a:endParaRPr lang="ru-RU" sz="3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61128" y="4509120"/>
            <a:ext cx="7362114" cy="13890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Экономический район включает отрасли…</a:t>
            </a:r>
            <a:endParaRPr lang="ru-RU" sz="3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61128" y="2941712"/>
            <a:ext cx="7331351" cy="13890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Количество экономических районов в 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азахстане</a:t>
            </a:r>
            <a:endParaRPr lang="ru-RU" sz="3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8888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Центральный Казахстан</a:t>
            </a:r>
            <a:endParaRPr lang="ru-RU" sz="4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23528" y="1556792"/>
            <a:ext cx="4824536" cy="4569371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Резко континентальный,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зима морозная, ветреная,    Средняя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t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янв. -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15°С.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Средняя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t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июля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+20°С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Лето сухое, жаркое, часто дуют суховеи.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Осадки 250-350 мм.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Непродолжительный вегетационный период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(160 дней)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Климат мало благоприятен для развития сельского хозяйства.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220072" y="1484784"/>
            <a:ext cx="3670548" cy="4525963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Степи</a:t>
            </a:r>
          </a:p>
          <a:p>
            <a:pPr marL="457200" indent="-457200"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Полупустыни</a:t>
            </a:r>
          </a:p>
          <a:p>
            <a:pPr marL="457200" indent="-457200"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Пустыни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4294967295"/>
          </p:nvPr>
        </p:nvSpPr>
        <p:spPr>
          <a:xfrm>
            <a:off x="4967337" y="908720"/>
            <a:ext cx="3851275" cy="6397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Природные зоны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908050"/>
            <a:ext cx="4040188" cy="6397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Климат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068960"/>
            <a:ext cx="3692413" cy="3641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7147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663863" y="1136641"/>
            <a:ext cx="4280769" cy="55262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62382" y="1143107"/>
            <a:ext cx="4309618" cy="55262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789040"/>
            <a:ext cx="4176464" cy="2880321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62631" y="116632"/>
            <a:ext cx="8229600" cy="49006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Природные ресурсы</a:t>
            </a:r>
            <a:endParaRPr lang="ru-RU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half" idx="1"/>
          </p:nvPr>
        </p:nvSpPr>
        <p:spPr>
          <a:xfrm>
            <a:off x="154717" y="665311"/>
            <a:ext cx="4524947" cy="6192689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ru-RU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Водные ресурсы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юго-востоке одно </a:t>
            </a:r>
            <a:r>
              <a:rPr lang="ru-RU" sz="7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крупное пресно-соленое озеро </a:t>
            </a:r>
            <a:r>
              <a:rPr lang="ru-RU" sz="7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</a:t>
            </a:r>
            <a:r>
              <a:rPr lang="ru-RU" sz="7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 </a:t>
            </a:r>
            <a:r>
              <a:rPr lang="ru-RU" sz="7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соленые (</a:t>
            </a:r>
            <a:r>
              <a:rPr lang="ru-RU" sz="7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Карасор</a:t>
            </a:r>
            <a:r>
              <a:rPr lang="ru-RU" sz="7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7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Кыпшак</a:t>
            </a:r>
            <a:r>
              <a:rPr lang="ru-RU" sz="7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Самые </a:t>
            </a:r>
            <a:r>
              <a:rPr lang="ru-RU" sz="7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крупные </a:t>
            </a:r>
            <a:r>
              <a:rPr lang="ru-RU" sz="7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реки: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Нура</a:t>
            </a:r>
            <a:r>
              <a:rPr lang="ru-RU" sz="7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7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Торгай</a:t>
            </a:r>
            <a:r>
              <a:rPr lang="ru-RU" sz="7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Сарысу и др.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7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 </a:t>
            </a:r>
            <a:r>
              <a:rPr lang="ru-RU" sz="7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Ертис</a:t>
            </a:r>
            <a:r>
              <a:rPr lang="ru-RU" sz="7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-Караганды и </a:t>
            </a:r>
            <a:r>
              <a:rPr lang="ru-RU" sz="7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водохрани­лища: </a:t>
            </a:r>
            <a:r>
              <a:rPr lang="ru-RU" sz="7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Темиртауское</a:t>
            </a:r>
            <a:r>
              <a:rPr lang="ru-RU" sz="7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7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Шерубайнуринское</a:t>
            </a:r>
            <a:r>
              <a:rPr lang="ru-RU" sz="7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(р. Нура),   </a:t>
            </a:r>
            <a:r>
              <a:rPr lang="ru-RU" sz="7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Кенгирское</a:t>
            </a:r>
            <a:r>
              <a:rPr lang="ru-RU" sz="7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7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7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7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Жездинское</a:t>
            </a:r>
            <a:r>
              <a:rPr lang="ru-RU" sz="7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7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(р. </a:t>
            </a:r>
            <a:r>
              <a:rPr lang="ru-RU" sz="7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Кенгир</a:t>
            </a:r>
            <a:r>
              <a:rPr lang="ru-RU" sz="7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  <a:endParaRPr lang="ru-RU" sz="7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427984" y="692696"/>
            <a:ext cx="4716016" cy="5688632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ru-RU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Лесные ресурсы</a:t>
            </a:r>
            <a:r>
              <a:rPr lang="ru-RU" sz="7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Незначительны, имеют </a:t>
            </a:r>
            <a:r>
              <a:rPr lang="ru-RU" sz="7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водоохранное</a:t>
            </a:r>
            <a:r>
              <a:rPr lang="ru-RU" sz="7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7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рекреационное значение. Для охраны горно-лесных ландшафтов края </a:t>
            </a:r>
            <a:r>
              <a:rPr lang="ru-RU" sz="7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 </a:t>
            </a:r>
            <a:r>
              <a:rPr lang="ru-RU" sz="7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национальный парк </a:t>
            </a:r>
            <a:r>
              <a:rPr lang="ru-RU" sz="7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Каркаралы</a:t>
            </a:r>
            <a:r>
              <a:rPr lang="ru-RU" sz="7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 algn="ctr">
              <a:buNone/>
            </a:pP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5" t="19201" r="10598" b="22334"/>
          <a:stretch/>
        </p:blipFill>
        <p:spPr>
          <a:xfrm>
            <a:off x="131191" y="168473"/>
            <a:ext cx="8881618" cy="6554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321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70058"/>
            <a:ext cx="7200800" cy="490066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Каныш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Сатпаев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6" y="692696"/>
            <a:ext cx="6696744" cy="230425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Карта прогнозных полезных ископаемых ЦК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Медь –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Жезказган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://famous.ukz.kz/wp-content/uploads/2014/01/Satpae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1360"/>
            <a:ext cx="1944216" cy="2471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9510" y="2607167"/>
            <a:ext cx="8820472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Рудный Алтай,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Сарыарка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полезные ископаемые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Идея развития черной металлургии Карагандинской области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Марганец –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Жезды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Жезказганский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горнометаллургический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комбинат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Карагандинский ТПК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91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7139136" cy="85010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Центральный Казахстан</a:t>
            </a:r>
            <a:endParaRPr lang="ru-RU" sz="4000" b="1" dirty="0">
              <a:solidFill>
                <a:srgbClr val="1D45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980728"/>
            <a:ext cx="2707013" cy="50405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Рельеф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9512" y="1484784"/>
            <a:ext cx="3744416" cy="5040560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Низкогорный и мелкосопочный.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центре -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Сарыарка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западе –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Приаральские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Каракумы</a:t>
            </a:r>
          </a:p>
          <a:p>
            <a:pPr marL="0" indent="0">
              <a:buNone/>
            </a:pP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923928" y="620688"/>
            <a:ext cx="5076056" cy="63976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Полезные ископаемые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1880" y="1196752"/>
            <a:ext cx="5652120" cy="6228692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Уголь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Караганда (100% кокс)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Медь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Жезказган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Прибалкашье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Железная руда и марганец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Атасуский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и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Жездинский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бассейн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Полиметаллы: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свинец и медь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Редкие металлы: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серебро,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ртуть, рений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кадмий, висмут,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кобальт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Вольфрам и молибден: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Кайракты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Караоба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Конырат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Нефть и газ: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Ю.Торгайский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б-н (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Кумколь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Южный,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Майбулак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Золото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Строительные материалы: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асбест (2 место в РК)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Стр.203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861048"/>
            <a:ext cx="3168352" cy="2855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998"/>
          <a:stretch/>
        </p:blipFill>
        <p:spPr>
          <a:xfrm>
            <a:off x="28726" y="23169"/>
            <a:ext cx="9115274" cy="6834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1463709" y="23168"/>
            <a:ext cx="2028172" cy="12009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100% марганца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80% вольфрама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65% молибдена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60% олова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491881" y="23169"/>
            <a:ext cx="2028172" cy="12009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56% свинца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35% меди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32% цинка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32% угля</a:t>
            </a:r>
          </a:p>
        </p:txBody>
      </p:sp>
    </p:spTree>
    <p:extLst>
      <p:ext uri="{BB962C8B-B14F-4D97-AF65-F5344CB8AC3E}">
        <p14:creationId xmlns:p14="http://schemas.microsoft.com/office/powerpoint/2010/main" val="157484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416" y="4725144"/>
            <a:ext cx="3175632" cy="2132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218" name="Заголовок 2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344816" cy="428625"/>
          </a:xfrm>
        </p:spPr>
        <p:txBody>
          <a:bodyPr>
            <a:noAutofit/>
          </a:bodyPr>
          <a:lstStyle/>
          <a:p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НАСЕЛЕНИЕ – 1346,4 тыс. чел</a:t>
            </a:r>
          </a:p>
        </p:txBody>
      </p:sp>
      <p:sp>
        <p:nvSpPr>
          <p:cNvPr id="9219" name="Содержимое 3"/>
          <p:cNvSpPr>
            <a:spLocks noGrp="1"/>
          </p:cNvSpPr>
          <p:nvPr>
            <p:ph idx="1"/>
          </p:nvPr>
        </p:nvSpPr>
        <p:spPr>
          <a:xfrm>
            <a:off x="107504" y="980728"/>
            <a:ext cx="8784976" cy="5736543"/>
          </a:xfrm>
        </p:spPr>
        <p:txBody>
          <a:bodyPr>
            <a:normAutofit/>
          </a:bodyPr>
          <a:lstStyle/>
          <a:p>
            <a:pPr marL="542925" indent="-457200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ü"/>
              <a:tabLst>
                <a:tab pos="0" algn="l"/>
              </a:tabLst>
            </a:pPr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Казахи, </a:t>
            </a:r>
            <a:r>
              <a:rPr lang="ru-RU" alt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русские, украинцы, немцы,  </a:t>
            </a:r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татары, белорусы, корейцы и др. </a:t>
            </a:r>
          </a:p>
          <a:p>
            <a:pPr marL="85725" indent="0">
              <a:lnSpc>
                <a:spcPct val="90000"/>
              </a:lnSpc>
              <a:spcBef>
                <a:spcPct val="0"/>
              </a:spcBef>
              <a:buNone/>
              <a:tabLst>
                <a:tab pos="0" algn="l"/>
              </a:tabLst>
            </a:pPr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(115 национальностей)</a:t>
            </a:r>
          </a:p>
          <a:p>
            <a:pPr marL="542925" indent="-457200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ü"/>
              <a:tabLst>
                <a:tab pos="0" algn="l"/>
              </a:tabLst>
            </a:pPr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Средняя плотность </a:t>
            </a:r>
            <a:r>
              <a:rPr lang="ru-RU" alt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3,2 чел/км²</a:t>
            </a:r>
          </a:p>
          <a:p>
            <a:pPr marL="542925" indent="-457200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ü"/>
              <a:tabLst>
                <a:tab pos="0" algn="l"/>
              </a:tabLst>
            </a:pPr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Густо населен </a:t>
            </a:r>
            <a:r>
              <a:rPr lang="ru-RU" alt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центр области </a:t>
            </a:r>
            <a:r>
              <a:rPr lang="ru-RU" alt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(Почему?)</a:t>
            </a:r>
          </a:p>
          <a:p>
            <a:pPr marL="542925" indent="-457200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ü"/>
              <a:tabLst>
                <a:tab pos="0" algn="l"/>
              </a:tabLst>
            </a:pPr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Городское население </a:t>
            </a:r>
            <a:r>
              <a:rPr lang="ru-RU" alt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78%</a:t>
            </a:r>
          </a:p>
          <a:p>
            <a:pPr marL="542925" indent="-457200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ü"/>
              <a:tabLst>
                <a:tab pos="0" algn="l"/>
              </a:tabLst>
            </a:pPr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 городов: </a:t>
            </a:r>
            <a:r>
              <a:rPr lang="ru-RU" alt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Караганда, Темиртау, </a:t>
            </a:r>
            <a:r>
              <a:rPr lang="ru-RU" alt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Жезказган</a:t>
            </a:r>
            <a:r>
              <a:rPr lang="ru-RU" alt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 </a:t>
            </a:r>
            <a:r>
              <a:rPr lang="ru-RU" alt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</a:t>
            </a:r>
            <a:r>
              <a:rPr lang="ru-RU" alt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542925" indent="-457200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ü"/>
              <a:tabLst>
                <a:tab pos="0" algn="l"/>
              </a:tabLst>
            </a:pPr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Сельское население: </a:t>
            </a:r>
            <a:r>
              <a:rPr lang="ru-RU" alt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расселено неравномерно (север, вдоль водоемов).</a:t>
            </a:r>
          </a:p>
          <a:p>
            <a:pPr marL="542925" indent="-457200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ü"/>
              <a:tabLst>
                <a:tab pos="0" algn="l"/>
              </a:tabLst>
            </a:pPr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ЭАН</a:t>
            </a:r>
            <a:r>
              <a:rPr lang="ru-RU" alt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69% от числа трудовых ресурсов ЦК.</a:t>
            </a:r>
          </a:p>
          <a:p>
            <a:pPr marL="542925" indent="-457200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ü"/>
              <a:tabLst>
                <a:tab pos="0" algn="l"/>
              </a:tabLst>
            </a:pPr>
            <a:r>
              <a:rPr lang="ru-RU" alt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Самый женский район страны (1116:1000)</a:t>
            </a:r>
          </a:p>
          <a:p>
            <a:pPr marL="85725" indent="0">
              <a:spcBef>
                <a:spcPct val="0"/>
              </a:spcBef>
              <a:buNone/>
              <a:tabLst>
                <a:tab pos="0" algn="l"/>
              </a:tabLst>
            </a:pPr>
            <a:endParaRPr lang="ru-RU" alt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5" t="10131" r="59173" b="59441"/>
          <a:stretch/>
        </p:blipFill>
        <p:spPr>
          <a:xfrm rot="5400000">
            <a:off x="1142997" y="-1138156"/>
            <a:ext cx="6858001" cy="9143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587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Готовимся к ВОУД </a:t>
            </a:r>
            <a:endParaRPr lang="ru-RU" sz="4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052736"/>
            <a:ext cx="8568952" cy="5616624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Область, не граничащая с Центральным Казахстаном: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Акмолинская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b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Западно-Казахстанская;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Восточно-Казахстан­ская;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Алматинская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Павлодарская.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Место Центрального Казахстана в РК по площади: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1-е; 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b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2-е; 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3-е; 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4-е; 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5-е.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 Средняя плотность населения Центрального Казахстана:</a:t>
            </a:r>
          </a:p>
          <a:p>
            <a:pPr marL="177800" indent="-17780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менее 3 чел./км</a:t>
            </a:r>
            <a:r>
              <a:rPr lang="ru-RU" sz="24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3,2 чел./км</a:t>
            </a:r>
            <a:r>
              <a:rPr lang="ru-RU" sz="24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5,5 чел./км</a:t>
            </a:r>
            <a:r>
              <a:rPr lang="ru-RU" sz="24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более 6 чел./км</a:t>
            </a:r>
            <a:r>
              <a:rPr lang="ru-RU" sz="24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e)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6,5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чел./км</a:t>
            </a:r>
            <a:r>
              <a:rPr lang="ru-RU" sz="24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Наиболее населенная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часть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Центрального Казахстана: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северная;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южная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с) западная;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восточная;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все части заселе­ны равномерно.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Полезные ископаемые, которых нет в Центральном Казахстане: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55600" indent="-35560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железная руда и марганец;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уголь и нефть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с) медь и марганец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хром и никель;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55600" indent="-35560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нефть и полиметаллы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5-конечная звезда 2"/>
          <p:cNvSpPr/>
          <p:nvPr/>
        </p:nvSpPr>
        <p:spPr>
          <a:xfrm>
            <a:off x="3923928" y="1268760"/>
            <a:ext cx="55436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4630688" y="2276872"/>
            <a:ext cx="55436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3934524" y="2890992"/>
            <a:ext cx="55436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467544" y="3933056"/>
            <a:ext cx="55436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5181997" y="5589240"/>
            <a:ext cx="55436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42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Готовимся к ВОУД </a:t>
            </a:r>
            <a:endParaRPr lang="ru-RU" sz="4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052736"/>
            <a:ext cx="8568952" cy="580526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</a:t>
            </a:r>
            <a:r>
              <a:rPr lang="ru-RU" sz="3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Кумколь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это месторождение:</a:t>
            </a:r>
          </a:p>
          <a:p>
            <a:pPr marL="0" indent="0">
              <a:buNone/>
            </a:pP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угля;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b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нефти;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железной руды; </a:t>
            </a:r>
            <a:endParaRPr lang="en-US" sz="3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меди;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марганца.</a:t>
            </a:r>
          </a:p>
          <a:p>
            <a:pPr marL="0" indent="0">
              <a:buNone/>
            </a:pP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 </a:t>
            </a:r>
            <a:r>
              <a:rPr lang="ru-RU" sz="3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Жезды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это месторождение:</a:t>
            </a:r>
          </a:p>
          <a:p>
            <a:pPr marL="273050" indent="0">
              <a:buNone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угля;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нефти;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марганца;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меди;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золота.</a:t>
            </a:r>
          </a:p>
          <a:p>
            <a:pPr marL="0" indent="0">
              <a:buNone/>
            </a:pP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</a:t>
            </a:r>
            <a:r>
              <a:rPr lang="ru-RU" sz="3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Конырат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Саяк - это месторождения:</a:t>
            </a:r>
          </a:p>
          <a:p>
            <a:pPr marL="0" indent="0">
              <a:buNone/>
            </a:pP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угля;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нефти;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железной руды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3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en-US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меди;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золота.</a:t>
            </a:r>
          </a:p>
          <a:p>
            <a:pPr marL="0" indent="0">
              <a:buNone/>
            </a:pP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Ресурсы Центрального Казахстана, которых недостаточно для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ития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хозяйства:</a:t>
            </a:r>
          </a:p>
          <a:p>
            <a:pPr marL="355600" indent="-355600">
              <a:buNone/>
            </a:pP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минеральные;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b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земельные;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водные;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рекреационные;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топли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но-энергетические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>
              <a:buNone/>
            </a:pP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 Уровень урбанизации Центрального Казахстана: </a:t>
            </a:r>
            <a:endParaRPr lang="ru-RU" sz="3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а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58;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Ь) 85; 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с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68; 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в)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78;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е) 61.</a:t>
            </a:r>
          </a:p>
          <a:p>
            <a:pPr marL="0" indent="0"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-конечная звезда 5"/>
          <p:cNvSpPr/>
          <p:nvPr/>
        </p:nvSpPr>
        <p:spPr>
          <a:xfrm>
            <a:off x="2555776" y="1340768"/>
            <a:ext cx="55436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4355976" y="2420888"/>
            <a:ext cx="55436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611560" y="3861048"/>
            <a:ext cx="55436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6804248" y="4797152"/>
            <a:ext cx="55436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4701909" y="5877272"/>
            <a:ext cx="55436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94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69"/>
          <a:stretch/>
        </p:blipFill>
        <p:spPr>
          <a:xfrm>
            <a:off x="279851" y="1025093"/>
            <a:ext cx="8640960" cy="5772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704856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Центральный Казахстан - </a:t>
            </a:r>
            <a:br>
              <a:rPr lang="ru-RU" sz="40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000" dirty="0">
              <a:solidFill>
                <a:srgbClr val="1D4575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4309939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крупный ин­дустриальный район республики. 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Его доля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ВВП республики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составляет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9%.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Разведанные запасы месторождений позволяют развивать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ru-RU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топ­ливную</a:t>
            </a:r>
            <a:r>
              <a:rPr lang="ru-RU" b="1" dirty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металлургическую отрасли промышленности и электро­энергетику.</a:t>
            </a:r>
            <a:br>
              <a:rPr lang="ru-RU" b="1" dirty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rgbClr val="1D45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392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3779912" y="2210739"/>
            <a:ext cx="5184576" cy="126354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ЭЛЕКТРОЭНЕРГЕТИКА: Карагандинская ГРЭС,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Темиртауская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БалкашскаяТЭЦ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ЦВЕТНАЯ МЕТАЛЛУРГИЯ: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Жезказган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79912" y="1106465"/>
            <a:ext cx="5184576" cy="1008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ТОПЛИВНАЯ ПРОМЫШЛЕННОСТЬ</a:t>
            </a:r>
          </a:p>
          <a:p>
            <a:pPr algn="ctr"/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ЧЕРНАЯ МЕТАЛЛУРГИЯ: Темиртау</a:t>
            </a:r>
          </a:p>
          <a:p>
            <a:pPr algn="ctr"/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632848" cy="778098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6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Промышленность </a:t>
            </a:r>
            <a:r>
              <a:rPr lang="ru-RU" sz="32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Центрального Казахстана</a:t>
            </a:r>
            <a:endParaRPr lang="ru-RU" sz="3200" b="1" dirty="0">
              <a:solidFill>
                <a:srgbClr val="1D45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7367" y="1862549"/>
            <a:ext cx="3024336" cy="72008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Отрасли специализации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6129884" y="1538513"/>
            <a:ext cx="484632" cy="144016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>
            <a:endCxn id="6" idx="1"/>
          </p:cNvCxnSpPr>
          <p:nvPr/>
        </p:nvCxnSpPr>
        <p:spPr>
          <a:xfrm flipV="1">
            <a:off x="3361893" y="1610521"/>
            <a:ext cx="418019" cy="6002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9" idx="3"/>
            <a:endCxn id="17" idx="1"/>
          </p:cNvCxnSpPr>
          <p:nvPr/>
        </p:nvCxnSpPr>
        <p:spPr>
          <a:xfrm>
            <a:off x="3341703" y="2222589"/>
            <a:ext cx="438209" cy="6199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317367" y="4149080"/>
            <a:ext cx="3024336" cy="72008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Отрасли вспомогательные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17367" y="5517232"/>
            <a:ext cx="3024336" cy="72008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Отрасли обслуживающие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923928" y="4005064"/>
            <a:ext cx="4824536" cy="1008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МАШИНОСТРОЕНИЕ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ХИМИЧЕСКАЯ ПРОМЫШЛЕННОСТЬ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ПРОМЫШЛЕННОСТЬ СТРОЙМАТЕРИАЛОВ</a:t>
            </a:r>
          </a:p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7" name="Прямая со стрелкой 26"/>
          <p:cNvCxnSpPr>
            <a:stCxn id="24" idx="3"/>
            <a:endCxn id="26" idx="1"/>
          </p:cNvCxnSpPr>
          <p:nvPr/>
        </p:nvCxnSpPr>
        <p:spPr>
          <a:xfrm>
            <a:off x="3341703" y="4509120"/>
            <a:ext cx="5822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3923928" y="5517232"/>
            <a:ext cx="4824536" cy="7075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ПИЩЕВАЯ ПРОМЫШЛЕННОСТЬ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ЛЕГКАЯ ПРОМЫШЛЕННОСТЬ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3361893" y="5877272"/>
            <a:ext cx="5822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Стрелка вниз 44"/>
          <p:cNvSpPr/>
          <p:nvPr/>
        </p:nvSpPr>
        <p:spPr>
          <a:xfrm>
            <a:off x="6193394" y="2842514"/>
            <a:ext cx="484632" cy="144016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791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3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495662" y="213507"/>
            <a:ext cx="7272808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560840" cy="77809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Горно-металлургический комплекс</a:t>
            </a:r>
            <a:endParaRPr lang="ru-RU" sz="4800" b="1" dirty="0">
              <a:solidFill>
                <a:srgbClr val="1D45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1304866"/>
            <a:ext cx="5328592" cy="6839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Горно-добывающая промышленность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43808" y="2420888"/>
            <a:ext cx="5328592" cy="6839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Черная металлургия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43808" y="3567978"/>
            <a:ext cx="5328592" cy="6839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Цветная металлургия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43808" y="4653136"/>
            <a:ext cx="5328592" cy="6839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Угольная промышленность – 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32% угля республики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495662" y="1127907"/>
            <a:ext cx="0" cy="386721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11" idx="1"/>
          </p:cNvCxnSpPr>
          <p:nvPr/>
        </p:nvCxnSpPr>
        <p:spPr>
          <a:xfrm>
            <a:off x="1495662" y="1646852"/>
            <a:ext cx="1348146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495662" y="3907712"/>
            <a:ext cx="1348146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495662" y="2762873"/>
            <a:ext cx="1348146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495662" y="4995121"/>
            <a:ext cx="1348146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6564"/>
            <a:ext cx="8820059" cy="6522011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6916873" y="5877272"/>
            <a:ext cx="1851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Каменный уголь</a:t>
            </a:r>
          </a:p>
        </p:txBody>
      </p:sp>
    </p:spTree>
    <p:extLst>
      <p:ext uri="{BB962C8B-B14F-4D97-AF65-F5344CB8AC3E}">
        <p14:creationId xmlns:p14="http://schemas.microsoft.com/office/powerpoint/2010/main" val="3409028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293033255"/>
              </p:ext>
            </p:extLst>
          </p:nvPr>
        </p:nvGraphicFramePr>
        <p:xfrm>
          <a:off x="179512" y="1268760"/>
          <a:ext cx="864096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247269" y="1124744"/>
            <a:ext cx="7735134" cy="14914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Территориально-производственный комплекс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47269" y="2740667"/>
            <a:ext cx="7704856" cy="13890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Промышленный центр</a:t>
            </a:r>
            <a:endParaRPr lang="ru-RU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47269" y="4293096"/>
            <a:ext cx="7704856" cy="13890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Промышленный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узел</a:t>
            </a:r>
            <a:endParaRPr lang="ru-RU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604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355160" cy="778098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ТЭК</a:t>
            </a:r>
            <a:endParaRPr lang="ru-RU" sz="4800" b="1" dirty="0">
              <a:solidFill>
                <a:srgbClr val="1D45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5616624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Уголь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каменный коксующийся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 шахт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угольных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разреза - открытый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добычи.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ТЭС</a:t>
            </a:r>
            <a:r>
              <a:rPr lang="ru-RU" sz="4000" b="1" dirty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Абайская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Карагандинская, </a:t>
            </a:r>
            <a:r>
              <a:rPr lang="ru-RU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Темиртауская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 algn="ctr">
              <a:buNone/>
            </a:pPr>
            <a:r>
              <a:rPr lang="ru-RU" sz="4000" b="1" dirty="0" err="1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Екибазтузско</a:t>
            </a:r>
            <a:r>
              <a:rPr lang="ru-RU" sz="4000" b="1" dirty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-Карагандинская </a:t>
            </a:r>
            <a:r>
              <a:rPr lang="ru-RU" sz="40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ЛЭП</a:t>
            </a:r>
          </a:p>
          <a:p>
            <a:pPr marL="266700" indent="0">
              <a:buNone/>
            </a:pPr>
            <a:r>
              <a:rPr lang="ru-RU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Задание: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стр. 5 (тетрадь) – «Характеристика Карагандинского угольного бассейна», учебник стр. 82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42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77809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Центральный Казахстан -</a:t>
            </a:r>
            <a:endParaRPr lang="ru-RU" b="1" dirty="0">
              <a:solidFill>
                <a:srgbClr val="1D45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5616624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черной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металлур­гии 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схема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14, стр. 207).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факторы способствуют развитию черной металлургии Центрального района?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ru-RU" b="1" dirty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</a:t>
            </a:r>
            <a:r>
              <a:rPr lang="ru-RU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елезорудные месторождения Северного Ка­захстана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Соколовско-Сарыбайское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Аятское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Лисаковское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Кашарское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и  </a:t>
            </a:r>
            <a:r>
              <a:rPr lang="ru-RU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Центрального Казахстана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Атасуское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Каменный уголь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Карагандинского угольного бассейна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3533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Прямая со стрелкой 33"/>
          <p:cNvCxnSpPr/>
          <p:nvPr/>
        </p:nvCxnSpPr>
        <p:spPr>
          <a:xfrm flipH="1" flipV="1">
            <a:off x="4549011" y="2375596"/>
            <a:ext cx="497914" cy="30696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 flipV="1">
            <a:off x="4566287" y="2357273"/>
            <a:ext cx="1991728" cy="22367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2165707" y="2348880"/>
            <a:ext cx="2412267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11" idx="0"/>
          </p:cNvCxnSpPr>
          <p:nvPr/>
        </p:nvCxnSpPr>
        <p:spPr>
          <a:xfrm flipH="1" flipV="1">
            <a:off x="4608004" y="2348880"/>
            <a:ext cx="2646754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5361" y="188640"/>
            <a:ext cx="7067128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 схему 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(стр. 5, тетрадь)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" y="1196752"/>
            <a:ext cx="8400195" cy="5472608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36356" y="1171284"/>
            <a:ext cx="2520280" cy="115212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ТЕМИРТАУ</a:t>
            </a:r>
          </a:p>
          <a:p>
            <a:pPr algn="ctr"/>
            <a:r>
              <a:rPr lang="ru-RU" sz="36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(КАРМЕТ</a:t>
            </a: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0814" y="2996952"/>
            <a:ext cx="4337190" cy="21602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Костанайская</a:t>
            </a:r>
            <a:r>
              <a:rPr lang="ru-RU" sz="32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область</a:t>
            </a:r>
            <a:endParaRPr lang="ru-RU" sz="2800" b="1" dirty="0">
              <a:solidFill>
                <a:srgbClr val="1D45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Соколовско-Сарбайское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Аятское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Лисаковское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Кашарское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307350" y="3585432"/>
            <a:ext cx="396658" cy="266328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652120" y="2996952"/>
            <a:ext cx="3205275" cy="65694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</a:t>
            </a:r>
          </a:p>
          <a:p>
            <a:pPr algn="r"/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Карагандинский</a:t>
            </a:r>
          </a:p>
          <a:p>
            <a:pPr algn="r"/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43136" y="3175201"/>
            <a:ext cx="334888" cy="30044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536179" y="4585632"/>
            <a:ext cx="2132165" cy="5715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Жезды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Прямоугольный треугольник 26"/>
          <p:cNvSpPr/>
          <p:nvPr/>
        </p:nvSpPr>
        <p:spPr>
          <a:xfrm>
            <a:off x="5733399" y="4701118"/>
            <a:ext cx="355479" cy="340588"/>
          </a:xfrm>
          <a:prstGeom prst="rt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ый треугольник 27"/>
          <p:cNvSpPr/>
          <p:nvPr/>
        </p:nvSpPr>
        <p:spPr>
          <a:xfrm flipH="1">
            <a:off x="5854945" y="4701118"/>
            <a:ext cx="314996" cy="340588"/>
          </a:xfrm>
          <a:prstGeom prst="rt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475656" y="5261235"/>
            <a:ext cx="6192688" cy="5440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Атасуское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Жайрем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Каражал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Равнобедренный треугольник 29"/>
          <p:cNvSpPr/>
          <p:nvPr/>
        </p:nvSpPr>
        <p:spPr>
          <a:xfrm>
            <a:off x="1566978" y="5365735"/>
            <a:ext cx="415166" cy="303458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ый треугольник 30"/>
          <p:cNvSpPr/>
          <p:nvPr/>
        </p:nvSpPr>
        <p:spPr>
          <a:xfrm flipH="1">
            <a:off x="2301432" y="5328605"/>
            <a:ext cx="314996" cy="340588"/>
          </a:xfrm>
          <a:prstGeom prst="rt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ый треугольник 31"/>
          <p:cNvSpPr/>
          <p:nvPr/>
        </p:nvSpPr>
        <p:spPr>
          <a:xfrm>
            <a:off x="2103451" y="5328605"/>
            <a:ext cx="355479" cy="340588"/>
          </a:xfrm>
          <a:prstGeom prst="rt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Равнобедренный треугольник 36"/>
          <p:cNvSpPr/>
          <p:nvPr/>
        </p:nvSpPr>
        <p:spPr>
          <a:xfrm>
            <a:off x="318308" y="3943908"/>
            <a:ext cx="396658" cy="266328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Равнобедренный треугольник 37"/>
          <p:cNvSpPr/>
          <p:nvPr/>
        </p:nvSpPr>
        <p:spPr>
          <a:xfrm>
            <a:off x="318308" y="4327697"/>
            <a:ext cx="396658" cy="266328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Равнобедренный треугольник 38"/>
          <p:cNvSpPr/>
          <p:nvPr/>
        </p:nvSpPr>
        <p:spPr>
          <a:xfrm>
            <a:off x="318308" y="4775378"/>
            <a:ext cx="396658" cy="266328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7092280" y="6122599"/>
            <a:ext cx="1885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Атлас, 10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640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8147248" cy="92211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Черная металлургия</a:t>
            </a:r>
            <a:endParaRPr lang="ru-RU" sz="4800" b="1" dirty="0">
              <a:solidFill>
                <a:srgbClr val="1D45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94076"/>
            <a:ext cx="8640960" cy="5103276"/>
          </a:xfrm>
        </p:spPr>
        <p:txBody>
          <a:bodyPr>
            <a:normAutofit fontScale="925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Карагандинский металлургический комбинат в Темиртау: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угун, сталь, прокат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(серная кислота, синтетический каучук, сульфат аммония).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4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100% чугуна и проката,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80% стали республики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96136" y="1124744"/>
            <a:ext cx="3176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Схема 14, стр. 207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793410" cy="662473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3528" y="260649"/>
            <a:ext cx="6534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Карагандинский металлургический комбинат</a:t>
            </a:r>
          </a:p>
        </p:txBody>
      </p:sp>
    </p:spTree>
    <p:extLst>
      <p:ext uri="{BB962C8B-B14F-4D97-AF65-F5344CB8AC3E}">
        <p14:creationId xmlns:p14="http://schemas.microsoft.com/office/powerpoint/2010/main" val="2058300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427168" cy="922114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Цветная металлургия</a:t>
            </a:r>
            <a:endParaRPr lang="ru-RU" sz="4800" b="1" dirty="0">
              <a:solidFill>
                <a:srgbClr val="1D45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8784976" cy="5589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400" b="1" dirty="0" err="1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Жезказган</a:t>
            </a:r>
            <a:r>
              <a:rPr lang="ru-RU" sz="34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3400" b="1" dirty="0" err="1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</a:t>
            </a:r>
            <a:r>
              <a:rPr lang="ru-RU" sz="3400" b="1" dirty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sz="34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3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рудообогатительные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комбинаты: обработка медной руды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обогащение и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очистка,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прокат металлов.</a:t>
            </a:r>
          </a:p>
          <a:p>
            <a:pPr marL="0" indent="0">
              <a:buNone/>
            </a:pPr>
            <a:r>
              <a:rPr lang="ru-RU" sz="34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Свинец и цинк: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3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Сарыаркаполиметалл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</a:t>
            </a:r>
          </a:p>
          <a:p>
            <a:pPr marL="0" indent="0">
              <a:buNone/>
            </a:pPr>
            <a:r>
              <a:rPr lang="ru-RU" sz="34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Вольфрам и молибден: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добыча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обогащение руды (</a:t>
            </a:r>
            <a:r>
              <a:rPr lang="ru-RU" sz="3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Акжол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Акшатау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Верхний </a:t>
            </a:r>
            <a:r>
              <a:rPr lang="ru-RU" sz="3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Кайракты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  <a:endParaRPr lang="ru-R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34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Благородные металлы: </a:t>
            </a:r>
            <a:r>
              <a:rPr lang="ru-RU" sz="3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шашубайские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руды -  «</a:t>
            </a:r>
            <a:r>
              <a:rPr lang="ru-RU" sz="3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Казалтын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784976" cy="66247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332656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Медный рудник в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Жезказгане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91638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>
            <a:normAutofit/>
          </a:bodyPr>
          <a:lstStyle/>
          <a:p>
            <a:r>
              <a:rPr lang="ru-RU" sz="5400" b="1" dirty="0" err="1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Машинострение</a:t>
            </a:r>
            <a:endParaRPr lang="ru-RU" sz="5400" b="1" dirty="0">
              <a:solidFill>
                <a:srgbClr val="1D45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4713387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Караганда -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завод тяжелого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машиностроения: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оборудование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рудников и шахт, самоходные комбайны и краны, электроэнергетическое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оборудование. 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349669"/>
            <a:ext cx="2597307" cy="22581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38" y="4293096"/>
            <a:ext cx="2838302" cy="23713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352093"/>
            <a:ext cx="2774890" cy="231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30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16632"/>
            <a:ext cx="7272808" cy="85010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Химическая промышленность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764" y="836712"/>
            <a:ext cx="8820472" cy="576064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тесно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связана с черной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металлургией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угольной промышленностью. 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933056"/>
            <a:ext cx="5616624" cy="2884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908997"/>
              </p:ext>
            </p:extLst>
          </p:nvPr>
        </p:nvGraphicFramePr>
        <p:xfrm>
          <a:off x="287524" y="1916832"/>
          <a:ext cx="8568952" cy="1981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200"/>
                <a:gridCol w="676875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Темиртау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Синтетический каучук, </a:t>
                      </a:r>
                    </a:p>
                    <a:p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азотные</a:t>
                      </a:r>
                      <a:r>
                        <a:rPr lang="ru-RU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удобрения (коксовый газ)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Балкаш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Серная кислота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Сарань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Резинотехнические изделия</a:t>
                      </a:r>
                      <a:endParaRPr lang="ru-RU" sz="28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596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274638"/>
            <a:ext cx="8028384" cy="1143000"/>
          </a:xfrm>
        </p:spPr>
        <p:txBody>
          <a:bodyPr>
            <a:noAutofit/>
          </a:bodyPr>
          <a:lstStyle/>
          <a:p>
            <a:r>
              <a:rPr lang="ru-RU" sz="3800" b="1" dirty="0" err="1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Карагандинско</a:t>
            </a:r>
            <a:r>
              <a:rPr lang="ru-RU" sz="38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ru-RU" sz="3800" b="1" dirty="0" err="1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Темиртауский</a:t>
            </a:r>
            <a:r>
              <a:rPr lang="ru-RU" sz="38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800" b="1" dirty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ТПК </a:t>
            </a:r>
            <a:br>
              <a:rPr lang="ru-RU" sz="3800" b="1" dirty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800" dirty="0">
              <a:solidFill>
                <a:srgbClr val="1D4575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688632"/>
          </a:xfrm>
        </p:spPr>
        <p:txBody>
          <a:bodyPr>
            <a:normAutofit/>
          </a:bodyPr>
          <a:lstStyle/>
          <a:p>
            <a:pPr marL="1470025" indent="-571500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металлургический комбинат</a:t>
            </a:r>
          </a:p>
          <a:p>
            <a:pPr marL="1470025" indent="-571500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1609725" algn="l"/>
              </a:tabLst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угольные шахты</a:t>
            </a:r>
          </a:p>
          <a:p>
            <a:pPr marL="1470025" indent="-571500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1528763" algn="l"/>
              </a:tabLst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медный комбинат</a:t>
            </a:r>
          </a:p>
          <a:p>
            <a:pPr marL="1470025" indent="-571500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1528763" algn="l"/>
              </a:tabLst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химические предприятия</a:t>
            </a:r>
          </a:p>
          <a:p>
            <a:pPr marL="1470025" indent="-571500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1528763" algn="l"/>
              </a:tabLst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машиностроительный завод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1528763" algn="l"/>
              </a:tabLst>
            </a:pPr>
            <a:r>
              <a:rPr lang="ru-RU" sz="28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ТПК: 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Караганда, Темиртау, Абай, Сарань,  Шахтинск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1528763" algn="l"/>
              </a:tabLst>
            </a:pPr>
            <a:r>
              <a:rPr lang="ru-RU" sz="28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Канал </a:t>
            </a:r>
            <a:r>
              <a:rPr lang="ru-RU" sz="2800" b="1" dirty="0" err="1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Ертис</a:t>
            </a:r>
            <a:r>
              <a:rPr lang="ru-RU" sz="28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-Караганды и </a:t>
            </a:r>
            <a:r>
              <a:rPr lang="ru-RU" sz="2800" b="1" dirty="0" err="1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Нуринское</a:t>
            </a:r>
            <a:r>
              <a:rPr lang="ru-RU" sz="28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водохранилище</a:t>
            </a:r>
          </a:p>
          <a:p>
            <a:pPr marL="531812" indent="0" algn="ctr">
              <a:lnSpc>
                <a:spcPct val="90000"/>
              </a:lnSpc>
              <a:spcBef>
                <a:spcPts val="0"/>
              </a:spcBef>
              <a:buNone/>
            </a:pPr>
            <a:endPara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1812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3600" b="1" dirty="0" err="1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Балкашский</a:t>
            </a:r>
            <a:r>
              <a:rPr lang="ru-RU" sz="36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3600" b="1" dirty="0" err="1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Жезказганский</a:t>
            </a:r>
            <a:r>
              <a:rPr lang="ru-RU" sz="36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промышленные узлы:</a:t>
            </a:r>
          </a:p>
          <a:p>
            <a:pPr marL="531812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удники, карьеры, обогатительные фабрики, медеплавильные заводы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8422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32656"/>
            <a:ext cx="9144000" cy="6525344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Легкая промышленность:  </a:t>
            </a:r>
            <a:endParaRPr lang="ru-RU" sz="40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Караган­динская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обувная фабрика, 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предприятия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выпуску трикотажных, 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швейных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чулочных изделий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Пищевая промышленность: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мясоперерабатывающий и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мукомольный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комбинаты, 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кондитерская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фабрика, 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Караганда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Балкашский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рыбный завод.</a:t>
            </a:r>
          </a:p>
          <a:p>
            <a:endParaRPr lang="ru-RU" dirty="0"/>
          </a:p>
        </p:txBody>
      </p:sp>
      <p:pic>
        <p:nvPicPr>
          <p:cNvPr id="4098" name="Picture 2" descr="KAZNEX - АО &quot;КОНФЕТЫ КАРАГАНД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03" y="0"/>
            <a:ext cx="9139657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3407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3735" y="0"/>
            <a:ext cx="7139136" cy="1143000"/>
          </a:xfrm>
        </p:spPr>
        <p:txBody>
          <a:bodyPr/>
          <a:lstStyle/>
          <a:p>
            <a:r>
              <a:rPr lang="ru-RU" sz="48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Сельское хозяйство</a:t>
            </a:r>
            <a:endParaRPr lang="ru-RU" sz="4800" b="1" dirty="0">
              <a:solidFill>
                <a:srgbClr val="1D45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820472" cy="5328592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 области </a:t>
            </a:r>
            <a:r>
              <a:rPr lang="ru-RU" sz="4000" dirty="0" smtClean="0"/>
              <a:t>–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яровая пшеница, ячмень, просо, подсолнечник, кукуруза, овощи, картофель, кормовые культуры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КРС, коневодство.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юге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овцеводство (мясо-сальная </a:t>
            </a:r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эдильбаевская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порода).</a:t>
            </a:r>
          </a:p>
          <a:p>
            <a:pPr marL="0" indent="0">
              <a:spcBef>
                <a:spcPts val="0"/>
              </a:spcBef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http://mashinka-dlya-ovets.com.ua/sites/default/files/imagecache/800x600/foto/grubosherstnye_ovcy._grubosherstnye_porody_ove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5" t="12871" r="16014" b="10384"/>
          <a:stretch/>
        </p:blipFill>
        <p:spPr bwMode="auto">
          <a:xfrm>
            <a:off x="5868144" y="4653136"/>
            <a:ext cx="2980325" cy="20651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34"/>
          <a:stretch/>
        </p:blipFill>
        <p:spPr>
          <a:xfrm>
            <a:off x="240088" y="6525344"/>
            <a:ext cx="8724400" cy="192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9039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31" y="980728"/>
            <a:ext cx="8803196" cy="554461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581528" cy="93610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Центральный 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азахстан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737" y="188640"/>
            <a:ext cx="8871757" cy="65527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Самый безводный, </a:t>
            </a:r>
          </a:p>
          <a:p>
            <a:pPr algn="ctr"/>
            <a:r>
              <a:rPr lang="ru-RU" sz="44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удаленный от морей и границ.</a:t>
            </a:r>
          </a:p>
          <a:p>
            <a:pPr algn="ctr"/>
            <a:r>
              <a:rPr lang="ru-RU" sz="44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Богатый минеральными ресурсами, </a:t>
            </a:r>
          </a:p>
          <a:p>
            <a:pPr algn="ctr"/>
            <a:r>
              <a:rPr lang="ru-RU" sz="44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развитой «тяжелой индустрией».</a:t>
            </a:r>
          </a:p>
          <a:p>
            <a:pPr algn="ctr"/>
            <a:r>
              <a:rPr lang="ru-RU" sz="44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«Лицо» страны,  многонациональный и самый урбанизированный.</a:t>
            </a:r>
            <a:endParaRPr lang="ru-RU" sz="4400" b="1" dirty="0">
              <a:solidFill>
                <a:srgbClr val="1D45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6422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38872" y="245001"/>
            <a:ext cx="4926832" cy="66371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Сельское хозяйство</a:t>
            </a: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5122" name="Picture 2" descr="http://mashinka-dlya-ovets.com.ua/sites/default/files/imagecache/800x600/foto/grubosherstnye_ovcy._grubosherstnye_porody_ove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5" t="12871" r="16014" b="10384"/>
          <a:stretch/>
        </p:blipFill>
        <p:spPr bwMode="auto">
          <a:xfrm>
            <a:off x="4354287" y="3068960"/>
            <a:ext cx="4564500" cy="35846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32585" y="1256057"/>
            <a:ext cx="2088232" cy="5167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71541" y="1269241"/>
            <a:ext cx="2088232" cy="5167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ЮГ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1988836"/>
            <a:ext cx="3474299" cy="26642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Растениеводство: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яровая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пшеница, ячмень, просо, подсолнечник, кукуруза, овощи, картофель, кормовые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культуры</a:t>
            </a:r>
            <a:endParaRPr lang="ru-RU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60220" y="4807002"/>
            <a:ext cx="3474299" cy="8787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Животноводство: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КРС, коневодство</a:t>
            </a:r>
          </a:p>
          <a:p>
            <a:pPr algn="ctr"/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69789" y="1988836"/>
            <a:ext cx="3474299" cy="8787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Животноводство: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овцеводство</a:t>
            </a:r>
          </a:p>
          <a:p>
            <a:pPr algn="ctr"/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3425" y="6097675"/>
            <a:ext cx="4345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Мясо-сальная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эдильбаевская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порода 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2021606" y="1772814"/>
            <a:ext cx="484632" cy="202838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6673341" y="1785998"/>
            <a:ext cx="484632" cy="202838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34"/>
          <a:stretch/>
        </p:blipFill>
        <p:spPr>
          <a:xfrm>
            <a:off x="173796" y="1201663"/>
            <a:ext cx="8856984" cy="5589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528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188640"/>
            <a:ext cx="5194920" cy="57606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</a:t>
            </a:r>
            <a:endParaRPr lang="ru-RU" b="1" dirty="0">
              <a:solidFill>
                <a:srgbClr val="1D45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9145" y="980728"/>
            <a:ext cx="3816424" cy="50405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ru-RU" sz="3200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Железнодорожный</a:t>
            </a:r>
            <a:r>
              <a:rPr lang="ru-RU" sz="4000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1628800"/>
            <a:ext cx="4392488" cy="496855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lvl="0" indent="0" algn="ctr">
              <a:buNone/>
            </a:pPr>
            <a:r>
              <a:rPr lang="ru-RU" sz="2800" b="1" dirty="0" err="1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Трансказахстанская</a:t>
            </a:r>
            <a:r>
              <a:rPr lang="ru-RU" sz="28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lv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железная </a:t>
            </a:r>
            <a:r>
              <a:rPr lang="ru-RU" sz="2800" b="1" dirty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дорога </a:t>
            </a:r>
          </a:p>
          <a:p>
            <a:pPr marL="273050" lvl="0" indent="-273050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Астана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Караганда -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Мойынты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Шу;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800" b="1" dirty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marL="0" lv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800" b="1" dirty="0" err="1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Трансказахстанская</a:t>
            </a:r>
            <a:r>
              <a:rPr lang="ru-RU" sz="28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800" b="1" dirty="0" err="1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Турсиб</a:t>
            </a:r>
            <a:r>
              <a:rPr lang="ru-RU" sz="28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2800" b="1" dirty="0">
              <a:solidFill>
                <a:srgbClr val="1D45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Мойынты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Актогай</a:t>
            </a:r>
          </a:p>
          <a:p>
            <a:pPr marL="0" lvl="0" indent="0">
              <a:lnSpc>
                <a:spcPct val="90000"/>
              </a:lnSpc>
              <a:spcBef>
                <a:spcPts val="0"/>
              </a:spcBef>
              <a:buNone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Жарык -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Жезказган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</a:p>
          <a:p>
            <a:pPr marL="273050" lvl="0" indent="-273050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Атасу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Каражал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800" b="1" dirty="0" err="1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Жезказган</a:t>
            </a:r>
            <a:r>
              <a:rPr lang="ru-RU" sz="28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- Саксаульная  -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Бейнеу - Актау</a:t>
            </a:r>
            <a:endParaRPr lang="ru-RU" sz="2800" dirty="0">
              <a:solidFill>
                <a:srgbClr val="1D4575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32040" y="980728"/>
            <a:ext cx="3789843" cy="50405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Автомобильный</a:t>
            </a:r>
            <a:endParaRPr lang="ru-RU" sz="3200" dirty="0">
              <a:solidFill>
                <a:srgbClr val="1D45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88024" y="1628800"/>
            <a:ext cx="4104456" cy="194421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>
              <a:buFont typeface="Wingdings" panose="05000000000000000000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Караганда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Темиртау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Караганда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Караганда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Алматы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3" t="4008" r="50000" b="28298"/>
          <a:stretch/>
        </p:blipFill>
        <p:spPr>
          <a:xfrm>
            <a:off x="4716016" y="3645024"/>
            <a:ext cx="4248472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47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301608" cy="432048"/>
          </a:xfrm>
        </p:spPr>
        <p:txBody>
          <a:bodyPr>
            <a:noAutofit/>
          </a:bodyPr>
          <a:lstStyle/>
          <a:p>
            <a:r>
              <a:rPr lang="ru-RU" altLang="ru-RU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Заполните таблицу</a:t>
            </a:r>
          </a:p>
        </p:txBody>
      </p:sp>
      <p:graphicFrame>
        <p:nvGraphicFramePr>
          <p:cNvPr id="5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4561638"/>
              </p:ext>
            </p:extLst>
          </p:nvPr>
        </p:nvGraphicFramePr>
        <p:xfrm>
          <a:off x="251520" y="1556792"/>
          <a:ext cx="8542209" cy="44484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98028"/>
                <a:gridCol w="2760773"/>
                <a:gridCol w="3083408"/>
              </a:tblGrid>
              <a:tr h="1371612"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Отрасли специализации</a:t>
                      </a:r>
                      <a:endParaRPr lang="ru-RU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Отрасли вспомогательные</a:t>
                      </a:r>
                      <a:endParaRPr lang="ru-RU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Отрасли,</a:t>
                      </a:r>
                      <a:r>
                        <a:rPr lang="ru-RU" sz="26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обслуживающие население</a:t>
                      </a:r>
                      <a:endParaRPr lang="ru-RU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6" marB="45726"/>
                </a:tc>
              </a:tr>
              <a:tr h="60795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Топливная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Машиностроение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6" marB="45726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Пищевая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промышленность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6" marB="45726"/>
                </a:tc>
              </a:tr>
              <a:tr h="54071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Черная металлургия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Химическая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6" marB="45726"/>
                </a:tc>
                <a:tc vMerge="1"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6" marB="45726"/>
                </a:tc>
              </a:tr>
              <a:tr h="60795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Цветная металлургия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6" marB="45726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Промышленность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строительных</a:t>
                      </a:r>
                    </a:p>
                    <a:p>
                      <a:pPr algn="ctr"/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материалов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6" marB="45726"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Легкая промышленность</a:t>
                      </a:r>
                    </a:p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6" marB="45726"/>
                </a:tc>
              </a:tr>
              <a:tr h="60795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Электроэнергетика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6" marB="45726"/>
                </a:tc>
                <a:tc vMerge="1"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6" marB="45726"/>
                </a:tc>
                <a:tc vMerge="1"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6" marB="45726"/>
                </a:tc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" t="43192" r="1897" b="15004"/>
          <a:stretch/>
        </p:blipFill>
        <p:spPr>
          <a:xfrm>
            <a:off x="196270" y="2996952"/>
            <a:ext cx="8762163" cy="306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80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4950" y="0"/>
            <a:ext cx="7427168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Экологические проблемы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964488" cy="504056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Отрасли специализации «экологически грязные» - </a:t>
            </a:r>
          </a:p>
          <a:p>
            <a:pPr marL="355600" indent="-355600">
              <a:spcBef>
                <a:spcPts val="0"/>
              </a:spcBef>
              <a:buNone/>
            </a:pP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их отходы перерабатывают химическая промышленность и строительная индустрия: кислота, удобрения, стройматериалы.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 </a:t>
            </a:r>
            <a:r>
              <a:rPr lang="ru-RU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Балкаша</a:t>
            </a:r>
            <a:endParaRPr lang="ru-RU" sz="3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Загрязнение атмосферы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Последствия ядерных взрывов (</a:t>
            </a:r>
            <a:r>
              <a:rPr lang="ru-RU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Каркаралы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Актогай, </a:t>
            </a:r>
            <a:r>
              <a:rPr lang="ru-RU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Егендибулак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Загрязнения </a:t>
            </a:r>
            <a:r>
              <a:rPr lang="ru-RU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гетиловым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топливом (</a:t>
            </a:r>
            <a:r>
              <a:rPr lang="ru-RU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Байконыр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Карагандинский угольный бассейн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Пути решения: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и полная переработка отходов (промышленных и бытовых) 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8194" name="Picture 2" descr="Караганда-НМ.KZ - Показать сообщение отдельно - Маленький город, или Наши соседи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28335"/>
            <a:ext cx="8784975" cy="579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164288" y="1311151"/>
            <a:ext cx="1586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Караганда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79725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956376" cy="11430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40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Города и сельские </a:t>
            </a:r>
            <a:br>
              <a:rPr lang="ru-RU" sz="40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населенные пункты</a:t>
            </a:r>
            <a:endParaRPr lang="ru-RU" sz="4000" b="1" dirty="0">
              <a:solidFill>
                <a:srgbClr val="1D45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51125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78% населения области – городское.</a:t>
            </a:r>
          </a:p>
          <a:p>
            <a:pPr marL="0" indent="0"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 городов.</a:t>
            </a:r>
          </a:p>
          <a:p>
            <a:pPr marL="0" indent="0" algn="ctr"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Караганда, Темиртау, 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Жезказган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3600" b="1" i="1" u="sng" dirty="0" smtClean="0">
              <a:solidFill>
                <a:srgbClr val="1D45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36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i="1" u="sng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«Характеристика городов ЦК»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Заполнить таблицу на стр. 7 в тетради с заданиями (2 часть)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чебник, стр. 209-211</a:t>
            </a:r>
          </a:p>
          <a:p>
            <a:pPr marL="0" indent="0">
              <a:buNone/>
            </a:pPr>
            <a:endParaRPr lang="ru-RU" sz="36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934"/>
          <a:stretch/>
        </p:blipFill>
        <p:spPr>
          <a:xfrm>
            <a:off x="107504" y="116632"/>
            <a:ext cx="8912074" cy="66247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24328" y="192583"/>
            <a:ext cx="1285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Караганды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42"/>
          <a:stretch/>
        </p:blipFill>
        <p:spPr>
          <a:xfrm>
            <a:off x="107504" y="43758"/>
            <a:ext cx="8912074" cy="677048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1520" y="192583"/>
            <a:ext cx="1230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Жезказган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23" y="42964"/>
            <a:ext cx="8912074" cy="677127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9552" y="476672"/>
            <a:ext cx="949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5913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49006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Закончите предложение…</a:t>
            </a:r>
            <a:endParaRPr lang="ru-RU" sz="3600" b="1" dirty="0">
              <a:solidFill>
                <a:srgbClr val="1D45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5733256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0"/>
              </a:spcBef>
              <a:buAutoNum type="arabicPeriod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Самый безводный регион страны…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Самая крупная по площади область…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Регион Казахстана, занимающий первое место в мире по запасам вольфрама и четвертое – по запасам молибдена…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 воды в ЦК решена за счет …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Самый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высокоурбанизированный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 страны…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Главные отрасли специализации ЦК…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Угольная база ЦК, где добывают 32% каменного угля страны…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Отрасли сельского хозяйства северной и южной частей ЦК…</a:t>
            </a:r>
          </a:p>
        </p:txBody>
      </p:sp>
    </p:spTree>
    <p:extLst>
      <p:ext uri="{BB962C8B-B14F-4D97-AF65-F5344CB8AC3E}">
        <p14:creationId xmlns:p14="http://schemas.microsoft.com/office/powerpoint/2010/main" val="394620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49006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Закончите предложение…</a:t>
            </a:r>
            <a:endParaRPr lang="ru-RU" sz="3600" b="1" dirty="0">
              <a:solidFill>
                <a:srgbClr val="1D45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820472" cy="5877272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 startAt="9"/>
            </a:pP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вспомогательными отраслям в Центрального Казахстана относят…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 startAt="9"/>
            </a:pP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Центральный Казахстан занимает 3 место в республике  по численности поголовья …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 startAt="9"/>
            </a:pP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ТПК РК на базе угольной промышленности …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 startAt="9"/>
            </a:pP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Крупный индустриальный город, «шахтерская столица»…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 startAt="9"/>
            </a:pP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Водная артерия Центрального Казахстана…</a:t>
            </a:r>
          </a:p>
          <a:p>
            <a:pPr marL="514350" indent="-514350">
              <a:buFont typeface="+mj-lt"/>
              <a:buAutoNum type="arabicPeriod" startAt="9"/>
            </a:pP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Центральный Казахстан богат природными ископаемыми…</a:t>
            </a:r>
          </a:p>
          <a:p>
            <a:pPr marL="514350" indent="-514350">
              <a:buFont typeface="+mj-lt"/>
              <a:buAutoNum type="arabicPeriod" startAt="9"/>
            </a:pP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Металлургический </a:t>
            </a:r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комбинат полного цикла  расположен в…</a:t>
            </a:r>
          </a:p>
          <a:p>
            <a:pPr marL="514350" indent="-514350">
              <a:buFont typeface="+mj-lt"/>
              <a:buAutoNum type="arabicPeriod" startAt="9"/>
            </a:pPr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Добыча медной руды, обогащение и производство из нее рафинированной меди 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развито в </a:t>
            </a:r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городах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</a:p>
          <a:p>
            <a:pPr marL="0" indent="0">
              <a:spcBef>
                <a:spcPts val="0"/>
              </a:spcBef>
              <a:buNone/>
            </a:pP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203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Готовимся к ВОУД</a:t>
            </a:r>
            <a:endParaRPr lang="ru-RU" b="1" dirty="0">
              <a:solidFill>
                <a:srgbClr val="1D45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5544616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Отрасли специализации промышленности Центрального экономи­ческого района, получившие наибольшее развитие: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нефте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и газодобыча;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b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угольная и черная металлургия;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цветная металлургия и пищевая;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сельскохозяйственные;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легкая и пищевая.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Центр черной металлургии: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Караганды;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b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Жезказган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Рудный;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Темиртау.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 Промышленные центры, специализацией которых является цвет­ная металлургия: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Карагандинско-Темиртауский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b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Балкашский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Жезказганский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Петропавловский;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e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Семейский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Ведущая отрасль животноводства в Центральном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районе: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305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овцеводство;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скотоводство;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свиноводство;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верблюдоводство;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птицеводство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5-конечная звезда 3"/>
          <p:cNvSpPr/>
          <p:nvPr/>
        </p:nvSpPr>
        <p:spPr>
          <a:xfrm>
            <a:off x="419171" y="2103240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419171" y="3414084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5292080" y="4653136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647771" y="4963587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419171" y="5661248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488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Готовимся к ВОУД</a:t>
            </a:r>
            <a:endParaRPr lang="ru-RU" b="1" dirty="0">
              <a:solidFill>
                <a:srgbClr val="1D45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568952" cy="5688632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Основная сельскохозяйственная культура, которую выращивают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севере района: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хлопчатник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b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сахарная свекла;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подсолнечник;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пшеница;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e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кукуруза.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 Город, в котором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находится завод по выпуску стали: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Караганды;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Ь)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Жезказган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с)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Сатпаев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е) Темиртау.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Железная дорога, которая через Центральный Казахстан соеди­няет Северный и Южный экономические районы: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Оренбург-Ташкент;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b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Среднесибирская;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Трансказахстанская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Турксиб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Транссибирская.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 Транспортный узел магистрали Петропавловск-Шу: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Костанай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b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Актобе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Караганды;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Аркалык;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Семей.</a:t>
            </a:r>
          </a:p>
        </p:txBody>
      </p:sp>
      <p:sp>
        <p:nvSpPr>
          <p:cNvPr id="4" name="5-конечная звезда 3"/>
          <p:cNvSpPr/>
          <p:nvPr/>
        </p:nvSpPr>
        <p:spPr>
          <a:xfrm>
            <a:off x="265136" y="2204864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2704673" y="3215155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265136" y="4509120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5079111" y="5229200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04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rgbClr val="1D4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Готовимся к ВОУД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784976" cy="5001419"/>
          </a:xfrm>
        </p:spPr>
        <p:txBody>
          <a:bodyPr>
            <a:noAutofit/>
          </a:bodyPr>
          <a:lstStyle/>
          <a:p>
            <a:pPr marL="457200" indent="-457200">
              <a:lnSpc>
                <a:spcPct val="80000"/>
              </a:lnSpc>
              <a:spcBef>
                <a:spcPts val="0"/>
              </a:spcBef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Количество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крупных промышленных городов в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ЦК: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7;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Ь)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12;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4.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Главная специализация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Караганды: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производство мяса;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b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добыча угля;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производство стали;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добы­ча меди;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производство серной кислоты.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 Металлургический комбинат полного цикла расположен в го­роде: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Ь) Темиртау; с) Караганды;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Жезказган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е)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Сатпаев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Медеплавильные заводы расположены в городах: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Темиртау;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b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Темиртау и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Жезказган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Караганды 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Жезказган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Жезказган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Караганды.</a:t>
            </a:r>
          </a:p>
          <a:p>
            <a:pPr marL="457200" indent="-457200">
              <a:lnSpc>
                <a:spcPct val="80000"/>
              </a:lnSpc>
              <a:spcBef>
                <a:spcPts val="0"/>
              </a:spcBef>
              <a:buAutoNum type="arabicPeriod" startAt="5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история развития которого связана с именем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К.И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Сатпаева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Темиртау;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Караганды;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Жезказган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е)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Сатпаев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 Город, доля которого в производстве промышленной продукции региона наибольшая: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Ь) Темиртау; с) Караганды;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Жезказган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е)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Сатпаев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5-конечная звезда 3"/>
          <p:cNvSpPr/>
          <p:nvPr/>
        </p:nvSpPr>
        <p:spPr>
          <a:xfrm>
            <a:off x="3131840" y="1340768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5796136" y="1874640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1907704" y="3068960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3649957" y="4005064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5436096" y="5085184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3439872" y="6093296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460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7296" y="404664"/>
            <a:ext cx="9144000" cy="1470025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Центральный Казахстан</a:t>
            </a:r>
            <a:endParaRPr lang="ru-RU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5817730"/>
            <a:ext cx="452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Каркаралинский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национальный парк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402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дом: §37-39, тетрадь (4-7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онтурная карта, тест</a:t>
            </a:r>
            <a:endParaRPr lang="ru-RU" sz="4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 descr="Karaganda Association of Students Studying Abroad Faceboo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96"/>
          <a:stretch/>
        </p:blipFill>
        <p:spPr bwMode="auto">
          <a:xfrm>
            <a:off x="168128" y="1484784"/>
            <a:ext cx="8796360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8128" y="1565194"/>
            <a:ext cx="1234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Караганда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417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7211144" cy="56207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Источники:</a:t>
            </a:r>
            <a:endParaRPr lang="ru-RU" sz="3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073427"/>
          </a:xfrm>
        </p:spPr>
        <p:txBody>
          <a:bodyPr>
            <a:noAutofit/>
          </a:bodyPr>
          <a:lstStyle/>
          <a:p>
            <a:pPr marL="177800" lvl="0" indent="-1778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200" u="sng" dirty="0">
                <a:hlinkClick r:id="rId2"/>
              </a:rPr>
              <a:t>http://samiye-samiye.ru/?p=1188</a:t>
            </a:r>
            <a:r>
              <a:rPr lang="ru-RU" sz="1200" dirty="0"/>
              <a:t>   Карта Казахстана</a:t>
            </a:r>
          </a:p>
          <a:p>
            <a:pPr marL="177800" lvl="0" indent="-1778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200" u="sng" dirty="0">
                <a:hlinkClick r:id="rId3"/>
              </a:rPr>
              <a:t>http://jet3g.kz/ru/map/map</a:t>
            </a:r>
            <a:r>
              <a:rPr lang="ru-RU" sz="1200" dirty="0"/>
              <a:t> Карагандинская область</a:t>
            </a:r>
          </a:p>
          <a:p>
            <a:pPr marL="177800" lvl="0" indent="-1778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200" u="sng" dirty="0" smtClean="0">
                <a:hlinkClick r:id="rId4"/>
              </a:rPr>
              <a:t>http</a:t>
            </a:r>
            <a:r>
              <a:rPr lang="ru-RU" sz="1200" u="sng" dirty="0">
                <a:hlinkClick r:id="rId4"/>
              </a:rPr>
              <a:t>://vector-images.com/image.php?epsid=139&amp;lang=rus</a:t>
            </a:r>
            <a:r>
              <a:rPr lang="ru-RU" sz="1200" dirty="0"/>
              <a:t> Герб Караганды</a:t>
            </a:r>
          </a:p>
          <a:p>
            <a:pPr marL="177800" lvl="0" indent="-1778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200" u="sng" dirty="0">
                <a:hlinkClick r:id="rId5"/>
              </a:rPr>
              <a:t>http://vse.kz/topic/524080-interesnye-foto/page-8</a:t>
            </a:r>
            <a:r>
              <a:rPr lang="ru-RU" sz="1200" dirty="0"/>
              <a:t>  </a:t>
            </a:r>
            <a:r>
              <a:rPr lang="ru-RU" sz="1200" dirty="0" err="1"/>
              <a:t>Каркаралинский</a:t>
            </a:r>
            <a:r>
              <a:rPr lang="ru-RU" sz="1200" dirty="0"/>
              <a:t>  национальный </a:t>
            </a:r>
            <a:r>
              <a:rPr lang="ru-RU" sz="1200" dirty="0" smtClean="0"/>
              <a:t>парк</a:t>
            </a:r>
          </a:p>
          <a:p>
            <a:pPr marL="177800" lvl="0" indent="-1778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200" dirty="0">
                <a:hlinkClick r:id="rId6"/>
              </a:rPr>
              <a:t>http://go.mail.ru/search_images?q=%</a:t>
            </a:r>
            <a:r>
              <a:rPr lang="en-US" sz="1200" dirty="0" smtClean="0">
                <a:hlinkClick r:id="rId6"/>
              </a:rPr>
              <a:t>D0%A1%D0%B0%D1%82%D0%BF%D0%B0%D0%B5%D0%B2#urlhash=3233399612650764821</a:t>
            </a:r>
            <a:r>
              <a:rPr lang="ru-RU" sz="1200" dirty="0" smtClean="0"/>
              <a:t>  К. </a:t>
            </a:r>
            <a:r>
              <a:rPr lang="ru-RU" sz="1200" dirty="0" err="1" smtClean="0"/>
              <a:t>Сатпаев</a:t>
            </a:r>
            <a:r>
              <a:rPr lang="ru-RU" sz="1200" dirty="0" smtClean="0"/>
              <a:t> </a:t>
            </a:r>
          </a:p>
          <a:p>
            <a:pPr marL="177800" lvl="0" indent="-1778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200" dirty="0">
                <a:hlinkClick r:id="rId7"/>
              </a:rPr>
              <a:t>http://</a:t>
            </a:r>
            <a:r>
              <a:rPr lang="en-US" sz="1200" dirty="0" smtClean="0">
                <a:hlinkClick r:id="rId7"/>
              </a:rPr>
              <a:t>teletehnika.info/223-foto-zhezkazgana-i-okrestnostej.html</a:t>
            </a:r>
            <a:r>
              <a:rPr lang="ru-RU" sz="1200" dirty="0" smtClean="0"/>
              <a:t> Животноводство</a:t>
            </a:r>
          </a:p>
          <a:p>
            <a:pPr marL="177800" lvl="0" indent="-1778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200" dirty="0">
                <a:hlinkClick r:id="rId7"/>
              </a:rPr>
              <a:t>http://</a:t>
            </a:r>
            <a:r>
              <a:rPr lang="en-US" sz="1200" dirty="0" smtClean="0">
                <a:hlinkClick r:id="rId7"/>
              </a:rPr>
              <a:t>teletehnika.info/223-foto-zhezkazgana-i-okrestnostej.html</a:t>
            </a:r>
            <a:r>
              <a:rPr lang="ru-RU" sz="1200" dirty="0" smtClean="0"/>
              <a:t> </a:t>
            </a:r>
            <a:r>
              <a:rPr lang="ru-RU" sz="1200" dirty="0" err="1" smtClean="0"/>
              <a:t>Жезказган</a:t>
            </a:r>
            <a:endParaRPr lang="ru-RU" sz="1200" dirty="0" smtClean="0"/>
          </a:p>
          <a:p>
            <a:pPr marL="177800" lvl="0" indent="-1778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200" dirty="0" smtClean="0">
                <a:hlinkClick r:id="rId8"/>
              </a:rPr>
              <a:t>http</a:t>
            </a:r>
            <a:r>
              <a:rPr lang="en-US" sz="1200" dirty="0">
                <a:hlinkClick r:id="rId8"/>
              </a:rPr>
              <a:t>://youroute.ru/countries/kazahstan/regions/centralnyj-kazahstan/places/saryarka</a:t>
            </a:r>
            <a:r>
              <a:rPr lang="en-US" sz="1200" dirty="0" smtClean="0">
                <a:hlinkClick r:id="rId8"/>
              </a:rPr>
              <a:t>/</a:t>
            </a:r>
            <a:r>
              <a:rPr lang="ru-RU" sz="1200" dirty="0" smtClean="0"/>
              <a:t> </a:t>
            </a:r>
            <a:r>
              <a:rPr lang="ru-RU" sz="1200" dirty="0" err="1" smtClean="0"/>
              <a:t>Сараарка</a:t>
            </a:r>
            <a:endParaRPr lang="ru-RU" sz="1200" dirty="0" smtClean="0"/>
          </a:p>
          <a:p>
            <a:pPr marL="177800" lvl="0" indent="-1778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200" dirty="0">
                <a:hlinkClick r:id="rId9"/>
              </a:rPr>
              <a:t>http://</a:t>
            </a:r>
            <a:r>
              <a:rPr lang="en-US" sz="1200" dirty="0" smtClean="0">
                <a:hlinkClick r:id="rId9"/>
              </a:rPr>
              <a:t>news.ivest.kz/66477715-v-karagandinskoy-obl-realizuetsya-proekt-po-razvedke-i-dobyche-metana-iz-ugolnyh-plastov</a:t>
            </a:r>
            <a:r>
              <a:rPr lang="ru-RU" sz="1200" dirty="0" smtClean="0"/>
              <a:t> Уголь</a:t>
            </a:r>
          </a:p>
          <a:p>
            <a:pPr marL="177800" lvl="0" indent="-1778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200" dirty="0">
                <a:hlinkClick r:id="rId10"/>
              </a:rPr>
              <a:t>http://tengrinews.kz/news/arselormittal-temirtau-perehodit-na-chetyirehdnevnuyu-rabochuyu-nedelyu-1632</a:t>
            </a:r>
            <a:r>
              <a:rPr lang="en-US" sz="1200" dirty="0" smtClean="0">
                <a:hlinkClick r:id="rId10"/>
              </a:rPr>
              <a:t>/</a:t>
            </a:r>
            <a:r>
              <a:rPr lang="ru-RU" sz="1200" dirty="0" smtClean="0"/>
              <a:t> </a:t>
            </a:r>
            <a:r>
              <a:rPr lang="ru-RU" sz="1200" dirty="0" err="1" smtClean="0"/>
              <a:t>Кармет</a:t>
            </a:r>
            <a:endParaRPr lang="ru-RU" sz="1200" dirty="0" smtClean="0"/>
          </a:p>
          <a:p>
            <a:pPr marL="177800" lvl="0" indent="-1778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200" dirty="0">
                <a:hlinkClick r:id="rId11"/>
              </a:rPr>
              <a:t>http://www.rozov.ru/section28/item223/part4</a:t>
            </a:r>
            <a:r>
              <a:rPr lang="en-US" sz="1200" dirty="0" smtClean="0">
                <a:hlinkClick r:id="rId11"/>
              </a:rPr>
              <a:t>/</a:t>
            </a:r>
            <a:r>
              <a:rPr lang="ru-RU" sz="1200" dirty="0" smtClean="0"/>
              <a:t> медный рудник</a:t>
            </a:r>
          </a:p>
          <a:p>
            <a:pPr marL="177800" lvl="0" indent="-1778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200" dirty="0">
                <a:hlinkClick r:id="rId12"/>
              </a:rPr>
              <a:t>http://</a:t>
            </a:r>
            <a:r>
              <a:rPr lang="en-US" sz="1200" dirty="0" smtClean="0">
                <a:hlinkClick r:id="rId12"/>
              </a:rPr>
              <a:t>www.kz.all.biz/img/kz/catalog/379398.jpeg</a:t>
            </a:r>
            <a:r>
              <a:rPr lang="ru-RU" sz="1200" dirty="0" smtClean="0"/>
              <a:t> Резиновые изделия Сарани</a:t>
            </a:r>
          </a:p>
          <a:p>
            <a:pPr marL="177800" lvl="0" indent="-1778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200" dirty="0">
                <a:hlinkClick r:id="rId13"/>
              </a:rPr>
              <a:t>http://</a:t>
            </a:r>
            <a:r>
              <a:rPr lang="en-US" sz="1200" dirty="0" smtClean="0">
                <a:hlinkClick r:id="rId13"/>
              </a:rPr>
              <a:t>im0-tub-kz.yandex.net/i?id=f77315da152aabe79de80b65b5ac573b-23-144&amp;n=21</a:t>
            </a:r>
            <a:r>
              <a:rPr lang="ru-RU" sz="1200" dirty="0" smtClean="0"/>
              <a:t> Горно-шахтное оборудование</a:t>
            </a:r>
          </a:p>
          <a:p>
            <a:pPr marL="177800" lvl="0" indent="-1778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200" dirty="0">
                <a:hlinkClick r:id="rId14"/>
              </a:rPr>
              <a:t>http://</a:t>
            </a:r>
            <a:r>
              <a:rPr lang="en-US" sz="1200" dirty="0" smtClean="0">
                <a:hlinkClick r:id="rId14"/>
              </a:rPr>
              <a:t>im0-tub-kz.yandex.net/i?id=a3456d87aaf9a5a058f550ce60067000-106-144&amp;n=21</a:t>
            </a:r>
            <a:r>
              <a:rPr lang="ru-RU" sz="1200" dirty="0" smtClean="0"/>
              <a:t> Конфеты</a:t>
            </a:r>
          </a:p>
          <a:p>
            <a:pPr marL="177800" lvl="0" indent="-1778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200" dirty="0">
                <a:hlinkClick r:id="rId15"/>
              </a:rPr>
              <a:t>http://</a:t>
            </a:r>
            <a:r>
              <a:rPr lang="en-US" sz="1200" dirty="0" smtClean="0">
                <a:hlinkClick r:id="rId15"/>
              </a:rPr>
              <a:t>900igr.net/datai/ekonomika/CHjornaja-metallurgija/0021-012-Ekologicheskie-problemy-chernoj-metallurgii.jpg</a:t>
            </a:r>
            <a:r>
              <a:rPr lang="ru-RU" sz="1200" dirty="0" smtClean="0"/>
              <a:t> Экология</a:t>
            </a:r>
          </a:p>
          <a:p>
            <a:pPr marL="177800" indent="-1778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200" u="sng" dirty="0">
                <a:hlinkClick r:id="rId16"/>
              </a:rPr>
              <a:t>http://www.centrnedra.idhost.kz/images/Ris1256.jpg</a:t>
            </a:r>
            <a:r>
              <a:rPr lang="ru-RU" sz="1200" dirty="0"/>
              <a:t> Центральный Казахстан</a:t>
            </a:r>
          </a:p>
          <a:p>
            <a:pPr marL="177800" indent="-1778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200" u="sng" dirty="0">
                <a:hlinkClick r:id="rId17"/>
              </a:rPr>
              <a:t>http://www.nat-geo.ru/upload/iblock/c63/c63953bee1a81147c5252d7f596a9576.JPG</a:t>
            </a:r>
            <a:r>
              <a:rPr lang="ru-RU" sz="1200" dirty="0"/>
              <a:t> </a:t>
            </a:r>
            <a:r>
              <a:rPr lang="ru-RU" sz="1200" dirty="0" err="1"/>
              <a:t>Каркаралы</a:t>
            </a:r>
            <a:endParaRPr lang="ru-RU" sz="1200" dirty="0"/>
          </a:p>
          <a:p>
            <a:pPr marL="177800" indent="-1778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200" u="sng" dirty="0">
                <a:hlinkClick r:id="rId18"/>
              </a:rPr>
              <a:t>http://www.odb-abai.kz/images/stories/krgobl.png</a:t>
            </a:r>
            <a:r>
              <a:rPr lang="ru-RU" sz="1200" dirty="0"/>
              <a:t> Область</a:t>
            </a:r>
          </a:p>
          <a:p>
            <a:pPr marL="177800" indent="-1778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200" u="sng" dirty="0">
                <a:hlinkClick r:id="rId19"/>
              </a:rPr>
              <a:t>http://www.nat-geo.ru/upload/iblock/a25/a25b79920c6ffd47635eb91d995725d5.JPG</a:t>
            </a:r>
            <a:r>
              <a:rPr lang="ru-RU" sz="1200" dirty="0"/>
              <a:t> </a:t>
            </a:r>
            <a:r>
              <a:rPr lang="ru-RU" sz="1200" dirty="0" err="1"/>
              <a:t>Каркаралинские</a:t>
            </a:r>
            <a:r>
              <a:rPr lang="ru-RU" sz="1200" dirty="0"/>
              <a:t> горы</a:t>
            </a:r>
          </a:p>
          <a:p>
            <a:pPr marL="177800" indent="-1778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200" u="sng" dirty="0">
                <a:hlinkClick r:id="rId20"/>
              </a:rPr>
              <a:t>http://dic.academic.ru/pictures/enc_colier/kazakhst.jpg</a:t>
            </a:r>
            <a:r>
              <a:rPr lang="ru-RU" sz="1200" dirty="0"/>
              <a:t> Физическая карта </a:t>
            </a:r>
            <a:r>
              <a:rPr lang="ru-RU" sz="1200" dirty="0" smtClean="0"/>
              <a:t>РК</a:t>
            </a:r>
          </a:p>
          <a:p>
            <a:pPr marL="177800" indent="-1778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200" dirty="0">
                <a:hlinkClick r:id="rId21"/>
              </a:rPr>
              <a:t>http://</a:t>
            </a:r>
            <a:r>
              <a:rPr lang="en-US" sz="1200" dirty="0" smtClean="0">
                <a:hlinkClick r:id="rId21"/>
              </a:rPr>
              <a:t>www.voxpopuli.kz/userfiles/posts/993/0ab899473bb64bd69baed82606fe8db0_med.jpg</a:t>
            </a:r>
            <a:r>
              <a:rPr lang="ru-RU" sz="1200" dirty="0" smtClean="0"/>
              <a:t> Караганда</a:t>
            </a:r>
          </a:p>
          <a:p>
            <a:pPr marL="177800" indent="-1778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200" dirty="0">
                <a:hlinkClick r:id="rId22"/>
              </a:rPr>
              <a:t>http://23963.kz.all.biz/drobilka-zubchataya-dvuhvalkovaya-g199719#!prettyPhoto/0</a:t>
            </a:r>
            <a:r>
              <a:rPr lang="en-US" sz="1200" dirty="0" smtClean="0">
                <a:hlinkClick r:id="rId22"/>
              </a:rPr>
              <a:t>/</a:t>
            </a:r>
            <a:r>
              <a:rPr lang="ru-RU" sz="1200" dirty="0" smtClean="0"/>
              <a:t>  Дробилка</a:t>
            </a:r>
          </a:p>
          <a:p>
            <a:pPr marL="177800" indent="-1778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200" dirty="0">
                <a:hlinkClick r:id="rId23"/>
              </a:rPr>
              <a:t>http://</a:t>
            </a:r>
            <a:r>
              <a:rPr lang="en-US" sz="1200" dirty="0" smtClean="0">
                <a:hlinkClick r:id="rId23"/>
              </a:rPr>
              <a:t>exh.karcci.kz/taxonomy/term/3/product</a:t>
            </a:r>
            <a:r>
              <a:rPr lang="ru-RU" sz="1200" dirty="0" smtClean="0"/>
              <a:t>  «</a:t>
            </a:r>
            <a:r>
              <a:rPr lang="ru-RU" sz="1200" dirty="0" err="1" smtClean="0"/>
              <a:t>Каргормаш</a:t>
            </a:r>
            <a:r>
              <a:rPr lang="ru-RU" sz="1200" dirty="0" smtClean="0"/>
              <a:t>»</a:t>
            </a:r>
          </a:p>
          <a:p>
            <a:pPr marL="177800" indent="-1778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200" dirty="0">
                <a:hlinkClick r:id="rId24"/>
              </a:rPr>
              <a:t>http://</a:t>
            </a:r>
            <a:r>
              <a:rPr lang="en-US" sz="1200" dirty="0" smtClean="0">
                <a:hlinkClick r:id="rId24"/>
              </a:rPr>
              <a:t>img-fotki.yandex.ru/get/9829/161565515.31/0_ec3d8_6a1ab6fd_XL.jpg</a:t>
            </a:r>
            <a:r>
              <a:rPr lang="ru-RU" sz="1200" dirty="0" smtClean="0"/>
              <a:t> Караганда</a:t>
            </a:r>
          </a:p>
          <a:p>
            <a:pPr marL="177800" indent="-1778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200" dirty="0">
                <a:hlinkClick r:id="rId25"/>
              </a:rPr>
              <a:t>http://</a:t>
            </a:r>
            <a:r>
              <a:rPr lang="en-US" sz="1200" dirty="0" smtClean="0">
                <a:hlinkClick r:id="rId25"/>
              </a:rPr>
              <a:t>helpster.ru/pic/travel/pic/51701/com/1244693.jpg</a:t>
            </a:r>
            <a:endParaRPr lang="ru-RU" sz="1200" dirty="0" smtClean="0"/>
          </a:p>
          <a:p>
            <a:pPr indent="-247650">
              <a:buFont typeface="Wingdings" panose="05000000000000000000" pitchFamily="2" charset="2"/>
              <a:buChar char="ü"/>
              <a:tabLst>
                <a:tab pos="177800" algn="l"/>
              </a:tabLst>
            </a:pPr>
            <a:r>
              <a:rPr lang="ru-RU" sz="1200" b="1" dirty="0"/>
              <a:t>В.В. Усиков, Т.Л. Казановская и др. «Экономическая и социальная география  Казахстана», Алматы «</a:t>
            </a:r>
            <a:r>
              <a:rPr lang="ru-RU" sz="1200" b="1" dirty="0" err="1"/>
              <a:t>Атамура</a:t>
            </a:r>
            <a:r>
              <a:rPr lang="ru-RU" sz="1200" b="1" dirty="0"/>
              <a:t>», 2013 год</a:t>
            </a:r>
          </a:p>
          <a:p>
            <a:pPr indent="-247650">
              <a:buFont typeface="Wingdings" panose="05000000000000000000" pitchFamily="2" charset="2"/>
              <a:buChar char="ü"/>
              <a:tabLst>
                <a:tab pos="177800" algn="l"/>
              </a:tabLst>
            </a:pPr>
            <a:r>
              <a:rPr lang="ru-RU" sz="1200" b="1" dirty="0"/>
              <a:t>В.В. Усиков, Т.Л. Казановская и др. Методическое пособие   «Экономическая и социальная география  Казахстана», Алматы «</a:t>
            </a:r>
            <a:r>
              <a:rPr lang="ru-RU" sz="1200" b="1" dirty="0" err="1"/>
              <a:t>Атамура</a:t>
            </a:r>
            <a:r>
              <a:rPr lang="ru-RU" sz="1200" b="1" dirty="0"/>
              <a:t>», 2013 год</a:t>
            </a:r>
          </a:p>
          <a:p>
            <a:pPr marL="177800" indent="-177800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1200" dirty="0"/>
          </a:p>
          <a:p>
            <a:pPr marL="177800" lvl="0" indent="-177800">
              <a:buFont typeface="Wingdings" panose="05000000000000000000" pitchFamily="2" charset="2"/>
              <a:buChar char="ü"/>
            </a:pP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8584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6995120" cy="86895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ТИПОВОЙ ПЛАН ЭГХ РАЙОНА</a:t>
            </a:r>
            <a:b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496944" cy="6192688"/>
          </a:xfrm>
        </p:spPr>
        <p:txBody>
          <a:bodyPr>
            <a:normAutofit fontScale="25000" lnSpcReduction="20000"/>
          </a:bodyPr>
          <a:lstStyle/>
          <a:p>
            <a:pPr>
              <a:buFontTx/>
              <a:buAutoNum type="arabicPeriod"/>
              <a:defRPr/>
            </a:pPr>
            <a:r>
              <a:rPr lang="ru-RU" sz="1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ЭГП.</a:t>
            </a:r>
            <a:endParaRPr lang="ru-RU" sz="1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AutoNum type="arabicPeriod"/>
              <a:defRPr/>
            </a:pPr>
            <a:r>
              <a:rPr lang="ru-RU" sz="1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Административно-территориальный состав.</a:t>
            </a:r>
          </a:p>
          <a:p>
            <a:pPr>
              <a:buFontTx/>
              <a:buAutoNum type="arabicPeriod"/>
              <a:defRPr/>
            </a:pPr>
            <a:r>
              <a:rPr lang="ru-RU" sz="1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Хозяйственная оценка природных условий и природных ресурсов.</a:t>
            </a:r>
          </a:p>
          <a:p>
            <a:pPr>
              <a:buFontTx/>
              <a:buAutoNum type="arabicPeriod"/>
              <a:defRPr/>
            </a:pPr>
            <a:r>
              <a:rPr lang="ru-RU" sz="1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Население </a:t>
            </a:r>
            <a:r>
              <a:rPr lang="ru-RU" sz="1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трудовые </a:t>
            </a:r>
            <a:r>
              <a:rPr lang="ru-RU" sz="1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ресурсы.</a:t>
            </a:r>
            <a:endParaRPr lang="ru-RU" sz="1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AutoNum type="arabicPeriod"/>
              <a:defRPr/>
            </a:pPr>
            <a:r>
              <a:rPr lang="ru-RU" sz="1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Отрасли: специализации, </a:t>
            </a:r>
            <a:r>
              <a:rPr lang="ru-RU" sz="1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1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спомогательные и обслуживающие.</a:t>
            </a:r>
          </a:p>
          <a:p>
            <a:pPr>
              <a:buFontTx/>
              <a:buAutoNum type="arabicPeriod"/>
              <a:defRPr/>
            </a:pPr>
            <a:r>
              <a:rPr lang="ru-RU" sz="1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ТПК. Промышленные узлы.</a:t>
            </a:r>
          </a:p>
          <a:p>
            <a:pPr>
              <a:buFontTx/>
              <a:buAutoNum type="arabicPeriod"/>
              <a:defRPr/>
            </a:pPr>
            <a:r>
              <a:rPr lang="ru-RU" sz="1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Внутриотраслевые связи.</a:t>
            </a:r>
            <a:endParaRPr lang="ru-RU" sz="1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AutoNum type="arabicPeriod"/>
              <a:defRPr/>
            </a:pPr>
            <a:r>
              <a:rPr lang="ru-RU" sz="1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Экологические </a:t>
            </a:r>
            <a:r>
              <a:rPr lang="ru-RU" sz="1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проблемы.</a:t>
            </a:r>
            <a:endParaRPr lang="ru-RU" sz="1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AutoNum type="arabicPeriod"/>
              <a:defRPr/>
            </a:pPr>
            <a:r>
              <a:rPr lang="ru-RU" sz="1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Крупные города.</a:t>
            </a:r>
          </a:p>
          <a:p>
            <a:pPr>
              <a:buFontTx/>
              <a:buAutoNum type="arabicPeriod"/>
              <a:defRPr/>
            </a:pPr>
            <a:r>
              <a:rPr lang="ru-RU" sz="1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Перспективы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развития.</a:t>
            </a:r>
          </a:p>
          <a:p>
            <a:pPr marL="0" indent="0">
              <a:buNone/>
              <a:defRPr/>
            </a:pPr>
            <a:r>
              <a:rPr lang="ru-RU" sz="9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9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</a:t>
            </a:r>
            <a:r>
              <a:rPr lang="ru-RU" sz="1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ЭГП           ПУ </a:t>
            </a:r>
            <a:r>
              <a:rPr lang="ru-RU" sz="1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ПР + Н = ХОЗЯЙСТВО </a:t>
            </a:r>
          </a:p>
          <a:p>
            <a:pPr marL="0" indent="0">
              <a:buNone/>
              <a:defRPr/>
            </a:pPr>
            <a:endParaRPr lang="ru-RU" sz="9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  <a:defRPr/>
            </a:pPr>
            <a:r>
              <a:rPr lang="ru-RU" sz="9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buNone/>
              <a:defRPr/>
            </a:pPr>
            <a:endParaRPr lang="ru-RU" sz="51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  <a:defRPr/>
            </a:pPr>
            <a:endParaRPr lang="ru-RU" sz="51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  <a:defRPr/>
            </a:pPr>
            <a:endParaRPr lang="ru-RU" sz="51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  <a:defRPr/>
            </a:pPr>
            <a:endParaRPr lang="ru-RU" sz="51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  <a:defRPr/>
            </a:pPr>
            <a:endParaRPr lang="ru-RU" sz="51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  <a:defRPr/>
            </a:pPr>
            <a:endParaRPr lang="ru-RU" sz="51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347864" y="6322913"/>
            <a:ext cx="720080" cy="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522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571184" cy="562074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ЭГХ Центрального Казахстана</a:t>
            </a:r>
            <a:endParaRPr lang="ru-RU" sz="4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5616624"/>
          </a:xfrm>
        </p:spPr>
        <p:txBody>
          <a:bodyPr>
            <a:normAutofit fontScale="77500" lnSpcReduction="20000"/>
          </a:bodyPr>
          <a:lstStyle/>
          <a:p>
            <a:pPr marL="355600" indent="-355600">
              <a:buFont typeface="+mj-lt"/>
              <a:buAutoNum type="arabicPeriod"/>
            </a:pP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ранспортное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на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перекрестке железных и автомобильных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дорог;</a:t>
            </a:r>
          </a:p>
          <a:p>
            <a:pPr marL="355600" indent="-355600">
              <a:buFont typeface="+mj-lt"/>
              <a:buAutoNum type="arabicPeriod"/>
            </a:pP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оседское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граничит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четырьмя экономическими районами и девятью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областями; </a:t>
            </a:r>
          </a:p>
          <a:p>
            <a:pPr marL="355600" indent="-355600">
              <a:buFont typeface="+mj-lt"/>
              <a:buAutoNum type="arabicPeriod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оложение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отношению к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сырьевым и топливным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базам: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железные руды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Костаная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сельскохозяйственные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районам Севера 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Юга, важнейшие ТЭК Павлодар-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Екибастузский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Рудно-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Аптайский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Каратау-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Таразский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Мангистауский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55600" indent="-355600">
              <a:buFont typeface="+mj-lt"/>
              <a:buAutoNum type="arabicPeriod"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отношению к государственным границам -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прямая железная дорога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Запад даст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короткий выход к морскому порту Актау, повысит роль Центра как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узлового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района, цементирующего ТПК страны в единый хозяйственный организм.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ЭГП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меняется во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времени, т.к. является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категорией исторической.</a:t>
            </a:r>
          </a:p>
        </p:txBody>
      </p:sp>
    </p:spTree>
    <p:extLst>
      <p:ext uri="{BB962C8B-B14F-4D97-AF65-F5344CB8AC3E}">
        <p14:creationId xmlns:p14="http://schemas.microsoft.com/office/powerpoint/2010/main" val="295788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-29724"/>
            <a:ext cx="7283152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Центральный Казахстан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836712"/>
            <a:ext cx="7782036" cy="5073427"/>
          </a:xfrm>
        </p:spPr>
        <p:txBody>
          <a:bodyPr/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 района: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Карагандинская область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Площадь: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428 тыс.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км</a:t>
            </a:r>
            <a:r>
              <a:rPr lang="ru-RU" b="1" baseline="30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-  4 место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Население: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1 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358 тыс. чел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Средняя плотность: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3,2 чел./км</a:t>
            </a:r>
            <a:r>
              <a:rPr lang="ru-RU" b="1" baseline="30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52" y="2866905"/>
            <a:ext cx="7704856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6186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88640"/>
            <a:ext cx="6851104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Центральный Казахстан -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568952" cy="69127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торговая территория. 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Первые почтовые тракты появились в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XIX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веке: </a:t>
            </a:r>
          </a:p>
          <a:p>
            <a:pPr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Павлодара на </a:t>
            </a:r>
            <a:r>
              <a:rPr lang="ru-RU" sz="2800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Каркаралы</a:t>
            </a:r>
            <a:endParaRPr lang="ru-RU" sz="28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Петропавловска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через </a:t>
            </a:r>
            <a:r>
              <a:rPr lang="ru-RU" sz="2800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Акмолинск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2800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Каркаралы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озеру </a:t>
            </a:r>
            <a:r>
              <a:rPr lang="ru-RU" sz="28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на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северо-восток к </a:t>
            </a:r>
            <a:r>
              <a:rPr lang="ru-RU" sz="2800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Семею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рупные торговые ярмарки Казахстана: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Кояндинская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Баянауылская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1848-1930), куда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съезжалось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большое коли­чество торговцев из Средней Азии, Китая и России.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территории Центрального Казахстана,</a:t>
            </a: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могут одновременно разместиться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европейские государства Великобритания и Бельгия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Голландия и Дания,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был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только один город с населением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человек — </a:t>
            </a:r>
            <a:r>
              <a:rPr lang="ru-RU" sz="2800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Каркаралы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2242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024" y="3933056"/>
            <a:ext cx="4355976" cy="2834842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59197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Центральный Казахстан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251520" y="1526058"/>
            <a:ext cx="4439256" cy="4525963"/>
          </a:xfrm>
        </p:spPr>
        <p:txBody>
          <a:bodyPr>
            <a:noAutofit/>
          </a:bodyPr>
          <a:lstStyle/>
          <a:p>
            <a:pPr marL="355600" indent="-355600">
              <a:spcBef>
                <a:spcPts val="0"/>
              </a:spcBef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Распложен в центре и граничит со всеми экономическими районами </a:t>
            </a:r>
          </a:p>
          <a:p>
            <a:pPr marL="355600" indent="-355600">
              <a:spcBef>
                <a:spcPts val="0"/>
              </a:spcBef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Богат полезными ископаемыми</a:t>
            </a:r>
          </a:p>
          <a:p>
            <a:pPr marL="355600" indent="-355600">
              <a:spcBef>
                <a:spcPts val="0"/>
              </a:spcBef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Имеет транзитное положение</a:t>
            </a:r>
          </a:p>
          <a:p>
            <a:pPr marL="355600" indent="-355600">
              <a:spcBef>
                <a:spcPts val="0"/>
              </a:spcBef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Развитая транспортная сеть</a:t>
            </a:r>
          </a:p>
          <a:p>
            <a:pPr marL="355600" indent="-355600">
              <a:spcBef>
                <a:spcPts val="0"/>
              </a:spcBef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Канал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Ертис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-Караганда</a:t>
            </a:r>
          </a:p>
          <a:p>
            <a:pPr marL="355600" indent="-355600">
              <a:buAutoNum type="arabicPeriod"/>
            </a:pPr>
            <a:endPara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4644008" y="1615089"/>
            <a:ext cx="4279992" cy="4700417"/>
          </a:xfrm>
        </p:spPr>
        <p:txBody>
          <a:bodyPr>
            <a:normAutofit/>
          </a:bodyPr>
          <a:lstStyle/>
          <a:p>
            <a:pPr marL="355600" indent="-355600">
              <a:spcBef>
                <a:spcPts val="0"/>
              </a:spcBef>
              <a:buFont typeface="+mj-lt"/>
              <a:buAutoNum type="arabicPeriod"/>
              <a:tabLst>
                <a:tab pos="627063" algn="l"/>
              </a:tabLst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Беден почвенными, водными и лесными ресурсами</a:t>
            </a:r>
          </a:p>
          <a:p>
            <a:pPr marL="355600" indent="-355600">
              <a:spcBef>
                <a:spcPts val="0"/>
              </a:spcBef>
              <a:buFont typeface="+mj-lt"/>
              <a:buAutoNum type="arabicPeriod"/>
              <a:tabLst>
                <a:tab pos="627063" algn="l"/>
              </a:tabLst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имеет границ с другими государствами</a:t>
            </a:r>
          </a:p>
          <a:p>
            <a:pPr marL="0" indent="0">
              <a:buNone/>
            </a:pP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4294967295"/>
          </p:nvPr>
        </p:nvSpPr>
        <p:spPr>
          <a:xfrm>
            <a:off x="4968875" y="1125538"/>
            <a:ext cx="4175125" cy="566737"/>
          </a:xfrm>
        </p:spPr>
        <p:txBody>
          <a:bodyPr>
            <a:noAutofit/>
          </a:bodyPr>
          <a:lstStyle/>
          <a:p>
            <a:pPr algn="ctr"/>
            <a:endParaRPr lang="ru-RU" sz="66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66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746012" y="1084769"/>
            <a:ext cx="648072" cy="206474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люс 1"/>
          <p:cNvSpPr/>
          <p:nvPr/>
        </p:nvSpPr>
        <p:spPr>
          <a:xfrm>
            <a:off x="1475656" y="730806"/>
            <a:ext cx="914400" cy="914400"/>
          </a:xfrm>
          <a:prstGeom prst="mathPl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211" t="56566" r="13859" b="8807"/>
          <a:stretch/>
        </p:blipFill>
        <p:spPr>
          <a:xfrm rot="5400000">
            <a:off x="1326216" y="-958065"/>
            <a:ext cx="6563575" cy="8856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810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1342</TotalTime>
  <Words>2600</Words>
  <Application>Microsoft Office PowerPoint</Application>
  <PresentationFormat>Экран (4:3)</PresentationFormat>
  <Paragraphs>462</Paragraphs>
  <Slides>41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Презентация PowerPoint</vt:lpstr>
      <vt:lpstr>Презентация PowerPoint</vt:lpstr>
      <vt:lpstr>Центральный Казахстан</vt:lpstr>
      <vt:lpstr>Центральный Казахстан</vt:lpstr>
      <vt:lpstr>ТИПОВОЙ ПЛАН ЭГХ РАЙОНА </vt:lpstr>
      <vt:lpstr>ЭГХ Центрального Казахстана</vt:lpstr>
      <vt:lpstr>Центральный Казахстан</vt:lpstr>
      <vt:lpstr>Центральный Казахстан -</vt:lpstr>
      <vt:lpstr>Центральный Казахстан</vt:lpstr>
      <vt:lpstr>Центральный Казахстан</vt:lpstr>
      <vt:lpstr>Природные ресурсы</vt:lpstr>
      <vt:lpstr>Каныш Сатпаев </vt:lpstr>
      <vt:lpstr>Центральный Казахстан</vt:lpstr>
      <vt:lpstr>НАСЕЛЕНИЕ – 1346,4 тыс. чел</vt:lpstr>
      <vt:lpstr>Готовимся к ВОУД </vt:lpstr>
      <vt:lpstr>Готовимся к ВОУД </vt:lpstr>
      <vt:lpstr>Центральный Казахстан -  </vt:lpstr>
      <vt:lpstr>Промышленность  Центрального Казахстана</vt:lpstr>
      <vt:lpstr>Горно-металлургический комплекс</vt:lpstr>
      <vt:lpstr>ТЭК</vt:lpstr>
      <vt:lpstr>Центральный Казахстан -</vt:lpstr>
      <vt:lpstr>Дополни схему  (стр. 5, тетрадь)</vt:lpstr>
      <vt:lpstr>Черная металлургия</vt:lpstr>
      <vt:lpstr>Цветная металлургия</vt:lpstr>
      <vt:lpstr>Машинострение</vt:lpstr>
      <vt:lpstr>Химическая промышленность -</vt:lpstr>
      <vt:lpstr>Карагандинско - Темиртауский ТПК  </vt:lpstr>
      <vt:lpstr>Презентация PowerPoint</vt:lpstr>
      <vt:lpstr>Сельское хозяйство</vt:lpstr>
      <vt:lpstr>Презентация PowerPoint</vt:lpstr>
      <vt:lpstr>Транспорт</vt:lpstr>
      <vt:lpstr>Заполните таблицу</vt:lpstr>
      <vt:lpstr>Экологические проблемы</vt:lpstr>
      <vt:lpstr>Города и сельские  населенные пункты</vt:lpstr>
      <vt:lpstr>Закончите предложение…</vt:lpstr>
      <vt:lpstr>Закончите предложение…</vt:lpstr>
      <vt:lpstr>Готовимся к ВОУД</vt:lpstr>
      <vt:lpstr>Готовимся к ВОУД</vt:lpstr>
      <vt:lpstr>Готовимся к ВОУД</vt:lpstr>
      <vt:lpstr>На дом: §37-39, тетрадь (4-7),  контурная карта, тест</vt:lpstr>
      <vt:lpstr>Источники:</vt:lpstr>
    </vt:vector>
  </TitlesOfParts>
  <Manager>АКТАУ</Manager>
  <Company>ЭКЛИЦЕЙ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ЦЕНТРАЛЬНЫЙ КАЗАХСТАН</dc:title>
  <dc:subject>ЭКРАЙОНЫ</dc:subject>
  <dc:creator>РЯБОВА Л.Н.</dc:creator>
  <cp:keywords>НИКИТА</cp:keywords>
  <cp:lastModifiedBy>Dell</cp:lastModifiedBy>
  <cp:revision>121</cp:revision>
  <dcterms:created xsi:type="dcterms:W3CDTF">2015-02-20T11:10:18Z</dcterms:created>
  <dcterms:modified xsi:type="dcterms:W3CDTF">2016-02-18T12:37:36Z</dcterms:modified>
</cp:coreProperties>
</file>