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0"/>
  </p:notesMasterIdLst>
  <p:sldIdLst>
    <p:sldId id="256" r:id="rId2"/>
    <p:sldId id="285" r:id="rId3"/>
    <p:sldId id="286" r:id="rId4"/>
    <p:sldId id="261" r:id="rId5"/>
    <p:sldId id="284" r:id="rId6"/>
    <p:sldId id="287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3" r:id="rId21"/>
    <p:sldId id="302" r:id="rId22"/>
    <p:sldId id="305" r:id="rId23"/>
    <p:sldId id="304" r:id="rId24"/>
    <p:sldId id="288" r:id="rId25"/>
    <p:sldId id="306" r:id="rId26"/>
    <p:sldId id="307" r:id="rId27"/>
    <p:sldId id="308" r:id="rId28"/>
    <p:sldId id="309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000000"/>
    <a:srgbClr val="990099"/>
    <a:srgbClr val="3333FF"/>
    <a:srgbClr val="000066"/>
    <a:srgbClr val="CCFFCC"/>
    <a:srgbClr val="CCFFFF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780" autoAdjust="0"/>
    <p:restoredTop sz="95946" autoAdjust="0"/>
  </p:normalViewPr>
  <p:slideViewPr>
    <p:cSldViewPr>
      <p:cViewPr varScale="1">
        <p:scale>
          <a:sx n="83" d="100"/>
          <a:sy n="83" d="100"/>
        </p:scale>
        <p:origin x="-90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E9A5646-4FD8-4B49-9734-5D772143D351}" type="datetimeFigureOut">
              <a:rPr lang="ru-RU"/>
              <a:pPr>
                <a:defRPr/>
              </a:pPr>
              <a:t>01.04.2013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56A82CB-5D0F-4AF5-A933-B0A8227DC1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6A82CB-5D0F-4AF5-A933-B0A8227DC14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6CC7CD-2BD2-4539-A621-AE38332E1596}" type="slidenum">
              <a:rPr lang="ru-RU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2054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4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76C9D-F63E-44B9-990D-D6705B2D2C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30773-BF6C-46B7-8EE6-36BAFFA39A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A714B-CA00-4985-B8FF-EB0EF966C3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ACB3A-EEA6-4103-8BC5-EC8D42F5FD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3448E-4561-46CC-AD35-24DD2FA53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9A7A2-CE45-48C4-8B3D-208A6D72B3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0C3CF-CEE3-4F12-B4BF-725DD024E1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A73CA-ACB5-40F6-82F1-65B4561F03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7F228-5EBB-4423-951B-76C4D7A9B3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D0BB4-F4C2-43D4-B4AE-F8E005C43F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E464D-565F-4DF3-A46F-3AB2CBD4D1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67C1A-2ABB-4B22-BAF9-C6FC3AAA39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44ADA-198C-47D3-8295-B58B793011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1D0F9-5524-4F0C-A320-72D6FE649A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946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946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6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6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6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6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6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6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6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7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7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7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947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7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7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7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7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7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8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8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8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8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8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8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8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8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8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8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9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9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949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9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9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9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9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9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49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50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50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50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50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50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50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50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50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50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50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951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51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51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51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51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51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51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95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5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5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52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1952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952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952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52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52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51F2222-1D1E-4127-AA8D-93A571D5D6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7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0063" y="2681288"/>
            <a:ext cx="7920037" cy="4176712"/>
          </a:xfrm>
        </p:spPr>
        <p:txBody>
          <a:bodyPr/>
          <a:lstStyle/>
          <a:p>
            <a:pPr>
              <a:defRPr/>
            </a:pPr>
            <a:r>
              <a:rPr lang="ru-RU" sz="7200" dirty="0" smtClean="0">
                <a:solidFill>
                  <a:schemeClr val="tx1">
                    <a:lumMod val="75000"/>
                  </a:schemeClr>
                </a:solidFill>
              </a:rPr>
              <a:t>«Математический коллаж»</a:t>
            </a:r>
            <a:r>
              <a:rPr lang="ru-RU" sz="4400" dirty="0" smtClean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ru-RU" sz="4400" dirty="0" smtClean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tx1">
                    <a:lumMod val="75000"/>
                  </a:schemeClr>
                </a:solidFill>
              </a:rPr>
            </a:br>
            <a:endParaRPr lang="ru-RU" sz="4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2875" y="549275"/>
            <a:ext cx="8786813" cy="1752600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u="sng" dirty="0" smtClean="0">
                <a:solidFill>
                  <a:schemeClr val="tx1">
                    <a:lumMod val="75000"/>
                  </a:schemeClr>
                </a:solidFill>
                <a:latin typeface="Georgia" pitchFamily="18" charset="0"/>
              </a:rPr>
              <a:t>Информационно-творческий проект</a:t>
            </a:r>
            <a:endParaRPr lang="ru-RU" sz="5400" b="1" dirty="0" smtClean="0">
              <a:solidFill>
                <a:schemeClr val="tx1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3" grpId="0" build="p"/>
      <p:bldP spid="205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3" descr="C:\Users\Администратор\Desktop\мама\SAM_35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789680">
            <a:off x="4610100" y="741363"/>
            <a:ext cx="3240088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2" descr="C:\Users\Администратор\Desktop\мама\SAM_35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93709">
            <a:off x="665163" y="611188"/>
            <a:ext cx="3321050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14313" y="5857875"/>
            <a:ext cx="3643312" cy="639763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Расписание на ж/</a:t>
            </a:r>
            <a:r>
              <a:rPr lang="ru-RU" dirty="0" err="1" smtClean="0"/>
              <a:t>д</a:t>
            </a:r>
            <a:r>
              <a:rPr lang="ru-RU" dirty="0" smtClean="0"/>
              <a:t> вокзале</a:t>
            </a:r>
            <a:endParaRPr lang="ru-RU" dirty="0"/>
          </a:p>
        </p:txBody>
      </p:sp>
      <p:pic>
        <p:nvPicPr>
          <p:cNvPr id="13315" name="Picture 3" descr="D:\Фото0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4071938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D:\Фото02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1190625"/>
            <a:ext cx="4157663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175" cy="1082675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z="2800" dirty="0" smtClean="0"/>
              <a:t> Наблюдение на прогулке - игры ассоциации (предметы похожие на цифры), «Археология».</a:t>
            </a:r>
            <a:endParaRPr lang="ru-RU" sz="2800" dirty="0"/>
          </a:p>
        </p:txBody>
      </p:sp>
      <p:pic>
        <p:nvPicPr>
          <p:cNvPr id="14339" name="Picture 2" descr="C:\Users\Администратор\Desktop\мама\SAM_3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690688"/>
            <a:ext cx="37147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572133" y="1643051"/>
            <a:ext cx="2357454" cy="48518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0" b="1" dirty="0">
                <a:ln w="31550" cmpd="sng">
                  <a:gradFill>
                    <a:gsLst>
                      <a:gs pos="70000">
                        <a:srgbClr val="007BCF">
                          <a:shade val="50000"/>
                          <a:satMod val="190000"/>
                        </a:srgbClr>
                      </a:gs>
                      <a:gs pos="0">
                        <a:srgbClr val="007BCF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7BCF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0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дминистратор\Desktop\мама\SAM_35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718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Users\Администратор\Desktop\мама\SAM_35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1809750"/>
            <a:ext cx="3786187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214810" y="500042"/>
            <a:ext cx="714380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дминистратор\Desktop\мама\SAM_35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"/>
            <a:ext cx="471487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072199" y="1428736"/>
            <a:ext cx="1928826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дминистратор\Desktop\мама\SAM_35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357188"/>
            <a:ext cx="4660900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57224" y="1142984"/>
            <a:ext cx="2214578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Администратор\Desktop\мама\SAM_35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428625"/>
            <a:ext cx="457200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786446" y="714356"/>
            <a:ext cx="1928825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C:\Users\Администратор\Desktop\мама\SAM_35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0225" y="357188"/>
            <a:ext cx="4660900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42977" y="642919"/>
            <a:ext cx="1857388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Администратор\Desktop\мама\SAM_35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5357813" cy="40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Users\Администратор\Desktop\мама\SAM_3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3214688"/>
            <a:ext cx="485775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15312" cy="1285875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z="2400" dirty="0" smtClean="0"/>
              <a:t> Подбор художественной литературы в библиотеке, в интернете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1507" name="Picture 3" descr="C:\Users\Администратор\Desktop\мама\SAM_35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14300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C:\Users\Администратор\Desktop\мама\SAM_35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28575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Аннотация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 algn="ctr">
              <a:buFont typeface="Wingdings" pitchFamily="2" charset="2"/>
              <a:buNone/>
              <a:defRPr/>
            </a:pPr>
            <a:r>
              <a:rPr lang="ru-RU" sz="2400" dirty="0" smtClean="0"/>
              <a:t>Проект среднесрочный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400" dirty="0" smtClean="0"/>
              <a:t>Длительность проекта - 2нелели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400" dirty="0" smtClean="0"/>
              <a:t>Проект организован с детьми средней группы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400" dirty="0" smtClean="0"/>
              <a:t>Количество детей - 3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400" dirty="0" smtClean="0"/>
              <a:t>Магавина </a:t>
            </a:r>
            <a:r>
              <a:rPr lang="ru-RU" sz="2400" dirty="0" smtClean="0"/>
              <a:t>Милана </a:t>
            </a:r>
            <a:r>
              <a:rPr lang="ru-RU" sz="2400" dirty="0" smtClean="0"/>
              <a:t>- 5лет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400" dirty="0" smtClean="0"/>
              <a:t>Гусейнова Лейла - 5лет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400" dirty="0" smtClean="0"/>
              <a:t>Скокова Оля - 5лет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400" dirty="0" smtClean="0"/>
              <a:t>Активное участие принимали родители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Содержимое 8" descr="050d9f1ce44d8a77a48105fbb5a505f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" y="0"/>
            <a:ext cx="292893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Содержимое 9" descr="00055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857250"/>
            <a:ext cx="23526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3" descr="1129_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142875"/>
            <a:ext cx="25336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4" descr="MzMwMDAwNzI3ODUtQm9va3MuQ292ZXJzLkZhY2UtMA$$_enl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2936875"/>
            <a:ext cx="2386012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5" descr="p141366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25" y="3286125"/>
            <a:ext cx="236061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Рисунок 6" descr="p14029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75" y="3500438"/>
            <a:ext cx="246697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C:\Users\Администратор\Desktop\мама\SAM_35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0" y="2786063"/>
            <a:ext cx="542925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C:\Users\Администратор\Desktop\мама\SAM_35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357813" cy="401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857250" y="214313"/>
            <a:ext cx="6858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dirty="0"/>
              <a:t> Заучивание стихотворений, загадок</a:t>
            </a:r>
          </a:p>
        </p:txBody>
      </p:sp>
      <p:pic>
        <p:nvPicPr>
          <p:cNvPr id="24579" name="Picture 2" descr="C:\Users\Администратор\Desktop\мама\SAM_35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38"/>
            <a:ext cx="4929188" cy="369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C:\Users\Администратор\Desktop\мама\SAM_35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3106738"/>
            <a:ext cx="5000625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928688" y="285750"/>
            <a:ext cx="7500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Материал для коллажа</a:t>
            </a:r>
          </a:p>
        </p:txBody>
      </p:sp>
      <p:pic>
        <p:nvPicPr>
          <p:cNvPr id="25603" name="Picture 2" descr="C:\Users\Администратор\Desktop\мама\SAM_3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85875"/>
            <a:ext cx="6786563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Коллективная, творческая работа</a:t>
            </a:r>
            <a:endParaRPr lang="ru-RU" dirty="0"/>
          </a:p>
        </p:txBody>
      </p:sp>
      <p:pic>
        <p:nvPicPr>
          <p:cNvPr id="26627" name="Picture 2" descr="C:\Users\Администратор\Desktop\мама\SAM_36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" descr="C:\Users\Администратор\Desktop\мама\SAM_36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571625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дминистратор\Desktop\мама\SAM_3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375420"/>
            <a:ext cx="4643438" cy="3482579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esktop\мама\SAM_3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3" y="285728"/>
            <a:ext cx="4953035" cy="371477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дминистратор\Desktop\мама\SAM_3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107528"/>
            <a:ext cx="5000628" cy="3750471"/>
          </a:xfrm>
          <a:prstGeom prst="rect">
            <a:avLst/>
          </a:prstGeom>
          <a:noFill/>
        </p:spPr>
      </p:pic>
      <p:pic>
        <p:nvPicPr>
          <p:cNvPr id="2050" name="Picture 2" descr="C:\Users\Администратор\Desktop\мама\SAM_3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7752" cy="364331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Вывод</a:t>
            </a:r>
            <a:r>
              <a:rPr lang="ru-RU" b="1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400" dirty="0" smtClean="0"/>
              <a:t>Из литературных источников мы узнали, где можно встретить числа.</a:t>
            </a:r>
          </a:p>
          <a:p>
            <a:pPr lvl="0"/>
            <a:r>
              <a:rPr lang="ru-RU" sz="2400" dirty="0" smtClean="0"/>
              <a:t>С помощью наблюдения мы узнали, что числа помогают нам определить адрес дома, узнать время, цену, номера машин, телефонов, режим работы магазинов, аптек, почты.</a:t>
            </a:r>
          </a:p>
          <a:p>
            <a:r>
              <a:rPr lang="ru-RU" sz="2400" dirty="0" smtClean="0"/>
              <a:t>В результате нашей работы мы узнали ,что такое коллаж и его техника выполнения. Узнали , как используются числа в нашей жизни. И поняли, что без знания математики обойтись невозможно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 А работу </a:t>
            </a:r>
            <a:r>
              <a:rPr lang="ru-RU" sz="2400" dirty="0" smtClean="0"/>
              <a:t>с коллажами мы будем продолжать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39825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Заключительный этап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Администратор\Desktop\мама\SAM_3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00108"/>
            <a:ext cx="6858048" cy="51435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57422" y="6396335"/>
            <a:ext cx="3989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Защита проекта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214313"/>
            <a:ext cx="8858250" cy="650081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sz="2400" dirty="0" smtClean="0"/>
              <a:t>Выбор темы был предложен детьми. Толчком для развития данной  темы послужило занятия по математике с использованием коллажа. Дети с интересом находили в рисунках геометрические фигуры и цифры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400" dirty="0" smtClean="0"/>
              <a:t>Коллаж интересен, в первую очередь, способом его изготовления. Создаются коллажи по мере ознакомления с числами и цифрами. В работе принимают участие дети, родители и воспитатели. После знакомства с новым числом дети с воспитателем наклеивают большую цифру на лист (ф. А3) Затем отбирают и добавляют материал, связанный с этим числом, имеющийся в группе. Дополняться пособие будет с помощью родителей, которые вместе с детьми находят подходящие материалы дома: это могут быть цифры, ребусы, примеры, картинки с нужным количеством.</a:t>
            </a:r>
          </a:p>
          <a:p>
            <a:pPr>
              <a:buFont typeface="Wingdings" pitchFamily="2" charset="2"/>
              <a:buNone/>
              <a:defRPr/>
            </a:pPr>
            <a:endParaRPr lang="ru-RU" sz="18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38" y="0"/>
            <a:ext cx="5000625" cy="576263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u="sng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Georgia" pitchFamily="18" charset="0"/>
              </a:rPr>
              <a:t>Цель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785813"/>
            <a:ext cx="8501062" cy="1181100"/>
          </a:xfrm>
        </p:spPr>
        <p:txBody>
          <a:bodyPr/>
          <a:lstStyle/>
          <a:p>
            <a:pPr marL="609600" indent="-609600" algn="ctr" eaLnBrk="1" hangingPunct="1">
              <a:buFont typeface="Wingdings" pitchFamily="2" charset="2"/>
              <a:buNone/>
              <a:defRPr/>
            </a:pPr>
            <a:r>
              <a:rPr lang="ru-RU" sz="2400" dirty="0" smtClean="0"/>
              <a:t>«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Коллаж - как средство индивидуальных  творческих, логико-математических способностей у детей среднего возраста, через коллективную работу»</a:t>
            </a:r>
            <a:endParaRPr lang="ru-RU" sz="2400" b="1" u="sng" dirty="0" smtClean="0">
              <a:solidFill>
                <a:schemeClr val="accent5">
                  <a:lumMod val="20000"/>
                  <a:lumOff val="80000"/>
                </a:schemeClr>
              </a:solidFill>
              <a:latin typeface="Georgia" pitchFamily="18" charset="0"/>
            </a:endParaRPr>
          </a:p>
          <a:p>
            <a:pPr marL="609600" indent="-609600" algn="ctr" eaLnBrk="1" hangingPunct="1">
              <a:buFont typeface="Wingdings" pitchFamily="2" charset="2"/>
              <a:buNone/>
              <a:defRPr/>
            </a:pPr>
            <a:r>
              <a:rPr lang="ru-RU" sz="4000" b="1" u="sng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Georgia" pitchFamily="18" charset="0"/>
              </a:rPr>
              <a:t>Задачи:</a:t>
            </a:r>
            <a:endParaRPr lang="ru-RU" sz="2400" dirty="0" smtClean="0">
              <a:solidFill>
                <a:schemeClr val="accent5">
                  <a:lumMod val="20000"/>
                  <a:lumOff val="80000"/>
                </a:schemeClr>
              </a:solidFill>
              <a:latin typeface="Georgia" pitchFamily="18" charset="0"/>
            </a:endParaRP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ru-RU" sz="3500" dirty="0" smtClean="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500063" y="1714500"/>
            <a:ext cx="79851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ru-RU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ru-RU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Узнать о числах и цифрах с помощью  литературных источников и наблюдений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Помочь  детям проявить свои  художественные и  творческие способности в различных видах </a:t>
            </a:r>
            <a:r>
              <a:rPr lang="ru-RU" kern="1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изобразительной и прикладной деятельности, развить коммуникативные навыки и умения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kern="1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Обогащение и активизация словарного запаса детей, используя в работе разнообразный речевой материал, фольклор.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0" grpId="1"/>
      <p:bldP spid="2765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C:\Users\Администратор\Desktop\мама\SAM_35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3106738"/>
            <a:ext cx="5214937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Этапы работы: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1143000"/>
            <a:ext cx="8229600" cy="4525963"/>
          </a:xfrm>
        </p:spPr>
        <p:txBody>
          <a:bodyPr/>
          <a:lstStyle/>
          <a:p>
            <a:pPr algn="ctr">
              <a:defRPr/>
            </a:pPr>
            <a:r>
              <a:rPr lang="ru-RU" sz="1800" b="1" dirty="0" smtClean="0">
                <a:solidFill>
                  <a:srgbClr val="FF0000"/>
                </a:solidFill>
              </a:rPr>
              <a:t>Подготовительный этап</a:t>
            </a:r>
            <a:endParaRPr lang="ru-RU" sz="18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800" dirty="0" smtClean="0"/>
              <a:t>Для родителей была подготовлена консультация на тему: «Как запомнить цифры ребёнку»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dirty="0" smtClean="0"/>
              <a:t>Родителям было предложена тема :«Числа и цифры в нашей жизни» Вместе с детьми вели наблюдение, собирали информацию, подбирали материал для коллажа»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chemeClr val="tx1">
                    <a:lumMod val="85000"/>
                  </a:schemeClr>
                </a:solidFill>
              </a:rPr>
              <a:t>Было дано задание  подготовить  с детьми стихи, пословицы и поговорки, загадки, подбор сказок и мультфильмов, где встречаются числа</a:t>
            </a:r>
          </a:p>
          <a:p>
            <a:pPr>
              <a:buFont typeface="Wingdings" pitchFamily="2" charset="2"/>
              <a:buNone/>
              <a:defRPr/>
            </a:pPr>
            <a:endParaRPr lang="ru-RU" sz="1800" dirty="0"/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214313"/>
            <a:ext cx="8229600" cy="4525962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Практический этап</a:t>
            </a:r>
            <a:endParaRPr lang="ru-RU" sz="24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2000" dirty="0" smtClean="0"/>
              <a:t>Наблюдение  «Числа и цифры в нашей жизни»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endParaRPr lang="ru-RU" dirty="0"/>
          </a:p>
        </p:txBody>
      </p:sp>
      <p:pic>
        <p:nvPicPr>
          <p:cNvPr id="8195" name="Рисунок 3" descr="C:\Users\Администратор\Desktop\мама\SAM_35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143000"/>
            <a:ext cx="4500562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Рисунок 4" descr="C:\Users\Администратор\Desktop\мама\SAM_35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88" y="1928813"/>
            <a:ext cx="3871912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 descr="C:\Users\Администратор\Desktop\мама\SAM_35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357188"/>
            <a:ext cx="457200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Рисунок 5" descr="C:\Users\Администратор\Desktop\мама\SAM_35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1643063"/>
            <a:ext cx="3613150" cy="499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4" descr="C:\Users\Администратор\Desktop\мама\SAM_35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189075">
            <a:off x="595313" y="396875"/>
            <a:ext cx="4148137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Рисунок 3" descr="C:\Users\Администратор\Desktop\мама\SAM_35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41240">
            <a:off x="4572000" y="714375"/>
            <a:ext cx="413385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 descr="C:\Users\Администратор\Desktop\мама\SAM_35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0"/>
            <a:ext cx="51435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Рисунок 4" descr="C:\Users\Администратор\Desktop\мама\SAM_35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2786063"/>
            <a:ext cx="5500688" cy="38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руги">
  <a:themeElements>
    <a:clrScheme name="Круги 5">
      <a:dk1>
        <a:srgbClr val="008080"/>
      </a:dk1>
      <a:lt1>
        <a:srgbClr val="FFFFFF"/>
      </a:lt1>
      <a:dk2>
        <a:srgbClr val="006666"/>
      </a:dk2>
      <a:lt2>
        <a:srgbClr val="FFFFCC"/>
      </a:lt2>
      <a:accent1>
        <a:srgbClr val="0099FF"/>
      </a:accent1>
      <a:accent2>
        <a:srgbClr val="008080"/>
      </a:accent2>
      <a:accent3>
        <a:srgbClr val="AAB8B8"/>
      </a:accent3>
      <a:accent4>
        <a:srgbClr val="DADADA"/>
      </a:accent4>
      <a:accent5>
        <a:srgbClr val="AACAFF"/>
      </a:accent5>
      <a:accent6>
        <a:srgbClr val="007373"/>
      </a:accent6>
      <a:hlink>
        <a:srgbClr val="1ACE9F"/>
      </a:hlink>
      <a:folHlink>
        <a:srgbClr val="A5B5CD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1589</TotalTime>
  <Words>452</Words>
  <Application>Microsoft PowerPoint</Application>
  <PresentationFormat>Экран (4:3)</PresentationFormat>
  <Paragraphs>63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Круги</vt:lpstr>
      <vt:lpstr>«Математический коллаж»  </vt:lpstr>
      <vt:lpstr>Аннотация проекта</vt:lpstr>
      <vt:lpstr>Слайд 3</vt:lpstr>
      <vt:lpstr>Цель</vt:lpstr>
      <vt:lpstr>Этапы работы:</vt:lpstr>
      <vt:lpstr>Слайд 6</vt:lpstr>
      <vt:lpstr>Слайд 7</vt:lpstr>
      <vt:lpstr>Слайд 8</vt:lpstr>
      <vt:lpstr>Слайд 9</vt:lpstr>
      <vt:lpstr>Слайд 10</vt:lpstr>
      <vt:lpstr>Слайд 11</vt:lpstr>
      <vt:lpstr> Наблюдение на прогулке - игры ассоциации (предметы похожие на цифры), «Археология».</vt:lpstr>
      <vt:lpstr>Слайд 13</vt:lpstr>
      <vt:lpstr>Слайд 14</vt:lpstr>
      <vt:lpstr>Слайд 15</vt:lpstr>
      <vt:lpstr>Слайд 16</vt:lpstr>
      <vt:lpstr>Слайд 17</vt:lpstr>
      <vt:lpstr>Слайд 18</vt:lpstr>
      <vt:lpstr> Подбор художественной литературы в библиотеке, в интернете  </vt:lpstr>
      <vt:lpstr>Слайд 20</vt:lpstr>
      <vt:lpstr>Слайд 21</vt:lpstr>
      <vt:lpstr>Слайд 22</vt:lpstr>
      <vt:lpstr>Слайд 23</vt:lpstr>
      <vt:lpstr>Коллективная, творческая работа</vt:lpstr>
      <vt:lpstr>Слайд 25</vt:lpstr>
      <vt:lpstr>Слайд 26</vt:lpstr>
      <vt:lpstr>Вывод:</vt:lpstr>
      <vt:lpstr>Заключительный этап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Коллаж – как средство развития индивидуальных творческих способностей у детей среднего и старшего возраста через коллективные формы работы</dc:title>
  <dc:creator>none</dc:creator>
  <cp:lastModifiedBy>XTreme.ws</cp:lastModifiedBy>
  <cp:revision>119</cp:revision>
  <dcterms:created xsi:type="dcterms:W3CDTF">2007-01-05T09:04:12Z</dcterms:created>
  <dcterms:modified xsi:type="dcterms:W3CDTF">2013-04-01T16:46:50Z</dcterms:modified>
</cp:coreProperties>
</file>