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  <p:sldMasterId id="2147483708" r:id="rId5"/>
    <p:sldMasterId id="2147483720" r:id="rId6"/>
    <p:sldMasterId id="2147483744" r:id="rId7"/>
  </p:sldMasterIdLst>
  <p:sldIdLst>
    <p:sldId id="269" r:id="rId8"/>
    <p:sldId id="273" r:id="rId9"/>
    <p:sldId id="302" r:id="rId10"/>
    <p:sldId id="300" r:id="rId11"/>
    <p:sldId id="301" r:id="rId12"/>
    <p:sldId id="260" r:id="rId13"/>
    <p:sldId id="274" r:id="rId14"/>
    <p:sldId id="283" r:id="rId15"/>
    <p:sldId id="284" r:id="rId16"/>
    <p:sldId id="262" r:id="rId17"/>
    <p:sldId id="282" r:id="rId18"/>
    <p:sldId id="271" r:id="rId19"/>
    <p:sldId id="287" r:id="rId20"/>
    <p:sldId id="293" r:id="rId21"/>
    <p:sldId id="285" r:id="rId22"/>
    <p:sldId id="261" r:id="rId23"/>
    <p:sldId id="288" r:id="rId24"/>
    <p:sldId id="256" r:id="rId25"/>
    <p:sldId id="257" r:id="rId26"/>
    <p:sldId id="289" r:id="rId27"/>
    <p:sldId id="258" r:id="rId28"/>
    <p:sldId id="259" r:id="rId29"/>
    <p:sldId id="290" r:id="rId30"/>
    <p:sldId id="266" r:id="rId31"/>
    <p:sldId id="263" r:id="rId32"/>
    <p:sldId id="286" r:id="rId33"/>
    <p:sldId id="267" r:id="rId34"/>
    <p:sldId id="291" r:id="rId35"/>
    <p:sldId id="264" r:id="rId36"/>
    <p:sldId id="278" r:id="rId37"/>
    <p:sldId id="265" r:id="rId38"/>
    <p:sldId id="270" r:id="rId39"/>
    <p:sldId id="277" r:id="rId40"/>
    <p:sldId id="279" r:id="rId41"/>
    <p:sldId id="276" r:id="rId42"/>
    <p:sldId id="298" r:id="rId43"/>
    <p:sldId id="280" r:id="rId44"/>
    <p:sldId id="268" r:id="rId45"/>
    <p:sldId id="294" r:id="rId46"/>
    <p:sldId id="295" r:id="rId47"/>
    <p:sldId id="296" r:id="rId48"/>
    <p:sldId id="297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8" Type="http://schemas.openxmlformats.org/officeDocument/2006/relationships/slide" Target="slides/slide1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gif"/><Relationship Id="rId4" Type="http://schemas.openxmlformats.org/officeDocument/2006/relationships/image" Target="../media/image43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C:\Users\user\Downloads\images (2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ownloads\images (1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42984"/>
            <a:ext cx="4394182" cy="438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10470"/>
            <a:ext cx="4032448" cy="4439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143636" y="5715016"/>
            <a:ext cx="1310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Канада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75656" y="5877272"/>
            <a:ext cx="1967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Канада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елтаңбасы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132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Downloads\images (2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929066"/>
            <a:ext cx="3286116" cy="1785950"/>
          </a:xfrm>
          <a:prstGeom prst="rect">
            <a:avLst/>
          </a:prstGeom>
          <a:noFill/>
        </p:spPr>
      </p:pic>
      <p:pic>
        <p:nvPicPr>
          <p:cNvPr id="5" name="Picture 2" descr="C:\Users\user\Downloads\images (2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1071546"/>
            <a:ext cx="2143125" cy="2143125"/>
          </a:xfrm>
          <a:prstGeom prst="rect">
            <a:avLst/>
          </a:prstGeom>
          <a:noFill/>
        </p:spPr>
      </p:pic>
      <p:pic>
        <p:nvPicPr>
          <p:cNvPr id="6" name="Picture 2" descr="C:\Users\user\Downloads\images (26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3929066"/>
            <a:ext cx="3171825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0331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Климаты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15616" y="1556792"/>
            <a:ext cx="6705193" cy="4275837"/>
          </a:xfrm>
        </p:spPr>
        <p:txBody>
          <a:bodyPr>
            <a:no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Канаданың жері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болғандықтан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климаттық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белдеулер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солтүстік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аймағы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Арктикалық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белдеуде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орналасса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төменгі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жерлері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Субарктикалық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белдеуде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Солтүстіктегі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аралдарда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үнемі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аймақта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тундра бар.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аймақтар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Британдық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Колумбия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жерінде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жаймашуақ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(25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30 °C),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жауынды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маусымдар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солтүстікке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жақын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жерлерде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жата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төменгі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температура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тіркелген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көрсеткіш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-63˚С (Юкон).</a:t>
            </a:r>
          </a:p>
        </p:txBody>
      </p:sp>
    </p:spTree>
    <p:extLst>
      <p:ext uri="{BB962C8B-B14F-4D97-AF65-F5344CB8AC3E}">
        <p14:creationId xmlns:p14="http://schemas.microsoft.com/office/powerpoint/2010/main" xmlns="" val="68783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1305342"/>
            <a:ext cx="77153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Канаданың жері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үлкен болғандықтан бірнеше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климаттық белдеулер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 солтүстік аймағы Арктикалық белдеуде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орналасса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төменгі жерлері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Субарктикалық белдеуде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орналасқан.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Солтүстіктегі аралдарда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үнемі қармен мұз жатады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аймақта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тундра бар.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 суық аймақтар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осында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Британдық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Колумбия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жерінде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жаймашуақ жаз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(25 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 30 °C),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жауынды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маусымдар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Бұдан бөлек, солтүстікке жақын орналасқан жерлерде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алты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ай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жата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 төменгі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температура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тіркелген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көрсеткіш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-63˚С (Юкон).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7024744" cy="1143000"/>
          </a:xfrm>
        </p:spPr>
        <p:txBody>
          <a:bodyPr/>
          <a:lstStyle/>
          <a:p>
            <a:r>
              <a:rPr lang="kk-KZ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Табиғаты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71472" y="1357298"/>
            <a:ext cx="8215370" cy="4419853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Канада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жартылыс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ресурстарына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орман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су) аса бай ел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Канаданың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табиғат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ресурстары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мұнай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газ,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көмір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калий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тұзы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алтын,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сирек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металдар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темір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уран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кендері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.), ел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экономикасын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барынша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көтеруге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ықпалын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тигізуде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салалы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тау–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өнеркәсібі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бар. Канада калий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тұзын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жылына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Эстерхейзи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кендері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млн т–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өндіріп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дүние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жүзінде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орынға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шықты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Ал мыс 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өндіру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жөнінен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дүние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жүзіндегі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үшінші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мемлекет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Су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орман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ресурстарын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шаққанда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Канада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дүние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жүзінде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теңдесі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жоқ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ел.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пайдалы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қазбалары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игерілуі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арктикалық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аудандарда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жатуына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күйінде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Табиғат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жағдайы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оңтүстігінде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ауыл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шаруашылығын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біршама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дамытуға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қолайлы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Ауыл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шаруашылығының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жетекші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саласы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мал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шаруашылығы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егін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шаруашылығы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жақты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дамыған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  Канада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дүниежүзілік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бидай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экспортының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1/5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бөлігін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33876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ownloads\images (1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-171400"/>
            <a:ext cx="3300984" cy="1104488"/>
          </a:xfrm>
        </p:spPr>
        <p:txBody>
          <a:bodyPr>
            <a:normAutofit/>
          </a:bodyPr>
          <a:lstStyle/>
          <a:p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>Өзендері</a:t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4716016" y="836712"/>
            <a:ext cx="3300573" cy="1663577"/>
          </a:xfrm>
        </p:spPr>
        <p:txBody>
          <a:bodyPr>
            <a:noAutofit/>
          </a:bodyPr>
          <a:lstStyle/>
          <a:p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Атабаска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ағылш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Athabasca River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фр. </a:t>
            </a:r>
            <a:r>
              <a:rPr lang="en-US" sz="1800" i="1" dirty="0" err="1">
                <a:latin typeface="Times New Roman" pitchFamily="18" charset="0"/>
                <a:cs typeface="Times New Roman" pitchFamily="18" charset="0"/>
              </a:rPr>
              <a:t>rivière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 Athabasca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Канаданың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батысындағы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өзен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Ұзындығы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1231 км, су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жинау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алабының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ауданы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153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мың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км².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Жылдық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орташа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ағыны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мөлшері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900 м³/с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сағасында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). 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Сеңгір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таулардың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алдыңғы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жоталарынан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бастау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жазықтың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солтүстік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бөлігін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кесіп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өтіп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Атабаска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көлінің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батыс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жағалауына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құяды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Өзен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қар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суымен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толығады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көктемде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тасиды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Желтоқсан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көкек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айлары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аралығында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суы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қатып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Маусым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айында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ериді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4212887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0626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Edmont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576263"/>
            <a:ext cx="8572500" cy="5705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ownloads\images (10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572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Мақсаты: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а)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Білімділік мақсаты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Канада елдері, соның ішінде Канада туралы білім беру; табиғат жағдайлары мен табиғат ресурстарының басты ерекшеліктерімен танысу; халқы, экономикасының басты бағыты, сыртқы экономикалық байланыстары туралы оқып - үйрену.</a:t>
            </a:r>
            <a:b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ә)Дамытушылық мақсаты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оқулық материалдары мен тақырыптық карталардың көмегімен Канада табиғат жағдайына шаруашылық тұрғыдан баға беруге, табиғат ресурстарының ел экономикасын дамытудағы роліне, елдердің экономикалық - географиялық жағдайларының тиімді жақтары мен саяси құрылымы өзгерген елдерді анықтап салыстыруға, кесте құрастыруға үйрету.</a:t>
            </a:r>
            <a:b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б)Тәрбиелік мақсаты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Оқушылардың өз ойларын жеткізе білу, қарым - қатынас жасауды үйрету. Балаларды ұйымшылдыққа тәрбиелеу, адамгершілік қасиеті мен географиялық мәдениетін қалыптастыру.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16016" y="620688"/>
            <a:ext cx="3319187" cy="5616624"/>
          </a:xfrm>
        </p:spPr>
        <p:txBody>
          <a:bodyPr>
            <a:normAutofit fontScale="92500" lnSpcReduction="10000"/>
          </a:bodyPr>
          <a:lstStyle/>
          <a:p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Колумбия </a:t>
            </a:r>
            <a:r>
              <a:rPr lang="ru-RU" sz="1900" b="1" dirty="0" err="1">
                <a:latin typeface="Times New Roman" pitchFamily="18" charset="0"/>
                <a:cs typeface="Times New Roman" pitchFamily="18" charset="0"/>
              </a:rPr>
              <a:t>өзені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en-US" sz="1900" dirty="0" err="1">
                <a:latin typeface="Times New Roman" pitchFamily="18" charset="0"/>
                <a:cs typeface="Times New Roman" pitchFamily="18" charset="0"/>
              </a:rPr>
              <a:t>Columb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kk-KZ" sz="19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Солтүстік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Американың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батысында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, Канада мен АҚШ 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аумағындағы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өзен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Ұзындығы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2250 км, су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жиналатын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алабы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670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мың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км².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Сеңгір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тауларындағы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Колумбия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көліненен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(800 м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биіктікте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басталып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, Колумбия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үстіртімен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ағып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Тынық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мұхитқа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құяды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Орташа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су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ағымы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Те-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Далс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қаласы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тұсында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5520 м3/с.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ірі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саласы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Снейк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Колумбияның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су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энергетикалық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қоры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мол. АҚШ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бойында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бөгет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бөген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, аса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ірі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СЭС-тер (Джон Дей,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қуаты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2700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мың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Мвт, Гранд-Кули - 2300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мың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Мвт,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салынған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Сағасынан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450 км-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ге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кеме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жүзеді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714356"/>
            <a:ext cx="4320480" cy="5594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4462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ownloads\images (1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ownloads\images (1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4860033" y="836712"/>
            <a:ext cx="3168352" cy="5400600"/>
          </a:xfrm>
        </p:spPr>
        <p:txBody>
          <a:bodyPr>
            <a:normAutofit fontScale="92500" lnSpcReduction="10000"/>
          </a:bodyPr>
          <a:lstStyle/>
          <a:p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Ниагара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ағыл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Niagara River) -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өзен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АҚШ пен 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Канаданың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шекарасын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бөліп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тұратын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Нью-Йорк 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штатының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батыс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мен 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Онторио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провинциясының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оңтүстік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бөлігінің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қатты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ағысы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мен тез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сырғуынан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Солтүстік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Америкадағы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суэлектрстанциясының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тамаша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көзі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Эри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көлі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мен 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Онтарио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көлін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қосады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бойының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тұсында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Нигара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сарқырамасы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бар.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Өзен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жағасында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аталатын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бар (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Нигара-Фолс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АҚШ-та,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Канадада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әрқайсысы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жағалауында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Эри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өзенінен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жоғарыға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шейін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кеме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жүзеді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b="1" dirty="0"/>
              <a:t> </a:t>
            </a:r>
            <a:endParaRPr lang="ru-RU" sz="1800" b="1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5" y="418308"/>
            <a:ext cx="4559446" cy="5891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673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user\Downloads\images (1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214" name="Picture 22" descr="C:\Users\user\Downloads\images (1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68011" cy="3501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8011" y="-1"/>
            <a:ext cx="4475989" cy="3501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93" y="3501008"/>
            <a:ext cx="4643818" cy="335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8011" y="3488609"/>
            <a:ext cx="4475989" cy="3352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9991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ownloads\images (2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Халқы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діні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268760"/>
            <a:ext cx="8280920" cy="5040560"/>
          </a:xfrm>
        </p:spPr>
        <p:txBody>
          <a:bodyPr>
            <a:noAutofit/>
          </a:bodyPr>
          <a:lstStyle/>
          <a:p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2006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жүргізілген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санақтың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нәтижесі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Канаданың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халқының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саны 31 612 897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адамды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құраған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халықтың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басым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иммигранттардың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есебінен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артып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отырған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Канадалық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халықтың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этникалық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құрамы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ағылшындар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орында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(21%),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орындарда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француздар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(15,8),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шотландықтар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(15,2%),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ирландиялықтар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(13,9%),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немістер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(10,2%),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итальяндар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(5%),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қытайлар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(3,9%)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украиндар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(3,6%).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Бұлардан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бөлек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канадалық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Аборигендер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 бар.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үлес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салмағы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3,6%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кездегі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деректер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Канада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халқының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саны 34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миллионға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жеткен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Канаданың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ұлан-байтақ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болғанымен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халықтың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орналасу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тығыздығы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төменгі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көрсеткішке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елдердің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қатарына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кіреді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Халықтың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орналасу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тығыздығының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орташа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көрсеткіші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шаршы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км.-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3,3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адамнан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аймақ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Оңтүстік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Квебек Сити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қаласында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Виндсор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қаласында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көптеп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шоғырланған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себептерінің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аймақтағы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түрліше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индустрия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салаларының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дамуын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айтуға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Осынау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аймақ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Квебек Сити –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Виндсор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дәлізі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Әулие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Лавренция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өзенінің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Көлдерді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жағалай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аймақ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бесінші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канадалық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азаматтың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туылған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Канададан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аймақтар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Елге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келуші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шет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елдік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қоныстанушылардың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азиялықтардың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басым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Канадалықтардың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басым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Христиан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дінінің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өкілдері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ешқандай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діни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топқа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жатпайтын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 саны аз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емс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мұсылмандардың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үлесі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елдегі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халықтың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небары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пайызын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04000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user\Downloads\images (1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1714488"/>
          <a:ext cx="8643998" cy="3925824"/>
        </p:xfrm>
        <a:graphic>
          <a:graphicData uri="http://schemas.openxmlformats.org/drawingml/2006/table">
            <a:tbl>
              <a:tblPr/>
              <a:tblGrid>
                <a:gridCol w="1506445"/>
                <a:gridCol w="7137553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1960ж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АҚШ пен Канаданы біріктіретін «біртұтас шаруашылық кешені қалыптасты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1994ж 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kk-KZ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kk-KZ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қаңтар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Солтүстік Америкалық еркін сауда аймағын құру (НАФТА) құру туралы келісім  күшіне енді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1995ж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Батыс жарты шардағы еркін сауда аймағын құру туралы келісімге қол қойылды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143108" y="0"/>
            <a:ext cx="472116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Сандар сөйлейді: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1714488"/>
            <a:ext cx="7143800" cy="10001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2786058"/>
            <a:ext cx="7143800" cy="1357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14480" y="4214818"/>
            <a:ext cx="7143800" cy="13573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62478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2438" algn="l"/>
              </a:tabLst>
            </a:pPr>
            <a:r>
              <a:rPr kumimoji="0" lang="kk-KZ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2.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Кім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картаны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жақсы біледі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ойыны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2438" algn="l"/>
              </a:tabLst>
            </a:pP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Канаданың астанасы</a:t>
            </a: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ң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дүние жүзі саяси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картадан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</a:t>
            </a: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рсету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2438" algn="l"/>
              </a:tabLst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Канаданың көрші мемлекеттерін атау, көрсету.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2438" algn="l"/>
              </a:tabLst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Әулие Лаврентий өзенін көрсету.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2438" algn="l"/>
              </a:tabLst>
            </a:pPr>
            <a:r>
              <a:rPr kumimoji="0" lang="kk-KZ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Ұлыбританияны көрсету.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2438" algn="l"/>
              </a:tabLst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Аталған обьектілерді кескін картаға түсіру</a:t>
            </a:r>
            <a:endParaRPr kumimoji="0" lang="kk-KZ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user\Downloads\images (1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Downloads\images (2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571472" y="3357562"/>
            <a:ext cx="785818" cy="78581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нфқа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643042" y="2285992"/>
            <a:ext cx="785818" cy="78581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жфа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500166" y="3643314"/>
            <a:ext cx="785818" cy="78581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нуф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357422" y="4429132"/>
            <a:ext cx="785818" cy="78581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нуфж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357686" y="4857760"/>
            <a:ext cx="785818" cy="78581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ифн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357554" y="4143380"/>
            <a:ext cx="785818" cy="78581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нуфж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71472" y="2000240"/>
            <a:ext cx="785818" cy="78581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анфж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43900" y="4500570"/>
            <a:ext cx="571504" cy="50006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000760" y="4357694"/>
            <a:ext cx="785818" cy="78581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7143768" y="5286388"/>
            <a:ext cx="357190" cy="42862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285729"/>
            <a:ext cx="914400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Тапсырмалар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Географиялық диктант: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Қазіргі кезде үндістердің</a:t>
            </a: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600...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тайпалары мекендейді, олардың үлесі</a:t>
            </a: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4%...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пайыз.</a:t>
            </a:r>
            <a:b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Канадаға халықтың ұдайы өсуінің </a:t>
            </a: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қазіргі типі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 типі тән.</a:t>
            </a:r>
            <a:b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Канада халқының басым көпшілігі </a:t>
            </a: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қалада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...... </a:t>
            </a:r>
            <a:r>
              <a:rPr lang="kk-KZ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ұрады.</a:t>
            </a:r>
            <a:b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Канада атауы үндіс тілінде </a:t>
            </a: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қоныс</a:t>
            </a:r>
            <a:r>
              <a:rPr kumimoji="0" lang="kk-KZ" sz="3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қауымдастық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...,... дегенді білдіреді.</a:t>
            </a:r>
            <a:b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Канада халқының өмір жасының ұзақ болуын </a:t>
            </a: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медициналық</a:t>
            </a:r>
            <a:r>
              <a:rPr kumimoji="0" lang="kk-KZ" sz="3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жәрдем тегін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...,... түсіндіруге болады.</a:t>
            </a:r>
            <a:endParaRPr kumimoji="0" lang="kk-KZ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8858280" cy="686341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2438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Ия, жоқ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ойыны ойналады.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2438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Сұрақтар.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2438" algn="l"/>
              </a:tabLs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Жер көлемі бойынша ең үлкен 10 елдің құрамына Канада кіре ма?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2438" algn="l"/>
              </a:tabLs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Оңтүстік Америка ең ыстық материк пе?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2438" algn="l"/>
              </a:tabLs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Мадагаска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көл ме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2438" algn="l"/>
              </a:tabLst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Гре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ландия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аралы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Орталық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Америка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рамына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енеді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2438" algn="l"/>
              </a:tabLst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Дүние жүзіндегі халқының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саны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 көп елдерге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АҚШ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кіре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2438" algn="l"/>
              </a:tabLst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Жердің серігі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ай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2438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мүхит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2438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География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грек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тілінен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аударға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саяхаттау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деген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мағ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ын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білдіреді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2438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ТМД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елдерге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Мексика, Франция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кіре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.Дамыған елдерге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АҚШ, Герма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Жапония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жата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8786842" cy="670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2438" algn="l"/>
              </a:tabLst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Сауалнама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2438" algn="l"/>
              </a:tabLst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1.Жаңа индустриялық елдер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 A) Тайланд, Мьянма, Гонконг B) Иран, Ауғанстан, Пәкістан C) Чили, Колумбия, Мексика </a:t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D) Малайзия, Индонезия, Үндістан E) Корея, Сингапур, Тайвань </a:t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2.Дүние жүзінің саяси картасындағы заңдылықтар мен өзгерістерді зерттейді 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Физикалық география В) Экономикалық география С) Әлеуметтік география D) Саяси география Е) Рекреациялық география </a:t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3.Урбандалу деңгейі көрсетеді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Халықтың жалпы санындағы қала халқының үлесін В) Экономикалық даму деңгейін С) Елдің даму тарихын </a:t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D) Экономикадағы ауыл шаруашылығының үлесін Е) Халықтың білім деңгейін </a:t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4.АҚШ-тың “автомобиль астанасы”: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A) Лос-Анджелес B) Вашингтон C) Детройт D) Бостон E) Сан-Франциско </a:t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5.Теміржолдың ұзындығы жөнінен алдағы ел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 </a:t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A) Ресей B) АҚШ C) Бразилия D) Германия E) Франция </a:t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6.Әлемдегі ірі авиалайнер “Боинг-747” шығаратын компания орналасқан ел: 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A) Жапония B) АҚШ C) Германия D) Франция E) Швейцария </a:t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7.Солтүстік америкалық еркін сауда қауымдастығы: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A) НАТО B) АСЕАН C) НАФТА D) ОПЕК E) ЛАИ </a:t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8.Дүние жүзіндегі жүк тасымалының ең күрделі аймағы, тәулігіне 500 кеме өтеді. 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A) Ла-Манш B) Волга-Дон C) Гибралтар D) Суэц E) Ормуз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2438" algn="l"/>
              </a:tabLst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9.Дүние жүзіндегі автомобиль жолының ұзындығы (км) :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A) 10-11 мың B) 24-25 мың C) 29-30 мың D) 45-46 мың E) 49-50 мың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2438" algn="l"/>
              </a:tabLst>
            </a:pPr>
            <a:r>
              <a: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10.Әуе көлігі ең күшті дамыған ел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b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Ресей В) Қытай С) Жапония D) АҚШ Е) Үндістан </a:t>
            </a: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7422" y="642918"/>
            <a:ext cx="400539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Тест жауаптары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1-е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2-д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3-а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4-с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5-в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6-в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7-с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8-а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9-в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10-д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0"/>
            <a:ext cx="1117953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</a:t>
            </a:r>
            <a:r>
              <a:rPr kumimoji="0" lang="kk-KZ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3.Топтастыру.</a:t>
            </a: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</a:t>
            </a:r>
            <a:endParaRPr kumimoji="0" lang="kk-KZ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5793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75777" name="Group 1"/>
          <p:cNvGrpSpPr>
            <a:grpSpLocks noChangeAspect="1"/>
          </p:cNvGrpSpPr>
          <p:nvPr/>
        </p:nvGrpSpPr>
        <p:grpSpPr bwMode="auto">
          <a:xfrm>
            <a:off x="1214414" y="1214422"/>
            <a:ext cx="6715760" cy="4724400"/>
            <a:chOff x="1021" y="567"/>
            <a:chExt cx="10576" cy="7440"/>
          </a:xfrm>
        </p:grpSpPr>
        <p:sp>
          <p:nvSpPr>
            <p:cNvPr id="75792" name="AutoShape 16"/>
            <p:cNvSpPr>
              <a:spLocks noChangeAspect="1" noChangeArrowheads="1" noTextEdit="1"/>
            </p:cNvSpPr>
            <p:nvPr/>
          </p:nvSpPr>
          <p:spPr bwMode="auto">
            <a:xfrm>
              <a:off x="1021" y="567"/>
              <a:ext cx="10320" cy="744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791" name="Text Box 15"/>
            <p:cNvSpPr txBox="1">
              <a:spLocks noChangeArrowheads="1"/>
            </p:cNvSpPr>
            <p:nvPr/>
          </p:nvSpPr>
          <p:spPr bwMode="auto">
            <a:xfrm>
              <a:off x="4734" y="1287"/>
              <a:ext cx="3488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6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Жалпы дамыған ел</a:t>
              </a:r>
              <a:endPara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790" name="Oval 14"/>
            <p:cNvSpPr>
              <a:spLocks noChangeArrowheads="1"/>
            </p:cNvSpPr>
            <p:nvPr/>
          </p:nvSpPr>
          <p:spPr bwMode="auto">
            <a:xfrm>
              <a:off x="4614" y="3447"/>
              <a:ext cx="3120" cy="156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789" name="Line 13"/>
            <p:cNvSpPr>
              <a:spLocks noChangeShapeType="1"/>
            </p:cNvSpPr>
            <p:nvPr/>
          </p:nvSpPr>
          <p:spPr bwMode="auto">
            <a:xfrm flipV="1">
              <a:off x="6174" y="2007"/>
              <a:ext cx="1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788" name="Line 12"/>
            <p:cNvSpPr>
              <a:spLocks noChangeShapeType="1"/>
            </p:cNvSpPr>
            <p:nvPr/>
          </p:nvSpPr>
          <p:spPr bwMode="auto">
            <a:xfrm>
              <a:off x="6174" y="5007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787" name="Text Box 11"/>
            <p:cNvSpPr txBox="1">
              <a:spLocks noChangeArrowheads="1"/>
            </p:cNvSpPr>
            <p:nvPr/>
          </p:nvSpPr>
          <p:spPr bwMode="auto">
            <a:xfrm>
              <a:off x="3894" y="6687"/>
              <a:ext cx="5400" cy="6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6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Канада жылына 40 млн тонна өнім алады</a:t>
              </a:r>
              <a:endPara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786" name="Line 10"/>
            <p:cNvSpPr>
              <a:spLocks noChangeShapeType="1"/>
            </p:cNvSpPr>
            <p:nvPr/>
          </p:nvSpPr>
          <p:spPr bwMode="auto">
            <a:xfrm flipH="1" flipV="1">
              <a:off x="2814" y="2727"/>
              <a:ext cx="2040" cy="10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785" name="Line 9"/>
            <p:cNvSpPr>
              <a:spLocks noChangeShapeType="1"/>
            </p:cNvSpPr>
            <p:nvPr/>
          </p:nvSpPr>
          <p:spPr bwMode="auto">
            <a:xfrm flipH="1">
              <a:off x="2694" y="4647"/>
              <a:ext cx="216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784" name="Text Box 8"/>
            <p:cNvSpPr txBox="1">
              <a:spLocks noChangeArrowheads="1"/>
            </p:cNvSpPr>
            <p:nvPr/>
          </p:nvSpPr>
          <p:spPr bwMode="auto">
            <a:xfrm>
              <a:off x="1614" y="5487"/>
              <a:ext cx="1560" cy="6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6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Оттава</a:t>
              </a:r>
              <a:endPara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783" name="Text Box 7"/>
            <p:cNvSpPr txBox="1">
              <a:spLocks noChangeArrowheads="1"/>
            </p:cNvSpPr>
            <p:nvPr/>
          </p:nvSpPr>
          <p:spPr bwMode="auto">
            <a:xfrm>
              <a:off x="1134" y="2127"/>
              <a:ext cx="3960" cy="4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6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31 ұлттық парк жұмыс істейді</a:t>
              </a:r>
              <a:endPara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782" name="Line 6"/>
            <p:cNvSpPr>
              <a:spLocks noChangeShapeType="1"/>
            </p:cNvSpPr>
            <p:nvPr/>
          </p:nvSpPr>
          <p:spPr bwMode="auto">
            <a:xfrm flipV="1">
              <a:off x="7494" y="2847"/>
              <a:ext cx="1800" cy="9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781" name="Line 5"/>
            <p:cNvSpPr>
              <a:spLocks noChangeShapeType="1"/>
            </p:cNvSpPr>
            <p:nvPr/>
          </p:nvSpPr>
          <p:spPr bwMode="auto">
            <a:xfrm>
              <a:off x="7494" y="4647"/>
              <a:ext cx="1800" cy="8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780" name="Text Box 4"/>
            <p:cNvSpPr txBox="1">
              <a:spLocks noChangeArrowheads="1"/>
            </p:cNvSpPr>
            <p:nvPr/>
          </p:nvSpPr>
          <p:spPr bwMode="auto">
            <a:xfrm>
              <a:off x="9294" y="2127"/>
              <a:ext cx="2160" cy="15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6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Көлдер жағынан дүние жүзінде 1-ші орын</a:t>
              </a:r>
              <a:endPara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779" name="Text Box 3"/>
            <p:cNvSpPr txBox="1">
              <a:spLocks noChangeArrowheads="1"/>
            </p:cNvSpPr>
            <p:nvPr/>
          </p:nvSpPr>
          <p:spPr bwMode="auto">
            <a:xfrm>
              <a:off x="9414" y="5367"/>
              <a:ext cx="2183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6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Пайдалы қазбаларға бай</a:t>
              </a:r>
              <a:endParaRPr kumimoji="0" lang="kk-KZ" sz="1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778" name="Text Box 2"/>
            <p:cNvSpPr txBox="1">
              <a:spLocks noChangeArrowheads="1"/>
            </p:cNvSpPr>
            <p:nvPr/>
          </p:nvSpPr>
          <p:spPr bwMode="auto">
            <a:xfrm>
              <a:off x="4974" y="3807"/>
              <a:ext cx="2400" cy="8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3200" b="0" i="0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Канада</a:t>
              </a:r>
              <a:endPara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Овал 20"/>
          <p:cNvSpPr/>
          <p:nvPr/>
        </p:nvSpPr>
        <p:spPr>
          <a:xfrm>
            <a:off x="1142976" y="2143116"/>
            <a:ext cx="2428892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215074" y="2214554"/>
            <a:ext cx="2428892" cy="12858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000364" y="5143512"/>
            <a:ext cx="3286148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286116" y="1571612"/>
            <a:ext cx="2428892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42910" y="4286256"/>
            <a:ext cx="2428892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6072198" y="4357694"/>
            <a:ext cx="2428892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user\Downloads\images (2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699" name="Picture 7" descr="ramka-156"/>
          <p:cNvPicPr>
            <a:picLocks noGrp="1" noChangeAspect="1" noChangeArrowheads="1" noCrop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29700" name="Line 8"/>
          <p:cNvSpPr>
            <a:spLocks noChangeShapeType="1"/>
          </p:cNvSpPr>
          <p:nvPr/>
        </p:nvSpPr>
        <p:spPr bwMode="auto">
          <a:xfrm>
            <a:off x="4267200" y="304800"/>
            <a:ext cx="0" cy="62484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9701" name="Line 9"/>
          <p:cNvSpPr>
            <a:spLocks noChangeShapeType="1"/>
          </p:cNvSpPr>
          <p:nvPr/>
        </p:nvSpPr>
        <p:spPr bwMode="auto">
          <a:xfrm>
            <a:off x="6477000" y="381000"/>
            <a:ext cx="0" cy="60198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9702" name="WordArt 10"/>
          <p:cNvSpPr>
            <a:spLocks noChangeArrowheads="1" noChangeShapeType="1" noTextEdit="1"/>
          </p:cNvSpPr>
          <p:nvPr/>
        </p:nvSpPr>
        <p:spPr bwMode="auto">
          <a:xfrm>
            <a:off x="2438400" y="1219200"/>
            <a:ext cx="1657350" cy="800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Білетінім</a:t>
            </a:r>
            <a:endParaRPr lang="ru-RU" sz="28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29703" name="WordArt 11"/>
          <p:cNvSpPr>
            <a:spLocks noChangeArrowheads="1" noChangeShapeType="1" noTextEdit="1"/>
          </p:cNvSpPr>
          <p:nvPr/>
        </p:nvSpPr>
        <p:spPr bwMode="auto">
          <a:xfrm>
            <a:off x="4343400" y="1447800"/>
            <a:ext cx="2057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Үйрендім</a:t>
            </a:r>
          </a:p>
        </p:txBody>
      </p:sp>
      <p:sp>
        <p:nvSpPr>
          <p:cNvPr id="29704" name="WordArt 12"/>
          <p:cNvSpPr>
            <a:spLocks noChangeArrowheads="1" noChangeShapeType="1" noTextEdit="1"/>
          </p:cNvSpPr>
          <p:nvPr/>
        </p:nvSpPr>
        <p:spPr bwMode="auto">
          <a:xfrm>
            <a:off x="6553200" y="1524000"/>
            <a:ext cx="2133600" cy="514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Білгім келеді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14282" y="0"/>
            <a:ext cx="8429684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Тіке жауап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1.1872ж ұйымдастырылған саябақ...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(Йеллоустон)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2.Вайоминг, Айдахо, Монтана штаттарындағы орналасқан саябақ....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(Йеллоустон)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3.91м биіктікке атқылайтын су....</a:t>
            </a:r>
            <a:endParaRPr kumimoji="0" lang="en-US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(гейзер)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4.АҚШ-ң Оңтүстік батысында орналасқан әлемдегі ғажайып табиғат ескерткіші...</a:t>
            </a:r>
            <a:endParaRPr kumimoji="0" lang="en-US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(Колорадо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каньоны)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5.Онтарио мен Эри  көлдері арасындағы әлемдегі ең әдемі, қуатты сарқырама...</a:t>
            </a:r>
            <a:endParaRPr kumimoji="0" lang="en-US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(Ниагара)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6.Ниагара үндіс тілінде қалай аталады....</a:t>
            </a:r>
            <a:r>
              <a:rPr kumimoji="0" lang="en-US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(Күркіреуік су)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Калифорнияның оңтүстігінде 1955ж жасалған ертегі патшалығы...</a:t>
            </a:r>
            <a:r>
              <a:rPr kumimoji="0" lang="en-US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(Диснейленд)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Флориданың оңтүстік шығысында орналасқан курортты қала...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(Майами)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9.2002ж қысқы  Олимпиадалық ойын өткен қала ....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</a:t>
            </a:r>
            <a:r>
              <a:rPr kumimoji="0" lang="kk-KZ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(Солт-Лейк- Сити)</a:t>
            </a:r>
            <a:endParaRPr kumimoji="0" lang="kk-KZ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Волна 4"/>
          <p:cNvSpPr/>
          <p:nvPr/>
        </p:nvSpPr>
        <p:spPr>
          <a:xfrm>
            <a:off x="2285984" y="2071678"/>
            <a:ext cx="1857388" cy="35719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олна 5"/>
          <p:cNvSpPr/>
          <p:nvPr/>
        </p:nvSpPr>
        <p:spPr>
          <a:xfrm>
            <a:off x="2285984" y="1428736"/>
            <a:ext cx="1857388" cy="35719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олна 6"/>
          <p:cNvSpPr/>
          <p:nvPr/>
        </p:nvSpPr>
        <p:spPr>
          <a:xfrm>
            <a:off x="2285984" y="785794"/>
            <a:ext cx="1928826" cy="35719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/>
          <p:cNvSpPr/>
          <p:nvPr/>
        </p:nvSpPr>
        <p:spPr>
          <a:xfrm>
            <a:off x="2357422" y="2928934"/>
            <a:ext cx="2428892" cy="35719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олна 8"/>
          <p:cNvSpPr/>
          <p:nvPr/>
        </p:nvSpPr>
        <p:spPr>
          <a:xfrm>
            <a:off x="2000232" y="5643578"/>
            <a:ext cx="1857388" cy="35719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Волна 9"/>
          <p:cNvSpPr/>
          <p:nvPr/>
        </p:nvSpPr>
        <p:spPr>
          <a:xfrm>
            <a:off x="2285984" y="3857628"/>
            <a:ext cx="1857388" cy="35719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Волна 10"/>
          <p:cNvSpPr/>
          <p:nvPr/>
        </p:nvSpPr>
        <p:spPr>
          <a:xfrm>
            <a:off x="2357422" y="5072074"/>
            <a:ext cx="2071702" cy="35719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олна 11"/>
          <p:cNvSpPr/>
          <p:nvPr/>
        </p:nvSpPr>
        <p:spPr>
          <a:xfrm>
            <a:off x="2357422" y="4500570"/>
            <a:ext cx="1857388" cy="35719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Волна 12"/>
          <p:cNvSpPr/>
          <p:nvPr/>
        </p:nvSpPr>
        <p:spPr>
          <a:xfrm>
            <a:off x="2285984" y="6286520"/>
            <a:ext cx="2428892" cy="35719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6" descr="C:\Users\1\Desktop\РАЗНОЕ\WallpaperauthorCharly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13"/>
            <a:ext cx="9501188" cy="707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0"/>
            <a:ext cx="9001187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Шығармашылық</a:t>
            </a:r>
            <a:r>
              <a:rPr lang="ru-RU" sz="5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>
              <a:defRPr/>
            </a:pPr>
            <a:r>
              <a:rPr lang="kk-KZ" sz="5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жұмыс</a:t>
            </a:r>
            <a:endParaRPr lang="ru-RU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0" descr="Безимени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500042"/>
            <a:ext cx="9144000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Үйге тапсырма</a:t>
            </a:r>
            <a:r>
              <a:rPr lang="ru-RU" sz="54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</a:p>
        </p:txBody>
      </p:sp>
      <p:sp>
        <p:nvSpPr>
          <p:cNvPr id="31748" name="TextBox 3"/>
          <p:cNvSpPr txBox="1">
            <a:spLocks noChangeArrowheads="1"/>
          </p:cNvSpPr>
          <p:nvPr/>
        </p:nvSpPr>
        <p:spPr bwMode="auto">
          <a:xfrm>
            <a:off x="500063" y="1857375"/>
            <a:ext cx="864393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200" dirty="0" smtClean="0">
                <a:solidFill>
                  <a:srgbClr val="FFFF00"/>
                </a:solidFill>
                <a:latin typeface="KZ Times New Roman"/>
              </a:rPr>
              <a:t>§41 Канада.</a:t>
            </a:r>
            <a:endParaRPr lang="kk-KZ" sz="3200" dirty="0">
              <a:solidFill>
                <a:srgbClr val="FFFF00"/>
              </a:solidFill>
              <a:latin typeface="KZ Times New Roman"/>
            </a:endParaRPr>
          </a:p>
          <a:p>
            <a:endParaRPr lang="kk-KZ" sz="3200" dirty="0">
              <a:solidFill>
                <a:srgbClr val="FFFF00"/>
              </a:solidFill>
              <a:latin typeface="KZ Times New Roman"/>
            </a:endParaRPr>
          </a:p>
          <a:p>
            <a:r>
              <a:rPr lang="kk-KZ" sz="3200" dirty="0">
                <a:solidFill>
                  <a:srgbClr val="FFFF00"/>
                </a:solidFill>
                <a:latin typeface="KZ Times New Roman"/>
              </a:rPr>
              <a:t>Кескін картамен жұмысты аяқтау</a:t>
            </a:r>
          </a:p>
          <a:p>
            <a:endParaRPr lang="kk-KZ" sz="3200" dirty="0">
              <a:solidFill>
                <a:srgbClr val="FFFF00"/>
              </a:solidFill>
              <a:latin typeface="KZ Times New Roman"/>
            </a:endParaRPr>
          </a:p>
          <a:p>
            <a:r>
              <a:rPr lang="kk-KZ" sz="3200" dirty="0" smtClean="0">
                <a:solidFill>
                  <a:srgbClr val="C00000"/>
                </a:solidFill>
                <a:latin typeface="KZ Times New Roman"/>
              </a:rPr>
              <a:t>Канаданың ұлттық саябақтарына </a:t>
            </a:r>
            <a:r>
              <a:rPr lang="kk-KZ" sz="3200" dirty="0">
                <a:solidFill>
                  <a:srgbClr val="C00000"/>
                </a:solidFill>
                <a:latin typeface="KZ Times New Roman"/>
              </a:rPr>
              <a:t>хабарлама әзірлеу</a:t>
            </a:r>
            <a:endParaRPr lang="ru-RU" sz="3200" dirty="0">
              <a:solidFill>
                <a:srgbClr val="C00000"/>
              </a:solidFill>
              <a:latin typeface="KZ 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solidFill>
            <a:srgbClr val="00FFFF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32771" name="WordArt 3"/>
          <p:cNvSpPr>
            <a:spLocks noChangeArrowheads="1" noChangeShapeType="1" noTextEdit="1"/>
          </p:cNvSpPr>
          <p:nvPr/>
        </p:nvSpPr>
        <p:spPr bwMode="auto">
          <a:xfrm>
            <a:off x="250825" y="1844675"/>
            <a:ext cx="7993063" cy="258445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Бағалау!</a:t>
            </a:r>
          </a:p>
        </p:txBody>
      </p:sp>
      <p:pic>
        <p:nvPicPr>
          <p:cNvPr id="32772" name="Рисунок 5" descr="книга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0" y="4906963"/>
            <a:ext cx="3167063" cy="161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 descr="V25ANI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4724400"/>
            <a:ext cx="857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971550" y="981075"/>
            <a:ext cx="6553200" cy="4968875"/>
            <a:chOff x="1695" y="801"/>
            <a:chExt cx="2463" cy="2412"/>
          </a:xfrm>
        </p:grpSpPr>
        <p:pic>
          <p:nvPicPr>
            <p:cNvPr id="32776" name="Picture 5" descr="GUVERC~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249" y="960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77" name="Picture 6" descr="GUVERC~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999348">
              <a:off x="3600" y="1347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78" name="Picture 7" descr="GUVERC~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2949090">
              <a:off x="3696" y="1872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79" name="Picture 8" descr="GUVERC~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5218239">
              <a:off x="3567" y="2322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80" name="Picture 9" descr="GUVERC~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1503688">
              <a:off x="2784" y="819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81" name="Picture 10" descr="GUVERC~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3622714">
              <a:off x="2370" y="882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82" name="Picture 11" descr="GUVERC~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5400000">
              <a:off x="1983" y="1122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83" name="Picture 12" descr="GUVERC~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6859391">
              <a:off x="1743" y="1473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84" name="Picture 13" descr="GUVERC~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9586296">
              <a:off x="1695" y="1857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85" name="Picture 14" descr="GUVERC~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0800000">
              <a:off x="1872" y="2355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86" name="Picture 15" descr="GUVERC~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9733100">
              <a:off x="2160" y="2640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87" name="Picture 16" descr="GUVERC~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9101983">
              <a:off x="2640" y="2832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88" name="Picture 17" descr="GUVERC~1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6963350">
              <a:off x="3135" y="2721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1570" name="Picture 18" descr="GUVERC~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927057">
            <a:off x="3997325" y="2278063"/>
            <a:ext cx="1944688" cy="143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0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2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151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357158" y="500042"/>
            <a:ext cx="857252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Сәйкестендіру.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Телекомпания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2млрд$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Кәсіпорын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547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Қ.Р.мен АҚШ бірлескен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кәсіпорын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ВВС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2009ж сауда айналым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Проктер-энд-Гэмбл</a:t>
            </a:r>
            <a:endParaRPr lang="kk-KZ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071802" y="1857364"/>
            <a:ext cx="2571768" cy="15716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428860" y="2214554"/>
            <a:ext cx="3214710" cy="15716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4071934" y="2285992"/>
            <a:ext cx="1785950" cy="12144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 flipH="1" flipV="1">
            <a:off x="3714744" y="1928802"/>
            <a:ext cx="2143140" cy="20002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ownloads\images (1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571480"/>
            <a:ext cx="6143652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Жерінің ауданы - 9 млн 970 мың км2</a:t>
            </a:r>
            <a:b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Халқы – 34,1млн адам(2010ж)</a:t>
            </a:r>
            <a:b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Астанасы - Оттава.</a:t>
            </a:r>
            <a:b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Мемлекеттік құрылымы - Британ Бірлестігі құрамындағы парламенттік конфедерация.</a:t>
            </a:r>
            <a:b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Мемлекет басшысы - Ұлыбритания королевасы.</a:t>
            </a:r>
            <a:b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Үкімет басшысы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премьер - министр.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Заң шығарушы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органы -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палаталы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парламент.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ағылшын және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француз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тілдері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Ұлттық валютасы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канада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доллары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Әкімшілік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аумақтық бірлігі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провинциялар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және аумақтар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Географиялық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орналасуы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1268760"/>
            <a:ext cx="8215370" cy="3508977"/>
          </a:xfrm>
        </p:spPr>
        <p:txBody>
          <a:bodyPr>
            <a:noAutofit/>
          </a:bodyPr>
          <a:lstStyle/>
          <a:p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Территориясының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ауданы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9 984 670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шаршы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км..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құрлықтың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9 093 507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шаршы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км.,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сулы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891 163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шаршы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км..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Канаданың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территориясының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басым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жазықтық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Канада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жерінің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аумағы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суларымен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қосақанда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әлемде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орынды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иеленеді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Солтүстік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Америка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материгінде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ел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Канада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аталған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материктің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солтүстігін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түгелімен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жатыр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айтуға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тек АҚШ-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тиесілі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Альясканы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қоспасақ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Елдің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солтүстігіндегі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жерлердің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көбі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Арктикалық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аймаққа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кіреді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Олжерлерде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үнемі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мұз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жылдай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температура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нөлден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төмен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сақталады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Канаданың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тағы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географиялық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ерекшелігі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әлемдегі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ұзын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жағалау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шекара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Канадаға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тиесілі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ұзындығы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202 080 км.-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тең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жағалаулық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шекарасы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Канаданың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таулы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аймақтары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жазық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жерлері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геологикалық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сезімтал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сілкінісі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вулкандардың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атқылауы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қалыпты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жағдай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Мигер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тауларында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Эдзиза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тауларында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жанартаулар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вулкандар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19242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747365"/>
            <a:ext cx="4304600" cy="3805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24944"/>
            <a:ext cx="3280817" cy="3280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609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949</Words>
  <PresentationFormat>Экран (4:3)</PresentationFormat>
  <Paragraphs>115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42</vt:i4>
      </vt:variant>
    </vt:vector>
  </HeadingPairs>
  <TitlesOfParts>
    <vt:vector size="49" baseType="lpstr">
      <vt:lpstr>Тема Office</vt:lpstr>
      <vt:lpstr>Трек</vt:lpstr>
      <vt:lpstr>Эркер</vt:lpstr>
      <vt:lpstr>Аспект</vt:lpstr>
      <vt:lpstr>Поток</vt:lpstr>
      <vt:lpstr>Официальная</vt:lpstr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Географиялық орналасуы </vt:lpstr>
      <vt:lpstr>Слайд 9</vt:lpstr>
      <vt:lpstr>Слайд 10</vt:lpstr>
      <vt:lpstr>Слайд 11</vt:lpstr>
      <vt:lpstr>Слайд 12</vt:lpstr>
      <vt:lpstr>Климаты </vt:lpstr>
      <vt:lpstr>Слайд 14</vt:lpstr>
      <vt:lpstr>Табиғаты</vt:lpstr>
      <vt:lpstr>Слайд 16</vt:lpstr>
      <vt:lpstr> Өзендері 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Халқы мен діні 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30</cp:revision>
  <dcterms:created xsi:type="dcterms:W3CDTF">2015-02-09T04:14:21Z</dcterms:created>
  <dcterms:modified xsi:type="dcterms:W3CDTF">2015-02-13T05:05:24Z</dcterms:modified>
</cp:coreProperties>
</file>