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1" d="100"/>
          <a:sy n="61" d="100"/>
        </p:scale>
        <p:origin x="-822"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4"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80FC661-70BF-44B1-AB15-2A4287C5A33A}" type="datetimeFigureOut">
              <a:rPr lang="ru-RU" smtClean="0"/>
              <a:pPr/>
              <a:t>18.01.2012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278687-2520-4E3E-881F-B7646986FB2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0FC661-70BF-44B1-AB15-2A4287C5A33A}" type="datetimeFigureOut">
              <a:rPr lang="ru-RU" smtClean="0"/>
              <a:pPr/>
              <a:t>18.01.2012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278687-2520-4E3E-881F-B7646986FB2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image" Target="../media/image1.jpeg"/><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4.jpeg"/><Relationship Id="rId5" Type="http://schemas.openxmlformats.org/officeDocument/2006/relationships/image" Target="../media/image13.jpeg"/><Relationship Id="rId10" Type="http://schemas.openxmlformats.org/officeDocument/2006/relationships/oleObject" Target="../embeddings/oleObject4.bin"/><Relationship Id="rId4" Type="http://schemas.openxmlformats.org/officeDocument/2006/relationships/image" Target="../media/image12.jpeg"/><Relationship Id="rId9"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1027" name="WordArt 3"/>
          <p:cNvSpPr>
            <a:spLocks noChangeArrowheads="1" noChangeShapeType="1" noTextEdit="1"/>
          </p:cNvSpPr>
          <p:nvPr/>
        </p:nvSpPr>
        <p:spPr bwMode="auto">
          <a:xfrm>
            <a:off x="1157288" y="285728"/>
            <a:ext cx="6915174" cy="2722585"/>
          </a:xfrm>
          <a:prstGeom prst="rect">
            <a:avLst/>
          </a:prstGeom>
          <a:gradFill>
            <a:gsLst>
              <a:gs pos="0">
                <a:srgbClr val="DDEBCF"/>
              </a:gs>
              <a:gs pos="50000">
                <a:srgbClr val="9CB86E"/>
              </a:gs>
              <a:gs pos="100000">
                <a:srgbClr val="156B13"/>
              </a:gs>
            </a:gsLst>
            <a:path path="shape">
              <a:fillToRect l="50000" t="50000" r="50000" b="50000"/>
            </a:path>
          </a:gradFill>
        </p:spPr>
        <p:txBody>
          <a:bodyPr wrap="none" fromWordArt="1">
            <a:prstTxWarp prst="textDoubleWave1">
              <a:avLst>
                <a:gd name="adj1" fmla="val 6500"/>
                <a:gd name="adj2" fmla="val 0"/>
              </a:avLst>
            </a:prstTxWarp>
          </a:bodyPr>
          <a:lstStyle/>
          <a:p>
            <a:pPr algn="ctr" rtl="0"/>
            <a:r>
              <a:rPr lang="ru-RU" sz="3600" kern="10" spc="-360" dirty="0" smtClean="0">
                <a:ln w="12700">
                  <a:solidFill>
                    <a:srgbClr val="000099"/>
                  </a:solidFill>
                  <a:round/>
                  <a:headEnd/>
                  <a:tailEnd/>
                </a:ln>
                <a:solidFill>
                  <a:srgbClr val="33CCFF"/>
                </a:solidFill>
                <a:effectLst>
                  <a:outerShdw dist="125724" dir="18900000" algn="ctr" rotWithShape="0">
                    <a:srgbClr val="000099"/>
                  </a:outerShdw>
                </a:effectLst>
                <a:latin typeface="Impact"/>
              </a:rPr>
              <a:t>УРОК-ПУТЕШЕСТВИЕ</a:t>
            </a:r>
          </a:p>
          <a:p>
            <a:pPr algn="ctr" rtl="0"/>
            <a:r>
              <a:rPr lang="ru-RU" sz="3600" kern="10" spc="-360" dirty="0" smtClean="0">
                <a:ln w="12700">
                  <a:solidFill>
                    <a:srgbClr val="000099"/>
                  </a:solidFill>
                  <a:round/>
                  <a:headEnd/>
                  <a:tailEnd/>
                </a:ln>
                <a:solidFill>
                  <a:srgbClr val="33CCFF"/>
                </a:solidFill>
                <a:effectLst>
                  <a:outerShdw dist="125724" dir="18900000" algn="ctr" rotWithShape="0">
                    <a:srgbClr val="000099"/>
                  </a:outerShdw>
                </a:effectLst>
                <a:latin typeface="Impact"/>
              </a:rPr>
              <a:t>ПО ТЕМЕ: </a:t>
            </a:r>
          </a:p>
          <a:p>
            <a:pPr algn="ctr" rtl="0"/>
            <a:r>
              <a:rPr lang="ru-RU" sz="3600" kern="10" spc="-360" dirty="0" smtClean="0">
                <a:ln w="12700">
                  <a:solidFill>
                    <a:srgbClr val="000099"/>
                  </a:solidFill>
                  <a:round/>
                  <a:headEnd/>
                  <a:tailEnd/>
                </a:ln>
                <a:solidFill>
                  <a:srgbClr val="33CCFF"/>
                </a:solidFill>
                <a:effectLst>
                  <a:outerShdw dist="125724" dir="18900000" algn="ctr" rotWithShape="0">
                    <a:srgbClr val="000099"/>
                  </a:outerShdw>
                </a:effectLst>
                <a:latin typeface="Impact"/>
              </a:rPr>
              <a:t>"КВАДРАТНЫЕ УРАВНЕНИЯ".</a:t>
            </a:r>
            <a:endParaRPr lang="ru-RU" sz="3600" kern="10" spc="-360" dirty="0">
              <a:ln w="12700">
                <a:solidFill>
                  <a:srgbClr val="000099"/>
                </a:solidFill>
                <a:round/>
                <a:headEnd/>
                <a:tailEnd/>
              </a:ln>
              <a:solidFill>
                <a:srgbClr val="33CCFF"/>
              </a:solidFill>
              <a:effectLst>
                <a:outerShdw dist="125724" dir="18900000" algn="ctr" rotWithShape="0">
                  <a:srgbClr val="000099"/>
                </a:outerShdw>
              </a:effectLst>
              <a:latin typeface="Impact"/>
            </a:endParaRPr>
          </a:p>
        </p:txBody>
      </p:sp>
      <p:sp>
        <p:nvSpPr>
          <p:cNvPr id="1028" name="WordArt 4"/>
          <p:cNvSpPr>
            <a:spLocks noChangeArrowheads="1" noChangeShapeType="1" noTextEdit="1"/>
          </p:cNvSpPr>
          <p:nvPr/>
        </p:nvSpPr>
        <p:spPr bwMode="auto">
          <a:xfrm>
            <a:off x="1157288" y="3714752"/>
            <a:ext cx="6915174" cy="2500330"/>
          </a:xfrm>
          <a:prstGeom prst="rect">
            <a:avLst/>
          </a:prstGeom>
          <a:solidFill>
            <a:srgbClr val="002060"/>
          </a:solidFill>
          <a:ln cmpd="sng">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p:spPr>
        <p:txBody>
          <a:bodyPr wrap="none" fromWordArt="1">
            <a:prstTxWarp prst="textFadeUp">
              <a:avLst>
                <a:gd name="adj" fmla="val 9991"/>
              </a:avLst>
            </a:prstTxWarp>
          </a:bodyPr>
          <a:lstStyle/>
          <a:p>
            <a:pPr algn="ctr" rtl="0"/>
            <a:r>
              <a:rPr lang="ru-RU" sz="3600" kern="10" spc="0" dirty="0" smtClean="0">
                <a:ln w="12700">
                  <a:solidFill>
                    <a:srgbClr val="B2B2B2"/>
                  </a:solidFill>
                  <a:round/>
                  <a:headEnd/>
                  <a:tailE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Arial Black"/>
              </a:rPr>
              <a:t>ПРОВОДИЛ:</a:t>
            </a:r>
          </a:p>
          <a:p>
            <a:pPr algn="ctr" rtl="0"/>
            <a:r>
              <a:rPr lang="ru-RU" sz="3600" kern="10" spc="0" dirty="0" smtClean="0">
                <a:ln w="12700">
                  <a:solidFill>
                    <a:srgbClr val="B2B2B2"/>
                  </a:solidFill>
                  <a:round/>
                  <a:headEnd/>
                  <a:tailE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Arial Black"/>
              </a:rPr>
              <a:t>УЧИТЕЛЬ МАТЕМАТИКИ И ФИЗИКИ</a:t>
            </a:r>
          </a:p>
          <a:p>
            <a:pPr algn="ctr" rtl="0"/>
            <a:r>
              <a:rPr lang="ru-RU" sz="3600" kern="10" spc="0" dirty="0" smtClean="0">
                <a:ln w="12700">
                  <a:solidFill>
                    <a:srgbClr val="B2B2B2"/>
                  </a:solidFill>
                  <a:round/>
                  <a:headEnd/>
                  <a:tailE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Arial Black"/>
              </a:rPr>
              <a:t>БЕЙСЕМБИН Д.К.</a:t>
            </a:r>
            <a:endParaRPr lang="ru-RU" sz="3600" kern="10" spc="0" dirty="0">
              <a:ln w="12700">
                <a:solidFill>
                  <a:srgbClr val="B2B2B2"/>
                </a:solidFill>
                <a:round/>
                <a:headEnd/>
                <a:tailE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Arial Black"/>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C:\Documents and Settings\Дулат Кадырминович\Рабочий стол\БАХ 2\Фоновые рисунки\5б.jpg"/>
          <p:cNvPicPr>
            <a:picLocks noChangeAspect="1" noChangeArrowheads="1"/>
          </p:cNvPicPr>
          <p:nvPr/>
        </p:nvPicPr>
        <p:blipFill>
          <a:blip r:embed="rId3">
            <a:duotone>
              <a:prstClr val="black"/>
              <a:schemeClr val="accent1">
                <a:tint val="45000"/>
                <a:satMod val="400000"/>
              </a:schemeClr>
            </a:duotone>
            <a:lum bright="-22000" contrast="32000"/>
          </a:blip>
          <a:srcRect/>
          <a:stretch>
            <a:fillRect/>
          </a:stretch>
        </p:blipFill>
        <p:spPr bwMode="auto">
          <a:xfrm>
            <a:off x="0" y="0"/>
            <a:ext cx="9144000" cy="6858000"/>
          </a:xfrm>
          <a:prstGeom prst="rect">
            <a:avLst/>
          </a:prstGeom>
          <a:noFill/>
        </p:spPr>
      </p:pic>
      <p:pic>
        <p:nvPicPr>
          <p:cNvPr id="3" name="Рисунок 2" descr="C:\Documents and Settings\Дулат Кадырминович\Мои документы\Мои рисунки\Изображение\Изображение 006.jpg"/>
          <p:cNvPicPr/>
          <p:nvPr/>
        </p:nvPicPr>
        <p:blipFill>
          <a:blip r:embed="rId4" cstate="print"/>
          <a:srcRect/>
          <a:stretch>
            <a:fillRect/>
          </a:stretch>
        </p:blipFill>
        <p:spPr bwMode="auto">
          <a:xfrm>
            <a:off x="714348" y="1357298"/>
            <a:ext cx="1957970" cy="1815152"/>
          </a:xfrm>
          <a:prstGeom prst="rect">
            <a:avLst/>
          </a:prstGeom>
          <a:noFill/>
          <a:ln w="9525">
            <a:noFill/>
            <a:miter lim="800000"/>
            <a:headEnd/>
            <a:tailEnd/>
          </a:ln>
        </p:spPr>
      </p:pic>
      <p:pic>
        <p:nvPicPr>
          <p:cNvPr id="4" name="Рисунок 3" descr="C:\Documents and Settings\Дулат Кадырминович\Мои документы\Мои рисунки\Изображение\Изображение 007.jpg"/>
          <p:cNvPicPr/>
          <p:nvPr/>
        </p:nvPicPr>
        <p:blipFill>
          <a:blip r:embed="rId5" cstate="print"/>
          <a:srcRect/>
          <a:stretch>
            <a:fillRect/>
          </a:stretch>
        </p:blipFill>
        <p:spPr bwMode="auto">
          <a:xfrm>
            <a:off x="3357554" y="1357298"/>
            <a:ext cx="2286016" cy="1857388"/>
          </a:xfrm>
          <a:prstGeom prst="rect">
            <a:avLst/>
          </a:prstGeom>
          <a:noFill/>
          <a:ln w="9525">
            <a:noFill/>
            <a:miter lim="800000"/>
            <a:headEnd/>
            <a:tailEnd/>
          </a:ln>
        </p:spPr>
      </p:pic>
      <p:pic>
        <p:nvPicPr>
          <p:cNvPr id="5" name="Рисунок 4" descr="C:\Documents and Settings\Дулат Кадырминович\Мои документы\Мои рисунки\Изображение\Изображение 008.jpg"/>
          <p:cNvPicPr/>
          <p:nvPr/>
        </p:nvPicPr>
        <p:blipFill>
          <a:blip r:embed="rId6" cstate="print"/>
          <a:srcRect/>
          <a:stretch>
            <a:fillRect/>
          </a:stretch>
        </p:blipFill>
        <p:spPr bwMode="auto">
          <a:xfrm>
            <a:off x="6215074" y="1357298"/>
            <a:ext cx="2357454" cy="1928826"/>
          </a:xfrm>
          <a:prstGeom prst="rect">
            <a:avLst/>
          </a:prstGeom>
          <a:noFill/>
          <a:ln w="9525">
            <a:noFill/>
            <a:miter lim="800000"/>
            <a:headEnd/>
            <a:tailEnd/>
          </a:ln>
        </p:spPr>
      </p:pic>
      <p:sp>
        <p:nvSpPr>
          <p:cNvPr id="7" name="TextBox 6"/>
          <p:cNvSpPr txBox="1"/>
          <p:nvPr/>
        </p:nvSpPr>
        <p:spPr>
          <a:xfrm>
            <a:off x="357158" y="3857628"/>
            <a:ext cx="2428892" cy="1938992"/>
          </a:xfrm>
          <a:prstGeom prst="rect">
            <a:avLst/>
          </a:prstGeom>
          <a:noFill/>
        </p:spPr>
        <p:txBody>
          <a:bodyPr wrap="square" rtlCol="0">
            <a:spAutoFit/>
          </a:bodyPr>
          <a:lstStyle/>
          <a:p>
            <a:r>
              <a:rPr lang="ru-RU" sz="2400" b="1" u="sng" dirty="0" smtClean="0">
                <a:solidFill>
                  <a:srgbClr val="002060"/>
                </a:solidFill>
                <a:latin typeface="Times New Roman" pitchFamily="18" charset="0"/>
                <a:cs typeface="Times New Roman" pitchFamily="18" charset="0"/>
              </a:rPr>
              <a:t>Задание на «3»:</a:t>
            </a:r>
            <a:endParaRPr lang="ru-RU" sz="2400" dirty="0" smtClean="0">
              <a:solidFill>
                <a:srgbClr val="002060"/>
              </a:solidFill>
              <a:latin typeface="Times New Roman" pitchFamily="18" charset="0"/>
              <a:cs typeface="Times New Roman" pitchFamily="18" charset="0"/>
            </a:endParaRPr>
          </a:p>
          <a:p>
            <a:r>
              <a:rPr lang="ru-RU" sz="2400" dirty="0" smtClean="0">
                <a:solidFill>
                  <a:srgbClr val="002060"/>
                </a:solidFill>
                <a:latin typeface="Times New Roman" pitchFamily="18" charset="0"/>
                <a:cs typeface="Times New Roman" pitchFamily="18" charset="0"/>
              </a:rPr>
              <a:t>Решите квадратное уравнение: 5х</a:t>
            </a:r>
            <a:r>
              <a:rPr lang="ru-RU" sz="2400" baseline="30000" dirty="0" smtClean="0">
                <a:solidFill>
                  <a:srgbClr val="002060"/>
                </a:solidFill>
                <a:latin typeface="Times New Roman" pitchFamily="18" charset="0"/>
                <a:cs typeface="Times New Roman" pitchFamily="18" charset="0"/>
              </a:rPr>
              <a:t>2</a:t>
            </a:r>
            <a:r>
              <a:rPr lang="ru-RU" sz="2400" dirty="0" smtClean="0">
                <a:solidFill>
                  <a:srgbClr val="002060"/>
                </a:solidFill>
                <a:latin typeface="Times New Roman" pitchFamily="18" charset="0"/>
                <a:cs typeface="Times New Roman" pitchFamily="18" charset="0"/>
              </a:rPr>
              <a:t>+4х-1=0.</a:t>
            </a:r>
            <a:endParaRPr lang="ru-RU" sz="2400" dirty="0">
              <a:solidFill>
                <a:srgbClr val="002060"/>
              </a:solidFill>
              <a:latin typeface="Times New Roman" pitchFamily="18" charset="0"/>
              <a:cs typeface="Times New Roman" pitchFamily="18" charset="0"/>
            </a:endParaRPr>
          </a:p>
        </p:txBody>
      </p:sp>
      <p:sp>
        <p:nvSpPr>
          <p:cNvPr id="9" name="TextBox 8"/>
          <p:cNvSpPr txBox="1"/>
          <p:nvPr/>
        </p:nvSpPr>
        <p:spPr>
          <a:xfrm>
            <a:off x="3286116" y="3929066"/>
            <a:ext cx="2500330" cy="1938992"/>
          </a:xfrm>
          <a:prstGeom prst="rect">
            <a:avLst/>
          </a:prstGeom>
          <a:noFill/>
        </p:spPr>
        <p:txBody>
          <a:bodyPr wrap="square" rtlCol="0">
            <a:spAutoFit/>
          </a:bodyPr>
          <a:lstStyle/>
          <a:p>
            <a:r>
              <a:rPr lang="ru-RU" sz="2400" b="1" u="sng" dirty="0" smtClean="0">
                <a:solidFill>
                  <a:srgbClr val="002060"/>
                </a:solidFill>
                <a:latin typeface="Times New Roman" pitchFamily="18" charset="0"/>
                <a:cs typeface="Times New Roman" pitchFamily="18" charset="0"/>
              </a:rPr>
              <a:t>Задание на «4»:</a:t>
            </a:r>
            <a:endParaRPr lang="ru-RU" sz="2400" dirty="0" smtClean="0">
              <a:solidFill>
                <a:srgbClr val="002060"/>
              </a:solidFill>
              <a:latin typeface="Times New Roman" pitchFamily="18" charset="0"/>
              <a:cs typeface="Times New Roman" pitchFamily="18" charset="0"/>
            </a:endParaRPr>
          </a:p>
          <a:p>
            <a:r>
              <a:rPr lang="ru-RU" sz="2400" dirty="0" smtClean="0">
                <a:solidFill>
                  <a:srgbClr val="002060"/>
                </a:solidFill>
                <a:latin typeface="Times New Roman" pitchFamily="18" charset="0"/>
                <a:cs typeface="Times New Roman" pitchFamily="18" charset="0"/>
              </a:rPr>
              <a:t>Решите квадратное уравнение: 2х(5х-7)=2х</a:t>
            </a:r>
            <a:r>
              <a:rPr lang="ru-RU" sz="2400" baseline="30000" dirty="0" smtClean="0">
                <a:solidFill>
                  <a:srgbClr val="002060"/>
                </a:solidFill>
                <a:latin typeface="Times New Roman" pitchFamily="18" charset="0"/>
                <a:cs typeface="Times New Roman" pitchFamily="18" charset="0"/>
              </a:rPr>
              <a:t>2</a:t>
            </a:r>
            <a:r>
              <a:rPr lang="ru-RU" sz="2400" dirty="0" smtClean="0">
                <a:solidFill>
                  <a:srgbClr val="002060"/>
                </a:solidFill>
                <a:latin typeface="Times New Roman" pitchFamily="18" charset="0"/>
                <a:cs typeface="Times New Roman" pitchFamily="18" charset="0"/>
              </a:rPr>
              <a:t>-5.</a:t>
            </a:r>
            <a:endParaRPr lang="ru-RU" sz="2400" dirty="0">
              <a:solidFill>
                <a:srgbClr val="002060"/>
              </a:solidFill>
              <a:latin typeface="Times New Roman" pitchFamily="18" charset="0"/>
              <a:cs typeface="Times New Roman" pitchFamily="18" charset="0"/>
            </a:endParaRPr>
          </a:p>
        </p:txBody>
      </p:sp>
      <p:sp>
        <p:nvSpPr>
          <p:cNvPr id="13" name="TextBox 12"/>
          <p:cNvSpPr txBox="1"/>
          <p:nvPr/>
        </p:nvSpPr>
        <p:spPr>
          <a:xfrm>
            <a:off x="6072198" y="3929066"/>
            <a:ext cx="2428892" cy="1938992"/>
          </a:xfrm>
          <a:prstGeom prst="rect">
            <a:avLst/>
          </a:prstGeom>
          <a:noFill/>
        </p:spPr>
        <p:txBody>
          <a:bodyPr wrap="square" rtlCol="0">
            <a:spAutoFit/>
          </a:bodyPr>
          <a:lstStyle/>
          <a:p>
            <a:r>
              <a:rPr lang="ru-RU" sz="2400" b="1" u="sng" dirty="0" smtClean="0">
                <a:solidFill>
                  <a:srgbClr val="002060"/>
                </a:solidFill>
                <a:latin typeface="Times New Roman" pitchFamily="18" charset="0"/>
                <a:cs typeface="Times New Roman" pitchFamily="18" charset="0"/>
              </a:rPr>
              <a:t>Задание на «5»:</a:t>
            </a:r>
            <a:endParaRPr lang="ru-RU" sz="2400" dirty="0" smtClean="0">
              <a:solidFill>
                <a:srgbClr val="002060"/>
              </a:solidFill>
              <a:latin typeface="Times New Roman" pitchFamily="18" charset="0"/>
              <a:cs typeface="Times New Roman" pitchFamily="18" charset="0"/>
            </a:endParaRPr>
          </a:p>
          <a:p>
            <a:r>
              <a:rPr lang="ru-RU" sz="2400" dirty="0" smtClean="0">
                <a:solidFill>
                  <a:srgbClr val="002060"/>
                </a:solidFill>
                <a:latin typeface="Times New Roman" pitchFamily="18" charset="0"/>
                <a:cs typeface="Times New Roman" pitchFamily="18" charset="0"/>
              </a:rPr>
              <a:t>Решите квадратное уравнение: </a:t>
            </a:r>
            <a:endParaRPr lang="ru-RU" sz="2400" dirty="0" smtClean="0">
              <a:solidFill>
                <a:srgbClr val="002060"/>
              </a:solidFill>
              <a:latin typeface="Times New Roman" pitchFamily="18" charset="0"/>
              <a:cs typeface="Times New Roman" pitchFamily="18" charset="0"/>
            </a:endParaRPr>
          </a:p>
          <a:p>
            <a:endParaRPr lang="ru-RU" sz="2400" dirty="0">
              <a:latin typeface="Times New Roman" pitchFamily="18" charset="0"/>
              <a:cs typeface="Times New Roman" pitchFamily="18" charset="0"/>
            </a:endParaRPr>
          </a:p>
        </p:txBody>
      </p:sp>
      <p:graphicFrame>
        <p:nvGraphicFramePr>
          <p:cNvPr id="14" name="Объект 13"/>
          <p:cNvGraphicFramePr>
            <a:graphicFrameLocks noChangeAspect="1"/>
          </p:cNvGraphicFramePr>
          <p:nvPr/>
        </p:nvGraphicFramePr>
        <p:xfrm>
          <a:off x="6643702" y="5429264"/>
          <a:ext cx="1714512" cy="785818"/>
        </p:xfrm>
        <a:graphic>
          <a:graphicData uri="http://schemas.openxmlformats.org/presentationml/2006/ole">
            <p:oleObj spid="_x0000_s41992" name="Формула" r:id="rId7" imgW="990360" imgH="4190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500"/>
                                        <p:tgtEl>
                                          <p:spTgt spid="3"/>
                                        </p:tgtEl>
                                      </p:cBhvr>
                                    </p:animEffect>
                                  </p:childTnLst>
                                </p:cTn>
                              </p:par>
                              <p:par>
                                <p:cTn id="8" presetID="8"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500"/>
                                        <p:tgtEl>
                                          <p:spTgt spid="4"/>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heel(4)">
                                      <p:cBhvr>
                                        <p:cTn id="18" dur="500"/>
                                        <p:tgtEl>
                                          <p:spTgt spid="7"/>
                                        </p:tgtEl>
                                      </p:cBhvr>
                                    </p:animEffect>
                                  </p:childTnLst>
                                </p:cTn>
                              </p:par>
                              <p:par>
                                <p:cTn id="19" presetID="8"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diamond(in)">
                                      <p:cBhvr>
                                        <p:cTn id="21" dur="500"/>
                                        <p:tgtEl>
                                          <p:spTgt spid="9"/>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circle(in)">
                                      <p:cBhvr>
                                        <p:cTn id="24" dur="500"/>
                                        <p:tgtEl>
                                          <p:spTgt spid="13"/>
                                        </p:tgtEl>
                                      </p:cBhvr>
                                    </p:animEffect>
                                  </p:childTnLst>
                                </p:cTn>
                              </p:par>
                              <p:par>
                                <p:cTn id="25" presetID="5" presetClass="entr" presetSubtype="1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heckerboard(across)">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Documents and Settings\Дулат Кадырминович\Рабочий стол\БАХ 2\Фоновые рисунки\5б.jpg"/>
          <p:cNvPicPr>
            <a:picLocks noChangeAspect="1" noChangeArrowheads="1"/>
          </p:cNvPicPr>
          <p:nvPr/>
        </p:nvPicPr>
        <p:blipFill>
          <a:blip r:embed="rId2">
            <a:duotone>
              <a:prstClr val="black"/>
              <a:schemeClr val="accent1">
                <a:tint val="45000"/>
                <a:satMod val="400000"/>
              </a:schemeClr>
            </a:duotone>
            <a:lum bright="-23000" contrast="33000"/>
          </a:blip>
          <a:srcRect/>
          <a:stretch>
            <a:fillRect/>
          </a:stretch>
        </p:blipFill>
        <p:spPr bwMode="auto">
          <a:xfrm>
            <a:off x="0" y="0"/>
            <a:ext cx="9144000" cy="6858000"/>
          </a:xfrm>
          <a:prstGeom prst="rect">
            <a:avLst/>
          </a:prstGeom>
          <a:noFill/>
        </p:spPr>
      </p:pic>
      <p:sp>
        <p:nvSpPr>
          <p:cNvPr id="43011" name="WordArt 3" descr="Частый вертикальный"/>
          <p:cNvSpPr>
            <a:spLocks noChangeArrowheads="1" noChangeShapeType="1" noTextEdit="1"/>
          </p:cNvSpPr>
          <p:nvPr/>
        </p:nvSpPr>
        <p:spPr bwMode="auto">
          <a:xfrm>
            <a:off x="1785918" y="214290"/>
            <a:ext cx="6786610" cy="812802"/>
          </a:xfrm>
          <a:prstGeom prst="rect">
            <a:avLst/>
          </a:prstGeom>
        </p:spPr>
        <p:txBody>
          <a:bodyPr wrap="none" fromWordArt="1">
            <a:prstTxWarp prst="textCurveUp">
              <a:avLst>
                <a:gd name="adj" fmla="val 40356"/>
              </a:avLst>
            </a:prstTxWarp>
          </a:bodyPr>
          <a:lstStyle/>
          <a:p>
            <a:pPr algn="ctr" rtl="0"/>
            <a:r>
              <a:rPr lang="ru-RU" sz="3600" kern="10" spc="0" dirty="0" smtClean="0">
                <a:ln w="12700">
                  <a:solidFill>
                    <a:srgbClr val="000000"/>
                  </a:solidFill>
                  <a:round/>
                  <a:headEnd/>
                  <a:tailEnd/>
                </a:ln>
                <a:pattFill prst="dashHorz">
                  <a:fgClr>
                    <a:srgbClr val="808080"/>
                  </a:fgClr>
                  <a:bgClr>
                    <a:srgbClr val="FFFF00"/>
                  </a:bgClr>
                </a:pattFill>
                <a:effectLst>
                  <a:outerShdw dist="45791" dir="2021404" algn="ctr" rotWithShape="0">
                    <a:srgbClr val="808080">
                      <a:alpha val="80000"/>
                    </a:srgbClr>
                  </a:outerShdw>
                </a:effectLst>
                <a:latin typeface="Arial Black"/>
              </a:rPr>
              <a:t>"ПУСТЫНЯ ИСПЫТАНИЯ"</a:t>
            </a:r>
            <a:endParaRPr lang="ru-RU" sz="3600" kern="10" spc="0" dirty="0">
              <a:ln w="12700">
                <a:solidFill>
                  <a:srgbClr val="000000"/>
                </a:solidFill>
                <a:round/>
                <a:headEnd/>
                <a:tailEnd/>
              </a:ln>
              <a:pattFill prst="dashHorz">
                <a:fgClr>
                  <a:srgbClr val="808080"/>
                </a:fgClr>
                <a:bgClr>
                  <a:srgbClr val="FFFF00"/>
                </a:bgClr>
              </a:pattFill>
              <a:effectLst>
                <a:outerShdw dist="45791" dir="2021404" algn="ctr" rotWithShape="0">
                  <a:srgbClr val="808080">
                    <a:alpha val="80000"/>
                  </a:srgbClr>
                </a:outerShdw>
              </a:effectLst>
              <a:latin typeface="Arial Black"/>
            </a:endParaRPr>
          </a:p>
        </p:txBody>
      </p:sp>
      <p:sp>
        <p:nvSpPr>
          <p:cNvPr id="4" name="TextBox 3"/>
          <p:cNvSpPr txBox="1"/>
          <p:nvPr/>
        </p:nvSpPr>
        <p:spPr>
          <a:xfrm>
            <a:off x="428597" y="1285860"/>
            <a:ext cx="8286808" cy="4801314"/>
          </a:xfrm>
          <a:prstGeom prst="rect">
            <a:avLst/>
          </a:prstGeom>
          <a:noFill/>
        </p:spPr>
        <p:txBody>
          <a:bodyPr wrap="square" rtlCol="0">
            <a:spAutoFit/>
          </a:bodyPr>
          <a:lstStyle/>
          <a:p>
            <a:r>
              <a:rPr lang="ru-RU" sz="2400" dirty="0" smtClean="0">
                <a:solidFill>
                  <a:srgbClr val="002060"/>
                </a:solidFill>
                <a:latin typeface="Times New Roman" pitchFamily="18" charset="0"/>
                <a:cs typeface="Times New Roman" pitchFamily="18" charset="0"/>
              </a:rPr>
              <a:t>Группа, приобретавшая  билет 1 класса проедет  «пустыню испытания» на верблюдах, 2 класса – на </a:t>
            </a:r>
            <a:r>
              <a:rPr lang="ru-RU" sz="2400" dirty="0" err="1" smtClean="0">
                <a:solidFill>
                  <a:srgbClr val="002060"/>
                </a:solidFill>
                <a:latin typeface="Times New Roman" pitchFamily="18" charset="0"/>
                <a:cs typeface="Times New Roman" pitchFamily="18" charset="0"/>
              </a:rPr>
              <a:t>ослах</a:t>
            </a:r>
            <a:r>
              <a:rPr lang="ru-RU" sz="2400" dirty="0" smtClean="0">
                <a:solidFill>
                  <a:srgbClr val="002060"/>
                </a:solidFill>
                <a:latin typeface="Times New Roman" pitchFamily="18" charset="0"/>
                <a:cs typeface="Times New Roman" pitchFamily="18" charset="0"/>
              </a:rPr>
              <a:t>,  3 класса – на черепахах.  Чтобы проехать  этот маршрут удачно, каждая группа должна выполнить определенное задание. Задание для каждой группы  написано на обратной стороне приобретенных билетов. Задание на обратной стороне билета 1 класса – задание на «5»,  2 класса – задание на «4»,  3 класса – задание на «3». Группы, выполнившие  задание, получает соответствующие баллы. Группы, выполнившие задание с ошибками или неточно, отнимается 1 балл, 2 балла и т.д., а если группа не справилась с заданиями, не присуждаются баллы.  </a:t>
            </a:r>
          </a:p>
          <a:p>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Documents and Settings\Дулат Кадырминович\Рабочий стол\БАХ 2\Фоновые рисунки\5б.jpg"/>
          <p:cNvPicPr>
            <a:picLocks noChangeAspect="1" noChangeArrowheads="1"/>
          </p:cNvPicPr>
          <p:nvPr/>
        </p:nvPicPr>
        <p:blipFill>
          <a:blip r:embed="rId2">
            <a:duotone>
              <a:prstClr val="black"/>
              <a:schemeClr val="accent1">
                <a:tint val="45000"/>
                <a:satMod val="400000"/>
              </a:schemeClr>
            </a:duotone>
            <a:lum bright="-22000" contrast="33000"/>
          </a:blip>
          <a:srcRect/>
          <a:stretch>
            <a:fillRect/>
          </a:stretch>
        </p:blipFill>
        <p:spPr bwMode="auto">
          <a:xfrm>
            <a:off x="0" y="0"/>
            <a:ext cx="9144000" cy="6858000"/>
          </a:xfrm>
          <a:prstGeom prst="rect">
            <a:avLst/>
          </a:prstGeom>
          <a:noFill/>
        </p:spPr>
      </p:pic>
      <p:pic>
        <p:nvPicPr>
          <p:cNvPr id="3" name="Рисунок 2" descr="C:\Documents and Settings\Дулат Кадырминович\Мои документы\Мои рисунки\Изображение\Изображение 009.jpg"/>
          <p:cNvPicPr/>
          <p:nvPr/>
        </p:nvPicPr>
        <p:blipFill>
          <a:blip r:embed="rId3" cstate="print"/>
          <a:srcRect/>
          <a:stretch>
            <a:fillRect/>
          </a:stretch>
        </p:blipFill>
        <p:spPr bwMode="auto">
          <a:xfrm>
            <a:off x="642910" y="1285860"/>
            <a:ext cx="2286016" cy="1643074"/>
          </a:xfrm>
          <a:prstGeom prst="rect">
            <a:avLst/>
          </a:prstGeom>
          <a:noFill/>
          <a:ln w="9525">
            <a:noFill/>
            <a:miter lim="800000"/>
            <a:headEnd/>
            <a:tailEnd/>
          </a:ln>
        </p:spPr>
      </p:pic>
      <p:pic>
        <p:nvPicPr>
          <p:cNvPr id="4" name="Рисунок 3" descr="C:\Documents and Settings\Дулат Кадырминович\Мои документы\Мои рисунки\Изображение\Изображение 010.jpg"/>
          <p:cNvPicPr/>
          <p:nvPr/>
        </p:nvPicPr>
        <p:blipFill>
          <a:blip r:embed="rId4" cstate="print"/>
          <a:srcRect/>
          <a:stretch>
            <a:fillRect/>
          </a:stretch>
        </p:blipFill>
        <p:spPr bwMode="auto">
          <a:xfrm>
            <a:off x="3214678" y="1071546"/>
            <a:ext cx="2571768" cy="1928826"/>
          </a:xfrm>
          <a:prstGeom prst="rect">
            <a:avLst/>
          </a:prstGeom>
          <a:noFill/>
          <a:ln w="9525">
            <a:noFill/>
            <a:miter lim="800000"/>
            <a:headEnd/>
            <a:tailEnd/>
          </a:ln>
        </p:spPr>
      </p:pic>
      <p:pic>
        <p:nvPicPr>
          <p:cNvPr id="5" name="Рисунок 4" descr="C:\Documents and Settings\Дулат Кадырминович\Мои документы\Мои рисунки\Изображение\Изображение 011.jpg"/>
          <p:cNvPicPr/>
          <p:nvPr/>
        </p:nvPicPr>
        <p:blipFill>
          <a:blip r:embed="rId5" cstate="print"/>
          <a:srcRect/>
          <a:stretch>
            <a:fillRect/>
          </a:stretch>
        </p:blipFill>
        <p:spPr bwMode="auto">
          <a:xfrm>
            <a:off x="5929322" y="714356"/>
            <a:ext cx="2755290" cy="2288621"/>
          </a:xfrm>
          <a:prstGeom prst="rect">
            <a:avLst/>
          </a:prstGeom>
          <a:noFill/>
          <a:ln w="9525">
            <a:noFill/>
            <a:miter lim="800000"/>
            <a:headEnd/>
            <a:tailEnd/>
          </a:ln>
        </p:spPr>
      </p:pic>
      <p:sp>
        <p:nvSpPr>
          <p:cNvPr id="6" name="TextBox 5"/>
          <p:cNvSpPr txBox="1"/>
          <p:nvPr/>
        </p:nvSpPr>
        <p:spPr>
          <a:xfrm>
            <a:off x="357158" y="3429000"/>
            <a:ext cx="2571769" cy="2215991"/>
          </a:xfrm>
          <a:prstGeom prst="rect">
            <a:avLst/>
          </a:prstGeom>
          <a:noFill/>
        </p:spPr>
        <p:txBody>
          <a:bodyPr wrap="square" rtlCol="0">
            <a:spAutoFit/>
          </a:bodyPr>
          <a:lstStyle/>
          <a:p>
            <a:r>
              <a:rPr lang="ru-RU" sz="2400" b="1" u="sng" dirty="0" smtClean="0">
                <a:solidFill>
                  <a:srgbClr val="002060"/>
                </a:solidFill>
                <a:latin typeface="Times New Roman" pitchFamily="18" charset="0"/>
                <a:cs typeface="Times New Roman" pitchFamily="18" charset="0"/>
              </a:rPr>
              <a:t>Задание на «3»:</a:t>
            </a:r>
            <a:endParaRPr lang="ru-RU" sz="2400" dirty="0" smtClean="0">
              <a:solidFill>
                <a:srgbClr val="002060"/>
              </a:solidFill>
              <a:latin typeface="Times New Roman" pitchFamily="18" charset="0"/>
              <a:cs typeface="Times New Roman" pitchFamily="18" charset="0"/>
            </a:endParaRPr>
          </a:p>
          <a:p>
            <a:r>
              <a:rPr lang="ru-RU" sz="2400" dirty="0" smtClean="0">
                <a:solidFill>
                  <a:srgbClr val="002060"/>
                </a:solidFill>
                <a:latin typeface="Times New Roman" pitchFamily="18" charset="0"/>
                <a:cs typeface="Times New Roman" pitchFamily="18" charset="0"/>
              </a:rPr>
              <a:t>Решите биквадратное уравнение</a:t>
            </a:r>
            <a:r>
              <a:rPr lang="ru-RU" sz="2400" dirty="0" smtClean="0">
                <a:solidFill>
                  <a:srgbClr val="002060"/>
                </a:solidFill>
                <a:latin typeface="Times New Roman" pitchFamily="18" charset="0"/>
                <a:cs typeface="Times New Roman" pitchFamily="18" charset="0"/>
              </a:rPr>
              <a:t>:</a:t>
            </a:r>
          </a:p>
          <a:p>
            <a:r>
              <a:rPr lang="ru-RU" sz="2400" dirty="0" smtClean="0">
                <a:solidFill>
                  <a:srgbClr val="002060"/>
                </a:solidFill>
                <a:latin typeface="Times New Roman" pitchFamily="18" charset="0"/>
                <a:cs typeface="Times New Roman" pitchFamily="18" charset="0"/>
              </a:rPr>
              <a:t> </a:t>
            </a:r>
            <a:r>
              <a:rPr lang="ru-RU" sz="2400" dirty="0" smtClean="0">
                <a:solidFill>
                  <a:srgbClr val="002060"/>
                </a:solidFill>
                <a:latin typeface="Times New Roman" pitchFamily="18" charset="0"/>
                <a:cs typeface="Times New Roman" pitchFamily="18" charset="0"/>
              </a:rPr>
              <a:t>х</a:t>
            </a:r>
            <a:r>
              <a:rPr lang="ru-RU" sz="2400" baseline="30000" dirty="0" smtClean="0">
                <a:solidFill>
                  <a:srgbClr val="002060"/>
                </a:solidFill>
                <a:latin typeface="Times New Roman" pitchFamily="18" charset="0"/>
                <a:cs typeface="Times New Roman" pitchFamily="18" charset="0"/>
              </a:rPr>
              <a:t>4</a:t>
            </a:r>
            <a:r>
              <a:rPr lang="ru-RU" sz="2400" dirty="0" smtClean="0">
                <a:solidFill>
                  <a:srgbClr val="002060"/>
                </a:solidFill>
                <a:latin typeface="Times New Roman" pitchFamily="18" charset="0"/>
                <a:cs typeface="Times New Roman" pitchFamily="18" charset="0"/>
              </a:rPr>
              <a:t>-13х</a:t>
            </a:r>
            <a:r>
              <a:rPr lang="ru-RU" sz="2400" baseline="30000" dirty="0" smtClean="0">
                <a:solidFill>
                  <a:srgbClr val="002060"/>
                </a:solidFill>
                <a:latin typeface="Times New Roman" pitchFamily="18" charset="0"/>
                <a:cs typeface="Times New Roman" pitchFamily="18" charset="0"/>
              </a:rPr>
              <a:t>2</a:t>
            </a:r>
            <a:r>
              <a:rPr lang="ru-RU" sz="2400" dirty="0" smtClean="0">
                <a:solidFill>
                  <a:srgbClr val="002060"/>
                </a:solidFill>
                <a:latin typeface="Times New Roman" pitchFamily="18" charset="0"/>
                <a:cs typeface="Times New Roman" pitchFamily="18" charset="0"/>
              </a:rPr>
              <a:t>+36=0.</a:t>
            </a:r>
          </a:p>
          <a:p>
            <a:endParaRPr lang="ru-RU" dirty="0"/>
          </a:p>
        </p:txBody>
      </p:sp>
      <p:sp>
        <p:nvSpPr>
          <p:cNvPr id="7" name="TextBox 6"/>
          <p:cNvSpPr txBox="1"/>
          <p:nvPr/>
        </p:nvSpPr>
        <p:spPr>
          <a:xfrm>
            <a:off x="3000364" y="3500438"/>
            <a:ext cx="2857520" cy="1938992"/>
          </a:xfrm>
          <a:prstGeom prst="rect">
            <a:avLst/>
          </a:prstGeom>
          <a:noFill/>
        </p:spPr>
        <p:txBody>
          <a:bodyPr wrap="square" rtlCol="0">
            <a:spAutoFit/>
          </a:bodyPr>
          <a:lstStyle/>
          <a:p>
            <a:r>
              <a:rPr lang="ru-RU" sz="2400" b="1" u="sng" dirty="0" smtClean="0">
                <a:solidFill>
                  <a:srgbClr val="002060"/>
                </a:solidFill>
                <a:latin typeface="Times New Roman" pitchFamily="18" charset="0"/>
                <a:cs typeface="Times New Roman" pitchFamily="18" charset="0"/>
              </a:rPr>
              <a:t>Задание на «4»:</a:t>
            </a:r>
            <a:endParaRPr lang="ru-RU" sz="2400" dirty="0" smtClean="0">
              <a:solidFill>
                <a:srgbClr val="002060"/>
              </a:solidFill>
              <a:latin typeface="Times New Roman" pitchFamily="18" charset="0"/>
              <a:cs typeface="Times New Roman" pitchFamily="18" charset="0"/>
            </a:endParaRPr>
          </a:p>
          <a:p>
            <a:r>
              <a:rPr lang="ru-RU" sz="2400" dirty="0" smtClean="0">
                <a:solidFill>
                  <a:srgbClr val="002060"/>
                </a:solidFill>
                <a:latin typeface="Times New Roman" pitchFamily="18" charset="0"/>
                <a:cs typeface="Times New Roman" pitchFamily="18" charset="0"/>
              </a:rPr>
              <a:t>Решите биквадратное уравнение: (х</a:t>
            </a:r>
            <a:r>
              <a:rPr lang="ru-RU" sz="2400" baseline="30000" dirty="0" smtClean="0">
                <a:solidFill>
                  <a:srgbClr val="002060"/>
                </a:solidFill>
                <a:latin typeface="Times New Roman" pitchFamily="18" charset="0"/>
                <a:cs typeface="Times New Roman" pitchFamily="18" charset="0"/>
              </a:rPr>
              <a:t>2</a:t>
            </a:r>
            <a:r>
              <a:rPr lang="ru-RU" sz="2400" dirty="0" smtClean="0">
                <a:solidFill>
                  <a:srgbClr val="002060"/>
                </a:solidFill>
                <a:latin typeface="Times New Roman" pitchFamily="18" charset="0"/>
                <a:cs typeface="Times New Roman" pitchFamily="18" charset="0"/>
              </a:rPr>
              <a:t>+4)</a:t>
            </a:r>
            <a:r>
              <a:rPr lang="ru-RU" sz="2400" baseline="30000" dirty="0" smtClean="0">
                <a:solidFill>
                  <a:srgbClr val="002060"/>
                </a:solidFill>
                <a:latin typeface="Times New Roman" pitchFamily="18" charset="0"/>
                <a:cs typeface="Times New Roman" pitchFamily="18" charset="0"/>
              </a:rPr>
              <a:t>2</a:t>
            </a:r>
            <a:r>
              <a:rPr lang="ru-RU" sz="2400" dirty="0" smtClean="0">
                <a:solidFill>
                  <a:srgbClr val="002060"/>
                </a:solidFill>
                <a:latin typeface="Times New Roman" pitchFamily="18" charset="0"/>
                <a:cs typeface="Times New Roman" pitchFamily="18" charset="0"/>
              </a:rPr>
              <a:t>+(х</a:t>
            </a:r>
            <a:r>
              <a:rPr lang="ru-RU" sz="2400" baseline="30000" dirty="0" smtClean="0">
                <a:solidFill>
                  <a:srgbClr val="002060"/>
                </a:solidFill>
                <a:latin typeface="Times New Roman" pitchFamily="18" charset="0"/>
                <a:cs typeface="Times New Roman" pitchFamily="18" charset="0"/>
              </a:rPr>
              <a:t>2</a:t>
            </a:r>
            <a:r>
              <a:rPr lang="ru-RU" sz="2400" dirty="0" smtClean="0">
                <a:solidFill>
                  <a:srgbClr val="002060"/>
                </a:solidFill>
                <a:latin typeface="Times New Roman" pitchFamily="18" charset="0"/>
                <a:cs typeface="Times New Roman" pitchFamily="18" charset="0"/>
              </a:rPr>
              <a:t>+4)-30=0.</a:t>
            </a:r>
            <a:endParaRPr lang="ru-RU" sz="2400" dirty="0">
              <a:solidFill>
                <a:srgbClr val="002060"/>
              </a:solidFill>
              <a:latin typeface="Times New Roman" pitchFamily="18" charset="0"/>
              <a:cs typeface="Times New Roman" pitchFamily="18" charset="0"/>
            </a:endParaRPr>
          </a:p>
        </p:txBody>
      </p:sp>
      <p:sp>
        <p:nvSpPr>
          <p:cNvPr id="8" name="TextBox 7"/>
          <p:cNvSpPr txBox="1"/>
          <p:nvPr/>
        </p:nvSpPr>
        <p:spPr>
          <a:xfrm>
            <a:off x="6000760" y="3500438"/>
            <a:ext cx="2786083" cy="2308324"/>
          </a:xfrm>
          <a:prstGeom prst="rect">
            <a:avLst/>
          </a:prstGeom>
          <a:noFill/>
        </p:spPr>
        <p:txBody>
          <a:bodyPr wrap="square" rtlCol="0">
            <a:spAutoFit/>
          </a:bodyPr>
          <a:lstStyle/>
          <a:p>
            <a:r>
              <a:rPr lang="ru-RU" sz="2400" b="1" u="sng" dirty="0" smtClean="0">
                <a:solidFill>
                  <a:srgbClr val="002060"/>
                </a:solidFill>
                <a:latin typeface="Times New Roman" pitchFamily="18" charset="0"/>
                <a:cs typeface="Times New Roman" pitchFamily="18" charset="0"/>
              </a:rPr>
              <a:t>Задание на «5»:</a:t>
            </a:r>
            <a:endParaRPr lang="ru-RU" sz="2400" dirty="0" smtClean="0">
              <a:solidFill>
                <a:srgbClr val="002060"/>
              </a:solidFill>
              <a:latin typeface="Times New Roman" pitchFamily="18" charset="0"/>
              <a:cs typeface="Times New Roman" pitchFamily="18" charset="0"/>
            </a:endParaRPr>
          </a:p>
          <a:p>
            <a:r>
              <a:rPr lang="ru-RU" sz="2400" dirty="0" smtClean="0">
                <a:solidFill>
                  <a:srgbClr val="002060"/>
                </a:solidFill>
                <a:latin typeface="Times New Roman" pitchFamily="18" charset="0"/>
                <a:cs typeface="Times New Roman" pitchFamily="18" charset="0"/>
              </a:rPr>
              <a:t>Решите биквадратное уравнение</a:t>
            </a:r>
            <a:r>
              <a:rPr lang="ru-RU" sz="2400" dirty="0" smtClean="0">
                <a:solidFill>
                  <a:srgbClr val="002060"/>
                </a:solidFill>
                <a:latin typeface="Times New Roman" pitchFamily="18" charset="0"/>
                <a:cs typeface="Times New Roman" pitchFamily="18" charset="0"/>
              </a:rPr>
              <a:t>:</a:t>
            </a:r>
          </a:p>
          <a:p>
            <a:r>
              <a:rPr lang="ru-RU" sz="2400" dirty="0" smtClean="0">
                <a:solidFill>
                  <a:srgbClr val="002060"/>
                </a:solidFill>
                <a:latin typeface="Times New Roman" pitchFamily="18" charset="0"/>
                <a:cs typeface="Times New Roman" pitchFamily="18" charset="0"/>
              </a:rPr>
              <a:t> </a:t>
            </a:r>
            <a:r>
              <a:rPr lang="ru-RU" sz="2400" dirty="0" smtClean="0">
                <a:solidFill>
                  <a:srgbClr val="002060"/>
                </a:solidFill>
                <a:latin typeface="Times New Roman" pitchFamily="18" charset="0"/>
                <a:cs typeface="Times New Roman" pitchFamily="18" charset="0"/>
              </a:rPr>
              <a:t>6у</a:t>
            </a:r>
            <a:r>
              <a:rPr lang="ru-RU" sz="2400" baseline="30000" dirty="0" smtClean="0">
                <a:solidFill>
                  <a:srgbClr val="002060"/>
                </a:solidFill>
                <a:latin typeface="Times New Roman" pitchFamily="18" charset="0"/>
                <a:cs typeface="Times New Roman" pitchFamily="18" charset="0"/>
              </a:rPr>
              <a:t>4</a:t>
            </a:r>
            <a:r>
              <a:rPr lang="ru-RU" sz="2400" dirty="0" smtClean="0">
                <a:solidFill>
                  <a:srgbClr val="002060"/>
                </a:solidFill>
                <a:latin typeface="Times New Roman" pitchFamily="18" charset="0"/>
                <a:cs typeface="Times New Roman" pitchFamily="18" charset="0"/>
              </a:rPr>
              <a:t>-5у</a:t>
            </a:r>
            <a:r>
              <a:rPr lang="ru-RU" sz="2400" baseline="30000" dirty="0" smtClean="0">
                <a:solidFill>
                  <a:srgbClr val="002060"/>
                </a:solidFill>
                <a:latin typeface="Times New Roman" pitchFamily="18" charset="0"/>
                <a:cs typeface="Times New Roman" pitchFamily="18" charset="0"/>
              </a:rPr>
              <a:t>2</a:t>
            </a:r>
            <a:r>
              <a:rPr lang="ru-RU" sz="2400" dirty="0" smtClean="0">
                <a:solidFill>
                  <a:srgbClr val="002060"/>
                </a:solidFill>
                <a:latin typeface="Times New Roman" pitchFamily="18" charset="0"/>
                <a:cs typeface="Times New Roman" pitchFamily="18" charset="0"/>
              </a:rPr>
              <a:t>-6=0.</a:t>
            </a:r>
          </a:p>
          <a:p>
            <a:endParaRPr lang="ru-RU" sz="24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par>
                                <p:cTn id="8" presetID="8"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500"/>
                                        <p:tgtEl>
                                          <p:spTgt spid="4"/>
                                        </p:tgtEl>
                                      </p:cBhvr>
                                    </p:animEffect>
                                  </p:childTnLst>
                                </p:cTn>
                              </p:par>
                              <p:par>
                                <p:cTn id="11" presetID="13"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plus(i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4)">
                                      <p:cBhvr>
                                        <p:cTn id="18" dur="500"/>
                                        <p:tgtEl>
                                          <p:spTgt spid="6"/>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amond(in)">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C:\Documents and Settings\Дулат Кадырминович\Рабочий стол\БАХ 2\Фоновые рисунки\5б.jpg"/>
          <p:cNvPicPr>
            <a:picLocks noChangeAspect="1" noChangeArrowheads="1"/>
          </p:cNvPicPr>
          <p:nvPr/>
        </p:nvPicPr>
        <p:blipFill>
          <a:blip r:embed="rId2">
            <a:duotone>
              <a:prstClr val="black"/>
              <a:schemeClr val="accent1">
                <a:tint val="45000"/>
                <a:satMod val="400000"/>
              </a:schemeClr>
            </a:duotone>
            <a:lum bright="-23000" contrast="32000"/>
          </a:blip>
          <a:srcRect/>
          <a:stretch>
            <a:fillRect/>
          </a:stretch>
        </p:blipFill>
        <p:spPr bwMode="auto">
          <a:xfrm>
            <a:off x="0" y="0"/>
            <a:ext cx="9144000" cy="6858000"/>
          </a:xfrm>
          <a:prstGeom prst="rect">
            <a:avLst/>
          </a:prstGeom>
          <a:noFill/>
        </p:spPr>
      </p:pic>
      <p:sp>
        <p:nvSpPr>
          <p:cNvPr id="45059" name="WordArt 3"/>
          <p:cNvSpPr>
            <a:spLocks noChangeArrowheads="1" noChangeShapeType="1" noTextEdit="1"/>
          </p:cNvSpPr>
          <p:nvPr/>
        </p:nvSpPr>
        <p:spPr bwMode="auto">
          <a:xfrm>
            <a:off x="2357422" y="285728"/>
            <a:ext cx="6357982" cy="693760"/>
          </a:xfrm>
          <a:prstGeom prst="rect">
            <a:avLst/>
          </a:prstGeom>
        </p:spPr>
        <p:txBody>
          <a:bodyPr wrap="none" fromWordArt="1">
            <a:prstTxWarp prst="textDeflate">
              <a:avLst>
                <a:gd name="adj" fmla="val 26227"/>
              </a:avLst>
            </a:prstTxWarp>
          </a:bodyPr>
          <a:lstStyle/>
          <a:p>
            <a:pPr algn="ctr" rtl="0"/>
            <a:r>
              <a:rPr lang="ru-RU" sz="3600" kern="10" spc="0" dirty="0" smtClean="0">
                <a:ln w="9525">
                  <a:solidFill>
                    <a:srgbClr val="000000"/>
                  </a:solidFill>
                  <a:round/>
                  <a:headEnd/>
                  <a:tailEnd/>
                </a:ln>
                <a:solidFill>
                  <a:srgbClr val="FF0000"/>
                </a:solidFill>
                <a:effectLst/>
                <a:latin typeface="Impact"/>
              </a:rPr>
              <a:t>ИТОГ УРОКА</a:t>
            </a:r>
            <a:r>
              <a:rPr lang="ru-RU" sz="3600" kern="10" spc="0" dirty="0" smtClean="0">
                <a:ln w="9525">
                  <a:solidFill>
                    <a:srgbClr val="000000"/>
                  </a:solidFill>
                  <a:round/>
                  <a:headEnd/>
                  <a:tailEnd/>
                </a:ln>
                <a:solidFill>
                  <a:srgbClr val="000000"/>
                </a:solidFill>
                <a:effectLst/>
                <a:latin typeface="Impact"/>
              </a:rPr>
              <a:t>.</a:t>
            </a:r>
            <a:endParaRPr lang="ru-RU" sz="3600" kern="10" spc="0" dirty="0">
              <a:ln w="9525">
                <a:solidFill>
                  <a:srgbClr val="000000"/>
                </a:solidFill>
                <a:round/>
                <a:headEnd/>
                <a:tailEnd/>
              </a:ln>
              <a:solidFill>
                <a:srgbClr val="000000"/>
              </a:solidFill>
              <a:effectLst/>
              <a:latin typeface="Impact"/>
            </a:endParaRPr>
          </a:p>
        </p:txBody>
      </p:sp>
      <p:sp>
        <p:nvSpPr>
          <p:cNvPr id="4" name="TextBox 3"/>
          <p:cNvSpPr txBox="1"/>
          <p:nvPr/>
        </p:nvSpPr>
        <p:spPr>
          <a:xfrm>
            <a:off x="357158" y="1214422"/>
            <a:ext cx="8786842" cy="1569660"/>
          </a:xfrm>
          <a:prstGeom prst="rect">
            <a:avLst/>
          </a:prstGeom>
          <a:noFill/>
        </p:spPr>
        <p:txBody>
          <a:bodyPr wrap="square" rtlCol="0">
            <a:spAutoFit/>
          </a:bodyPr>
          <a:lstStyle/>
          <a:p>
            <a:r>
              <a:rPr lang="ru-RU" sz="2400" i="1" dirty="0" smtClean="0">
                <a:solidFill>
                  <a:srgbClr val="002060"/>
                </a:solidFill>
                <a:latin typeface="Times New Roman" pitchFamily="18" charset="0"/>
                <a:cs typeface="Times New Roman" pitchFamily="18" charset="0"/>
              </a:rPr>
              <a:t>Группа, набравшая от 12-15 баллов, получает оценку «3».</a:t>
            </a:r>
          </a:p>
          <a:p>
            <a:r>
              <a:rPr lang="ru-RU" sz="2400" i="1" dirty="0" smtClean="0">
                <a:solidFill>
                  <a:srgbClr val="002060"/>
                </a:solidFill>
                <a:latin typeface="Times New Roman" pitchFamily="18" charset="0"/>
                <a:cs typeface="Times New Roman" pitchFamily="18" charset="0"/>
              </a:rPr>
              <a:t>Группа, набравшая от 16-19 баллов, получает оценку «4».</a:t>
            </a:r>
          </a:p>
          <a:p>
            <a:r>
              <a:rPr lang="ru-RU" sz="2400" i="1" dirty="0" smtClean="0">
                <a:solidFill>
                  <a:srgbClr val="002060"/>
                </a:solidFill>
                <a:latin typeface="Times New Roman" pitchFamily="18" charset="0"/>
                <a:cs typeface="Times New Roman" pitchFamily="18" charset="0"/>
              </a:rPr>
              <a:t>Группа, набравшая от 20 и более баллов, получает оценку «5».</a:t>
            </a:r>
          </a:p>
          <a:p>
            <a:endParaRPr lang="ru-RU" sz="2400" i="1" dirty="0">
              <a:solidFill>
                <a:srgbClr val="002060"/>
              </a:solidFill>
              <a:latin typeface="Times New Roman" pitchFamily="18" charset="0"/>
              <a:cs typeface="Times New Roman" pitchFamily="18" charset="0"/>
            </a:endParaRPr>
          </a:p>
        </p:txBody>
      </p:sp>
      <p:sp>
        <p:nvSpPr>
          <p:cNvPr id="45060" name="WordArt 4"/>
          <p:cNvSpPr>
            <a:spLocks noChangeArrowheads="1" noChangeShapeType="1" noTextEdit="1"/>
          </p:cNvSpPr>
          <p:nvPr/>
        </p:nvSpPr>
        <p:spPr bwMode="auto">
          <a:xfrm>
            <a:off x="355600" y="2571744"/>
            <a:ext cx="8288366" cy="1357322"/>
          </a:xfrm>
          <a:prstGeom prst="rect">
            <a:avLst/>
          </a:prstGeom>
        </p:spPr>
        <p:txBody>
          <a:bodyPr wrap="none" fromWordArt="1">
            <a:prstTxWarp prst="textPlain">
              <a:avLst>
                <a:gd name="adj" fmla="val 46152"/>
              </a:avLst>
            </a:prstTxWarp>
          </a:bodyPr>
          <a:lstStyle/>
          <a:p>
            <a:pPr algn="ctr" rtl="0"/>
            <a:r>
              <a:rPr lang="ru-RU" sz="3600" kern="10" spc="0" dirty="0" smtClean="0">
                <a:ln w="9525">
                  <a:noFill/>
                  <a:round/>
                  <a:headEnd/>
                  <a:tailEnd/>
                </a:ln>
                <a:solidFill>
                  <a:srgbClr val="002060"/>
                </a:solidFill>
                <a:effectLst>
                  <a:outerShdw dist="35921" dir="2700000" algn="ctr" rotWithShape="0">
                    <a:srgbClr val="C0C0C0">
                      <a:alpha val="80000"/>
                    </a:srgbClr>
                  </a:outerShdw>
                </a:effectLst>
                <a:latin typeface="Impact"/>
              </a:rPr>
              <a:t>ВЫСТАВЛЕНИЕ ОЦЕНОК.</a:t>
            </a:r>
          </a:p>
          <a:p>
            <a:pPr algn="ctr" rtl="0"/>
            <a:r>
              <a:rPr lang="ru-RU" sz="3600" kern="10" spc="0" dirty="0" smtClean="0">
                <a:ln w="9525">
                  <a:noFill/>
                  <a:round/>
                  <a:headEnd/>
                  <a:tailEnd/>
                </a:ln>
                <a:solidFill>
                  <a:srgbClr val="002060"/>
                </a:solidFill>
                <a:effectLst>
                  <a:outerShdw dist="35921" dir="2700000" algn="ctr" rotWithShape="0">
                    <a:srgbClr val="C0C0C0">
                      <a:alpha val="80000"/>
                    </a:srgbClr>
                  </a:outerShdw>
                </a:effectLst>
                <a:latin typeface="Impact"/>
              </a:rPr>
              <a:t>ДОМАШНЕЕ ЗАДАНИЕ.</a:t>
            </a:r>
            <a:endParaRPr lang="ru-RU" sz="3600" kern="10" spc="0" dirty="0">
              <a:ln w="9525">
                <a:noFill/>
                <a:round/>
                <a:headEnd/>
                <a:tailEnd/>
              </a:ln>
              <a:solidFill>
                <a:srgbClr val="002060"/>
              </a:solidFill>
              <a:effectLst>
                <a:outerShdw dist="35921" dir="2700000" algn="ctr" rotWithShape="0">
                  <a:srgbClr val="C0C0C0">
                    <a:alpha val="80000"/>
                  </a:srgbClr>
                </a:outerShdw>
              </a:effectLst>
              <a:latin typeface="Impact"/>
            </a:endParaRPr>
          </a:p>
        </p:txBody>
      </p:sp>
      <p:grpSp>
        <p:nvGrpSpPr>
          <p:cNvPr id="6" name="Group 29"/>
          <p:cNvGrpSpPr>
            <a:grpSpLocks/>
          </p:cNvGrpSpPr>
          <p:nvPr/>
        </p:nvGrpSpPr>
        <p:grpSpPr bwMode="auto">
          <a:xfrm>
            <a:off x="6215074" y="4071942"/>
            <a:ext cx="2071702" cy="2143140"/>
            <a:chOff x="703" y="1870"/>
            <a:chExt cx="1264" cy="1695"/>
          </a:xfrm>
        </p:grpSpPr>
        <p:grpSp>
          <p:nvGrpSpPr>
            <p:cNvPr id="7" name="Group 30"/>
            <p:cNvGrpSpPr>
              <a:grpSpLocks/>
            </p:cNvGrpSpPr>
            <p:nvPr/>
          </p:nvGrpSpPr>
          <p:grpSpPr bwMode="auto">
            <a:xfrm>
              <a:off x="703" y="1870"/>
              <a:ext cx="1264" cy="1695"/>
              <a:chOff x="703" y="1870"/>
              <a:chExt cx="1264" cy="1695"/>
            </a:xfrm>
          </p:grpSpPr>
          <p:sp>
            <p:nvSpPr>
              <p:cNvPr id="149" name="Rectangle 31"/>
              <p:cNvSpPr>
                <a:spLocks noChangeArrowheads="1"/>
              </p:cNvSpPr>
              <p:nvPr/>
            </p:nvSpPr>
            <p:spPr bwMode="auto">
              <a:xfrm>
                <a:off x="725" y="1871"/>
                <a:ext cx="1220" cy="797"/>
              </a:xfrm>
              <a:prstGeom prst="rect">
                <a:avLst/>
              </a:prstGeom>
              <a:solidFill>
                <a:srgbClr val="000000"/>
              </a:solidFill>
              <a:ln w="9525">
                <a:noFill/>
                <a:miter lim="800000"/>
                <a:headEnd/>
                <a:tailEnd/>
              </a:ln>
            </p:spPr>
            <p:txBody>
              <a:bodyPr/>
              <a:lstStyle/>
              <a:p>
                <a:endParaRPr lang="ru-RU"/>
              </a:p>
            </p:txBody>
          </p:sp>
          <p:sp>
            <p:nvSpPr>
              <p:cNvPr id="150" name="Freeform 32"/>
              <p:cNvSpPr>
                <a:spLocks/>
              </p:cNvSpPr>
              <p:nvPr/>
            </p:nvSpPr>
            <p:spPr bwMode="auto">
              <a:xfrm>
                <a:off x="1944" y="1870"/>
                <a:ext cx="2" cy="798"/>
              </a:xfrm>
              <a:custGeom>
                <a:avLst/>
                <a:gdLst/>
                <a:ahLst/>
                <a:cxnLst>
                  <a:cxn ang="0">
                    <a:pos x="1" y="2"/>
                  </a:cxn>
                  <a:cxn ang="0">
                    <a:pos x="0" y="1"/>
                  </a:cxn>
                  <a:cxn ang="0">
                    <a:pos x="0" y="798"/>
                  </a:cxn>
                  <a:cxn ang="0">
                    <a:pos x="2" y="798"/>
                  </a:cxn>
                  <a:cxn ang="0">
                    <a:pos x="2" y="1"/>
                  </a:cxn>
                  <a:cxn ang="0">
                    <a:pos x="1" y="0"/>
                  </a:cxn>
                  <a:cxn ang="0">
                    <a:pos x="2" y="1"/>
                  </a:cxn>
                  <a:cxn ang="0">
                    <a:pos x="2" y="0"/>
                  </a:cxn>
                  <a:cxn ang="0">
                    <a:pos x="1" y="0"/>
                  </a:cxn>
                  <a:cxn ang="0">
                    <a:pos x="1" y="2"/>
                  </a:cxn>
                </a:cxnLst>
                <a:rect l="0" t="0" r="r" b="b"/>
                <a:pathLst>
                  <a:path w="2" h="798">
                    <a:moveTo>
                      <a:pt x="1" y="2"/>
                    </a:moveTo>
                    <a:lnTo>
                      <a:pt x="0" y="1"/>
                    </a:lnTo>
                    <a:lnTo>
                      <a:pt x="0" y="798"/>
                    </a:lnTo>
                    <a:lnTo>
                      <a:pt x="2" y="798"/>
                    </a:lnTo>
                    <a:lnTo>
                      <a:pt x="2" y="1"/>
                    </a:lnTo>
                    <a:lnTo>
                      <a:pt x="1" y="0"/>
                    </a:lnTo>
                    <a:lnTo>
                      <a:pt x="2" y="1"/>
                    </a:lnTo>
                    <a:lnTo>
                      <a:pt x="2" y="0"/>
                    </a:lnTo>
                    <a:lnTo>
                      <a:pt x="1" y="0"/>
                    </a:lnTo>
                    <a:lnTo>
                      <a:pt x="1" y="2"/>
                    </a:lnTo>
                    <a:close/>
                  </a:path>
                </a:pathLst>
              </a:custGeom>
              <a:solidFill>
                <a:srgbClr val="000000"/>
              </a:solidFill>
              <a:ln w="9525">
                <a:noFill/>
                <a:round/>
                <a:headEnd/>
                <a:tailEnd/>
              </a:ln>
            </p:spPr>
            <p:txBody>
              <a:bodyPr/>
              <a:lstStyle/>
              <a:p>
                <a:endParaRPr lang="ru-RU"/>
              </a:p>
            </p:txBody>
          </p:sp>
          <p:sp>
            <p:nvSpPr>
              <p:cNvPr id="151" name="Freeform 33"/>
              <p:cNvSpPr>
                <a:spLocks/>
              </p:cNvSpPr>
              <p:nvPr/>
            </p:nvSpPr>
            <p:spPr bwMode="auto">
              <a:xfrm>
                <a:off x="724" y="1870"/>
                <a:ext cx="1221" cy="2"/>
              </a:xfrm>
              <a:custGeom>
                <a:avLst/>
                <a:gdLst/>
                <a:ahLst/>
                <a:cxnLst>
                  <a:cxn ang="0">
                    <a:pos x="2" y="1"/>
                  </a:cxn>
                  <a:cxn ang="0">
                    <a:pos x="1" y="2"/>
                  </a:cxn>
                  <a:cxn ang="0">
                    <a:pos x="1221" y="2"/>
                  </a:cxn>
                  <a:cxn ang="0">
                    <a:pos x="1221" y="0"/>
                  </a:cxn>
                  <a:cxn ang="0">
                    <a:pos x="1" y="0"/>
                  </a:cxn>
                  <a:cxn ang="0">
                    <a:pos x="0" y="1"/>
                  </a:cxn>
                  <a:cxn ang="0">
                    <a:pos x="1" y="0"/>
                  </a:cxn>
                  <a:cxn ang="0">
                    <a:pos x="0" y="0"/>
                  </a:cxn>
                  <a:cxn ang="0">
                    <a:pos x="0" y="1"/>
                  </a:cxn>
                  <a:cxn ang="0">
                    <a:pos x="2" y="1"/>
                  </a:cxn>
                </a:cxnLst>
                <a:rect l="0" t="0" r="r" b="b"/>
                <a:pathLst>
                  <a:path w="1221" h="2">
                    <a:moveTo>
                      <a:pt x="2" y="1"/>
                    </a:moveTo>
                    <a:lnTo>
                      <a:pt x="1" y="2"/>
                    </a:lnTo>
                    <a:lnTo>
                      <a:pt x="1221" y="2"/>
                    </a:lnTo>
                    <a:lnTo>
                      <a:pt x="1221" y="0"/>
                    </a:lnTo>
                    <a:lnTo>
                      <a:pt x="1" y="0"/>
                    </a:lnTo>
                    <a:lnTo>
                      <a:pt x="0" y="1"/>
                    </a:lnTo>
                    <a:lnTo>
                      <a:pt x="1" y="0"/>
                    </a:lnTo>
                    <a:lnTo>
                      <a:pt x="0" y="0"/>
                    </a:lnTo>
                    <a:lnTo>
                      <a:pt x="0" y="1"/>
                    </a:lnTo>
                    <a:lnTo>
                      <a:pt x="2" y="1"/>
                    </a:lnTo>
                    <a:close/>
                  </a:path>
                </a:pathLst>
              </a:custGeom>
              <a:solidFill>
                <a:srgbClr val="000000"/>
              </a:solidFill>
              <a:ln w="9525">
                <a:noFill/>
                <a:round/>
                <a:headEnd/>
                <a:tailEnd/>
              </a:ln>
            </p:spPr>
            <p:txBody>
              <a:bodyPr/>
              <a:lstStyle/>
              <a:p>
                <a:endParaRPr lang="ru-RU"/>
              </a:p>
            </p:txBody>
          </p:sp>
          <p:sp>
            <p:nvSpPr>
              <p:cNvPr id="152" name="Freeform 34"/>
              <p:cNvSpPr>
                <a:spLocks/>
              </p:cNvSpPr>
              <p:nvPr/>
            </p:nvSpPr>
            <p:spPr bwMode="auto">
              <a:xfrm>
                <a:off x="724" y="1871"/>
                <a:ext cx="2" cy="798"/>
              </a:xfrm>
              <a:custGeom>
                <a:avLst/>
                <a:gdLst/>
                <a:ahLst/>
                <a:cxnLst>
                  <a:cxn ang="0">
                    <a:pos x="1" y="796"/>
                  </a:cxn>
                  <a:cxn ang="0">
                    <a:pos x="2" y="797"/>
                  </a:cxn>
                  <a:cxn ang="0">
                    <a:pos x="2" y="0"/>
                  </a:cxn>
                  <a:cxn ang="0">
                    <a:pos x="0" y="0"/>
                  </a:cxn>
                  <a:cxn ang="0">
                    <a:pos x="0" y="797"/>
                  </a:cxn>
                  <a:cxn ang="0">
                    <a:pos x="1" y="798"/>
                  </a:cxn>
                  <a:cxn ang="0">
                    <a:pos x="0" y="797"/>
                  </a:cxn>
                  <a:cxn ang="0">
                    <a:pos x="0" y="798"/>
                  </a:cxn>
                  <a:cxn ang="0">
                    <a:pos x="1" y="798"/>
                  </a:cxn>
                  <a:cxn ang="0">
                    <a:pos x="1" y="796"/>
                  </a:cxn>
                </a:cxnLst>
                <a:rect l="0" t="0" r="r" b="b"/>
                <a:pathLst>
                  <a:path w="2" h="798">
                    <a:moveTo>
                      <a:pt x="1" y="796"/>
                    </a:moveTo>
                    <a:lnTo>
                      <a:pt x="2" y="797"/>
                    </a:lnTo>
                    <a:lnTo>
                      <a:pt x="2" y="0"/>
                    </a:lnTo>
                    <a:lnTo>
                      <a:pt x="0" y="0"/>
                    </a:lnTo>
                    <a:lnTo>
                      <a:pt x="0" y="797"/>
                    </a:lnTo>
                    <a:lnTo>
                      <a:pt x="1" y="798"/>
                    </a:lnTo>
                    <a:lnTo>
                      <a:pt x="0" y="797"/>
                    </a:lnTo>
                    <a:lnTo>
                      <a:pt x="0" y="798"/>
                    </a:lnTo>
                    <a:lnTo>
                      <a:pt x="1" y="798"/>
                    </a:lnTo>
                    <a:lnTo>
                      <a:pt x="1" y="796"/>
                    </a:lnTo>
                    <a:close/>
                  </a:path>
                </a:pathLst>
              </a:custGeom>
              <a:solidFill>
                <a:srgbClr val="000000"/>
              </a:solidFill>
              <a:ln w="9525">
                <a:noFill/>
                <a:round/>
                <a:headEnd/>
                <a:tailEnd/>
              </a:ln>
            </p:spPr>
            <p:txBody>
              <a:bodyPr/>
              <a:lstStyle/>
              <a:p>
                <a:endParaRPr lang="ru-RU"/>
              </a:p>
            </p:txBody>
          </p:sp>
          <p:sp>
            <p:nvSpPr>
              <p:cNvPr id="153" name="Freeform 35"/>
              <p:cNvSpPr>
                <a:spLocks/>
              </p:cNvSpPr>
              <p:nvPr/>
            </p:nvSpPr>
            <p:spPr bwMode="auto">
              <a:xfrm>
                <a:off x="725" y="2667"/>
                <a:ext cx="1221" cy="2"/>
              </a:xfrm>
              <a:custGeom>
                <a:avLst/>
                <a:gdLst/>
                <a:ahLst/>
                <a:cxnLst>
                  <a:cxn ang="0">
                    <a:pos x="1219" y="1"/>
                  </a:cxn>
                  <a:cxn ang="0">
                    <a:pos x="1220" y="0"/>
                  </a:cxn>
                  <a:cxn ang="0">
                    <a:pos x="0" y="0"/>
                  </a:cxn>
                  <a:cxn ang="0">
                    <a:pos x="0" y="2"/>
                  </a:cxn>
                  <a:cxn ang="0">
                    <a:pos x="1220" y="2"/>
                  </a:cxn>
                  <a:cxn ang="0">
                    <a:pos x="1221" y="1"/>
                  </a:cxn>
                  <a:cxn ang="0">
                    <a:pos x="1220" y="2"/>
                  </a:cxn>
                  <a:cxn ang="0">
                    <a:pos x="1221" y="2"/>
                  </a:cxn>
                  <a:cxn ang="0">
                    <a:pos x="1221" y="1"/>
                  </a:cxn>
                  <a:cxn ang="0">
                    <a:pos x="1219" y="1"/>
                  </a:cxn>
                </a:cxnLst>
                <a:rect l="0" t="0" r="r" b="b"/>
                <a:pathLst>
                  <a:path w="1221" h="2">
                    <a:moveTo>
                      <a:pt x="1219" y="1"/>
                    </a:moveTo>
                    <a:lnTo>
                      <a:pt x="1220" y="0"/>
                    </a:lnTo>
                    <a:lnTo>
                      <a:pt x="0" y="0"/>
                    </a:lnTo>
                    <a:lnTo>
                      <a:pt x="0" y="2"/>
                    </a:lnTo>
                    <a:lnTo>
                      <a:pt x="1220" y="2"/>
                    </a:lnTo>
                    <a:lnTo>
                      <a:pt x="1221" y="1"/>
                    </a:lnTo>
                    <a:lnTo>
                      <a:pt x="1220" y="2"/>
                    </a:lnTo>
                    <a:lnTo>
                      <a:pt x="1221" y="2"/>
                    </a:lnTo>
                    <a:lnTo>
                      <a:pt x="1221" y="1"/>
                    </a:lnTo>
                    <a:lnTo>
                      <a:pt x="1219" y="1"/>
                    </a:lnTo>
                    <a:close/>
                  </a:path>
                </a:pathLst>
              </a:custGeom>
              <a:solidFill>
                <a:srgbClr val="000000"/>
              </a:solidFill>
              <a:ln w="9525">
                <a:noFill/>
                <a:round/>
                <a:headEnd/>
                <a:tailEnd/>
              </a:ln>
            </p:spPr>
            <p:txBody>
              <a:bodyPr/>
              <a:lstStyle/>
              <a:p>
                <a:endParaRPr lang="ru-RU"/>
              </a:p>
            </p:txBody>
          </p:sp>
          <p:sp>
            <p:nvSpPr>
              <p:cNvPr id="154" name="Rectangle 36"/>
              <p:cNvSpPr>
                <a:spLocks noChangeArrowheads="1"/>
              </p:cNvSpPr>
              <p:nvPr/>
            </p:nvSpPr>
            <p:spPr bwMode="auto">
              <a:xfrm>
                <a:off x="743" y="1884"/>
                <a:ext cx="1185" cy="809"/>
              </a:xfrm>
              <a:prstGeom prst="rect">
                <a:avLst/>
              </a:prstGeom>
              <a:solidFill>
                <a:srgbClr val="666666"/>
              </a:solidFill>
              <a:ln w="9525">
                <a:noFill/>
                <a:miter lim="800000"/>
                <a:headEnd/>
                <a:tailEnd/>
              </a:ln>
            </p:spPr>
            <p:txBody>
              <a:bodyPr/>
              <a:lstStyle/>
              <a:p>
                <a:endParaRPr lang="ru-RU"/>
              </a:p>
            </p:txBody>
          </p:sp>
          <p:sp>
            <p:nvSpPr>
              <p:cNvPr id="155" name="Freeform 37"/>
              <p:cNvSpPr>
                <a:spLocks/>
              </p:cNvSpPr>
              <p:nvPr/>
            </p:nvSpPr>
            <p:spPr bwMode="auto">
              <a:xfrm>
                <a:off x="1927" y="1883"/>
                <a:ext cx="2" cy="810"/>
              </a:xfrm>
              <a:custGeom>
                <a:avLst/>
                <a:gdLst/>
                <a:ahLst/>
                <a:cxnLst>
                  <a:cxn ang="0">
                    <a:pos x="1" y="1"/>
                  </a:cxn>
                  <a:cxn ang="0">
                    <a:pos x="0" y="1"/>
                  </a:cxn>
                  <a:cxn ang="0">
                    <a:pos x="0" y="810"/>
                  </a:cxn>
                  <a:cxn ang="0">
                    <a:pos x="2" y="810"/>
                  </a:cxn>
                  <a:cxn ang="0">
                    <a:pos x="2" y="1"/>
                  </a:cxn>
                  <a:cxn ang="0">
                    <a:pos x="1" y="0"/>
                  </a:cxn>
                  <a:cxn ang="0">
                    <a:pos x="2" y="1"/>
                  </a:cxn>
                  <a:cxn ang="0">
                    <a:pos x="2" y="0"/>
                  </a:cxn>
                  <a:cxn ang="0">
                    <a:pos x="1" y="0"/>
                  </a:cxn>
                  <a:cxn ang="0">
                    <a:pos x="1" y="1"/>
                  </a:cxn>
                </a:cxnLst>
                <a:rect l="0" t="0" r="r" b="b"/>
                <a:pathLst>
                  <a:path w="2" h="810">
                    <a:moveTo>
                      <a:pt x="1" y="1"/>
                    </a:moveTo>
                    <a:lnTo>
                      <a:pt x="0" y="1"/>
                    </a:lnTo>
                    <a:lnTo>
                      <a:pt x="0" y="810"/>
                    </a:lnTo>
                    <a:lnTo>
                      <a:pt x="2" y="810"/>
                    </a:lnTo>
                    <a:lnTo>
                      <a:pt x="2" y="1"/>
                    </a:lnTo>
                    <a:lnTo>
                      <a:pt x="1" y="0"/>
                    </a:lnTo>
                    <a:lnTo>
                      <a:pt x="2" y="1"/>
                    </a:lnTo>
                    <a:lnTo>
                      <a:pt x="2" y="0"/>
                    </a:lnTo>
                    <a:lnTo>
                      <a:pt x="1" y="0"/>
                    </a:lnTo>
                    <a:lnTo>
                      <a:pt x="1" y="1"/>
                    </a:lnTo>
                    <a:close/>
                  </a:path>
                </a:pathLst>
              </a:custGeom>
              <a:solidFill>
                <a:srgbClr val="000000"/>
              </a:solidFill>
              <a:ln w="9525">
                <a:noFill/>
                <a:round/>
                <a:headEnd/>
                <a:tailEnd/>
              </a:ln>
            </p:spPr>
            <p:txBody>
              <a:bodyPr/>
              <a:lstStyle/>
              <a:p>
                <a:endParaRPr lang="ru-RU"/>
              </a:p>
            </p:txBody>
          </p:sp>
          <p:sp>
            <p:nvSpPr>
              <p:cNvPr id="156" name="Freeform 38"/>
              <p:cNvSpPr>
                <a:spLocks/>
              </p:cNvSpPr>
              <p:nvPr/>
            </p:nvSpPr>
            <p:spPr bwMode="auto">
              <a:xfrm>
                <a:off x="741" y="1883"/>
                <a:ext cx="1187" cy="1"/>
              </a:xfrm>
              <a:custGeom>
                <a:avLst/>
                <a:gdLst/>
                <a:ahLst/>
                <a:cxnLst>
                  <a:cxn ang="0">
                    <a:pos x="3" y="1"/>
                  </a:cxn>
                  <a:cxn ang="0">
                    <a:pos x="2" y="1"/>
                  </a:cxn>
                  <a:cxn ang="0">
                    <a:pos x="1187" y="1"/>
                  </a:cxn>
                  <a:cxn ang="0">
                    <a:pos x="1187" y="0"/>
                  </a:cxn>
                  <a:cxn ang="0">
                    <a:pos x="2" y="0"/>
                  </a:cxn>
                  <a:cxn ang="0">
                    <a:pos x="0" y="1"/>
                  </a:cxn>
                  <a:cxn ang="0">
                    <a:pos x="2" y="0"/>
                  </a:cxn>
                  <a:cxn ang="0">
                    <a:pos x="0" y="0"/>
                  </a:cxn>
                  <a:cxn ang="0">
                    <a:pos x="0" y="1"/>
                  </a:cxn>
                  <a:cxn ang="0">
                    <a:pos x="3" y="1"/>
                  </a:cxn>
                </a:cxnLst>
                <a:rect l="0" t="0" r="r" b="b"/>
                <a:pathLst>
                  <a:path w="1187" h="1">
                    <a:moveTo>
                      <a:pt x="3" y="1"/>
                    </a:moveTo>
                    <a:lnTo>
                      <a:pt x="2" y="1"/>
                    </a:lnTo>
                    <a:lnTo>
                      <a:pt x="1187" y="1"/>
                    </a:lnTo>
                    <a:lnTo>
                      <a:pt x="1187" y="0"/>
                    </a:lnTo>
                    <a:lnTo>
                      <a:pt x="2" y="0"/>
                    </a:lnTo>
                    <a:lnTo>
                      <a:pt x="0" y="1"/>
                    </a:lnTo>
                    <a:lnTo>
                      <a:pt x="2" y="0"/>
                    </a:lnTo>
                    <a:lnTo>
                      <a:pt x="0" y="0"/>
                    </a:lnTo>
                    <a:lnTo>
                      <a:pt x="0" y="1"/>
                    </a:lnTo>
                    <a:lnTo>
                      <a:pt x="3" y="1"/>
                    </a:lnTo>
                    <a:close/>
                  </a:path>
                </a:pathLst>
              </a:custGeom>
              <a:solidFill>
                <a:srgbClr val="000000"/>
              </a:solidFill>
              <a:ln w="9525">
                <a:noFill/>
                <a:round/>
                <a:headEnd/>
                <a:tailEnd/>
              </a:ln>
            </p:spPr>
            <p:txBody>
              <a:bodyPr/>
              <a:lstStyle/>
              <a:p>
                <a:endParaRPr lang="ru-RU"/>
              </a:p>
            </p:txBody>
          </p:sp>
          <p:sp>
            <p:nvSpPr>
              <p:cNvPr id="157" name="Freeform 39"/>
              <p:cNvSpPr>
                <a:spLocks/>
              </p:cNvSpPr>
              <p:nvPr/>
            </p:nvSpPr>
            <p:spPr bwMode="auto">
              <a:xfrm>
                <a:off x="741" y="1884"/>
                <a:ext cx="3" cy="811"/>
              </a:xfrm>
              <a:custGeom>
                <a:avLst/>
                <a:gdLst/>
                <a:ahLst/>
                <a:cxnLst>
                  <a:cxn ang="0">
                    <a:pos x="2" y="808"/>
                  </a:cxn>
                  <a:cxn ang="0">
                    <a:pos x="3" y="809"/>
                  </a:cxn>
                  <a:cxn ang="0">
                    <a:pos x="3" y="0"/>
                  </a:cxn>
                  <a:cxn ang="0">
                    <a:pos x="0" y="0"/>
                  </a:cxn>
                  <a:cxn ang="0">
                    <a:pos x="0" y="809"/>
                  </a:cxn>
                  <a:cxn ang="0">
                    <a:pos x="2" y="811"/>
                  </a:cxn>
                  <a:cxn ang="0">
                    <a:pos x="0" y="809"/>
                  </a:cxn>
                  <a:cxn ang="0">
                    <a:pos x="0" y="811"/>
                  </a:cxn>
                  <a:cxn ang="0">
                    <a:pos x="2" y="811"/>
                  </a:cxn>
                  <a:cxn ang="0">
                    <a:pos x="2" y="808"/>
                  </a:cxn>
                </a:cxnLst>
                <a:rect l="0" t="0" r="r" b="b"/>
                <a:pathLst>
                  <a:path w="3" h="811">
                    <a:moveTo>
                      <a:pt x="2" y="808"/>
                    </a:moveTo>
                    <a:lnTo>
                      <a:pt x="3" y="809"/>
                    </a:lnTo>
                    <a:lnTo>
                      <a:pt x="3" y="0"/>
                    </a:lnTo>
                    <a:lnTo>
                      <a:pt x="0" y="0"/>
                    </a:lnTo>
                    <a:lnTo>
                      <a:pt x="0" y="809"/>
                    </a:lnTo>
                    <a:lnTo>
                      <a:pt x="2" y="811"/>
                    </a:lnTo>
                    <a:lnTo>
                      <a:pt x="0" y="809"/>
                    </a:lnTo>
                    <a:lnTo>
                      <a:pt x="0" y="811"/>
                    </a:lnTo>
                    <a:lnTo>
                      <a:pt x="2" y="811"/>
                    </a:lnTo>
                    <a:lnTo>
                      <a:pt x="2" y="808"/>
                    </a:lnTo>
                    <a:close/>
                  </a:path>
                </a:pathLst>
              </a:custGeom>
              <a:solidFill>
                <a:srgbClr val="000000"/>
              </a:solidFill>
              <a:ln w="9525">
                <a:noFill/>
                <a:round/>
                <a:headEnd/>
                <a:tailEnd/>
              </a:ln>
            </p:spPr>
            <p:txBody>
              <a:bodyPr/>
              <a:lstStyle/>
              <a:p>
                <a:endParaRPr lang="ru-RU"/>
              </a:p>
            </p:txBody>
          </p:sp>
          <p:sp>
            <p:nvSpPr>
              <p:cNvPr id="158" name="Freeform 40"/>
              <p:cNvSpPr>
                <a:spLocks/>
              </p:cNvSpPr>
              <p:nvPr/>
            </p:nvSpPr>
            <p:spPr bwMode="auto">
              <a:xfrm>
                <a:off x="743" y="2692"/>
                <a:ext cx="1186" cy="3"/>
              </a:xfrm>
              <a:custGeom>
                <a:avLst/>
                <a:gdLst/>
                <a:ahLst/>
                <a:cxnLst>
                  <a:cxn ang="0">
                    <a:pos x="1184" y="1"/>
                  </a:cxn>
                  <a:cxn ang="0">
                    <a:pos x="1185" y="0"/>
                  </a:cxn>
                  <a:cxn ang="0">
                    <a:pos x="0" y="0"/>
                  </a:cxn>
                  <a:cxn ang="0">
                    <a:pos x="0" y="3"/>
                  </a:cxn>
                  <a:cxn ang="0">
                    <a:pos x="1185" y="3"/>
                  </a:cxn>
                  <a:cxn ang="0">
                    <a:pos x="1186" y="1"/>
                  </a:cxn>
                  <a:cxn ang="0">
                    <a:pos x="1185" y="3"/>
                  </a:cxn>
                  <a:cxn ang="0">
                    <a:pos x="1186" y="3"/>
                  </a:cxn>
                  <a:cxn ang="0">
                    <a:pos x="1186" y="1"/>
                  </a:cxn>
                  <a:cxn ang="0">
                    <a:pos x="1184" y="1"/>
                  </a:cxn>
                </a:cxnLst>
                <a:rect l="0" t="0" r="r" b="b"/>
                <a:pathLst>
                  <a:path w="1186" h="3">
                    <a:moveTo>
                      <a:pt x="1184" y="1"/>
                    </a:moveTo>
                    <a:lnTo>
                      <a:pt x="1185" y="0"/>
                    </a:lnTo>
                    <a:lnTo>
                      <a:pt x="0" y="0"/>
                    </a:lnTo>
                    <a:lnTo>
                      <a:pt x="0" y="3"/>
                    </a:lnTo>
                    <a:lnTo>
                      <a:pt x="1185" y="3"/>
                    </a:lnTo>
                    <a:lnTo>
                      <a:pt x="1186" y="1"/>
                    </a:lnTo>
                    <a:lnTo>
                      <a:pt x="1185" y="3"/>
                    </a:lnTo>
                    <a:lnTo>
                      <a:pt x="1186" y="3"/>
                    </a:lnTo>
                    <a:lnTo>
                      <a:pt x="1186" y="1"/>
                    </a:lnTo>
                    <a:lnTo>
                      <a:pt x="1184" y="1"/>
                    </a:lnTo>
                    <a:close/>
                  </a:path>
                </a:pathLst>
              </a:custGeom>
              <a:solidFill>
                <a:srgbClr val="000000"/>
              </a:solidFill>
              <a:ln w="9525">
                <a:noFill/>
                <a:round/>
                <a:headEnd/>
                <a:tailEnd/>
              </a:ln>
            </p:spPr>
            <p:txBody>
              <a:bodyPr/>
              <a:lstStyle/>
              <a:p>
                <a:endParaRPr lang="ru-RU"/>
              </a:p>
            </p:txBody>
          </p:sp>
          <p:sp>
            <p:nvSpPr>
              <p:cNvPr id="159" name="Rectangle 41"/>
              <p:cNvSpPr>
                <a:spLocks noChangeArrowheads="1"/>
              </p:cNvSpPr>
              <p:nvPr/>
            </p:nvSpPr>
            <p:spPr bwMode="auto">
              <a:xfrm>
                <a:off x="706" y="2668"/>
                <a:ext cx="1258" cy="42"/>
              </a:xfrm>
              <a:prstGeom prst="rect">
                <a:avLst/>
              </a:prstGeom>
              <a:solidFill>
                <a:srgbClr val="D1A370"/>
              </a:solidFill>
              <a:ln w="9525">
                <a:noFill/>
                <a:miter lim="800000"/>
                <a:headEnd/>
                <a:tailEnd/>
              </a:ln>
            </p:spPr>
            <p:txBody>
              <a:bodyPr/>
              <a:lstStyle/>
              <a:p>
                <a:endParaRPr lang="ru-RU"/>
              </a:p>
            </p:txBody>
          </p:sp>
          <p:sp>
            <p:nvSpPr>
              <p:cNvPr id="160" name="Freeform 42"/>
              <p:cNvSpPr>
                <a:spLocks/>
              </p:cNvSpPr>
              <p:nvPr/>
            </p:nvSpPr>
            <p:spPr bwMode="auto">
              <a:xfrm>
                <a:off x="1960" y="2664"/>
                <a:ext cx="7" cy="46"/>
              </a:xfrm>
              <a:custGeom>
                <a:avLst/>
                <a:gdLst/>
                <a:ahLst/>
                <a:cxnLst>
                  <a:cxn ang="0">
                    <a:pos x="4" y="8"/>
                  </a:cxn>
                  <a:cxn ang="0">
                    <a:pos x="0" y="4"/>
                  </a:cxn>
                  <a:cxn ang="0">
                    <a:pos x="0" y="46"/>
                  </a:cxn>
                  <a:cxn ang="0">
                    <a:pos x="7" y="46"/>
                  </a:cxn>
                  <a:cxn ang="0">
                    <a:pos x="7" y="4"/>
                  </a:cxn>
                  <a:cxn ang="0">
                    <a:pos x="4" y="0"/>
                  </a:cxn>
                  <a:cxn ang="0">
                    <a:pos x="7" y="4"/>
                  </a:cxn>
                  <a:cxn ang="0">
                    <a:pos x="7" y="0"/>
                  </a:cxn>
                  <a:cxn ang="0">
                    <a:pos x="4" y="0"/>
                  </a:cxn>
                  <a:cxn ang="0">
                    <a:pos x="4" y="8"/>
                  </a:cxn>
                </a:cxnLst>
                <a:rect l="0" t="0" r="r" b="b"/>
                <a:pathLst>
                  <a:path w="7" h="46">
                    <a:moveTo>
                      <a:pt x="4" y="8"/>
                    </a:moveTo>
                    <a:lnTo>
                      <a:pt x="0" y="4"/>
                    </a:lnTo>
                    <a:lnTo>
                      <a:pt x="0" y="46"/>
                    </a:lnTo>
                    <a:lnTo>
                      <a:pt x="7" y="46"/>
                    </a:lnTo>
                    <a:lnTo>
                      <a:pt x="7" y="4"/>
                    </a:lnTo>
                    <a:lnTo>
                      <a:pt x="4" y="0"/>
                    </a:lnTo>
                    <a:lnTo>
                      <a:pt x="7" y="4"/>
                    </a:lnTo>
                    <a:lnTo>
                      <a:pt x="7" y="0"/>
                    </a:lnTo>
                    <a:lnTo>
                      <a:pt x="4" y="0"/>
                    </a:lnTo>
                    <a:lnTo>
                      <a:pt x="4" y="8"/>
                    </a:lnTo>
                    <a:close/>
                  </a:path>
                </a:pathLst>
              </a:custGeom>
              <a:solidFill>
                <a:srgbClr val="000000"/>
              </a:solidFill>
              <a:ln w="9525">
                <a:noFill/>
                <a:round/>
                <a:headEnd/>
                <a:tailEnd/>
              </a:ln>
            </p:spPr>
            <p:txBody>
              <a:bodyPr/>
              <a:lstStyle/>
              <a:p>
                <a:endParaRPr lang="ru-RU"/>
              </a:p>
            </p:txBody>
          </p:sp>
          <p:sp>
            <p:nvSpPr>
              <p:cNvPr id="161" name="Freeform 43"/>
              <p:cNvSpPr>
                <a:spLocks/>
              </p:cNvSpPr>
              <p:nvPr/>
            </p:nvSpPr>
            <p:spPr bwMode="auto">
              <a:xfrm>
                <a:off x="703" y="2664"/>
                <a:ext cx="1261" cy="8"/>
              </a:xfrm>
              <a:custGeom>
                <a:avLst/>
                <a:gdLst/>
                <a:ahLst/>
                <a:cxnLst>
                  <a:cxn ang="0">
                    <a:pos x="7" y="4"/>
                  </a:cxn>
                  <a:cxn ang="0">
                    <a:pos x="3" y="8"/>
                  </a:cxn>
                  <a:cxn ang="0">
                    <a:pos x="1261" y="8"/>
                  </a:cxn>
                  <a:cxn ang="0">
                    <a:pos x="1261" y="0"/>
                  </a:cxn>
                  <a:cxn ang="0">
                    <a:pos x="3" y="0"/>
                  </a:cxn>
                  <a:cxn ang="0">
                    <a:pos x="0" y="4"/>
                  </a:cxn>
                  <a:cxn ang="0">
                    <a:pos x="3" y="0"/>
                  </a:cxn>
                  <a:cxn ang="0">
                    <a:pos x="0" y="0"/>
                  </a:cxn>
                  <a:cxn ang="0">
                    <a:pos x="0" y="4"/>
                  </a:cxn>
                  <a:cxn ang="0">
                    <a:pos x="7" y="4"/>
                  </a:cxn>
                </a:cxnLst>
                <a:rect l="0" t="0" r="r" b="b"/>
                <a:pathLst>
                  <a:path w="1261" h="8">
                    <a:moveTo>
                      <a:pt x="7" y="4"/>
                    </a:moveTo>
                    <a:lnTo>
                      <a:pt x="3" y="8"/>
                    </a:lnTo>
                    <a:lnTo>
                      <a:pt x="1261" y="8"/>
                    </a:lnTo>
                    <a:lnTo>
                      <a:pt x="1261" y="0"/>
                    </a:lnTo>
                    <a:lnTo>
                      <a:pt x="3" y="0"/>
                    </a:lnTo>
                    <a:lnTo>
                      <a:pt x="0" y="4"/>
                    </a:lnTo>
                    <a:lnTo>
                      <a:pt x="3" y="0"/>
                    </a:lnTo>
                    <a:lnTo>
                      <a:pt x="0" y="0"/>
                    </a:lnTo>
                    <a:lnTo>
                      <a:pt x="0" y="4"/>
                    </a:lnTo>
                    <a:lnTo>
                      <a:pt x="7" y="4"/>
                    </a:lnTo>
                    <a:close/>
                  </a:path>
                </a:pathLst>
              </a:custGeom>
              <a:solidFill>
                <a:srgbClr val="000000"/>
              </a:solidFill>
              <a:ln w="9525">
                <a:noFill/>
                <a:round/>
                <a:headEnd/>
                <a:tailEnd/>
              </a:ln>
            </p:spPr>
            <p:txBody>
              <a:bodyPr/>
              <a:lstStyle/>
              <a:p>
                <a:endParaRPr lang="ru-RU"/>
              </a:p>
            </p:txBody>
          </p:sp>
          <p:sp>
            <p:nvSpPr>
              <p:cNvPr id="162" name="Freeform 44"/>
              <p:cNvSpPr>
                <a:spLocks/>
              </p:cNvSpPr>
              <p:nvPr/>
            </p:nvSpPr>
            <p:spPr bwMode="auto">
              <a:xfrm>
                <a:off x="703" y="2668"/>
                <a:ext cx="7" cy="46"/>
              </a:xfrm>
              <a:custGeom>
                <a:avLst/>
                <a:gdLst/>
                <a:ahLst/>
                <a:cxnLst>
                  <a:cxn ang="0">
                    <a:pos x="3" y="39"/>
                  </a:cxn>
                  <a:cxn ang="0">
                    <a:pos x="7" y="42"/>
                  </a:cxn>
                  <a:cxn ang="0">
                    <a:pos x="7" y="0"/>
                  </a:cxn>
                  <a:cxn ang="0">
                    <a:pos x="0" y="0"/>
                  </a:cxn>
                  <a:cxn ang="0">
                    <a:pos x="0" y="42"/>
                  </a:cxn>
                  <a:cxn ang="0">
                    <a:pos x="3" y="46"/>
                  </a:cxn>
                  <a:cxn ang="0">
                    <a:pos x="0" y="42"/>
                  </a:cxn>
                  <a:cxn ang="0">
                    <a:pos x="0" y="46"/>
                  </a:cxn>
                  <a:cxn ang="0">
                    <a:pos x="3" y="46"/>
                  </a:cxn>
                  <a:cxn ang="0">
                    <a:pos x="3" y="39"/>
                  </a:cxn>
                </a:cxnLst>
                <a:rect l="0" t="0" r="r" b="b"/>
                <a:pathLst>
                  <a:path w="7" h="46">
                    <a:moveTo>
                      <a:pt x="3" y="39"/>
                    </a:moveTo>
                    <a:lnTo>
                      <a:pt x="7" y="42"/>
                    </a:lnTo>
                    <a:lnTo>
                      <a:pt x="7" y="0"/>
                    </a:lnTo>
                    <a:lnTo>
                      <a:pt x="0" y="0"/>
                    </a:lnTo>
                    <a:lnTo>
                      <a:pt x="0" y="42"/>
                    </a:lnTo>
                    <a:lnTo>
                      <a:pt x="3" y="46"/>
                    </a:lnTo>
                    <a:lnTo>
                      <a:pt x="0" y="42"/>
                    </a:lnTo>
                    <a:lnTo>
                      <a:pt x="0" y="46"/>
                    </a:lnTo>
                    <a:lnTo>
                      <a:pt x="3" y="46"/>
                    </a:lnTo>
                    <a:lnTo>
                      <a:pt x="3" y="39"/>
                    </a:lnTo>
                    <a:close/>
                  </a:path>
                </a:pathLst>
              </a:custGeom>
              <a:solidFill>
                <a:srgbClr val="000000"/>
              </a:solidFill>
              <a:ln w="9525">
                <a:noFill/>
                <a:round/>
                <a:headEnd/>
                <a:tailEnd/>
              </a:ln>
            </p:spPr>
            <p:txBody>
              <a:bodyPr/>
              <a:lstStyle/>
              <a:p>
                <a:endParaRPr lang="ru-RU"/>
              </a:p>
            </p:txBody>
          </p:sp>
          <p:sp>
            <p:nvSpPr>
              <p:cNvPr id="163" name="Freeform 45"/>
              <p:cNvSpPr>
                <a:spLocks/>
              </p:cNvSpPr>
              <p:nvPr/>
            </p:nvSpPr>
            <p:spPr bwMode="auto">
              <a:xfrm>
                <a:off x="706" y="2707"/>
                <a:ext cx="1261" cy="7"/>
              </a:xfrm>
              <a:custGeom>
                <a:avLst/>
                <a:gdLst/>
                <a:ahLst/>
                <a:cxnLst>
                  <a:cxn ang="0">
                    <a:pos x="1254" y="3"/>
                  </a:cxn>
                  <a:cxn ang="0">
                    <a:pos x="1258" y="0"/>
                  </a:cxn>
                  <a:cxn ang="0">
                    <a:pos x="0" y="0"/>
                  </a:cxn>
                  <a:cxn ang="0">
                    <a:pos x="0" y="7"/>
                  </a:cxn>
                  <a:cxn ang="0">
                    <a:pos x="1258" y="7"/>
                  </a:cxn>
                  <a:cxn ang="0">
                    <a:pos x="1261" y="3"/>
                  </a:cxn>
                  <a:cxn ang="0">
                    <a:pos x="1258" y="7"/>
                  </a:cxn>
                  <a:cxn ang="0">
                    <a:pos x="1261" y="7"/>
                  </a:cxn>
                  <a:cxn ang="0">
                    <a:pos x="1261" y="3"/>
                  </a:cxn>
                  <a:cxn ang="0">
                    <a:pos x="1254" y="3"/>
                  </a:cxn>
                </a:cxnLst>
                <a:rect l="0" t="0" r="r" b="b"/>
                <a:pathLst>
                  <a:path w="1261" h="7">
                    <a:moveTo>
                      <a:pt x="1254" y="3"/>
                    </a:moveTo>
                    <a:lnTo>
                      <a:pt x="1258" y="0"/>
                    </a:lnTo>
                    <a:lnTo>
                      <a:pt x="0" y="0"/>
                    </a:lnTo>
                    <a:lnTo>
                      <a:pt x="0" y="7"/>
                    </a:lnTo>
                    <a:lnTo>
                      <a:pt x="1258" y="7"/>
                    </a:lnTo>
                    <a:lnTo>
                      <a:pt x="1261" y="3"/>
                    </a:lnTo>
                    <a:lnTo>
                      <a:pt x="1258" y="7"/>
                    </a:lnTo>
                    <a:lnTo>
                      <a:pt x="1261" y="7"/>
                    </a:lnTo>
                    <a:lnTo>
                      <a:pt x="1261" y="3"/>
                    </a:lnTo>
                    <a:lnTo>
                      <a:pt x="1254" y="3"/>
                    </a:lnTo>
                    <a:close/>
                  </a:path>
                </a:pathLst>
              </a:custGeom>
              <a:solidFill>
                <a:srgbClr val="000000"/>
              </a:solidFill>
              <a:ln w="9525">
                <a:noFill/>
                <a:round/>
                <a:headEnd/>
                <a:tailEnd/>
              </a:ln>
            </p:spPr>
            <p:txBody>
              <a:bodyPr/>
              <a:lstStyle/>
              <a:p>
                <a:endParaRPr lang="ru-RU"/>
              </a:p>
            </p:txBody>
          </p:sp>
          <p:sp>
            <p:nvSpPr>
              <p:cNvPr id="164" name="Freeform 46"/>
              <p:cNvSpPr>
                <a:spLocks/>
              </p:cNvSpPr>
              <p:nvPr/>
            </p:nvSpPr>
            <p:spPr bwMode="auto">
              <a:xfrm>
                <a:off x="1380" y="2206"/>
                <a:ext cx="153" cy="225"/>
              </a:xfrm>
              <a:custGeom>
                <a:avLst/>
                <a:gdLst/>
                <a:ahLst/>
                <a:cxnLst>
                  <a:cxn ang="0">
                    <a:pos x="142" y="152"/>
                  </a:cxn>
                  <a:cxn ang="0">
                    <a:pos x="147" y="129"/>
                  </a:cxn>
                  <a:cxn ang="0">
                    <a:pos x="150" y="109"/>
                  </a:cxn>
                  <a:cxn ang="0">
                    <a:pos x="152" y="90"/>
                  </a:cxn>
                  <a:cxn ang="0">
                    <a:pos x="153" y="73"/>
                  </a:cxn>
                  <a:cxn ang="0">
                    <a:pos x="153" y="59"/>
                  </a:cxn>
                  <a:cxn ang="0">
                    <a:pos x="153" y="47"/>
                  </a:cxn>
                  <a:cxn ang="0">
                    <a:pos x="152" y="36"/>
                  </a:cxn>
                  <a:cxn ang="0">
                    <a:pos x="150" y="27"/>
                  </a:cxn>
                  <a:cxn ang="0">
                    <a:pos x="148" y="19"/>
                  </a:cxn>
                  <a:cxn ang="0">
                    <a:pos x="147" y="13"/>
                  </a:cxn>
                  <a:cxn ang="0">
                    <a:pos x="145" y="8"/>
                  </a:cxn>
                  <a:cxn ang="0">
                    <a:pos x="143" y="4"/>
                  </a:cxn>
                  <a:cxn ang="0">
                    <a:pos x="141" y="2"/>
                  </a:cxn>
                  <a:cxn ang="0">
                    <a:pos x="140" y="1"/>
                  </a:cxn>
                  <a:cxn ang="0">
                    <a:pos x="139" y="0"/>
                  </a:cxn>
                  <a:cxn ang="0">
                    <a:pos x="0" y="0"/>
                  </a:cxn>
                  <a:cxn ang="0">
                    <a:pos x="1" y="165"/>
                  </a:cxn>
                  <a:cxn ang="0">
                    <a:pos x="3" y="168"/>
                  </a:cxn>
                  <a:cxn ang="0">
                    <a:pos x="7" y="173"/>
                  </a:cxn>
                  <a:cxn ang="0">
                    <a:pos x="14" y="180"/>
                  </a:cxn>
                  <a:cxn ang="0">
                    <a:pos x="21" y="188"/>
                  </a:cxn>
                  <a:cxn ang="0">
                    <a:pos x="31" y="196"/>
                  </a:cxn>
                  <a:cxn ang="0">
                    <a:pos x="41" y="205"/>
                  </a:cxn>
                  <a:cxn ang="0">
                    <a:pos x="52" y="213"/>
                  </a:cxn>
                  <a:cxn ang="0">
                    <a:pos x="64" y="219"/>
                  </a:cxn>
                  <a:cxn ang="0">
                    <a:pos x="75" y="224"/>
                  </a:cxn>
                  <a:cxn ang="0">
                    <a:pos x="87" y="225"/>
                  </a:cxn>
                  <a:cxn ang="0">
                    <a:pos x="98" y="224"/>
                  </a:cxn>
                  <a:cxn ang="0">
                    <a:pos x="109" y="219"/>
                  </a:cxn>
                  <a:cxn ang="0">
                    <a:pos x="119" y="210"/>
                  </a:cxn>
                  <a:cxn ang="0">
                    <a:pos x="128" y="196"/>
                  </a:cxn>
                  <a:cxn ang="0">
                    <a:pos x="136" y="177"/>
                  </a:cxn>
                </a:cxnLst>
                <a:rect l="0" t="0" r="r" b="b"/>
                <a:pathLst>
                  <a:path w="153" h="225">
                    <a:moveTo>
                      <a:pt x="139" y="165"/>
                    </a:moveTo>
                    <a:lnTo>
                      <a:pt x="142" y="152"/>
                    </a:lnTo>
                    <a:lnTo>
                      <a:pt x="144" y="140"/>
                    </a:lnTo>
                    <a:lnTo>
                      <a:pt x="147" y="129"/>
                    </a:lnTo>
                    <a:lnTo>
                      <a:pt x="148" y="118"/>
                    </a:lnTo>
                    <a:lnTo>
                      <a:pt x="150" y="109"/>
                    </a:lnTo>
                    <a:lnTo>
                      <a:pt x="151" y="99"/>
                    </a:lnTo>
                    <a:lnTo>
                      <a:pt x="152" y="90"/>
                    </a:lnTo>
                    <a:lnTo>
                      <a:pt x="153" y="81"/>
                    </a:lnTo>
                    <a:lnTo>
                      <a:pt x="153" y="73"/>
                    </a:lnTo>
                    <a:lnTo>
                      <a:pt x="153" y="66"/>
                    </a:lnTo>
                    <a:lnTo>
                      <a:pt x="153" y="59"/>
                    </a:lnTo>
                    <a:lnTo>
                      <a:pt x="153" y="52"/>
                    </a:lnTo>
                    <a:lnTo>
                      <a:pt x="153" y="47"/>
                    </a:lnTo>
                    <a:lnTo>
                      <a:pt x="153" y="41"/>
                    </a:lnTo>
                    <a:lnTo>
                      <a:pt x="152" y="36"/>
                    </a:lnTo>
                    <a:lnTo>
                      <a:pt x="151" y="31"/>
                    </a:lnTo>
                    <a:lnTo>
                      <a:pt x="150" y="27"/>
                    </a:lnTo>
                    <a:lnTo>
                      <a:pt x="150" y="23"/>
                    </a:lnTo>
                    <a:lnTo>
                      <a:pt x="148" y="19"/>
                    </a:lnTo>
                    <a:lnTo>
                      <a:pt x="147" y="16"/>
                    </a:lnTo>
                    <a:lnTo>
                      <a:pt x="147" y="13"/>
                    </a:lnTo>
                    <a:lnTo>
                      <a:pt x="146" y="10"/>
                    </a:lnTo>
                    <a:lnTo>
                      <a:pt x="145" y="8"/>
                    </a:lnTo>
                    <a:lnTo>
                      <a:pt x="144" y="6"/>
                    </a:lnTo>
                    <a:lnTo>
                      <a:pt x="143" y="4"/>
                    </a:lnTo>
                    <a:lnTo>
                      <a:pt x="142" y="3"/>
                    </a:lnTo>
                    <a:lnTo>
                      <a:pt x="141" y="2"/>
                    </a:lnTo>
                    <a:lnTo>
                      <a:pt x="141" y="2"/>
                    </a:lnTo>
                    <a:lnTo>
                      <a:pt x="140" y="1"/>
                    </a:lnTo>
                    <a:lnTo>
                      <a:pt x="140" y="0"/>
                    </a:lnTo>
                    <a:lnTo>
                      <a:pt x="139" y="0"/>
                    </a:lnTo>
                    <a:lnTo>
                      <a:pt x="139" y="0"/>
                    </a:lnTo>
                    <a:lnTo>
                      <a:pt x="0" y="0"/>
                    </a:lnTo>
                    <a:lnTo>
                      <a:pt x="0" y="165"/>
                    </a:lnTo>
                    <a:lnTo>
                      <a:pt x="1" y="165"/>
                    </a:lnTo>
                    <a:lnTo>
                      <a:pt x="2" y="166"/>
                    </a:lnTo>
                    <a:lnTo>
                      <a:pt x="3" y="168"/>
                    </a:lnTo>
                    <a:lnTo>
                      <a:pt x="5" y="170"/>
                    </a:lnTo>
                    <a:lnTo>
                      <a:pt x="7" y="173"/>
                    </a:lnTo>
                    <a:lnTo>
                      <a:pt x="10" y="176"/>
                    </a:lnTo>
                    <a:lnTo>
                      <a:pt x="14" y="180"/>
                    </a:lnTo>
                    <a:lnTo>
                      <a:pt x="18" y="184"/>
                    </a:lnTo>
                    <a:lnTo>
                      <a:pt x="21" y="188"/>
                    </a:lnTo>
                    <a:lnTo>
                      <a:pt x="26" y="192"/>
                    </a:lnTo>
                    <a:lnTo>
                      <a:pt x="31" y="196"/>
                    </a:lnTo>
                    <a:lnTo>
                      <a:pt x="36" y="201"/>
                    </a:lnTo>
                    <a:lnTo>
                      <a:pt x="41" y="205"/>
                    </a:lnTo>
                    <a:lnTo>
                      <a:pt x="46" y="209"/>
                    </a:lnTo>
                    <a:lnTo>
                      <a:pt x="52" y="213"/>
                    </a:lnTo>
                    <a:lnTo>
                      <a:pt x="58" y="216"/>
                    </a:lnTo>
                    <a:lnTo>
                      <a:pt x="64" y="219"/>
                    </a:lnTo>
                    <a:lnTo>
                      <a:pt x="69" y="221"/>
                    </a:lnTo>
                    <a:lnTo>
                      <a:pt x="75" y="224"/>
                    </a:lnTo>
                    <a:lnTo>
                      <a:pt x="81" y="225"/>
                    </a:lnTo>
                    <a:lnTo>
                      <a:pt x="87" y="225"/>
                    </a:lnTo>
                    <a:lnTo>
                      <a:pt x="93" y="225"/>
                    </a:lnTo>
                    <a:lnTo>
                      <a:pt x="98" y="224"/>
                    </a:lnTo>
                    <a:lnTo>
                      <a:pt x="104" y="222"/>
                    </a:lnTo>
                    <a:lnTo>
                      <a:pt x="109" y="219"/>
                    </a:lnTo>
                    <a:lnTo>
                      <a:pt x="115" y="216"/>
                    </a:lnTo>
                    <a:lnTo>
                      <a:pt x="119" y="210"/>
                    </a:lnTo>
                    <a:lnTo>
                      <a:pt x="124" y="204"/>
                    </a:lnTo>
                    <a:lnTo>
                      <a:pt x="128" y="196"/>
                    </a:lnTo>
                    <a:lnTo>
                      <a:pt x="132" y="187"/>
                    </a:lnTo>
                    <a:lnTo>
                      <a:pt x="136" y="177"/>
                    </a:lnTo>
                    <a:lnTo>
                      <a:pt x="139" y="165"/>
                    </a:lnTo>
                    <a:close/>
                  </a:path>
                </a:pathLst>
              </a:custGeom>
              <a:solidFill>
                <a:srgbClr val="FFFFFF"/>
              </a:solidFill>
              <a:ln w="9525">
                <a:noFill/>
                <a:round/>
                <a:headEnd/>
                <a:tailEnd/>
              </a:ln>
            </p:spPr>
            <p:txBody>
              <a:bodyPr/>
              <a:lstStyle/>
              <a:p>
                <a:endParaRPr lang="ru-RU"/>
              </a:p>
            </p:txBody>
          </p:sp>
          <p:sp>
            <p:nvSpPr>
              <p:cNvPr id="165" name="Freeform 47"/>
              <p:cNvSpPr>
                <a:spLocks/>
              </p:cNvSpPr>
              <p:nvPr/>
            </p:nvSpPr>
            <p:spPr bwMode="auto">
              <a:xfrm>
                <a:off x="1518" y="2205"/>
                <a:ext cx="16" cy="166"/>
              </a:xfrm>
              <a:custGeom>
                <a:avLst/>
                <a:gdLst/>
                <a:ahLst/>
                <a:cxnLst>
                  <a:cxn ang="0">
                    <a:pos x="0" y="2"/>
                  </a:cxn>
                  <a:cxn ang="0">
                    <a:pos x="0" y="2"/>
                  </a:cxn>
                  <a:cxn ang="0">
                    <a:pos x="2" y="3"/>
                  </a:cxn>
                  <a:cxn ang="0">
                    <a:pos x="3" y="5"/>
                  </a:cxn>
                  <a:cxn ang="0">
                    <a:pos x="5" y="8"/>
                  </a:cxn>
                  <a:cxn ang="0">
                    <a:pos x="6" y="12"/>
                  </a:cxn>
                  <a:cxn ang="0">
                    <a:pos x="9" y="17"/>
                  </a:cxn>
                  <a:cxn ang="0">
                    <a:pos x="10" y="24"/>
                  </a:cxn>
                  <a:cxn ang="0">
                    <a:pos x="12" y="32"/>
                  </a:cxn>
                  <a:cxn ang="0">
                    <a:pos x="13" y="42"/>
                  </a:cxn>
                  <a:cxn ang="0">
                    <a:pos x="14" y="53"/>
                  </a:cxn>
                  <a:cxn ang="0">
                    <a:pos x="14" y="67"/>
                  </a:cxn>
                  <a:cxn ang="0">
                    <a:pos x="13" y="82"/>
                  </a:cxn>
                  <a:cxn ang="0">
                    <a:pos x="12" y="100"/>
                  </a:cxn>
                  <a:cxn ang="0">
                    <a:pos x="9" y="119"/>
                  </a:cxn>
                  <a:cxn ang="0">
                    <a:pos x="5" y="141"/>
                  </a:cxn>
                  <a:cxn ang="0">
                    <a:pos x="0" y="165"/>
                  </a:cxn>
                  <a:cxn ang="0">
                    <a:pos x="5" y="153"/>
                  </a:cxn>
                  <a:cxn ang="0">
                    <a:pos x="10" y="130"/>
                  </a:cxn>
                  <a:cxn ang="0">
                    <a:pos x="13" y="110"/>
                  </a:cxn>
                  <a:cxn ang="0">
                    <a:pos x="15" y="91"/>
                  </a:cxn>
                  <a:cxn ang="0">
                    <a:pos x="16" y="74"/>
                  </a:cxn>
                  <a:cxn ang="0">
                    <a:pos x="16" y="60"/>
                  </a:cxn>
                  <a:cxn ang="0">
                    <a:pos x="16" y="48"/>
                  </a:cxn>
                  <a:cxn ang="0">
                    <a:pos x="15" y="36"/>
                  </a:cxn>
                  <a:cxn ang="0">
                    <a:pos x="14" y="28"/>
                  </a:cxn>
                  <a:cxn ang="0">
                    <a:pos x="12" y="20"/>
                  </a:cxn>
                  <a:cxn ang="0">
                    <a:pos x="10" y="14"/>
                  </a:cxn>
                  <a:cxn ang="0">
                    <a:pos x="8" y="9"/>
                  </a:cxn>
                  <a:cxn ang="0">
                    <a:pos x="6" y="5"/>
                  </a:cxn>
                  <a:cxn ang="0">
                    <a:pos x="4" y="3"/>
                  </a:cxn>
                  <a:cxn ang="0">
                    <a:pos x="3" y="1"/>
                  </a:cxn>
                  <a:cxn ang="0">
                    <a:pos x="2" y="0"/>
                  </a:cxn>
                  <a:cxn ang="0">
                    <a:pos x="1" y="0"/>
                  </a:cxn>
                  <a:cxn ang="0">
                    <a:pos x="2" y="0"/>
                  </a:cxn>
                  <a:cxn ang="0">
                    <a:pos x="1" y="2"/>
                  </a:cxn>
                </a:cxnLst>
                <a:rect l="0" t="0" r="r" b="b"/>
                <a:pathLst>
                  <a:path w="16" h="166">
                    <a:moveTo>
                      <a:pt x="1" y="2"/>
                    </a:moveTo>
                    <a:lnTo>
                      <a:pt x="0" y="2"/>
                    </a:lnTo>
                    <a:lnTo>
                      <a:pt x="0" y="2"/>
                    </a:lnTo>
                    <a:lnTo>
                      <a:pt x="0" y="2"/>
                    </a:lnTo>
                    <a:lnTo>
                      <a:pt x="1" y="3"/>
                    </a:lnTo>
                    <a:lnTo>
                      <a:pt x="2" y="3"/>
                    </a:lnTo>
                    <a:lnTo>
                      <a:pt x="2" y="4"/>
                    </a:lnTo>
                    <a:lnTo>
                      <a:pt x="3" y="5"/>
                    </a:lnTo>
                    <a:lnTo>
                      <a:pt x="4" y="6"/>
                    </a:lnTo>
                    <a:lnTo>
                      <a:pt x="5" y="8"/>
                    </a:lnTo>
                    <a:lnTo>
                      <a:pt x="6" y="10"/>
                    </a:lnTo>
                    <a:lnTo>
                      <a:pt x="6" y="12"/>
                    </a:lnTo>
                    <a:lnTo>
                      <a:pt x="7" y="14"/>
                    </a:lnTo>
                    <a:lnTo>
                      <a:pt x="9" y="17"/>
                    </a:lnTo>
                    <a:lnTo>
                      <a:pt x="9" y="20"/>
                    </a:lnTo>
                    <a:lnTo>
                      <a:pt x="10" y="24"/>
                    </a:lnTo>
                    <a:lnTo>
                      <a:pt x="11" y="28"/>
                    </a:lnTo>
                    <a:lnTo>
                      <a:pt x="12" y="32"/>
                    </a:lnTo>
                    <a:lnTo>
                      <a:pt x="12" y="37"/>
                    </a:lnTo>
                    <a:lnTo>
                      <a:pt x="13" y="42"/>
                    </a:lnTo>
                    <a:lnTo>
                      <a:pt x="14" y="48"/>
                    </a:lnTo>
                    <a:lnTo>
                      <a:pt x="14" y="53"/>
                    </a:lnTo>
                    <a:lnTo>
                      <a:pt x="14" y="60"/>
                    </a:lnTo>
                    <a:lnTo>
                      <a:pt x="14" y="67"/>
                    </a:lnTo>
                    <a:lnTo>
                      <a:pt x="14" y="74"/>
                    </a:lnTo>
                    <a:lnTo>
                      <a:pt x="13" y="82"/>
                    </a:lnTo>
                    <a:lnTo>
                      <a:pt x="13" y="90"/>
                    </a:lnTo>
                    <a:lnTo>
                      <a:pt x="12" y="100"/>
                    </a:lnTo>
                    <a:lnTo>
                      <a:pt x="11" y="109"/>
                    </a:lnTo>
                    <a:lnTo>
                      <a:pt x="9" y="119"/>
                    </a:lnTo>
                    <a:lnTo>
                      <a:pt x="7" y="130"/>
                    </a:lnTo>
                    <a:lnTo>
                      <a:pt x="5" y="141"/>
                    </a:lnTo>
                    <a:lnTo>
                      <a:pt x="3" y="153"/>
                    </a:lnTo>
                    <a:lnTo>
                      <a:pt x="0" y="165"/>
                    </a:lnTo>
                    <a:lnTo>
                      <a:pt x="3" y="166"/>
                    </a:lnTo>
                    <a:lnTo>
                      <a:pt x="5" y="153"/>
                    </a:lnTo>
                    <a:lnTo>
                      <a:pt x="8" y="141"/>
                    </a:lnTo>
                    <a:lnTo>
                      <a:pt x="10" y="130"/>
                    </a:lnTo>
                    <a:lnTo>
                      <a:pt x="12" y="119"/>
                    </a:lnTo>
                    <a:lnTo>
                      <a:pt x="13" y="110"/>
                    </a:lnTo>
                    <a:lnTo>
                      <a:pt x="14" y="100"/>
                    </a:lnTo>
                    <a:lnTo>
                      <a:pt x="15" y="91"/>
                    </a:lnTo>
                    <a:lnTo>
                      <a:pt x="16" y="82"/>
                    </a:lnTo>
                    <a:lnTo>
                      <a:pt x="16" y="74"/>
                    </a:lnTo>
                    <a:lnTo>
                      <a:pt x="16" y="67"/>
                    </a:lnTo>
                    <a:lnTo>
                      <a:pt x="16" y="60"/>
                    </a:lnTo>
                    <a:lnTo>
                      <a:pt x="16" y="53"/>
                    </a:lnTo>
                    <a:lnTo>
                      <a:pt x="16" y="48"/>
                    </a:lnTo>
                    <a:lnTo>
                      <a:pt x="15" y="42"/>
                    </a:lnTo>
                    <a:lnTo>
                      <a:pt x="15" y="36"/>
                    </a:lnTo>
                    <a:lnTo>
                      <a:pt x="14" y="32"/>
                    </a:lnTo>
                    <a:lnTo>
                      <a:pt x="14" y="28"/>
                    </a:lnTo>
                    <a:lnTo>
                      <a:pt x="13" y="23"/>
                    </a:lnTo>
                    <a:lnTo>
                      <a:pt x="12" y="20"/>
                    </a:lnTo>
                    <a:lnTo>
                      <a:pt x="11" y="17"/>
                    </a:lnTo>
                    <a:lnTo>
                      <a:pt x="10" y="14"/>
                    </a:lnTo>
                    <a:lnTo>
                      <a:pt x="9" y="11"/>
                    </a:lnTo>
                    <a:lnTo>
                      <a:pt x="8" y="9"/>
                    </a:lnTo>
                    <a:lnTo>
                      <a:pt x="7" y="7"/>
                    </a:lnTo>
                    <a:lnTo>
                      <a:pt x="6" y="5"/>
                    </a:lnTo>
                    <a:lnTo>
                      <a:pt x="5" y="4"/>
                    </a:lnTo>
                    <a:lnTo>
                      <a:pt x="4" y="3"/>
                    </a:lnTo>
                    <a:lnTo>
                      <a:pt x="3" y="2"/>
                    </a:lnTo>
                    <a:lnTo>
                      <a:pt x="3" y="1"/>
                    </a:lnTo>
                    <a:lnTo>
                      <a:pt x="3" y="0"/>
                    </a:lnTo>
                    <a:lnTo>
                      <a:pt x="2" y="0"/>
                    </a:lnTo>
                    <a:lnTo>
                      <a:pt x="2" y="0"/>
                    </a:lnTo>
                    <a:lnTo>
                      <a:pt x="1" y="0"/>
                    </a:lnTo>
                    <a:lnTo>
                      <a:pt x="2" y="0"/>
                    </a:lnTo>
                    <a:lnTo>
                      <a:pt x="2" y="0"/>
                    </a:lnTo>
                    <a:lnTo>
                      <a:pt x="1" y="0"/>
                    </a:lnTo>
                    <a:lnTo>
                      <a:pt x="1" y="2"/>
                    </a:lnTo>
                    <a:close/>
                  </a:path>
                </a:pathLst>
              </a:custGeom>
              <a:solidFill>
                <a:srgbClr val="000000"/>
              </a:solidFill>
              <a:ln w="9525">
                <a:noFill/>
                <a:round/>
                <a:headEnd/>
                <a:tailEnd/>
              </a:ln>
            </p:spPr>
            <p:txBody>
              <a:bodyPr/>
              <a:lstStyle/>
              <a:p>
                <a:endParaRPr lang="ru-RU"/>
              </a:p>
            </p:txBody>
          </p:sp>
          <p:sp>
            <p:nvSpPr>
              <p:cNvPr id="166" name="Freeform 48"/>
              <p:cNvSpPr>
                <a:spLocks/>
              </p:cNvSpPr>
              <p:nvPr/>
            </p:nvSpPr>
            <p:spPr bwMode="auto">
              <a:xfrm>
                <a:off x="1379" y="2205"/>
                <a:ext cx="140" cy="2"/>
              </a:xfrm>
              <a:custGeom>
                <a:avLst/>
                <a:gdLst/>
                <a:ahLst/>
                <a:cxnLst>
                  <a:cxn ang="0">
                    <a:pos x="3" y="1"/>
                  </a:cxn>
                  <a:cxn ang="0">
                    <a:pos x="1" y="2"/>
                  </a:cxn>
                  <a:cxn ang="0">
                    <a:pos x="140" y="2"/>
                  </a:cxn>
                  <a:cxn ang="0">
                    <a:pos x="140" y="0"/>
                  </a:cxn>
                  <a:cxn ang="0">
                    <a:pos x="1" y="0"/>
                  </a:cxn>
                  <a:cxn ang="0">
                    <a:pos x="0" y="1"/>
                  </a:cxn>
                  <a:cxn ang="0">
                    <a:pos x="1" y="0"/>
                  </a:cxn>
                  <a:cxn ang="0">
                    <a:pos x="0" y="0"/>
                  </a:cxn>
                  <a:cxn ang="0">
                    <a:pos x="0" y="1"/>
                  </a:cxn>
                  <a:cxn ang="0">
                    <a:pos x="3" y="1"/>
                  </a:cxn>
                </a:cxnLst>
                <a:rect l="0" t="0" r="r" b="b"/>
                <a:pathLst>
                  <a:path w="140" h="2">
                    <a:moveTo>
                      <a:pt x="3" y="1"/>
                    </a:moveTo>
                    <a:lnTo>
                      <a:pt x="1" y="2"/>
                    </a:lnTo>
                    <a:lnTo>
                      <a:pt x="140" y="2"/>
                    </a:lnTo>
                    <a:lnTo>
                      <a:pt x="140" y="0"/>
                    </a:lnTo>
                    <a:lnTo>
                      <a:pt x="1" y="0"/>
                    </a:lnTo>
                    <a:lnTo>
                      <a:pt x="0" y="1"/>
                    </a:lnTo>
                    <a:lnTo>
                      <a:pt x="1" y="0"/>
                    </a:lnTo>
                    <a:lnTo>
                      <a:pt x="0" y="0"/>
                    </a:lnTo>
                    <a:lnTo>
                      <a:pt x="0" y="1"/>
                    </a:lnTo>
                    <a:lnTo>
                      <a:pt x="3" y="1"/>
                    </a:lnTo>
                    <a:close/>
                  </a:path>
                </a:pathLst>
              </a:custGeom>
              <a:solidFill>
                <a:srgbClr val="000000"/>
              </a:solidFill>
              <a:ln w="9525">
                <a:noFill/>
                <a:round/>
                <a:headEnd/>
                <a:tailEnd/>
              </a:ln>
            </p:spPr>
            <p:txBody>
              <a:bodyPr/>
              <a:lstStyle/>
              <a:p>
                <a:endParaRPr lang="ru-RU"/>
              </a:p>
            </p:txBody>
          </p:sp>
          <p:sp>
            <p:nvSpPr>
              <p:cNvPr id="167" name="Freeform 49"/>
              <p:cNvSpPr>
                <a:spLocks/>
              </p:cNvSpPr>
              <p:nvPr/>
            </p:nvSpPr>
            <p:spPr bwMode="auto">
              <a:xfrm>
                <a:off x="1379" y="2206"/>
                <a:ext cx="3" cy="165"/>
              </a:xfrm>
              <a:custGeom>
                <a:avLst/>
                <a:gdLst/>
                <a:ahLst/>
                <a:cxnLst>
                  <a:cxn ang="0">
                    <a:pos x="2" y="164"/>
                  </a:cxn>
                  <a:cxn ang="0">
                    <a:pos x="3" y="165"/>
                  </a:cxn>
                  <a:cxn ang="0">
                    <a:pos x="3" y="0"/>
                  </a:cxn>
                  <a:cxn ang="0">
                    <a:pos x="0" y="0"/>
                  </a:cxn>
                  <a:cxn ang="0">
                    <a:pos x="0" y="165"/>
                  </a:cxn>
                  <a:cxn ang="0">
                    <a:pos x="0" y="165"/>
                  </a:cxn>
                  <a:cxn ang="0">
                    <a:pos x="0" y="165"/>
                  </a:cxn>
                  <a:cxn ang="0">
                    <a:pos x="0" y="165"/>
                  </a:cxn>
                  <a:cxn ang="0">
                    <a:pos x="0" y="165"/>
                  </a:cxn>
                  <a:cxn ang="0">
                    <a:pos x="2" y="164"/>
                  </a:cxn>
                </a:cxnLst>
                <a:rect l="0" t="0" r="r" b="b"/>
                <a:pathLst>
                  <a:path w="3" h="165">
                    <a:moveTo>
                      <a:pt x="2" y="164"/>
                    </a:moveTo>
                    <a:lnTo>
                      <a:pt x="3" y="165"/>
                    </a:lnTo>
                    <a:lnTo>
                      <a:pt x="3" y="0"/>
                    </a:lnTo>
                    <a:lnTo>
                      <a:pt x="0" y="0"/>
                    </a:lnTo>
                    <a:lnTo>
                      <a:pt x="0" y="165"/>
                    </a:lnTo>
                    <a:lnTo>
                      <a:pt x="0" y="165"/>
                    </a:lnTo>
                    <a:lnTo>
                      <a:pt x="0" y="165"/>
                    </a:lnTo>
                    <a:lnTo>
                      <a:pt x="0" y="165"/>
                    </a:lnTo>
                    <a:lnTo>
                      <a:pt x="0" y="165"/>
                    </a:lnTo>
                    <a:lnTo>
                      <a:pt x="2" y="164"/>
                    </a:lnTo>
                    <a:close/>
                  </a:path>
                </a:pathLst>
              </a:custGeom>
              <a:solidFill>
                <a:srgbClr val="000000"/>
              </a:solidFill>
              <a:ln w="9525">
                <a:noFill/>
                <a:round/>
                <a:headEnd/>
                <a:tailEnd/>
              </a:ln>
            </p:spPr>
            <p:txBody>
              <a:bodyPr/>
              <a:lstStyle/>
              <a:p>
                <a:endParaRPr lang="ru-RU"/>
              </a:p>
            </p:txBody>
          </p:sp>
          <p:sp>
            <p:nvSpPr>
              <p:cNvPr id="168" name="Freeform 50"/>
              <p:cNvSpPr>
                <a:spLocks/>
              </p:cNvSpPr>
              <p:nvPr/>
            </p:nvSpPr>
            <p:spPr bwMode="auto">
              <a:xfrm>
                <a:off x="1379" y="2370"/>
                <a:ext cx="142" cy="63"/>
              </a:xfrm>
              <a:custGeom>
                <a:avLst/>
                <a:gdLst/>
                <a:ahLst/>
                <a:cxnLst>
                  <a:cxn ang="0">
                    <a:pos x="139" y="0"/>
                  </a:cxn>
                  <a:cxn ang="0">
                    <a:pos x="132" y="23"/>
                  </a:cxn>
                  <a:cxn ang="0">
                    <a:pos x="124" y="39"/>
                  </a:cxn>
                  <a:cxn ang="0">
                    <a:pos x="115" y="51"/>
                  </a:cxn>
                  <a:cxn ang="0">
                    <a:pos x="104" y="57"/>
                  </a:cxn>
                  <a:cxn ang="0">
                    <a:pos x="94" y="60"/>
                  </a:cxn>
                  <a:cxn ang="0">
                    <a:pos x="82" y="60"/>
                  </a:cxn>
                  <a:cxn ang="0">
                    <a:pos x="71" y="56"/>
                  </a:cxn>
                  <a:cxn ang="0">
                    <a:pos x="59" y="51"/>
                  </a:cxn>
                  <a:cxn ang="0">
                    <a:pos x="48" y="44"/>
                  </a:cxn>
                  <a:cxn ang="0">
                    <a:pos x="38" y="36"/>
                  </a:cxn>
                  <a:cxn ang="0">
                    <a:pos x="28" y="27"/>
                  </a:cxn>
                  <a:cxn ang="0">
                    <a:pos x="19" y="19"/>
                  </a:cxn>
                  <a:cxn ang="0">
                    <a:pos x="12" y="12"/>
                  </a:cxn>
                  <a:cxn ang="0">
                    <a:pos x="7" y="6"/>
                  </a:cxn>
                  <a:cxn ang="0">
                    <a:pos x="3" y="1"/>
                  </a:cxn>
                  <a:cxn ang="0">
                    <a:pos x="2" y="0"/>
                  </a:cxn>
                  <a:cxn ang="0">
                    <a:pos x="0" y="2"/>
                  </a:cxn>
                  <a:cxn ang="0">
                    <a:pos x="3" y="4"/>
                  </a:cxn>
                  <a:cxn ang="0">
                    <a:pos x="7" y="10"/>
                  </a:cxn>
                  <a:cxn ang="0">
                    <a:pos x="14" y="17"/>
                  </a:cxn>
                  <a:cxn ang="0">
                    <a:pos x="22" y="25"/>
                  </a:cxn>
                  <a:cxn ang="0">
                    <a:pos x="31" y="33"/>
                  </a:cxn>
                  <a:cxn ang="0">
                    <a:pos x="41" y="42"/>
                  </a:cxn>
                  <a:cxn ang="0">
                    <a:pos x="52" y="49"/>
                  </a:cxn>
                  <a:cxn ang="0">
                    <a:pos x="64" y="56"/>
                  </a:cxn>
                  <a:cxn ang="0">
                    <a:pos x="76" y="60"/>
                  </a:cxn>
                  <a:cxn ang="0">
                    <a:pos x="88" y="63"/>
                  </a:cxn>
                  <a:cxn ang="0">
                    <a:pos x="100" y="61"/>
                  </a:cxn>
                  <a:cxn ang="0">
                    <a:pos x="111" y="57"/>
                  </a:cxn>
                  <a:cxn ang="0">
                    <a:pos x="121" y="47"/>
                  </a:cxn>
                  <a:cxn ang="0">
                    <a:pos x="130" y="33"/>
                  </a:cxn>
                  <a:cxn ang="0">
                    <a:pos x="138" y="13"/>
                  </a:cxn>
                  <a:cxn ang="0">
                    <a:pos x="142" y="1"/>
                  </a:cxn>
                </a:cxnLst>
                <a:rect l="0" t="0" r="r" b="b"/>
                <a:pathLst>
                  <a:path w="142" h="63">
                    <a:moveTo>
                      <a:pt x="139" y="0"/>
                    </a:moveTo>
                    <a:lnTo>
                      <a:pt x="139" y="0"/>
                    </a:lnTo>
                    <a:lnTo>
                      <a:pt x="135" y="12"/>
                    </a:lnTo>
                    <a:lnTo>
                      <a:pt x="132" y="23"/>
                    </a:lnTo>
                    <a:lnTo>
                      <a:pt x="128" y="32"/>
                    </a:lnTo>
                    <a:lnTo>
                      <a:pt x="124" y="39"/>
                    </a:lnTo>
                    <a:lnTo>
                      <a:pt x="120" y="46"/>
                    </a:lnTo>
                    <a:lnTo>
                      <a:pt x="115" y="51"/>
                    </a:lnTo>
                    <a:lnTo>
                      <a:pt x="110" y="54"/>
                    </a:lnTo>
                    <a:lnTo>
                      <a:pt x="104" y="57"/>
                    </a:lnTo>
                    <a:lnTo>
                      <a:pt x="99" y="59"/>
                    </a:lnTo>
                    <a:lnTo>
                      <a:pt x="94" y="60"/>
                    </a:lnTo>
                    <a:lnTo>
                      <a:pt x="88" y="60"/>
                    </a:lnTo>
                    <a:lnTo>
                      <a:pt x="82" y="60"/>
                    </a:lnTo>
                    <a:lnTo>
                      <a:pt x="77" y="58"/>
                    </a:lnTo>
                    <a:lnTo>
                      <a:pt x="71" y="56"/>
                    </a:lnTo>
                    <a:lnTo>
                      <a:pt x="65" y="54"/>
                    </a:lnTo>
                    <a:lnTo>
                      <a:pt x="59" y="51"/>
                    </a:lnTo>
                    <a:lnTo>
                      <a:pt x="54" y="48"/>
                    </a:lnTo>
                    <a:lnTo>
                      <a:pt x="48" y="44"/>
                    </a:lnTo>
                    <a:lnTo>
                      <a:pt x="43" y="40"/>
                    </a:lnTo>
                    <a:lnTo>
                      <a:pt x="38" y="36"/>
                    </a:lnTo>
                    <a:lnTo>
                      <a:pt x="33" y="32"/>
                    </a:lnTo>
                    <a:lnTo>
                      <a:pt x="28" y="27"/>
                    </a:lnTo>
                    <a:lnTo>
                      <a:pt x="23" y="23"/>
                    </a:lnTo>
                    <a:lnTo>
                      <a:pt x="19" y="19"/>
                    </a:lnTo>
                    <a:lnTo>
                      <a:pt x="16" y="15"/>
                    </a:lnTo>
                    <a:lnTo>
                      <a:pt x="12" y="12"/>
                    </a:lnTo>
                    <a:lnTo>
                      <a:pt x="9" y="8"/>
                    </a:lnTo>
                    <a:lnTo>
                      <a:pt x="7" y="6"/>
                    </a:lnTo>
                    <a:lnTo>
                      <a:pt x="5" y="3"/>
                    </a:lnTo>
                    <a:lnTo>
                      <a:pt x="3" y="1"/>
                    </a:lnTo>
                    <a:lnTo>
                      <a:pt x="3" y="0"/>
                    </a:lnTo>
                    <a:lnTo>
                      <a:pt x="2" y="0"/>
                    </a:lnTo>
                    <a:lnTo>
                      <a:pt x="0" y="1"/>
                    </a:lnTo>
                    <a:lnTo>
                      <a:pt x="0" y="2"/>
                    </a:lnTo>
                    <a:lnTo>
                      <a:pt x="1" y="3"/>
                    </a:lnTo>
                    <a:lnTo>
                      <a:pt x="3" y="4"/>
                    </a:lnTo>
                    <a:lnTo>
                      <a:pt x="5" y="7"/>
                    </a:lnTo>
                    <a:lnTo>
                      <a:pt x="7" y="10"/>
                    </a:lnTo>
                    <a:lnTo>
                      <a:pt x="10" y="13"/>
                    </a:lnTo>
                    <a:lnTo>
                      <a:pt x="14" y="17"/>
                    </a:lnTo>
                    <a:lnTo>
                      <a:pt x="18" y="21"/>
                    </a:lnTo>
                    <a:lnTo>
                      <a:pt x="22" y="25"/>
                    </a:lnTo>
                    <a:lnTo>
                      <a:pt x="26" y="29"/>
                    </a:lnTo>
                    <a:lnTo>
                      <a:pt x="31" y="33"/>
                    </a:lnTo>
                    <a:lnTo>
                      <a:pt x="36" y="38"/>
                    </a:lnTo>
                    <a:lnTo>
                      <a:pt x="41" y="42"/>
                    </a:lnTo>
                    <a:lnTo>
                      <a:pt x="47" y="46"/>
                    </a:lnTo>
                    <a:lnTo>
                      <a:pt x="52" y="49"/>
                    </a:lnTo>
                    <a:lnTo>
                      <a:pt x="58" y="53"/>
                    </a:lnTo>
                    <a:lnTo>
                      <a:pt x="64" y="56"/>
                    </a:lnTo>
                    <a:lnTo>
                      <a:pt x="70" y="59"/>
                    </a:lnTo>
                    <a:lnTo>
                      <a:pt x="76" y="60"/>
                    </a:lnTo>
                    <a:lnTo>
                      <a:pt x="82" y="62"/>
                    </a:lnTo>
                    <a:lnTo>
                      <a:pt x="88" y="63"/>
                    </a:lnTo>
                    <a:lnTo>
                      <a:pt x="94" y="62"/>
                    </a:lnTo>
                    <a:lnTo>
                      <a:pt x="100" y="61"/>
                    </a:lnTo>
                    <a:lnTo>
                      <a:pt x="105" y="60"/>
                    </a:lnTo>
                    <a:lnTo>
                      <a:pt x="111" y="57"/>
                    </a:lnTo>
                    <a:lnTo>
                      <a:pt x="116" y="52"/>
                    </a:lnTo>
                    <a:lnTo>
                      <a:pt x="121" y="47"/>
                    </a:lnTo>
                    <a:lnTo>
                      <a:pt x="126" y="40"/>
                    </a:lnTo>
                    <a:lnTo>
                      <a:pt x="130" y="33"/>
                    </a:lnTo>
                    <a:lnTo>
                      <a:pt x="135" y="24"/>
                    </a:lnTo>
                    <a:lnTo>
                      <a:pt x="138" y="13"/>
                    </a:lnTo>
                    <a:lnTo>
                      <a:pt x="142" y="1"/>
                    </a:lnTo>
                    <a:lnTo>
                      <a:pt x="142" y="1"/>
                    </a:lnTo>
                    <a:lnTo>
                      <a:pt x="139" y="0"/>
                    </a:lnTo>
                    <a:close/>
                  </a:path>
                </a:pathLst>
              </a:custGeom>
              <a:solidFill>
                <a:srgbClr val="000000"/>
              </a:solidFill>
              <a:ln w="9525">
                <a:noFill/>
                <a:round/>
                <a:headEnd/>
                <a:tailEnd/>
              </a:ln>
            </p:spPr>
            <p:txBody>
              <a:bodyPr/>
              <a:lstStyle/>
              <a:p>
                <a:endParaRPr lang="ru-RU"/>
              </a:p>
            </p:txBody>
          </p:sp>
          <p:sp>
            <p:nvSpPr>
              <p:cNvPr id="169" name="Freeform 51"/>
              <p:cNvSpPr>
                <a:spLocks/>
              </p:cNvSpPr>
              <p:nvPr/>
            </p:nvSpPr>
            <p:spPr bwMode="auto">
              <a:xfrm>
                <a:off x="1458" y="3399"/>
                <a:ext cx="210" cy="165"/>
              </a:xfrm>
              <a:custGeom>
                <a:avLst/>
                <a:gdLst/>
                <a:ahLst/>
                <a:cxnLst>
                  <a:cxn ang="0">
                    <a:pos x="5" y="81"/>
                  </a:cxn>
                  <a:cxn ang="0">
                    <a:pos x="6" y="82"/>
                  </a:cxn>
                  <a:cxn ang="0">
                    <a:pos x="11" y="85"/>
                  </a:cxn>
                  <a:cxn ang="0">
                    <a:pos x="18" y="89"/>
                  </a:cxn>
                  <a:cxn ang="0">
                    <a:pos x="25" y="92"/>
                  </a:cxn>
                  <a:cxn ang="0">
                    <a:pos x="34" y="96"/>
                  </a:cxn>
                  <a:cxn ang="0">
                    <a:pos x="43" y="97"/>
                  </a:cxn>
                  <a:cxn ang="0">
                    <a:pos x="48" y="99"/>
                  </a:cxn>
                  <a:cxn ang="0">
                    <a:pos x="59" y="106"/>
                  </a:cxn>
                  <a:cxn ang="0">
                    <a:pos x="68" y="112"/>
                  </a:cxn>
                  <a:cxn ang="0">
                    <a:pos x="77" y="120"/>
                  </a:cxn>
                  <a:cxn ang="0">
                    <a:pos x="85" y="128"/>
                  </a:cxn>
                  <a:cxn ang="0">
                    <a:pos x="91" y="135"/>
                  </a:cxn>
                  <a:cxn ang="0">
                    <a:pos x="97" y="142"/>
                  </a:cxn>
                  <a:cxn ang="0">
                    <a:pos x="103" y="147"/>
                  </a:cxn>
                  <a:cxn ang="0">
                    <a:pos x="113" y="152"/>
                  </a:cxn>
                  <a:cxn ang="0">
                    <a:pos x="124" y="156"/>
                  </a:cxn>
                  <a:cxn ang="0">
                    <a:pos x="137" y="160"/>
                  </a:cxn>
                  <a:cxn ang="0">
                    <a:pos x="150" y="163"/>
                  </a:cxn>
                  <a:cxn ang="0">
                    <a:pos x="160" y="165"/>
                  </a:cxn>
                  <a:cxn ang="0">
                    <a:pos x="172" y="164"/>
                  </a:cxn>
                  <a:cxn ang="0">
                    <a:pos x="183" y="160"/>
                  </a:cxn>
                  <a:cxn ang="0">
                    <a:pos x="194" y="156"/>
                  </a:cxn>
                  <a:cxn ang="0">
                    <a:pos x="201" y="153"/>
                  </a:cxn>
                  <a:cxn ang="0">
                    <a:pos x="203" y="151"/>
                  </a:cxn>
                  <a:cxn ang="0">
                    <a:pos x="207" y="146"/>
                  </a:cxn>
                  <a:cxn ang="0">
                    <a:pos x="210" y="136"/>
                  </a:cxn>
                  <a:cxn ang="0">
                    <a:pos x="206" y="126"/>
                  </a:cxn>
                  <a:cxn ang="0">
                    <a:pos x="201" y="120"/>
                  </a:cxn>
                  <a:cxn ang="0">
                    <a:pos x="194" y="116"/>
                  </a:cxn>
                  <a:cxn ang="0">
                    <a:pos x="187" y="112"/>
                  </a:cxn>
                  <a:cxn ang="0">
                    <a:pos x="182" y="110"/>
                  </a:cxn>
                  <a:cxn ang="0">
                    <a:pos x="180" y="109"/>
                  </a:cxn>
                  <a:cxn ang="0">
                    <a:pos x="176" y="105"/>
                  </a:cxn>
                  <a:cxn ang="0">
                    <a:pos x="168" y="96"/>
                  </a:cxn>
                  <a:cxn ang="0">
                    <a:pos x="157" y="85"/>
                  </a:cxn>
                  <a:cxn ang="0">
                    <a:pos x="147" y="73"/>
                  </a:cxn>
                  <a:cxn ang="0">
                    <a:pos x="140" y="64"/>
                  </a:cxn>
                  <a:cxn ang="0">
                    <a:pos x="137" y="58"/>
                  </a:cxn>
                  <a:cxn ang="0">
                    <a:pos x="134" y="49"/>
                  </a:cxn>
                  <a:cxn ang="0">
                    <a:pos x="132" y="40"/>
                  </a:cxn>
                  <a:cxn ang="0">
                    <a:pos x="129" y="33"/>
                  </a:cxn>
                  <a:cxn ang="0">
                    <a:pos x="128" y="27"/>
                  </a:cxn>
                  <a:cxn ang="0">
                    <a:pos x="20" y="0"/>
                  </a:cxn>
                </a:cxnLst>
                <a:rect l="0" t="0" r="r" b="b"/>
                <a:pathLst>
                  <a:path w="210" h="165">
                    <a:moveTo>
                      <a:pt x="20" y="0"/>
                    </a:moveTo>
                    <a:lnTo>
                      <a:pt x="0" y="41"/>
                    </a:lnTo>
                    <a:lnTo>
                      <a:pt x="5" y="81"/>
                    </a:lnTo>
                    <a:lnTo>
                      <a:pt x="5" y="81"/>
                    </a:lnTo>
                    <a:lnTo>
                      <a:pt x="6" y="81"/>
                    </a:lnTo>
                    <a:lnTo>
                      <a:pt x="6" y="82"/>
                    </a:lnTo>
                    <a:lnTo>
                      <a:pt x="8" y="83"/>
                    </a:lnTo>
                    <a:lnTo>
                      <a:pt x="9" y="84"/>
                    </a:lnTo>
                    <a:lnTo>
                      <a:pt x="11" y="85"/>
                    </a:lnTo>
                    <a:lnTo>
                      <a:pt x="13" y="86"/>
                    </a:lnTo>
                    <a:lnTo>
                      <a:pt x="15" y="87"/>
                    </a:lnTo>
                    <a:lnTo>
                      <a:pt x="18" y="89"/>
                    </a:lnTo>
                    <a:lnTo>
                      <a:pt x="20" y="90"/>
                    </a:lnTo>
                    <a:lnTo>
                      <a:pt x="23" y="91"/>
                    </a:lnTo>
                    <a:lnTo>
                      <a:pt x="25" y="92"/>
                    </a:lnTo>
                    <a:lnTo>
                      <a:pt x="28" y="93"/>
                    </a:lnTo>
                    <a:lnTo>
                      <a:pt x="31" y="95"/>
                    </a:lnTo>
                    <a:lnTo>
                      <a:pt x="34" y="96"/>
                    </a:lnTo>
                    <a:lnTo>
                      <a:pt x="36" y="96"/>
                    </a:lnTo>
                    <a:lnTo>
                      <a:pt x="41" y="97"/>
                    </a:lnTo>
                    <a:lnTo>
                      <a:pt x="43" y="97"/>
                    </a:lnTo>
                    <a:lnTo>
                      <a:pt x="45" y="98"/>
                    </a:lnTo>
                    <a:lnTo>
                      <a:pt x="46" y="98"/>
                    </a:lnTo>
                    <a:lnTo>
                      <a:pt x="48" y="99"/>
                    </a:lnTo>
                    <a:lnTo>
                      <a:pt x="50" y="101"/>
                    </a:lnTo>
                    <a:lnTo>
                      <a:pt x="53" y="102"/>
                    </a:lnTo>
                    <a:lnTo>
                      <a:pt x="59" y="106"/>
                    </a:lnTo>
                    <a:lnTo>
                      <a:pt x="62" y="107"/>
                    </a:lnTo>
                    <a:lnTo>
                      <a:pt x="65" y="110"/>
                    </a:lnTo>
                    <a:lnTo>
                      <a:pt x="68" y="112"/>
                    </a:lnTo>
                    <a:lnTo>
                      <a:pt x="71" y="114"/>
                    </a:lnTo>
                    <a:lnTo>
                      <a:pt x="74" y="117"/>
                    </a:lnTo>
                    <a:lnTo>
                      <a:pt x="77" y="120"/>
                    </a:lnTo>
                    <a:lnTo>
                      <a:pt x="79" y="122"/>
                    </a:lnTo>
                    <a:lnTo>
                      <a:pt x="82" y="125"/>
                    </a:lnTo>
                    <a:lnTo>
                      <a:pt x="85" y="128"/>
                    </a:lnTo>
                    <a:lnTo>
                      <a:pt x="87" y="130"/>
                    </a:lnTo>
                    <a:lnTo>
                      <a:pt x="89" y="133"/>
                    </a:lnTo>
                    <a:lnTo>
                      <a:pt x="91" y="135"/>
                    </a:lnTo>
                    <a:lnTo>
                      <a:pt x="94" y="138"/>
                    </a:lnTo>
                    <a:lnTo>
                      <a:pt x="95" y="140"/>
                    </a:lnTo>
                    <a:lnTo>
                      <a:pt x="97" y="142"/>
                    </a:lnTo>
                    <a:lnTo>
                      <a:pt x="99" y="144"/>
                    </a:lnTo>
                    <a:lnTo>
                      <a:pt x="100" y="145"/>
                    </a:lnTo>
                    <a:lnTo>
                      <a:pt x="103" y="147"/>
                    </a:lnTo>
                    <a:lnTo>
                      <a:pt x="106" y="149"/>
                    </a:lnTo>
                    <a:lnTo>
                      <a:pt x="109" y="150"/>
                    </a:lnTo>
                    <a:lnTo>
                      <a:pt x="113" y="152"/>
                    </a:lnTo>
                    <a:lnTo>
                      <a:pt x="116" y="153"/>
                    </a:lnTo>
                    <a:lnTo>
                      <a:pt x="120" y="155"/>
                    </a:lnTo>
                    <a:lnTo>
                      <a:pt x="124" y="156"/>
                    </a:lnTo>
                    <a:lnTo>
                      <a:pt x="129" y="158"/>
                    </a:lnTo>
                    <a:lnTo>
                      <a:pt x="133" y="159"/>
                    </a:lnTo>
                    <a:lnTo>
                      <a:pt x="137" y="160"/>
                    </a:lnTo>
                    <a:lnTo>
                      <a:pt x="141" y="161"/>
                    </a:lnTo>
                    <a:lnTo>
                      <a:pt x="145" y="163"/>
                    </a:lnTo>
                    <a:lnTo>
                      <a:pt x="150" y="163"/>
                    </a:lnTo>
                    <a:lnTo>
                      <a:pt x="153" y="164"/>
                    </a:lnTo>
                    <a:lnTo>
                      <a:pt x="157" y="165"/>
                    </a:lnTo>
                    <a:lnTo>
                      <a:pt x="160" y="165"/>
                    </a:lnTo>
                    <a:lnTo>
                      <a:pt x="164" y="165"/>
                    </a:lnTo>
                    <a:lnTo>
                      <a:pt x="168" y="165"/>
                    </a:lnTo>
                    <a:lnTo>
                      <a:pt x="172" y="164"/>
                    </a:lnTo>
                    <a:lnTo>
                      <a:pt x="176" y="163"/>
                    </a:lnTo>
                    <a:lnTo>
                      <a:pt x="180" y="162"/>
                    </a:lnTo>
                    <a:lnTo>
                      <a:pt x="183" y="160"/>
                    </a:lnTo>
                    <a:lnTo>
                      <a:pt x="187" y="159"/>
                    </a:lnTo>
                    <a:lnTo>
                      <a:pt x="190" y="158"/>
                    </a:lnTo>
                    <a:lnTo>
                      <a:pt x="194" y="156"/>
                    </a:lnTo>
                    <a:lnTo>
                      <a:pt x="196" y="155"/>
                    </a:lnTo>
                    <a:lnTo>
                      <a:pt x="199" y="154"/>
                    </a:lnTo>
                    <a:lnTo>
                      <a:pt x="201" y="153"/>
                    </a:lnTo>
                    <a:lnTo>
                      <a:pt x="202" y="152"/>
                    </a:lnTo>
                    <a:lnTo>
                      <a:pt x="203" y="152"/>
                    </a:lnTo>
                    <a:lnTo>
                      <a:pt x="203" y="151"/>
                    </a:lnTo>
                    <a:lnTo>
                      <a:pt x="204" y="151"/>
                    </a:lnTo>
                    <a:lnTo>
                      <a:pt x="205" y="149"/>
                    </a:lnTo>
                    <a:lnTo>
                      <a:pt x="207" y="146"/>
                    </a:lnTo>
                    <a:lnTo>
                      <a:pt x="208" y="143"/>
                    </a:lnTo>
                    <a:lnTo>
                      <a:pt x="209" y="140"/>
                    </a:lnTo>
                    <a:lnTo>
                      <a:pt x="210" y="136"/>
                    </a:lnTo>
                    <a:lnTo>
                      <a:pt x="209" y="132"/>
                    </a:lnTo>
                    <a:lnTo>
                      <a:pt x="207" y="128"/>
                    </a:lnTo>
                    <a:lnTo>
                      <a:pt x="206" y="126"/>
                    </a:lnTo>
                    <a:lnTo>
                      <a:pt x="204" y="124"/>
                    </a:lnTo>
                    <a:lnTo>
                      <a:pt x="203" y="122"/>
                    </a:lnTo>
                    <a:lnTo>
                      <a:pt x="201" y="120"/>
                    </a:lnTo>
                    <a:lnTo>
                      <a:pt x="198" y="119"/>
                    </a:lnTo>
                    <a:lnTo>
                      <a:pt x="196" y="117"/>
                    </a:lnTo>
                    <a:lnTo>
                      <a:pt x="194" y="116"/>
                    </a:lnTo>
                    <a:lnTo>
                      <a:pt x="191" y="114"/>
                    </a:lnTo>
                    <a:lnTo>
                      <a:pt x="189" y="113"/>
                    </a:lnTo>
                    <a:lnTo>
                      <a:pt x="187" y="112"/>
                    </a:lnTo>
                    <a:lnTo>
                      <a:pt x="185" y="111"/>
                    </a:lnTo>
                    <a:lnTo>
                      <a:pt x="183" y="110"/>
                    </a:lnTo>
                    <a:lnTo>
                      <a:pt x="182" y="110"/>
                    </a:lnTo>
                    <a:lnTo>
                      <a:pt x="181" y="109"/>
                    </a:lnTo>
                    <a:lnTo>
                      <a:pt x="180" y="109"/>
                    </a:lnTo>
                    <a:lnTo>
                      <a:pt x="180" y="109"/>
                    </a:lnTo>
                    <a:lnTo>
                      <a:pt x="179" y="108"/>
                    </a:lnTo>
                    <a:lnTo>
                      <a:pt x="178" y="107"/>
                    </a:lnTo>
                    <a:lnTo>
                      <a:pt x="176" y="105"/>
                    </a:lnTo>
                    <a:lnTo>
                      <a:pt x="174" y="103"/>
                    </a:lnTo>
                    <a:lnTo>
                      <a:pt x="171" y="100"/>
                    </a:lnTo>
                    <a:lnTo>
                      <a:pt x="168" y="96"/>
                    </a:lnTo>
                    <a:lnTo>
                      <a:pt x="164" y="93"/>
                    </a:lnTo>
                    <a:lnTo>
                      <a:pt x="161" y="89"/>
                    </a:lnTo>
                    <a:lnTo>
                      <a:pt x="157" y="85"/>
                    </a:lnTo>
                    <a:lnTo>
                      <a:pt x="154" y="81"/>
                    </a:lnTo>
                    <a:lnTo>
                      <a:pt x="150" y="77"/>
                    </a:lnTo>
                    <a:lnTo>
                      <a:pt x="147" y="73"/>
                    </a:lnTo>
                    <a:lnTo>
                      <a:pt x="144" y="70"/>
                    </a:lnTo>
                    <a:lnTo>
                      <a:pt x="141" y="67"/>
                    </a:lnTo>
                    <a:lnTo>
                      <a:pt x="140" y="64"/>
                    </a:lnTo>
                    <a:lnTo>
                      <a:pt x="138" y="62"/>
                    </a:lnTo>
                    <a:lnTo>
                      <a:pt x="138" y="60"/>
                    </a:lnTo>
                    <a:lnTo>
                      <a:pt x="137" y="58"/>
                    </a:lnTo>
                    <a:lnTo>
                      <a:pt x="136" y="55"/>
                    </a:lnTo>
                    <a:lnTo>
                      <a:pt x="135" y="52"/>
                    </a:lnTo>
                    <a:lnTo>
                      <a:pt x="134" y="49"/>
                    </a:lnTo>
                    <a:lnTo>
                      <a:pt x="133" y="46"/>
                    </a:lnTo>
                    <a:lnTo>
                      <a:pt x="132" y="43"/>
                    </a:lnTo>
                    <a:lnTo>
                      <a:pt x="132" y="40"/>
                    </a:lnTo>
                    <a:lnTo>
                      <a:pt x="131" y="38"/>
                    </a:lnTo>
                    <a:lnTo>
                      <a:pt x="130" y="35"/>
                    </a:lnTo>
                    <a:lnTo>
                      <a:pt x="129" y="33"/>
                    </a:lnTo>
                    <a:lnTo>
                      <a:pt x="129" y="30"/>
                    </a:lnTo>
                    <a:lnTo>
                      <a:pt x="129" y="28"/>
                    </a:lnTo>
                    <a:lnTo>
                      <a:pt x="128" y="27"/>
                    </a:lnTo>
                    <a:lnTo>
                      <a:pt x="128" y="26"/>
                    </a:lnTo>
                    <a:lnTo>
                      <a:pt x="128" y="26"/>
                    </a:lnTo>
                    <a:lnTo>
                      <a:pt x="20" y="0"/>
                    </a:lnTo>
                    <a:close/>
                  </a:path>
                </a:pathLst>
              </a:custGeom>
              <a:solidFill>
                <a:srgbClr val="000000"/>
              </a:solidFill>
              <a:ln w="9525">
                <a:noFill/>
                <a:round/>
                <a:headEnd/>
                <a:tailEnd/>
              </a:ln>
            </p:spPr>
            <p:txBody>
              <a:bodyPr/>
              <a:lstStyle/>
              <a:p>
                <a:endParaRPr lang="ru-RU"/>
              </a:p>
            </p:txBody>
          </p:sp>
          <p:sp>
            <p:nvSpPr>
              <p:cNvPr id="170" name="Freeform 52"/>
              <p:cNvSpPr>
                <a:spLocks/>
              </p:cNvSpPr>
              <p:nvPr/>
            </p:nvSpPr>
            <p:spPr bwMode="auto">
              <a:xfrm>
                <a:off x="1458" y="3399"/>
                <a:ext cx="21" cy="42"/>
              </a:xfrm>
              <a:custGeom>
                <a:avLst/>
                <a:gdLst/>
                <a:ahLst/>
                <a:cxnLst>
                  <a:cxn ang="0">
                    <a:pos x="2" y="41"/>
                  </a:cxn>
                  <a:cxn ang="0">
                    <a:pos x="2" y="42"/>
                  </a:cxn>
                  <a:cxn ang="0">
                    <a:pos x="21" y="1"/>
                  </a:cxn>
                  <a:cxn ang="0">
                    <a:pos x="19" y="0"/>
                  </a:cxn>
                  <a:cxn ang="0">
                    <a:pos x="0" y="40"/>
                  </a:cxn>
                  <a:cxn ang="0">
                    <a:pos x="0" y="41"/>
                  </a:cxn>
                  <a:cxn ang="0">
                    <a:pos x="0" y="40"/>
                  </a:cxn>
                  <a:cxn ang="0">
                    <a:pos x="0" y="41"/>
                  </a:cxn>
                  <a:cxn ang="0">
                    <a:pos x="0" y="41"/>
                  </a:cxn>
                  <a:cxn ang="0">
                    <a:pos x="2" y="41"/>
                  </a:cxn>
                </a:cxnLst>
                <a:rect l="0" t="0" r="r" b="b"/>
                <a:pathLst>
                  <a:path w="21" h="42">
                    <a:moveTo>
                      <a:pt x="2" y="41"/>
                    </a:moveTo>
                    <a:lnTo>
                      <a:pt x="2" y="42"/>
                    </a:lnTo>
                    <a:lnTo>
                      <a:pt x="21" y="1"/>
                    </a:lnTo>
                    <a:lnTo>
                      <a:pt x="19" y="0"/>
                    </a:lnTo>
                    <a:lnTo>
                      <a:pt x="0" y="40"/>
                    </a:lnTo>
                    <a:lnTo>
                      <a:pt x="0" y="41"/>
                    </a:lnTo>
                    <a:lnTo>
                      <a:pt x="0" y="40"/>
                    </a:lnTo>
                    <a:lnTo>
                      <a:pt x="0" y="41"/>
                    </a:lnTo>
                    <a:lnTo>
                      <a:pt x="0" y="41"/>
                    </a:lnTo>
                    <a:lnTo>
                      <a:pt x="2" y="41"/>
                    </a:lnTo>
                    <a:close/>
                  </a:path>
                </a:pathLst>
              </a:custGeom>
              <a:solidFill>
                <a:srgbClr val="000000"/>
              </a:solidFill>
              <a:ln w="9525">
                <a:noFill/>
                <a:round/>
                <a:headEnd/>
                <a:tailEnd/>
              </a:ln>
            </p:spPr>
            <p:txBody>
              <a:bodyPr/>
              <a:lstStyle/>
              <a:p>
                <a:endParaRPr lang="ru-RU"/>
              </a:p>
            </p:txBody>
          </p:sp>
          <p:sp>
            <p:nvSpPr>
              <p:cNvPr id="171" name="Freeform 53"/>
              <p:cNvSpPr>
                <a:spLocks/>
              </p:cNvSpPr>
              <p:nvPr/>
            </p:nvSpPr>
            <p:spPr bwMode="auto">
              <a:xfrm>
                <a:off x="1458" y="3440"/>
                <a:ext cx="6" cy="41"/>
              </a:xfrm>
              <a:custGeom>
                <a:avLst/>
                <a:gdLst/>
                <a:ahLst/>
                <a:cxnLst>
                  <a:cxn ang="0">
                    <a:pos x="6" y="39"/>
                  </a:cxn>
                  <a:cxn ang="0">
                    <a:pos x="6" y="40"/>
                  </a:cxn>
                  <a:cxn ang="0">
                    <a:pos x="2" y="0"/>
                  </a:cxn>
                  <a:cxn ang="0">
                    <a:pos x="0" y="0"/>
                  </a:cxn>
                  <a:cxn ang="0">
                    <a:pos x="4" y="40"/>
                  </a:cxn>
                  <a:cxn ang="0">
                    <a:pos x="4" y="41"/>
                  </a:cxn>
                  <a:cxn ang="0">
                    <a:pos x="4" y="40"/>
                  </a:cxn>
                  <a:cxn ang="0">
                    <a:pos x="4" y="41"/>
                  </a:cxn>
                  <a:cxn ang="0">
                    <a:pos x="4" y="41"/>
                  </a:cxn>
                  <a:cxn ang="0">
                    <a:pos x="6" y="39"/>
                  </a:cxn>
                </a:cxnLst>
                <a:rect l="0" t="0" r="r" b="b"/>
                <a:pathLst>
                  <a:path w="6" h="41">
                    <a:moveTo>
                      <a:pt x="6" y="39"/>
                    </a:moveTo>
                    <a:lnTo>
                      <a:pt x="6" y="40"/>
                    </a:lnTo>
                    <a:lnTo>
                      <a:pt x="2" y="0"/>
                    </a:lnTo>
                    <a:lnTo>
                      <a:pt x="0" y="0"/>
                    </a:lnTo>
                    <a:lnTo>
                      <a:pt x="4" y="40"/>
                    </a:lnTo>
                    <a:lnTo>
                      <a:pt x="4" y="41"/>
                    </a:lnTo>
                    <a:lnTo>
                      <a:pt x="4" y="40"/>
                    </a:lnTo>
                    <a:lnTo>
                      <a:pt x="4" y="41"/>
                    </a:lnTo>
                    <a:lnTo>
                      <a:pt x="4" y="41"/>
                    </a:lnTo>
                    <a:lnTo>
                      <a:pt x="6" y="39"/>
                    </a:lnTo>
                    <a:close/>
                  </a:path>
                </a:pathLst>
              </a:custGeom>
              <a:solidFill>
                <a:srgbClr val="000000"/>
              </a:solidFill>
              <a:ln w="9525">
                <a:noFill/>
                <a:round/>
                <a:headEnd/>
                <a:tailEnd/>
              </a:ln>
            </p:spPr>
            <p:txBody>
              <a:bodyPr/>
              <a:lstStyle/>
              <a:p>
                <a:endParaRPr lang="ru-RU"/>
              </a:p>
            </p:txBody>
          </p:sp>
          <p:sp>
            <p:nvSpPr>
              <p:cNvPr id="172" name="Freeform 54"/>
              <p:cNvSpPr>
                <a:spLocks/>
              </p:cNvSpPr>
              <p:nvPr/>
            </p:nvSpPr>
            <p:spPr bwMode="auto">
              <a:xfrm>
                <a:off x="1462" y="3479"/>
                <a:ext cx="33" cy="17"/>
              </a:xfrm>
              <a:custGeom>
                <a:avLst/>
                <a:gdLst/>
                <a:ahLst/>
                <a:cxnLst>
                  <a:cxn ang="0">
                    <a:pos x="32" y="15"/>
                  </a:cxn>
                  <a:cxn ang="0">
                    <a:pos x="33" y="15"/>
                  </a:cxn>
                  <a:cxn ang="0">
                    <a:pos x="30" y="14"/>
                  </a:cxn>
                  <a:cxn ang="0">
                    <a:pos x="27" y="13"/>
                  </a:cxn>
                  <a:cxn ang="0">
                    <a:pos x="24" y="13"/>
                  </a:cxn>
                  <a:cxn ang="0">
                    <a:pos x="22" y="11"/>
                  </a:cxn>
                  <a:cxn ang="0">
                    <a:pos x="19" y="10"/>
                  </a:cxn>
                  <a:cxn ang="0">
                    <a:pos x="17" y="9"/>
                  </a:cxn>
                  <a:cxn ang="0">
                    <a:pos x="14" y="7"/>
                  </a:cxn>
                  <a:cxn ang="0">
                    <a:pos x="12" y="6"/>
                  </a:cxn>
                  <a:cxn ang="0">
                    <a:pos x="10" y="5"/>
                  </a:cxn>
                  <a:cxn ang="0">
                    <a:pos x="8" y="4"/>
                  </a:cxn>
                  <a:cxn ang="0">
                    <a:pos x="6" y="3"/>
                  </a:cxn>
                  <a:cxn ang="0">
                    <a:pos x="5" y="2"/>
                  </a:cxn>
                  <a:cxn ang="0">
                    <a:pos x="3" y="1"/>
                  </a:cxn>
                  <a:cxn ang="0">
                    <a:pos x="2" y="1"/>
                  </a:cxn>
                  <a:cxn ang="0">
                    <a:pos x="2" y="0"/>
                  </a:cxn>
                  <a:cxn ang="0">
                    <a:pos x="2" y="0"/>
                  </a:cxn>
                  <a:cxn ang="0">
                    <a:pos x="0" y="2"/>
                  </a:cxn>
                  <a:cxn ang="0">
                    <a:pos x="0" y="2"/>
                  </a:cxn>
                  <a:cxn ang="0">
                    <a:pos x="1" y="3"/>
                  </a:cxn>
                  <a:cxn ang="0">
                    <a:pos x="2" y="3"/>
                  </a:cxn>
                  <a:cxn ang="0">
                    <a:pos x="3" y="4"/>
                  </a:cxn>
                  <a:cxn ang="0">
                    <a:pos x="5" y="5"/>
                  </a:cxn>
                  <a:cxn ang="0">
                    <a:pos x="6" y="6"/>
                  </a:cxn>
                  <a:cxn ang="0">
                    <a:pos x="8" y="7"/>
                  </a:cxn>
                  <a:cxn ang="0">
                    <a:pos x="11" y="8"/>
                  </a:cxn>
                  <a:cxn ang="0">
                    <a:pos x="13" y="10"/>
                  </a:cxn>
                  <a:cxn ang="0">
                    <a:pos x="15" y="11"/>
                  </a:cxn>
                  <a:cxn ang="0">
                    <a:pos x="18" y="12"/>
                  </a:cxn>
                  <a:cxn ang="0">
                    <a:pos x="21" y="13"/>
                  </a:cxn>
                  <a:cxn ang="0">
                    <a:pos x="24" y="15"/>
                  </a:cxn>
                  <a:cxn ang="0">
                    <a:pos x="27" y="16"/>
                  </a:cxn>
                  <a:cxn ang="0">
                    <a:pos x="29" y="16"/>
                  </a:cxn>
                  <a:cxn ang="0">
                    <a:pos x="32" y="17"/>
                  </a:cxn>
                  <a:cxn ang="0">
                    <a:pos x="32" y="17"/>
                  </a:cxn>
                  <a:cxn ang="0">
                    <a:pos x="32" y="15"/>
                  </a:cxn>
                </a:cxnLst>
                <a:rect l="0" t="0" r="r" b="b"/>
                <a:pathLst>
                  <a:path w="33" h="17">
                    <a:moveTo>
                      <a:pt x="32" y="15"/>
                    </a:moveTo>
                    <a:lnTo>
                      <a:pt x="33" y="15"/>
                    </a:lnTo>
                    <a:lnTo>
                      <a:pt x="30" y="14"/>
                    </a:lnTo>
                    <a:lnTo>
                      <a:pt x="27" y="13"/>
                    </a:lnTo>
                    <a:lnTo>
                      <a:pt x="24" y="13"/>
                    </a:lnTo>
                    <a:lnTo>
                      <a:pt x="22" y="11"/>
                    </a:lnTo>
                    <a:lnTo>
                      <a:pt x="19" y="10"/>
                    </a:lnTo>
                    <a:lnTo>
                      <a:pt x="17" y="9"/>
                    </a:lnTo>
                    <a:lnTo>
                      <a:pt x="14" y="7"/>
                    </a:lnTo>
                    <a:lnTo>
                      <a:pt x="12" y="6"/>
                    </a:lnTo>
                    <a:lnTo>
                      <a:pt x="10" y="5"/>
                    </a:lnTo>
                    <a:lnTo>
                      <a:pt x="8" y="4"/>
                    </a:lnTo>
                    <a:lnTo>
                      <a:pt x="6" y="3"/>
                    </a:lnTo>
                    <a:lnTo>
                      <a:pt x="5" y="2"/>
                    </a:lnTo>
                    <a:lnTo>
                      <a:pt x="3" y="1"/>
                    </a:lnTo>
                    <a:lnTo>
                      <a:pt x="2" y="1"/>
                    </a:lnTo>
                    <a:lnTo>
                      <a:pt x="2" y="0"/>
                    </a:lnTo>
                    <a:lnTo>
                      <a:pt x="2" y="0"/>
                    </a:lnTo>
                    <a:lnTo>
                      <a:pt x="0" y="2"/>
                    </a:lnTo>
                    <a:lnTo>
                      <a:pt x="0" y="2"/>
                    </a:lnTo>
                    <a:lnTo>
                      <a:pt x="1" y="3"/>
                    </a:lnTo>
                    <a:lnTo>
                      <a:pt x="2" y="3"/>
                    </a:lnTo>
                    <a:lnTo>
                      <a:pt x="3" y="4"/>
                    </a:lnTo>
                    <a:lnTo>
                      <a:pt x="5" y="5"/>
                    </a:lnTo>
                    <a:lnTo>
                      <a:pt x="6" y="6"/>
                    </a:lnTo>
                    <a:lnTo>
                      <a:pt x="8" y="7"/>
                    </a:lnTo>
                    <a:lnTo>
                      <a:pt x="11" y="8"/>
                    </a:lnTo>
                    <a:lnTo>
                      <a:pt x="13" y="10"/>
                    </a:lnTo>
                    <a:lnTo>
                      <a:pt x="15" y="11"/>
                    </a:lnTo>
                    <a:lnTo>
                      <a:pt x="18" y="12"/>
                    </a:lnTo>
                    <a:lnTo>
                      <a:pt x="21" y="13"/>
                    </a:lnTo>
                    <a:lnTo>
                      <a:pt x="24" y="15"/>
                    </a:lnTo>
                    <a:lnTo>
                      <a:pt x="27" y="16"/>
                    </a:lnTo>
                    <a:lnTo>
                      <a:pt x="29" y="16"/>
                    </a:lnTo>
                    <a:lnTo>
                      <a:pt x="32" y="17"/>
                    </a:lnTo>
                    <a:lnTo>
                      <a:pt x="32" y="17"/>
                    </a:lnTo>
                    <a:lnTo>
                      <a:pt x="32" y="15"/>
                    </a:lnTo>
                    <a:close/>
                  </a:path>
                </a:pathLst>
              </a:custGeom>
              <a:solidFill>
                <a:srgbClr val="000000"/>
              </a:solidFill>
              <a:ln w="9525">
                <a:noFill/>
                <a:round/>
                <a:headEnd/>
                <a:tailEnd/>
              </a:ln>
            </p:spPr>
            <p:txBody>
              <a:bodyPr/>
              <a:lstStyle/>
              <a:p>
                <a:endParaRPr lang="ru-RU"/>
              </a:p>
            </p:txBody>
          </p:sp>
          <p:sp>
            <p:nvSpPr>
              <p:cNvPr id="173" name="Freeform 55"/>
              <p:cNvSpPr>
                <a:spLocks/>
              </p:cNvSpPr>
              <p:nvPr/>
            </p:nvSpPr>
            <p:spPr bwMode="auto">
              <a:xfrm>
                <a:off x="1494" y="3494"/>
                <a:ext cx="23" cy="12"/>
              </a:xfrm>
              <a:custGeom>
                <a:avLst/>
                <a:gdLst/>
                <a:ahLst/>
                <a:cxnLst>
                  <a:cxn ang="0">
                    <a:pos x="23" y="9"/>
                  </a:cxn>
                  <a:cxn ang="0">
                    <a:pos x="23" y="9"/>
                  </a:cxn>
                  <a:cxn ang="0">
                    <a:pos x="18" y="6"/>
                  </a:cxn>
                  <a:cxn ang="0">
                    <a:pos x="15" y="4"/>
                  </a:cxn>
                  <a:cxn ang="0">
                    <a:pos x="12" y="3"/>
                  </a:cxn>
                  <a:cxn ang="0">
                    <a:pos x="11" y="2"/>
                  </a:cxn>
                  <a:cxn ang="0">
                    <a:pos x="9" y="2"/>
                  </a:cxn>
                  <a:cxn ang="0">
                    <a:pos x="8" y="1"/>
                  </a:cxn>
                  <a:cxn ang="0">
                    <a:pos x="5" y="1"/>
                  </a:cxn>
                  <a:cxn ang="0">
                    <a:pos x="0" y="0"/>
                  </a:cxn>
                  <a:cxn ang="0">
                    <a:pos x="0" y="2"/>
                  </a:cxn>
                  <a:cxn ang="0">
                    <a:pos x="4" y="3"/>
                  </a:cxn>
                  <a:cxn ang="0">
                    <a:pos x="7" y="3"/>
                  </a:cxn>
                  <a:cxn ang="0">
                    <a:pos x="8" y="4"/>
                  </a:cxn>
                  <a:cxn ang="0">
                    <a:pos x="10" y="4"/>
                  </a:cxn>
                  <a:cxn ang="0">
                    <a:pos x="11" y="5"/>
                  </a:cxn>
                  <a:cxn ang="0">
                    <a:pos x="14" y="6"/>
                  </a:cxn>
                  <a:cxn ang="0">
                    <a:pos x="17" y="9"/>
                  </a:cxn>
                  <a:cxn ang="0">
                    <a:pos x="22" y="12"/>
                  </a:cxn>
                  <a:cxn ang="0">
                    <a:pos x="22" y="12"/>
                  </a:cxn>
                  <a:cxn ang="0">
                    <a:pos x="23" y="9"/>
                  </a:cxn>
                </a:cxnLst>
                <a:rect l="0" t="0" r="r" b="b"/>
                <a:pathLst>
                  <a:path w="23" h="12">
                    <a:moveTo>
                      <a:pt x="23" y="9"/>
                    </a:moveTo>
                    <a:lnTo>
                      <a:pt x="23" y="9"/>
                    </a:lnTo>
                    <a:lnTo>
                      <a:pt x="18" y="6"/>
                    </a:lnTo>
                    <a:lnTo>
                      <a:pt x="15" y="4"/>
                    </a:lnTo>
                    <a:lnTo>
                      <a:pt x="12" y="3"/>
                    </a:lnTo>
                    <a:lnTo>
                      <a:pt x="11" y="2"/>
                    </a:lnTo>
                    <a:lnTo>
                      <a:pt x="9" y="2"/>
                    </a:lnTo>
                    <a:lnTo>
                      <a:pt x="8" y="1"/>
                    </a:lnTo>
                    <a:lnTo>
                      <a:pt x="5" y="1"/>
                    </a:lnTo>
                    <a:lnTo>
                      <a:pt x="0" y="0"/>
                    </a:lnTo>
                    <a:lnTo>
                      <a:pt x="0" y="2"/>
                    </a:lnTo>
                    <a:lnTo>
                      <a:pt x="4" y="3"/>
                    </a:lnTo>
                    <a:lnTo>
                      <a:pt x="7" y="3"/>
                    </a:lnTo>
                    <a:lnTo>
                      <a:pt x="8" y="4"/>
                    </a:lnTo>
                    <a:lnTo>
                      <a:pt x="10" y="4"/>
                    </a:lnTo>
                    <a:lnTo>
                      <a:pt x="11" y="5"/>
                    </a:lnTo>
                    <a:lnTo>
                      <a:pt x="14" y="6"/>
                    </a:lnTo>
                    <a:lnTo>
                      <a:pt x="17" y="9"/>
                    </a:lnTo>
                    <a:lnTo>
                      <a:pt x="22" y="12"/>
                    </a:lnTo>
                    <a:lnTo>
                      <a:pt x="22" y="12"/>
                    </a:lnTo>
                    <a:lnTo>
                      <a:pt x="23" y="9"/>
                    </a:lnTo>
                    <a:close/>
                  </a:path>
                </a:pathLst>
              </a:custGeom>
              <a:solidFill>
                <a:srgbClr val="000000"/>
              </a:solidFill>
              <a:ln w="9525">
                <a:noFill/>
                <a:round/>
                <a:headEnd/>
                <a:tailEnd/>
              </a:ln>
            </p:spPr>
            <p:txBody>
              <a:bodyPr/>
              <a:lstStyle/>
              <a:p>
                <a:endParaRPr lang="ru-RU"/>
              </a:p>
            </p:txBody>
          </p:sp>
          <p:sp>
            <p:nvSpPr>
              <p:cNvPr id="174" name="Freeform 56"/>
              <p:cNvSpPr>
                <a:spLocks/>
              </p:cNvSpPr>
              <p:nvPr/>
            </p:nvSpPr>
            <p:spPr bwMode="auto">
              <a:xfrm>
                <a:off x="1516" y="3503"/>
                <a:ext cx="42" cy="41"/>
              </a:xfrm>
              <a:custGeom>
                <a:avLst/>
                <a:gdLst/>
                <a:ahLst/>
                <a:cxnLst>
                  <a:cxn ang="0">
                    <a:pos x="42" y="39"/>
                  </a:cxn>
                  <a:cxn ang="0">
                    <a:pos x="42" y="39"/>
                  </a:cxn>
                  <a:cxn ang="0">
                    <a:pos x="40" y="37"/>
                  </a:cxn>
                  <a:cxn ang="0">
                    <a:pos x="38" y="35"/>
                  </a:cxn>
                  <a:cxn ang="0">
                    <a:pos x="36" y="33"/>
                  </a:cxn>
                  <a:cxn ang="0">
                    <a:pos x="34" y="31"/>
                  </a:cxn>
                  <a:cxn ang="0">
                    <a:pos x="32" y="28"/>
                  </a:cxn>
                  <a:cxn ang="0">
                    <a:pos x="30" y="26"/>
                  </a:cxn>
                  <a:cxn ang="0">
                    <a:pos x="27" y="23"/>
                  </a:cxn>
                  <a:cxn ang="0">
                    <a:pos x="25" y="20"/>
                  </a:cxn>
                  <a:cxn ang="0">
                    <a:pos x="22" y="17"/>
                  </a:cxn>
                  <a:cxn ang="0">
                    <a:pos x="20" y="15"/>
                  </a:cxn>
                  <a:cxn ang="0">
                    <a:pos x="17" y="12"/>
                  </a:cxn>
                  <a:cxn ang="0">
                    <a:pos x="14" y="9"/>
                  </a:cxn>
                  <a:cxn ang="0">
                    <a:pos x="11" y="7"/>
                  </a:cxn>
                  <a:cxn ang="0">
                    <a:pos x="8" y="5"/>
                  </a:cxn>
                  <a:cxn ang="0">
                    <a:pos x="5" y="3"/>
                  </a:cxn>
                  <a:cxn ang="0">
                    <a:pos x="1" y="0"/>
                  </a:cxn>
                  <a:cxn ang="0">
                    <a:pos x="0" y="3"/>
                  </a:cxn>
                  <a:cxn ang="0">
                    <a:pos x="4" y="4"/>
                  </a:cxn>
                  <a:cxn ang="0">
                    <a:pos x="7" y="7"/>
                  </a:cxn>
                  <a:cxn ang="0">
                    <a:pos x="10" y="8"/>
                  </a:cxn>
                  <a:cxn ang="0">
                    <a:pos x="12" y="11"/>
                  </a:cxn>
                  <a:cxn ang="0">
                    <a:pos x="15" y="14"/>
                  </a:cxn>
                  <a:cxn ang="0">
                    <a:pos x="18" y="17"/>
                  </a:cxn>
                  <a:cxn ang="0">
                    <a:pos x="20" y="19"/>
                  </a:cxn>
                  <a:cxn ang="0">
                    <a:pos x="23" y="22"/>
                  </a:cxn>
                  <a:cxn ang="0">
                    <a:pos x="26" y="25"/>
                  </a:cxn>
                  <a:cxn ang="0">
                    <a:pos x="28" y="27"/>
                  </a:cxn>
                  <a:cxn ang="0">
                    <a:pos x="30" y="30"/>
                  </a:cxn>
                  <a:cxn ang="0">
                    <a:pos x="33" y="32"/>
                  </a:cxn>
                  <a:cxn ang="0">
                    <a:pos x="35" y="35"/>
                  </a:cxn>
                  <a:cxn ang="0">
                    <a:pos x="36" y="37"/>
                  </a:cxn>
                  <a:cxn ang="0">
                    <a:pos x="38" y="39"/>
                  </a:cxn>
                  <a:cxn ang="0">
                    <a:pos x="40" y="41"/>
                  </a:cxn>
                  <a:cxn ang="0">
                    <a:pos x="40" y="41"/>
                  </a:cxn>
                  <a:cxn ang="0">
                    <a:pos x="42" y="39"/>
                  </a:cxn>
                </a:cxnLst>
                <a:rect l="0" t="0" r="r" b="b"/>
                <a:pathLst>
                  <a:path w="42" h="41">
                    <a:moveTo>
                      <a:pt x="42" y="39"/>
                    </a:moveTo>
                    <a:lnTo>
                      <a:pt x="42" y="39"/>
                    </a:lnTo>
                    <a:lnTo>
                      <a:pt x="40" y="37"/>
                    </a:lnTo>
                    <a:lnTo>
                      <a:pt x="38" y="35"/>
                    </a:lnTo>
                    <a:lnTo>
                      <a:pt x="36" y="33"/>
                    </a:lnTo>
                    <a:lnTo>
                      <a:pt x="34" y="31"/>
                    </a:lnTo>
                    <a:lnTo>
                      <a:pt x="32" y="28"/>
                    </a:lnTo>
                    <a:lnTo>
                      <a:pt x="30" y="26"/>
                    </a:lnTo>
                    <a:lnTo>
                      <a:pt x="27" y="23"/>
                    </a:lnTo>
                    <a:lnTo>
                      <a:pt x="25" y="20"/>
                    </a:lnTo>
                    <a:lnTo>
                      <a:pt x="22" y="17"/>
                    </a:lnTo>
                    <a:lnTo>
                      <a:pt x="20" y="15"/>
                    </a:lnTo>
                    <a:lnTo>
                      <a:pt x="17" y="12"/>
                    </a:lnTo>
                    <a:lnTo>
                      <a:pt x="14" y="9"/>
                    </a:lnTo>
                    <a:lnTo>
                      <a:pt x="11" y="7"/>
                    </a:lnTo>
                    <a:lnTo>
                      <a:pt x="8" y="5"/>
                    </a:lnTo>
                    <a:lnTo>
                      <a:pt x="5" y="3"/>
                    </a:lnTo>
                    <a:lnTo>
                      <a:pt x="1" y="0"/>
                    </a:lnTo>
                    <a:lnTo>
                      <a:pt x="0" y="3"/>
                    </a:lnTo>
                    <a:lnTo>
                      <a:pt x="4" y="4"/>
                    </a:lnTo>
                    <a:lnTo>
                      <a:pt x="7" y="7"/>
                    </a:lnTo>
                    <a:lnTo>
                      <a:pt x="10" y="8"/>
                    </a:lnTo>
                    <a:lnTo>
                      <a:pt x="12" y="11"/>
                    </a:lnTo>
                    <a:lnTo>
                      <a:pt x="15" y="14"/>
                    </a:lnTo>
                    <a:lnTo>
                      <a:pt x="18" y="17"/>
                    </a:lnTo>
                    <a:lnTo>
                      <a:pt x="20" y="19"/>
                    </a:lnTo>
                    <a:lnTo>
                      <a:pt x="23" y="22"/>
                    </a:lnTo>
                    <a:lnTo>
                      <a:pt x="26" y="25"/>
                    </a:lnTo>
                    <a:lnTo>
                      <a:pt x="28" y="27"/>
                    </a:lnTo>
                    <a:lnTo>
                      <a:pt x="30" y="30"/>
                    </a:lnTo>
                    <a:lnTo>
                      <a:pt x="33" y="32"/>
                    </a:lnTo>
                    <a:lnTo>
                      <a:pt x="35" y="35"/>
                    </a:lnTo>
                    <a:lnTo>
                      <a:pt x="36" y="37"/>
                    </a:lnTo>
                    <a:lnTo>
                      <a:pt x="38" y="39"/>
                    </a:lnTo>
                    <a:lnTo>
                      <a:pt x="40" y="41"/>
                    </a:lnTo>
                    <a:lnTo>
                      <a:pt x="40" y="41"/>
                    </a:lnTo>
                    <a:lnTo>
                      <a:pt x="42" y="39"/>
                    </a:lnTo>
                    <a:close/>
                  </a:path>
                </a:pathLst>
              </a:custGeom>
              <a:solidFill>
                <a:srgbClr val="000000"/>
              </a:solidFill>
              <a:ln w="9525">
                <a:noFill/>
                <a:round/>
                <a:headEnd/>
                <a:tailEnd/>
              </a:ln>
            </p:spPr>
            <p:txBody>
              <a:bodyPr/>
              <a:lstStyle/>
              <a:p>
                <a:endParaRPr lang="ru-RU"/>
              </a:p>
            </p:txBody>
          </p:sp>
          <p:sp>
            <p:nvSpPr>
              <p:cNvPr id="175" name="Freeform 57"/>
              <p:cNvSpPr>
                <a:spLocks/>
              </p:cNvSpPr>
              <p:nvPr/>
            </p:nvSpPr>
            <p:spPr bwMode="auto">
              <a:xfrm>
                <a:off x="1556" y="3542"/>
                <a:ext cx="59" cy="23"/>
              </a:xfrm>
              <a:custGeom>
                <a:avLst/>
                <a:gdLst/>
                <a:ahLst/>
                <a:cxnLst>
                  <a:cxn ang="0">
                    <a:pos x="59" y="20"/>
                  </a:cxn>
                  <a:cxn ang="0">
                    <a:pos x="59" y="20"/>
                  </a:cxn>
                  <a:cxn ang="0">
                    <a:pos x="56" y="20"/>
                  </a:cxn>
                  <a:cxn ang="0">
                    <a:pos x="52" y="19"/>
                  </a:cxn>
                  <a:cxn ang="0">
                    <a:pos x="48" y="18"/>
                  </a:cxn>
                  <a:cxn ang="0">
                    <a:pos x="44" y="17"/>
                  </a:cxn>
                  <a:cxn ang="0">
                    <a:pos x="40" y="16"/>
                  </a:cxn>
                  <a:cxn ang="0">
                    <a:pos x="35" y="15"/>
                  </a:cxn>
                  <a:cxn ang="0">
                    <a:pos x="31" y="13"/>
                  </a:cxn>
                  <a:cxn ang="0">
                    <a:pos x="27" y="12"/>
                  </a:cxn>
                  <a:cxn ang="0">
                    <a:pos x="22" y="11"/>
                  </a:cxn>
                  <a:cxn ang="0">
                    <a:pos x="19" y="9"/>
                  </a:cxn>
                  <a:cxn ang="0">
                    <a:pos x="15" y="8"/>
                  </a:cxn>
                  <a:cxn ang="0">
                    <a:pos x="12" y="6"/>
                  </a:cxn>
                  <a:cxn ang="0">
                    <a:pos x="9" y="4"/>
                  </a:cxn>
                  <a:cxn ang="0">
                    <a:pos x="5" y="3"/>
                  </a:cxn>
                  <a:cxn ang="0">
                    <a:pos x="3" y="1"/>
                  </a:cxn>
                  <a:cxn ang="0">
                    <a:pos x="2" y="0"/>
                  </a:cxn>
                  <a:cxn ang="0">
                    <a:pos x="0" y="2"/>
                  </a:cxn>
                  <a:cxn ang="0">
                    <a:pos x="2" y="3"/>
                  </a:cxn>
                  <a:cxn ang="0">
                    <a:pos x="4" y="5"/>
                  </a:cxn>
                  <a:cxn ang="0">
                    <a:pos x="7" y="6"/>
                  </a:cxn>
                  <a:cxn ang="0">
                    <a:pos x="10" y="8"/>
                  </a:cxn>
                  <a:cxn ang="0">
                    <a:pos x="14" y="10"/>
                  </a:cxn>
                  <a:cxn ang="0">
                    <a:pos x="18" y="12"/>
                  </a:cxn>
                  <a:cxn ang="0">
                    <a:pos x="22" y="13"/>
                  </a:cxn>
                  <a:cxn ang="0">
                    <a:pos x="26" y="15"/>
                  </a:cxn>
                  <a:cxn ang="0">
                    <a:pos x="30" y="16"/>
                  </a:cxn>
                  <a:cxn ang="0">
                    <a:pos x="34" y="17"/>
                  </a:cxn>
                  <a:cxn ang="0">
                    <a:pos x="39" y="18"/>
                  </a:cxn>
                  <a:cxn ang="0">
                    <a:pos x="43" y="20"/>
                  </a:cxn>
                  <a:cxn ang="0">
                    <a:pos x="47" y="20"/>
                  </a:cxn>
                  <a:cxn ang="0">
                    <a:pos x="51" y="21"/>
                  </a:cxn>
                  <a:cxn ang="0">
                    <a:pos x="55" y="22"/>
                  </a:cxn>
                  <a:cxn ang="0">
                    <a:pos x="59" y="23"/>
                  </a:cxn>
                  <a:cxn ang="0">
                    <a:pos x="59" y="23"/>
                  </a:cxn>
                  <a:cxn ang="0">
                    <a:pos x="59" y="20"/>
                  </a:cxn>
                </a:cxnLst>
                <a:rect l="0" t="0" r="r" b="b"/>
                <a:pathLst>
                  <a:path w="59" h="23">
                    <a:moveTo>
                      <a:pt x="59" y="20"/>
                    </a:moveTo>
                    <a:lnTo>
                      <a:pt x="59" y="20"/>
                    </a:lnTo>
                    <a:lnTo>
                      <a:pt x="56" y="20"/>
                    </a:lnTo>
                    <a:lnTo>
                      <a:pt x="52" y="19"/>
                    </a:lnTo>
                    <a:lnTo>
                      <a:pt x="48" y="18"/>
                    </a:lnTo>
                    <a:lnTo>
                      <a:pt x="44" y="17"/>
                    </a:lnTo>
                    <a:lnTo>
                      <a:pt x="40" y="16"/>
                    </a:lnTo>
                    <a:lnTo>
                      <a:pt x="35" y="15"/>
                    </a:lnTo>
                    <a:lnTo>
                      <a:pt x="31" y="13"/>
                    </a:lnTo>
                    <a:lnTo>
                      <a:pt x="27" y="12"/>
                    </a:lnTo>
                    <a:lnTo>
                      <a:pt x="22" y="11"/>
                    </a:lnTo>
                    <a:lnTo>
                      <a:pt x="19" y="9"/>
                    </a:lnTo>
                    <a:lnTo>
                      <a:pt x="15" y="8"/>
                    </a:lnTo>
                    <a:lnTo>
                      <a:pt x="12" y="6"/>
                    </a:lnTo>
                    <a:lnTo>
                      <a:pt x="9" y="4"/>
                    </a:lnTo>
                    <a:lnTo>
                      <a:pt x="5" y="3"/>
                    </a:lnTo>
                    <a:lnTo>
                      <a:pt x="3" y="1"/>
                    </a:lnTo>
                    <a:lnTo>
                      <a:pt x="2" y="0"/>
                    </a:lnTo>
                    <a:lnTo>
                      <a:pt x="0" y="2"/>
                    </a:lnTo>
                    <a:lnTo>
                      <a:pt x="2" y="3"/>
                    </a:lnTo>
                    <a:lnTo>
                      <a:pt x="4" y="5"/>
                    </a:lnTo>
                    <a:lnTo>
                      <a:pt x="7" y="6"/>
                    </a:lnTo>
                    <a:lnTo>
                      <a:pt x="10" y="8"/>
                    </a:lnTo>
                    <a:lnTo>
                      <a:pt x="14" y="10"/>
                    </a:lnTo>
                    <a:lnTo>
                      <a:pt x="18" y="12"/>
                    </a:lnTo>
                    <a:lnTo>
                      <a:pt x="22" y="13"/>
                    </a:lnTo>
                    <a:lnTo>
                      <a:pt x="26" y="15"/>
                    </a:lnTo>
                    <a:lnTo>
                      <a:pt x="30" y="16"/>
                    </a:lnTo>
                    <a:lnTo>
                      <a:pt x="34" y="17"/>
                    </a:lnTo>
                    <a:lnTo>
                      <a:pt x="39" y="18"/>
                    </a:lnTo>
                    <a:lnTo>
                      <a:pt x="43" y="20"/>
                    </a:lnTo>
                    <a:lnTo>
                      <a:pt x="47" y="20"/>
                    </a:lnTo>
                    <a:lnTo>
                      <a:pt x="51" y="21"/>
                    </a:lnTo>
                    <a:lnTo>
                      <a:pt x="55" y="22"/>
                    </a:lnTo>
                    <a:lnTo>
                      <a:pt x="59" y="23"/>
                    </a:lnTo>
                    <a:lnTo>
                      <a:pt x="59" y="23"/>
                    </a:lnTo>
                    <a:lnTo>
                      <a:pt x="59" y="20"/>
                    </a:lnTo>
                    <a:close/>
                  </a:path>
                </a:pathLst>
              </a:custGeom>
              <a:solidFill>
                <a:srgbClr val="000000"/>
              </a:solidFill>
              <a:ln w="9525">
                <a:noFill/>
                <a:round/>
                <a:headEnd/>
                <a:tailEnd/>
              </a:ln>
            </p:spPr>
            <p:txBody>
              <a:bodyPr/>
              <a:lstStyle/>
              <a:p>
                <a:endParaRPr lang="ru-RU"/>
              </a:p>
            </p:txBody>
          </p:sp>
          <p:sp>
            <p:nvSpPr>
              <p:cNvPr id="176" name="Freeform 58"/>
              <p:cNvSpPr>
                <a:spLocks/>
              </p:cNvSpPr>
              <p:nvPr/>
            </p:nvSpPr>
            <p:spPr bwMode="auto">
              <a:xfrm>
                <a:off x="1615" y="3549"/>
                <a:ext cx="47" cy="16"/>
              </a:xfrm>
              <a:custGeom>
                <a:avLst/>
                <a:gdLst/>
                <a:ahLst/>
                <a:cxnLst>
                  <a:cxn ang="0">
                    <a:pos x="45" y="1"/>
                  </a:cxn>
                  <a:cxn ang="0">
                    <a:pos x="46" y="0"/>
                  </a:cxn>
                  <a:cxn ang="0">
                    <a:pos x="45" y="0"/>
                  </a:cxn>
                  <a:cxn ang="0">
                    <a:pos x="44" y="1"/>
                  </a:cxn>
                  <a:cxn ang="0">
                    <a:pos x="43" y="2"/>
                  </a:cxn>
                  <a:cxn ang="0">
                    <a:pos x="41" y="3"/>
                  </a:cxn>
                  <a:cxn ang="0">
                    <a:pos x="39" y="4"/>
                  </a:cxn>
                  <a:cxn ang="0">
                    <a:pos x="36" y="5"/>
                  </a:cxn>
                  <a:cxn ang="0">
                    <a:pos x="33" y="7"/>
                  </a:cxn>
                  <a:cxn ang="0">
                    <a:pos x="30" y="8"/>
                  </a:cxn>
                  <a:cxn ang="0">
                    <a:pos x="26" y="9"/>
                  </a:cxn>
                  <a:cxn ang="0">
                    <a:pos x="22" y="11"/>
                  </a:cxn>
                  <a:cxn ang="0">
                    <a:pos x="19" y="12"/>
                  </a:cxn>
                  <a:cxn ang="0">
                    <a:pos x="15" y="13"/>
                  </a:cxn>
                  <a:cxn ang="0">
                    <a:pos x="11" y="13"/>
                  </a:cxn>
                  <a:cxn ang="0">
                    <a:pos x="7" y="14"/>
                  </a:cxn>
                  <a:cxn ang="0">
                    <a:pos x="3" y="14"/>
                  </a:cxn>
                  <a:cxn ang="0">
                    <a:pos x="0" y="13"/>
                  </a:cxn>
                  <a:cxn ang="0">
                    <a:pos x="0" y="16"/>
                  </a:cxn>
                  <a:cxn ang="0">
                    <a:pos x="3" y="16"/>
                  </a:cxn>
                  <a:cxn ang="0">
                    <a:pos x="7" y="16"/>
                  </a:cxn>
                  <a:cxn ang="0">
                    <a:pos x="11" y="16"/>
                  </a:cxn>
                  <a:cxn ang="0">
                    <a:pos x="15" y="15"/>
                  </a:cxn>
                  <a:cxn ang="0">
                    <a:pos x="19" y="14"/>
                  </a:cxn>
                  <a:cxn ang="0">
                    <a:pos x="23" y="13"/>
                  </a:cxn>
                  <a:cxn ang="0">
                    <a:pos x="27" y="12"/>
                  </a:cxn>
                  <a:cxn ang="0">
                    <a:pos x="31" y="10"/>
                  </a:cxn>
                  <a:cxn ang="0">
                    <a:pos x="34" y="9"/>
                  </a:cxn>
                  <a:cxn ang="0">
                    <a:pos x="37" y="8"/>
                  </a:cxn>
                  <a:cxn ang="0">
                    <a:pos x="40" y="6"/>
                  </a:cxn>
                  <a:cxn ang="0">
                    <a:pos x="42" y="5"/>
                  </a:cxn>
                  <a:cxn ang="0">
                    <a:pos x="44" y="4"/>
                  </a:cxn>
                  <a:cxn ang="0">
                    <a:pos x="46" y="3"/>
                  </a:cxn>
                  <a:cxn ang="0">
                    <a:pos x="47" y="2"/>
                  </a:cxn>
                  <a:cxn ang="0">
                    <a:pos x="47" y="2"/>
                  </a:cxn>
                  <a:cxn ang="0">
                    <a:pos x="47" y="2"/>
                  </a:cxn>
                  <a:cxn ang="0">
                    <a:pos x="47" y="2"/>
                  </a:cxn>
                  <a:cxn ang="0">
                    <a:pos x="47" y="2"/>
                  </a:cxn>
                  <a:cxn ang="0">
                    <a:pos x="47" y="2"/>
                  </a:cxn>
                  <a:cxn ang="0">
                    <a:pos x="45" y="1"/>
                  </a:cxn>
                </a:cxnLst>
                <a:rect l="0" t="0" r="r" b="b"/>
                <a:pathLst>
                  <a:path w="47" h="16">
                    <a:moveTo>
                      <a:pt x="45" y="1"/>
                    </a:moveTo>
                    <a:lnTo>
                      <a:pt x="46" y="0"/>
                    </a:lnTo>
                    <a:lnTo>
                      <a:pt x="45" y="0"/>
                    </a:lnTo>
                    <a:lnTo>
                      <a:pt x="44" y="1"/>
                    </a:lnTo>
                    <a:lnTo>
                      <a:pt x="43" y="2"/>
                    </a:lnTo>
                    <a:lnTo>
                      <a:pt x="41" y="3"/>
                    </a:lnTo>
                    <a:lnTo>
                      <a:pt x="39" y="4"/>
                    </a:lnTo>
                    <a:lnTo>
                      <a:pt x="36" y="5"/>
                    </a:lnTo>
                    <a:lnTo>
                      <a:pt x="33" y="7"/>
                    </a:lnTo>
                    <a:lnTo>
                      <a:pt x="30" y="8"/>
                    </a:lnTo>
                    <a:lnTo>
                      <a:pt x="26" y="9"/>
                    </a:lnTo>
                    <a:lnTo>
                      <a:pt x="22" y="11"/>
                    </a:lnTo>
                    <a:lnTo>
                      <a:pt x="19" y="12"/>
                    </a:lnTo>
                    <a:lnTo>
                      <a:pt x="15" y="13"/>
                    </a:lnTo>
                    <a:lnTo>
                      <a:pt x="11" y="13"/>
                    </a:lnTo>
                    <a:lnTo>
                      <a:pt x="7" y="14"/>
                    </a:lnTo>
                    <a:lnTo>
                      <a:pt x="3" y="14"/>
                    </a:lnTo>
                    <a:lnTo>
                      <a:pt x="0" y="13"/>
                    </a:lnTo>
                    <a:lnTo>
                      <a:pt x="0" y="16"/>
                    </a:lnTo>
                    <a:lnTo>
                      <a:pt x="3" y="16"/>
                    </a:lnTo>
                    <a:lnTo>
                      <a:pt x="7" y="16"/>
                    </a:lnTo>
                    <a:lnTo>
                      <a:pt x="11" y="16"/>
                    </a:lnTo>
                    <a:lnTo>
                      <a:pt x="15" y="15"/>
                    </a:lnTo>
                    <a:lnTo>
                      <a:pt x="19" y="14"/>
                    </a:lnTo>
                    <a:lnTo>
                      <a:pt x="23" y="13"/>
                    </a:lnTo>
                    <a:lnTo>
                      <a:pt x="27" y="12"/>
                    </a:lnTo>
                    <a:lnTo>
                      <a:pt x="31" y="10"/>
                    </a:lnTo>
                    <a:lnTo>
                      <a:pt x="34" y="9"/>
                    </a:lnTo>
                    <a:lnTo>
                      <a:pt x="37" y="8"/>
                    </a:lnTo>
                    <a:lnTo>
                      <a:pt x="40" y="6"/>
                    </a:lnTo>
                    <a:lnTo>
                      <a:pt x="42" y="5"/>
                    </a:lnTo>
                    <a:lnTo>
                      <a:pt x="44" y="4"/>
                    </a:lnTo>
                    <a:lnTo>
                      <a:pt x="46" y="3"/>
                    </a:lnTo>
                    <a:lnTo>
                      <a:pt x="47" y="2"/>
                    </a:lnTo>
                    <a:lnTo>
                      <a:pt x="47" y="2"/>
                    </a:lnTo>
                    <a:lnTo>
                      <a:pt x="47" y="2"/>
                    </a:lnTo>
                    <a:lnTo>
                      <a:pt x="47" y="2"/>
                    </a:lnTo>
                    <a:lnTo>
                      <a:pt x="47" y="2"/>
                    </a:lnTo>
                    <a:lnTo>
                      <a:pt x="47" y="2"/>
                    </a:lnTo>
                    <a:lnTo>
                      <a:pt x="45" y="1"/>
                    </a:lnTo>
                    <a:close/>
                  </a:path>
                </a:pathLst>
              </a:custGeom>
              <a:solidFill>
                <a:srgbClr val="000000"/>
              </a:solidFill>
              <a:ln w="9525">
                <a:noFill/>
                <a:round/>
                <a:headEnd/>
                <a:tailEnd/>
              </a:ln>
            </p:spPr>
            <p:txBody>
              <a:bodyPr/>
              <a:lstStyle/>
              <a:p>
                <a:endParaRPr lang="ru-RU"/>
              </a:p>
            </p:txBody>
          </p:sp>
          <p:sp>
            <p:nvSpPr>
              <p:cNvPr id="177" name="Freeform 59"/>
              <p:cNvSpPr>
                <a:spLocks/>
              </p:cNvSpPr>
              <p:nvPr/>
            </p:nvSpPr>
            <p:spPr bwMode="auto">
              <a:xfrm>
                <a:off x="1660" y="3526"/>
                <a:ext cx="9" cy="25"/>
              </a:xfrm>
              <a:custGeom>
                <a:avLst/>
                <a:gdLst/>
                <a:ahLst/>
                <a:cxnLst>
                  <a:cxn ang="0">
                    <a:pos x="5" y="2"/>
                  </a:cxn>
                  <a:cxn ang="0">
                    <a:pos x="5" y="2"/>
                  </a:cxn>
                  <a:cxn ang="0">
                    <a:pos x="6" y="5"/>
                  </a:cxn>
                  <a:cxn ang="0">
                    <a:pos x="6" y="9"/>
                  </a:cxn>
                  <a:cxn ang="0">
                    <a:pos x="6" y="13"/>
                  </a:cxn>
                  <a:cxn ang="0">
                    <a:pos x="5" y="16"/>
                  </a:cxn>
                  <a:cxn ang="0">
                    <a:pos x="3" y="19"/>
                  </a:cxn>
                  <a:cxn ang="0">
                    <a:pos x="2" y="21"/>
                  </a:cxn>
                  <a:cxn ang="0">
                    <a:pos x="1" y="23"/>
                  </a:cxn>
                  <a:cxn ang="0">
                    <a:pos x="0" y="24"/>
                  </a:cxn>
                  <a:cxn ang="0">
                    <a:pos x="2" y="25"/>
                  </a:cxn>
                  <a:cxn ang="0">
                    <a:pos x="3" y="25"/>
                  </a:cxn>
                  <a:cxn ang="0">
                    <a:pos x="4" y="23"/>
                  </a:cxn>
                  <a:cxn ang="0">
                    <a:pos x="5" y="20"/>
                  </a:cxn>
                  <a:cxn ang="0">
                    <a:pos x="7" y="17"/>
                  </a:cxn>
                  <a:cxn ang="0">
                    <a:pos x="8" y="13"/>
                  </a:cxn>
                  <a:cxn ang="0">
                    <a:pos x="9" y="9"/>
                  </a:cxn>
                  <a:cxn ang="0">
                    <a:pos x="8" y="5"/>
                  </a:cxn>
                  <a:cxn ang="0">
                    <a:pos x="7" y="0"/>
                  </a:cxn>
                  <a:cxn ang="0">
                    <a:pos x="7" y="0"/>
                  </a:cxn>
                  <a:cxn ang="0">
                    <a:pos x="5" y="2"/>
                  </a:cxn>
                </a:cxnLst>
                <a:rect l="0" t="0" r="r" b="b"/>
                <a:pathLst>
                  <a:path w="9" h="25">
                    <a:moveTo>
                      <a:pt x="5" y="2"/>
                    </a:moveTo>
                    <a:lnTo>
                      <a:pt x="5" y="2"/>
                    </a:lnTo>
                    <a:lnTo>
                      <a:pt x="6" y="5"/>
                    </a:lnTo>
                    <a:lnTo>
                      <a:pt x="6" y="9"/>
                    </a:lnTo>
                    <a:lnTo>
                      <a:pt x="6" y="13"/>
                    </a:lnTo>
                    <a:lnTo>
                      <a:pt x="5" y="16"/>
                    </a:lnTo>
                    <a:lnTo>
                      <a:pt x="3" y="19"/>
                    </a:lnTo>
                    <a:lnTo>
                      <a:pt x="2" y="21"/>
                    </a:lnTo>
                    <a:lnTo>
                      <a:pt x="1" y="23"/>
                    </a:lnTo>
                    <a:lnTo>
                      <a:pt x="0" y="24"/>
                    </a:lnTo>
                    <a:lnTo>
                      <a:pt x="2" y="25"/>
                    </a:lnTo>
                    <a:lnTo>
                      <a:pt x="3" y="25"/>
                    </a:lnTo>
                    <a:lnTo>
                      <a:pt x="4" y="23"/>
                    </a:lnTo>
                    <a:lnTo>
                      <a:pt x="5" y="20"/>
                    </a:lnTo>
                    <a:lnTo>
                      <a:pt x="7" y="17"/>
                    </a:lnTo>
                    <a:lnTo>
                      <a:pt x="8" y="13"/>
                    </a:lnTo>
                    <a:lnTo>
                      <a:pt x="9" y="9"/>
                    </a:lnTo>
                    <a:lnTo>
                      <a:pt x="8" y="5"/>
                    </a:lnTo>
                    <a:lnTo>
                      <a:pt x="7" y="0"/>
                    </a:lnTo>
                    <a:lnTo>
                      <a:pt x="7" y="0"/>
                    </a:lnTo>
                    <a:lnTo>
                      <a:pt x="5" y="2"/>
                    </a:lnTo>
                    <a:close/>
                  </a:path>
                </a:pathLst>
              </a:custGeom>
              <a:solidFill>
                <a:srgbClr val="000000"/>
              </a:solidFill>
              <a:ln w="9525">
                <a:noFill/>
                <a:round/>
                <a:headEnd/>
                <a:tailEnd/>
              </a:ln>
            </p:spPr>
            <p:txBody>
              <a:bodyPr/>
              <a:lstStyle/>
              <a:p>
                <a:endParaRPr lang="ru-RU"/>
              </a:p>
            </p:txBody>
          </p:sp>
          <p:sp>
            <p:nvSpPr>
              <p:cNvPr id="178" name="Freeform 60"/>
              <p:cNvSpPr>
                <a:spLocks/>
              </p:cNvSpPr>
              <p:nvPr/>
            </p:nvSpPr>
            <p:spPr bwMode="auto">
              <a:xfrm>
                <a:off x="1637" y="3507"/>
                <a:ext cx="30" cy="21"/>
              </a:xfrm>
              <a:custGeom>
                <a:avLst/>
                <a:gdLst/>
                <a:ahLst/>
                <a:cxnLst>
                  <a:cxn ang="0">
                    <a:pos x="0" y="2"/>
                  </a:cxn>
                  <a:cxn ang="0">
                    <a:pos x="0" y="2"/>
                  </a:cxn>
                  <a:cxn ang="0">
                    <a:pos x="0" y="2"/>
                  </a:cxn>
                  <a:cxn ang="0">
                    <a:pos x="1" y="2"/>
                  </a:cxn>
                  <a:cxn ang="0">
                    <a:pos x="2" y="3"/>
                  </a:cxn>
                  <a:cxn ang="0">
                    <a:pos x="3" y="3"/>
                  </a:cxn>
                  <a:cxn ang="0">
                    <a:pos x="5" y="4"/>
                  </a:cxn>
                  <a:cxn ang="0">
                    <a:pos x="7" y="5"/>
                  </a:cxn>
                  <a:cxn ang="0">
                    <a:pos x="9" y="6"/>
                  </a:cxn>
                  <a:cxn ang="0">
                    <a:pos x="12" y="7"/>
                  </a:cxn>
                  <a:cxn ang="0">
                    <a:pos x="14" y="9"/>
                  </a:cxn>
                  <a:cxn ang="0">
                    <a:pos x="16" y="10"/>
                  </a:cxn>
                  <a:cxn ang="0">
                    <a:pos x="19" y="12"/>
                  </a:cxn>
                  <a:cxn ang="0">
                    <a:pos x="21" y="13"/>
                  </a:cxn>
                  <a:cxn ang="0">
                    <a:pos x="23" y="15"/>
                  </a:cxn>
                  <a:cxn ang="0">
                    <a:pos x="25" y="17"/>
                  </a:cxn>
                  <a:cxn ang="0">
                    <a:pos x="26" y="19"/>
                  </a:cxn>
                  <a:cxn ang="0">
                    <a:pos x="28" y="21"/>
                  </a:cxn>
                  <a:cxn ang="0">
                    <a:pos x="30" y="19"/>
                  </a:cxn>
                  <a:cxn ang="0">
                    <a:pos x="28" y="17"/>
                  </a:cxn>
                  <a:cxn ang="0">
                    <a:pos x="26" y="15"/>
                  </a:cxn>
                  <a:cxn ang="0">
                    <a:pos x="25" y="13"/>
                  </a:cxn>
                  <a:cxn ang="0">
                    <a:pos x="22" y="11"/>
                  </a:cxn>
                  <a:cxn ang="0">
                    <a:pos x="20" y="10"/>
                  </a:cxn>
                  <a:cxn ang="0">
                    <a:pos x="18" y="8"/>
                  </a:cxn>
                  <a:cxn ang="0">
                    <a:pos x="16" y="7"/>
                  </a:cxn>
                  <a:cxn ang="0">
                    <a:pos x="13" y="5"/>
                  </a:cxn>
                  <a:cxn ang="0">
                    <a:pos x="10" y="4"/>
                  </a:cxn>
                  <a:cxn ang="0">
                    <a:pos x="9" y="3"/>
                  </a:cxn>
                  <a:cxn ang="0">
                    <a:pos x="6" y="2"/>
                  </a:cxn>
                  <a:cxn ang="0">
                    <a:pos x="5" y="1"/>
                  </a:cxn>
                  <a:cxn ang="0">
                    <a:pos x="3" y="1"/>
                  </a:cxn>
                  <a:cxn ang="0">
                    <a:pos x="2" y="0"/>
                  </a:cxn>
                  <a:cxn ang="0">
                    <a:pos x="1" y="0"/>
                  </a:cxn>
                  <a:cxn ang="0">
                    <a:pos x="1" y="0"/>
                  </a:cxn>
                  <a:cxn ang="0">
                    <a:pos x="2" y="0"/>
                  </a:cxn>
                  <a:cxn ang="0">
                    <a:pos x="0" y="2"/>
                  </a:cxn>
                  <a:cxn ang="0">
                    <a:pos x="0" y="2"/>
                  </a:cxn>
                  <a:cxn ang="0">
                    <a:pos x="0" y="2"/>
                  </a:cxn>
                  <a:cxn ang="0">
                    <a:pos x="0" y="2"/>
                  </a:cxn>
                </a:cxnLst>
                <a:rect l="0" t="0" r="r" b="b"/>
                <a:pathLst>
                  <a:path w="30" h="21">
                    <a:moveTo>
                      <a:pt x="0" y="2"/>
                    </a:moveTo>
                    <a:lnTo>
                      <a:pt x="0" y="2"/>
                    </a:lnTo>
                    <a:lnTo>
                      <a:pt x="0" y="2"/>
                    </a:lnTo>
                    <a:lnTo>
                      <a:pt x="1" y="2"/>
                    </a:lnTo>
                    <a:lnTo>
                      <a:pt x="2" y="3"/>
                    </a:lnTo>
                    <a:lnTo>
                      <a:pt x="3" y="3"/>
                    </a:lnTo>
                    <a:lnTo>
                      <a:pt x="5" y="4"/>
                    </a:lnTo>
                    <a:lnTo>
                      <a:pt x="7" y="5"/>
                    </a:lnTo>
                    <a:lnTo>
                      <a:pt x="9" y="6"/>
                    </a:lnTo>
                    <a:lnTo>
                      <a:pt x="12" y="7"/>
                    </a:lnTo>
                    <a:lnTo>
                      <a:pt x="14" y="9"/>
                    </a:lnTo>
                    <a:lnTo>
                      <a:pt x="16" y="10"/>
                    </a:lnTo>
                    <a:lnTo>
                      <a:pt x="19" y="12"/>
                    </a:lnTo>
                    <a:lnTo>
                      <a:pt x="21" y="13"/>
                    </a:lnTo>
                    <a:lnTo>
                      <a:pt x="23" y="15"/>
                    </a:lnTo>
                    <a:lnTo>
                      <a:pt x="25" y="17"/>
                    </a:lnTo>
                    <a:lnTo>
                      <a:pt x="26" y="19"/>
                    </a:lnTo>
                    <a:lnTo>
                      <a:pt x="28" y="21"/>
                    </a:lnTo>
                    <a:lnTo>
                      <a:pt x="30" y="19"/>
                    </a:lnTo>
                    <a:lnTo>
                      <a:pt x="28" y="17"/>
                    </a:lnTo>
                    <a:lnTo>
                      <a:pt x="26" y="15"/>
                    </a:lnTo>
                    <a:lnTo>
                      <a:pt x="25" y="13"/>
                    </a:lnTo>
                    <a:lnTo>
                      <a:pt x="22" y="11"/>
                    </a:lnTo>
                    <a:lnTo>
                      <a:pt x="20" y="10"/>
                    </a:lnTo>
                    <a:lnTo>
                      <a:pt x="18" y="8"/>
                    </a:lnTo>
                    <a:lnTo>
                      <a:pt x="16" y="7"/>
                    </a:lnTo>
                    <a:lnTo>
                      <a:pt x="13" y="5"/>
                    </a:lnTo>
                    <a:lnTo>
                      <a:pt x="10" y="4"/>
                    </a:lnTo>
                    <a:lnTo>
                      <a:pt x="9" y="3"/>
                    </a:lnTo>
                    <a:lnTo>
                      <a:pt x="6" y="2"/>
                    </a:lnTo>
                    <a:lnTo>
                      <a:pt x="5" y="1"/>
                    </a:lnTo>
                    <a:lnTo>
                      <a:pt x="3" y="1"/>
                    </a:lnTo>
                    <a:lnTo>
                      <a:pt x="2" y="0"/>
                    </a:lnTo>
                    <a:lnTo>
                      <a:pt x="1" y="0"/>
                    </a:lnTo>
                    <a:lnTo>
                      <a:pt x="1" y="0"/>
                    </a:lnTo>
                    <a:lnTo>
                      <a:pt x="2" y="0"/>
                    </a:lnTo>
                    <a:lnTo>
                      <a:pt x="0" y="2"/>
                    </a:lnTo>
                    <a:lnTo>
                      <a:pt x="0" y="2"/>
                    </a:lnTo>
                    <a:lnTo>
                      <a:pt x="0" y="2"/>
                    </a:lnTo>
                    <a:lnTo>
                      <a:pt x="0" y="2"/>
                    </a:lnTo>
                    <a:close/>
                  </a:path>
                </a:pathLst>
              </a:custGeom>
              <a:solidFill>
                <a:srgbClr val="000000"/>
              </a:solidFill>
              <a:ln w="9525">
                <a:noFill/>
                <a:round/>
                <a:headEnd/>
                <a:tailEnd/>
              </a:ln>
            </p:spPr>
            <p:txBody>
              <a:bodyPr/>
              <a:lstStyle/>
              <a:p>
                <a:endParaRPr lang="ru-RU"/>
              </a:p>
            </p:txBody>
          </p:sp>
          <p:sp>
            <p:nvSpPr>
              <p:cNvPr id="179" name="Freeform 61"/>
              <p:cNvSpPr>
                <a:spLocks/>
              </p:cNvSpPr>
              <p:nvPr/>
            </p:nvSpPr>
            <p:spPr bwMode="auto">
              <a:xfrm>
                <a:off x="1596" y="3461"/>
                <a:ext cx="43" cy="48"/>
              </a:xfrm>
              <a:custGeom>
                <a:avLst/>
                <a:gdLst/>
                <a:ahLst/>
                <a:cxnLst>
                  <a:cxn ang="0">
                    <a:pos x="0" y="0"/>
                  </a:cxn>
                  <a:cxn ang="0">
                    <a:pos x="0" y="0"/>
                  </a:cxn>
                  <a:cxn ang="0">
                    <a:pos x="1" y="3"/>
                  </a:cxn>
                  <a:cxn ang="0">
                    <a:pos x="3" y="5"/>
                  </a:cxn>
                  <a:cxn ang="0">
                    <a:pos x="5" y="8"/>
                  </a:cxn>
                  <a:cxn ang="0">
                    <a:pos x="8" y="12"/>
                  </a:cxn>
                  <a:cxn ang="0">
                    <a:pos x="11" y="16"/>
                  </a:cxn>
                  <a:cxn ang="0">
                    <a:pos x="15" y="20"/>
                  </a:cxn>
                  <a:cxn ang="0">
                    <a:pos x="18" y="24"/>
                  </a:cxn>
                  <a:cxn ang="0">
                    <a:pos x="22" y="28"/>
                  </a:cxn>
                  <a:cxn ang="0">
                    <a:pos x="25" y="32"/>
                  </a:cxn>
                  <a:cxn ang="0">
                    <a:pos x="29" y="35"/>
                  </a:cxn>
                  <a:cxn ang="0">
                    <a:pos x="32" y="39"/>
                  </a:cxn>
                  <a:cxn ang="0">
                    <a:pos x="35" y="42"/>
                  </a:cxn>
                  <a:cxn ang="0">
                    <a:pos x="38" y="44"/>
                  </a:cxn>
                  <a:cxn ang="0">
                    <a:pos x="39" y="46"/>
                  </a:cxn>
                  <a:cxn ang="0">
                    <a:pos x="41" y="47"/>
                  </a:cxn>
                  <a:cxn ang="0">
                    <a:pos x="41" y="48"/>
                  </a:cxn>
                  <a:cxn ang="0">
                    <a:pos x="43" y="46"/>
                  </a:cxn>
                  <a:cxn ang="0">
                    <a:pos x="42" y="45"/>
                  </a:cxn>
                  <a:cxn ang="0">
                    <a:pos x="41" y="44"/>
                  </a:cxn>
                  <a:cxn ang="0">
                    <a:pos x="39" y="42"/>
                  </a:cxn>
                  <a:cxn ang="0">
                    <a:pos x="37" y="40"/>
                  </a:cxn>
                  <a:cxn ang="0">
                    <a:pos x="34" y="37"/>
                  </a:cxn>
                  <a:cxn ang="0">
                    <a:pos x="31" y="34"/>
                  </a:cxn>
                  <a:cxn ang="0">
                    <a:pos x="27" y="30"/>
                  </a:cxn>
                  <a:cxn ang="0">
                    <a:pos x="24" y="26"/>
                  </a:cxn>
                  <a:cxn ang="0">
                    <a:pos x="20" y="22"/>
                  </a:cxn>
                  <a:cxn ang="0">
                    <a:pos x="16" y="18"/>
                  </a:cxn>
                  <a:cxn ang="0">
                    <a:pos x="13" y="14"/>
                  </a:cxn>
                  <a:cxn ang="0">
                    <a:pos x="10" y="11"/>
                  </a:cxn>
                  <a:cxn ang="0">
                    <a:pos x="7" y="7"/>
                  </a:cxn>
                  <a:cxn ang="0">
                    <a:pos x="5" y="4"/>
                  </a:cxn>
                  <a:cxn ang="0">
                    <a:pos x="3" y="1"/>
                  </a:cxn>
                  <a:cxn ang="0">
                    <a:pos x="2" y="0"/>
                  </a:cxn>
                  <a:cxn ang="0">
                    <a:pos x="2" y="0"/>
                  </a:cxn>
                  <a:cxn ang="0">
                    <a:pos x="0" y="0"/>
                  </a:cxn>
                </a:cxnLst>
                <a:rect l="0" t="0" r="r" b="b"/>
                <a:pathLst>
                  <a:path w="43" h="48">
                    <a:moveTo>
                      <a:pt x="0" y="0"/>
                    </a:moveTo>
                    <a:lnTo>
                      <a:pt x="0" y="0"/>
                    </a:lnTo>
                    <a:lnTo>
                      <a:pt x="1" y="3"/>
                    </a:lnTo>
                    <a:lnTo>
                      <a:pt x="3" y="5"/>
                    </a:lnTo>
                    <a:lnTo>
                      <a:pt x="5" y="8"/>
                    </a:lnTo>
                    <a:lnTo>
                      <a:pt x="8" y="12"/>
                    </a:lnTo>
                    <a:lnTo>
                      <a:pt x="11" y="16"/>
                    </a:lnTo>
                    <a:lnTo>
                      <a:pt x="15" y="20"/>
                    </a:lnTo>
                    <a:lnTo>
                      <a:pt x="18" y="24"/>
                    </a:lnTo>
                    <a:lnTo>
                      <a:pt x="22" y="28"/>
                    </a:lnTo>
                    <a:lnTo>
                      <a:pt x="25" y="32"/>
                    </a:lnTo>
                    <a:lnTo>
                      <a:pt x="29" y="35"/>
                    </a:lnTo>
                    <a:lnTo>
                      <a:pt x="32" y="39"/>
                    </a:lnTo>
                    <a:lnTo>
                      <a:pt x="35" y="42"/>
                    </a:lnTo>
                    <a:lnTo>
                      <a:pt x="38" y="44"/>
                    </a:lnTo>
                    <a:lnTo>
                      <a:pt x="39" y="46"/>
                    </a:lnTo>
                    <a:lnTo>
                      <a:pt x="41" y="47"/>
                    </a:lnTo>
                    <a:lnTo>
                      <a:pt x="41" y="48"/>
                    </a:lnTo>
                    <a:lnTo>
                      <a:pt x="43" y="46"/>
                    </a:lnTo>
                    <a:lnTo>
                      <a:pt x="42" y="45"/>
                    </a:lnTo>
                    <a:lnTo>
                      <a:pt x="41" y="44"/>
                    </a:lnTo>
                    <a:lnTo>
                      <a:pt x="39" y="42"/>
                    </a:lnTo>
                    <a:lnTo>
                      <a:pt x="37" y="40"/>
                    </a:lnTo>
                    <a:lnTo>
                      <a:pt x="34" y="37"/>
                    </a:lnTo>
                    <a:lnTo>
                      <a:pt x="31" y="34"/>
                    </a:lnTo>
                    <a:lnTo>
                      <a:pt x="27" y="30"/>
                    </a:lnTo>
                    <a:lnTo>
                      <a:pt x="24" y="26"/>
                    </a:lnTo>
                    <a:lnTo>
                      <a:pt x="20" y="22"/>
                    </a:lnTo>
                    <a:lnTo>
                      <a:pt x="16" y="18"/>
                    </a:lnTo>
                    <a:lnTo>
                      <a:pt x="13" y="14"/>
                    </a:lnTo>
                    <a:lnTo>
                      <a:pt x="10" y="11"/>
                    </a:lnTo>
                    <a:lnTo>
                      <a:pt x="7" y="7"/>
                    </a:lnTo>
                    <a:lnTo>
                      <a:pt x="5" y="4"/>
                    </a:lnTo>
                    <a:lnTo>
                      <a:pt x="3" y="1"/>
                    </a:lnTo>
                    <a:lnTo>
                      <a:pt x="2" y="0"/>
                    </a:lnTo>
                    <a:lnTo>
                      <a:pt x="2" y="0"/>
                    </a:lnTo>
                    <a:lnTo>
                      <a:pt x="0" y="0"/>
                    </a:lnTo>
                    <a:close/>
                  </a:path>
                </a:pathLst>
              </a:custGeom>
              <a:solidFill>
                <a:srgbClr val="000000"/>
              </a:solidFill>
              <a:ln w="9525">
                <a:noFill/>
                <a:round/>
                <a:headEnd/>
                <a:tailEnd/>
              </a:ln>
            </p:spPr>
            <p:txBody>
              <a:bodyPr/>
              <a:lstStyle/>
              <a:p>
                <a:endParaRPr lang="ru-RU"/>
              </a:p>
            </p:txBody>
          </p:sp>
          <p:sp>
            <p:nvSpPr>
              <p:cNvPr id="180" name="Freeform 62"/>
              <p:cNvSpPr>
                <a:spLocks/>
              </p:cNvSpPr>
              <p:nvPr/>
            </p:nvSpPr>
            <p:spPr bwMode="auto">
              <a:xfrm>
                <a:off x="1585" y="3424"/>
                <a:ext cx="13" cy="37"/>
              </a:xfrm>
              <a:custGeom>
                <a:avLst/>
                <a:gdLst/>
                <a:ahLst/>
                <a:cxnLst>
                  <a:cxn ang="0">
                    <a:pos x="1" y="2"/>
                  </a:cxn>
                  <a:cxn ang="0">
                    <a:pos x="0" y="1"/>
                  </a:cxn>
                  <a:cxn ang="0">
                    <a:pos x="0" y="2"/>
                  </a:cxn>
                  <a:cxn ang="0">
                    <a:pos x="0" y="3"/>
                  </a:cxn>
                  <a:cxn ang="0">
                    <a:pos x="0" y="4"/>
                  </a:cxn>
                  <a:cxn ang="0">
                    <a:pos x="1" y="6"/>
                  </a:cxn>
                  <a:cxn ang="0">
                    <a:pos x="1" y="8"/>
                  </a:cxn>
                  <a:cxn ang="0">
                    <a:pos x="2" y="10"/>
                  </a:cxn>
                  <a:cxn ang="0">
                    <a:pos x="3" y="13"/>
                  </a:cxn>
                  <a:cxn ang="0">
                    <a:pos x="4" y="16"/>
                  </a:cxn>
                  <a:cxn ang="0">
                    <a:pos x="4" y="19"/>
                  </a:cxn>
                  <a:cxn ang="0">
                    <a:pos x="5" y="22"/>
                  </a:cxn>
                  <a:cxn ang="0">
                    <a:pos x="6" y="25"/>
                  </a:cxn>
                  <a:cxn ang="0">
                    <a:pos x="7" y="28"/>
                  </a:cxn>
                  <a:cxn ang="0">
                    <a:pos x="8" y="31"/>
                  </a:cxn>
                  <a:cxn ang="0">
                    <a:pos x="9" y="33"/>
                  </a:cxn>
                  <a:cxn ang="0">
                    <a:pos x="10" y="35"/>
                  </a:cxn>
                  <a:cxn ang="0">
                    <a:pos x="11" y="37"/>
                  </a:cxn>
                  <a:cxn ang="0">
                    <a:pos x="13" y="37"/>
                  </a:cxn>
                  <a:cxn ang="0">
                    <a:pos x="12" y="35"/>
                  </a:cxn>
                  <a:cxn ang="0">
                    <a:pos x="11" y="32"/>
                  </a:cxn>
                  <a:cxn ang="0">
                    <a:pos x="10" y="30"/>
                  </a:cxn>
                  <a:cxn ang="0">
                    <a:pos x="9" y="27"/>
                  </a:cxn>
                  <a:cxn ang="0">
                    <a:pos x="8" y="24"/>
                  </a:cxn>
                  <a:cxn ang="0">
                    <a:pos x="8" y="21"/>
                  </a:cxn>
                  <a:cxn ang="0">
                    <a:pos x="7" y="18"/>
                  </a:cxn>
                  <a:cxn ang="0">
                    <a:pos x="6" y="15"/>
                  </a:cxn>
                  <a:cxn ang="0">
                    <a:pos x="5" y="12"/>
                  </a:cxn>
                  <a:cxn ang="0">
                    <a:pos x="5" y="9"/>
                  </a:cxn>
                  <a:cxn ang="0">
                    <a:pos x="4" y="7"/>
                  </a:cxn>
                  <a:cxn ang="0">
                    <a:pos x="3" y="5"/>
                  </a:cxn>
                  <a:cxn ang="0">
                    <a:pos x="3" y="3"/>
                  </a:cxn>
                  <a:cxn ang="0">
                    <a:pos x="2" y="2"/>
                  </a:cxn>
                  <a:cxn ang="0">
                    <a:pos x="2" y="1"/>
                  </a:cxn>
                  <a:cxn ang="0">
                    <a:pos x="2" y="1"/>
                  </a:cxn>
                  <a:cxn ang="0">
                    <a:pos x="1" y="0"/>
                  </a:cxn>
                  <a:cxn ang="0">
                    <a:pos x="2" y="1"/>
                  </a:cxn>
                  <a:cxn ang="0">
                    <a:pos x="2" y="0"/>
                  </a:cxn>
                  <a:cxn ang="0">
                    <a:pos x="1" y="0"/>
                  </a:cxn>
                  <a:cxn ang="0">
                    <a:pos x="1" y="2"/>
                  </a:cxn>
                </a:cxnLst>
                <a:rect l="0" t="0" r="r" b="b"/>
                <a:pathLst>
                  <a:path w="13" h="37">
                    <a:moveTo>
                      <a:pt x="1" y="2"/>
                    </a:moveTo>
                    <a:lnTo>
                      <a:pt x="0" y="1"/>
                    </a:lnTo>
                    <a:lnTo>
                      <a:pt x="0" y="2"/>
                    </a:lnTo>
                    <a:lnTo>
                      <a:pt x="0" y="3"/>
                    </a:lnTo>
                    <a:lnTo>
                      <a:pt x="0" y="4"/>
                    </a:lnTo>
                    <a:lnTo>
                      <a:pt x="1" y="6"/>
                    </a:lnTo>
                    <a:lnTo>
                      <a:pt x="1" y="8"/>
                    </a:lnTo>
                    <a:lnTo>
                      <a:pt x="2" y="10"/>
                    </a:lnTo>
                    <a:lnTo>
                      <a:pt x="3" y="13"/>
                    </a:lnTo>
                    <a:lnTo>
                      <a:pt x="4" y="16"/>
                    </a:lnTo>
                    <a:lnTo>
                      <a:pt x="4" y="19"/>
                    </a:lnTo>
                    <a:lnTo>
                      <a:pt x="5" y="22"/>
                    </a:lnTo>
                    <a:lnTo>
                      <a:pt x="6" y="25"/>
                    </a:lnTo>
                    <a:lnTo>
                      <a:pt x="7" y="28"/>
                    </a:lnTo>
                    <a:lnTo>
                      <a:pt x="8" y="31"/>
                    </a:lnTo>
                    <a:lnTo>
                      <a:pt x="9" y="33"/>
                    </a:lnTo>
                    <a:lnTo>
                      <a:pt x="10" y="35"/>
                    </a:lnTo>
                    <a:lnTo>
                      <a:pt x="11" y="37"/>
                    </a:lnTo>
                    <a:lnTo>
                      <a:pt x="13" y="37"/>
                    </a:lnTo>
                    <a:lnTo>
                      <a:pt x="12" y="35"/>
                    </a:lnTo>
                    <a:lnTo>
                      <a:pt x="11" y="32"/>
                    </a:lnTo>
                    <a:lnTo>
                      <a:pt x="10" y="30"/>
                    </a:lnTo>
                    <a:lnTo>
                      <a:pt x="9" y="27"/>
                    </a:lnTo>
                    <a:lnTo>
                      <a:pt x="8" y="24"/>
                    </a:lnTo>
                    <a:lnTo>
                      <a:pt x="8" y="21"/>
                    </a:lnTo>
                    <a:lnTo>
                      <a:pt x="7" y="18"/>
                    </a:lnTo>
                    <a:lnTo>
                      <a:pt x="6" y="15"/>
                    </a:lnTo>
                    <a:lnTo>
                      <a:pt x="5" y="12"/>
                    </a:lnTo>
                    <a:lnTo>
                      <a:pt x="5" y="9"/>
                    </a:lnTo>
                    <a:lnTo>
                      <a:pt x="4" y="7"/>
                    </a:lnTo>
                    <a:lnTo>
                      <a:pt x="3" y="5"/>
                    </a:lnTo>
                    <a:lnTo>
                      <a:pt x="3" y="3"/>
                    </a:lnTo>
                    <a:lnTo>
                      <a:pt x="2" y="2"/>
                    </a:lnTo>
                    <a:lnTo>
                      <a:pt x="2" y="1"/>
                    </a:lnTo>
                    <a:lnTo>
                      <a:pt x="2" y="1"/>
                    </a:lnTo>
                    <a:lnTo>
                      <a:pt x="1" y="0"/>
                    </a:lnTo>
                    <a:lnTo>
                      <a:pt x="2" y="1"/>
                    </a:lnTo>
                    <a:lnTo>
                      <a:pt x="2" y="0"/>
                    </a:lnTo>
                    <a:lnTo>
                      <a:pt x="1" y="0"/>
                    </a:lnTo>
                    <a:lnTo>
                      <a:pt x="1" y="2"/>
                    </a:lnTo>
                    <a:close/>
                  </a:path>
                </a:pathLst>
              </a:custGeom>
              <a:solidFill>
                <a:srgbClr val="000000"/>
              </a:solidFill>
              <a:ln w="9525">
                <a:noFill/>
                <a:round/>
                <a:headEnd/>
                <a:tailEnd/>
              </a:ln>
            </p:spPr>
            <p:txBody>
              <a:bodyPr/>
              <a:lstStyle/>
              <a:p>
                <a:endParaRPr lang="ru-RU"/>
              </a:p>
            </p:txBody>
          </p:sp>
          <p:sp>
            <p:nvSpPr>
              <p:cNvPr id="181" name="Freeform 63"/>
              <p:cNvSpPr>
                <a:spLocks/>
              </p:cNvSpPr>
              <p:nvPr/>
            </p:nvSpPr>
            <p:spPr bwMode="auto">
              <a:xfrm>
                <a:off x="1477" y="3398"/>
                <a:ext cx="109" cy="28"/>
              </a:xfrm>
              <a:custGeom>
                <a:avLst/>
                <a:gdLst/>
                <a:ahLst/>
                <a:cxnLst>
                  <a:cxn ang="0">
                    <a:pos x="2" y="2"/>
                  </a:cxn>
                  <a:cxn ang="0">
                    <a:pos x="1" y="3"/>
                  </a:cxn>
                  <a:cxn ang="0">
                    <a:pos x="109" y="28"/>
                  </a:cxn>
                  <a:cxn ang="0">
                    <a:pos x="109" y="26"/>
                  </a:cxn>
                  <a:cxn ang="0">
                    <a:pos x="1" y="1"/>
                  </a:cxn>
                  <a:cxn ang="0">
                    <a:pos x="0" y="1"/>
                  </a:cxn>
                  <a:cxn ang="0">
                    <a:pos x="1" y="1"/>
                  </a:cxn>
                  <a:cxn ang="0">
                    <a:pos x="0" y="0"/>
                  </a:cxn>
                  <a:cxn ang="0">
                    <a:pos x="0" y="1"/>
                  </a:cxn>
                  <a:cxn ang="0">
                    <a:pos x="2" y="2"/>
                  </a:cxn>
                </a:cxnLst>
                <a:rect l="0" t="0" r="r" b="b"/>
                <a:pathLst>
                  <a:path w="109" h="28">
                    <a:moveTo>
                      <a:pt x="2" y="2"/>
                    </a:moveTo>
                    <a:lnTo>
                      <a:pt x="1" y="3"/>
                    </a:lnTo>
                    <a:lnTo>
                      <a:pt x="109" y="28"/>
                    </a:lnTo>
                    <a:lnTo>
                      <a:pt x="109" y="26"/>
                    </a:lnTo>
                    <a:lnTo>
                      <a:pt x="1" y="1"/>
                    </a:lnTo>
                    <a:lnTo>
                      <a:pt x="0" y="1"/>
                    </a:lnTo>
                    <a:lnTo>
                      <a:pt x="1" y="1"/>
                    </a:lnTo>
                    <a:lnTo>
                      <a:pt x="0" y="0"/>
                    </a:lnTo>
                    <a:lnTo>
                      <a:pt x="0" y="1"/>
                    </a:lnTo>
                    <a:lnTo>
                      <a:pt x="2" y="2"/>
                    </a:lnTo>
                    <a:close/>
                  </a:path>
                </a:pathLst>
              </a:custGeom>
              <a:solidFill>
                <a:srgbClr val="000000"/>
              </a:solidFill>
              <a:ln w="9525">
                <a:noFill/>
                <a:round/>
                <a:headEnd/>
                <a:tailEnd/>
              </a:ln>
            </p:spPr>
            <p:txBody>
              <a:bodyPr/>
              <a:lstStyle/>
              <a:p>
                <a:endParaRPr lang="ru-RU"/>
              </a:p>
            </p:txBody>
          </p:sp>
          <p:sp>
            <p:nvSpPr>
              <p:cNvPr id="182" name="Freeform 64"/>
              <p:cNvSpPr>
                <a:spLocks/>
              </p:cNvSpPr>
              <p:nvPr/>
            </p:nvSpPr>
            <p:spPr bwMode="auto">
              <a:xfrm>
                <a:off x="1450" y="2724"/>
                <a:ext cx="176" cy="739"/>
              </a:xfrm>
              <a:custGeom>
                <a:avLst/>
                <a:gdLst/>
                <a:ahLst/>
                <a:cxnLst>
                  <a:cxn ang="0">
                    <a:pos x="20" y="661"/>
                  </a:cxn>
                  <a:cxn ang="0">
                    <a:pos x="0" y="55"/>
                  </a:cxn>
                  <a:cxn ang="0">
                    <a:pos x="176" y="7"/>
                  </a:cxn>
                  <a:cxn ang="0">
                    <a:pos x="161" y="330"/>
                  </a:cxn>
                  <a:cxn ang="0">
                    <a:pos x="160" y="334"/>
                  </a:cxn>
                  <a:cxn ang="0">
                    <a:pos x="160" y="341"/>
                  </a:cxn>
                  <a:cxn ang="0">
                    <a:pos x="159" y="352"/>
                  </a:cxn>
                  <a:cxn ang="0">
                    <a:pos x="158" y="366"/>
                  </a:cxn>
                  <a:cxn ang="0">
                    <a:pos x="157" y="383"/>
                  </a:cxn>
                  <a:cxn ang="0">
                    <a:pos x="155" y="403"/>
                  </a:cxn>
                  <a:cxn ang="0">
                    <a:pos x="154" y="425"/>
                  </a:cxn>
                  <a:cxn ang="0">
                    <a:pos x="152" y="450"/>
                  </a:cxn>
                  <a:cxn ang="0">
                    <a:pos x="151" y="476"/>
                  </a:cxn>
                  <a:cxn ang="0">
                    <a:pos x="149" y="503"/>
                  </a:cxn>
                  <a:cxn ang="0">
                    <a:pos x="147" y="532"/>
                  </a:cxn>
                  <a:cxn ang="0">
                    <a:pos x="145" y="563"/>
                  </a:cxn>
                  <a:cxn ang="0">
                    <a:pos x="143" y="594"/>
                  </a:cxn>
                  <a:cxn ang="0">
                    <a:pos x="142" y="625"/>
                  </a:cxn>
                  <a:cxn ang="0">
                    <a:pos x="140" y="658"/>
                  </a:cxn>
                  <a:cxn ang="0">
                    <a:pos x="139" y="676"/>
                  </a:cxn>
                  <a:cxn ang="0">
                    <a:pos x="139" y="681"/>
                  </a:cxn>
                  <a:cxn ang="0">
                    <a:pos x="140" y="687"/>
                  </a:cxn>
                  <a:cxn ang="0">
                    <a:pos x="140" y="694"/>
                  </a:cxn>
                  <a:cxn ang="0">
                    <a:pos x="141" y="701"/>
                  </a:cxn>
                  <a:cxn ang="0">
                    <a:pos x="142" y="708"/>
                  </a:cxn>
                  <a:cxn ang="0">
                    <a:pos x="142" y="714"/>
                  </a:cxn>
                  <a:cxn ang="0">
                    <a:pos x="142" y="720"/>
                  </a:cxn>
                  <a:cxn ang="0">
                    <a:pos x="136" y="726"/>
                  </a:cxn>
                  <a:cxn ang="0">
                    <a:pos x="124" y="733"/>
                  </a:cxn>
                  <a:cxn ang="0">
                    <a:pos x="111" y="737"/>
                  </a:cxn>
                  <a:cxn ang="0">
                    <a:pos x="100" y="739"/>
                  </a:cxn>
                  <a:cxn ang="0">
                    <a:pos x="89" y="738"/>
                  </a:cxn>
                  <a:cxn ang="0">
                    <a:pos x="78" y="737"/>
                  </a:cxn>
                  <a:cxn ang="0">
                    <a:pos x="68" y="734"/>
                  </a:cxn>
                  <a:cxn ang="0">
                    <a:pos x="58" y="729"/>
                  </a:cxn>
                  <a:cxn ang="0">
                    <a:pos x="50" y="725"/>
                  </a:cxn>
                  <a:cxn ang="0">
                    <a:pos x="42" y="719"/>
                  </a:cxn>
                  <a:cxn ang="0">
                    <a:pos x="36" y="714"/>
                  </a:cxn>
                  <a:cxn ang="0">
                    <a:pos x="30" y="709"/>
                  </a:cxn>
                  <a:cxn ang="0">
                    <a:pos x="25" y="704"/>
                  </a:cxn>
                  <a:cxn ang="0">
                    <a:pos x="21" y="700"/>
                  </a:cxn>
                  <a:cxn ang="0">
                    <a:pos x="19" y="697"/>
                  </a:cxn>
                  <a:cxn ang="0">
                    <a:pos x="17" y="695"/>
                  </a:cxn>
                </a:cxnLst>
                <a:rect l="0" t="0" r="r" b="b"/>
                <a:pathLst>
                  <a:path w="176" h="739">
                    <a:moveTo>
                      <a:pt x="17" y="695"/>
                    </a:moveTo>
                    <a:lnTo>
                      <a:pt x="20" y="661"/>
                    </a:lnTo>
                    <a:lnTo>
                      <a:pt x="29" y="360"/>
                    </a:lnTo>
                    <a:lnTo>
                      <a:pt x="0" y="55"/>
                    </a:lnTo>
                    <a:lnTo>
                      <a:pt x="8" y="0"/>
                    </a:lnTo>
                    <a:lnTo>
                      <a:pt x="176" y="7"/>
                    </a:lnTo>
                    <a:lnTo>
                      <a:pt x="161" y="329"/>
                    </a:lnTo>
                    <a:lnTo>
                      <a:pt x="161" y="330"/>
                    </a:lnTo>
                    <a:lnTo>
                      <a:pt x="160" y="331"/>
                    </a:lnTo>
                    <a:lnTo>
                      <a:pt x="160" y="334"/>
                    </a:lnTo>
                    <a:lnTo>
                      <a:pt x="160" y="337"/>
                    </a:lnTo>
                    <a:lnTo>
                      <a:pt x="160" y="341"/>
                    </a:lnTo>
                    <a:lnTo>
                      <a:pt x="159" y="346"/>
                    </a:lnTo>
                    <a:lnTo>
                      <a:pt x="159" y="352"/>
                    </a:lnTo>
                    <a:lnTo>
                      <a:pt x="159" y="359"/>
                    </a:lnTo>
                    <a:lnTo>
                      <a:pt x="158" y="366"/>
                    </a:lnTo>
                    <a:lnTo>
                      <a:pt x="158" y="375"/>
                    </a:lnTo>
                    <a:lnTo>
                      <a:pt x="157" y="383"/>
                    </a:lnTo>
                    <a:lnTo>
                      <a:pt x="156" y="393"/>
                    </a:lnTo>
                    <a:lnTo>
                      <a:pt x="155" y="403"/>
                    </a:lnTo>
                    <a:lnTo>
                      <a:pt x="155" y="414"/>
                    </a:lnTo>
                    <a:lnTo>
                      <a:pt x="154" y="425"/>
                    </a:lnTo>
                    <a:lnTo>
                      <a:pt x="153" y="437"/>
                    </a:lnTo>
                    <a:lnTo>
                      <a:pt x="152" y="450"/>
                    </a:lnTo>
                    <a:lnTo>
                      <a:pt x="152" y="462"/>
                    </a:lnTo>
                    <a:lnTo>
                      <a:pt x="151" y="476"/>
                    </a:lnTo>
                    <a:lnTo>
                      <a:pt x="150" y="489"/>
                    </a:lnTo>
                    <a:lnTo>
                      <a:pt x="149" y="503"/>
                    </a:lnTo>
                    <a:lnTo>
                      <a:pt x="148" y="518"/>
                    </a:lnTo>
                    <a:lnTo>
                      <a:pt x="147" y="532"/>
                    </a:lnTo>
                    <a:lnTo>
                      <a:pt x="146" y="548"/>
                    </a:lnTo>
                    <a:lnTo>
                      <a:pt x="145" y="563"/>
                    </a:lnTo>
                    <a:lnTo>
                      <a:pt x="144" y="578"/>
                    </a:lnTo>
                    <a:lnTo>
                      <a:pt x="143" y="594"/>
                    </a:lnTo>
                    <a:lnTo>
                      <a:pt x="143" y="610"/>
                    </a:lnTo>
                    <a:lnTo>
                      <a:pt x="142" y="625"/>
                    </a:lnTo>
                    <a:lnTo>
                      <a:pt x="140" y="641"/>
                    </a:lnTo>
                    <a:lnTo>
                      <a:pt x="140" y="658"/>
                    </a:lnTo>
                    <a:lnTo>
                      <a:pt x="139" y="674"/>
                    </a:lnTo>
                    <a:lnTo>
                      <a:pt x="139" y="676"/>
                    </a:lnTo>
                    <a:lnTo>
                      <a:pt x="139" y="678"/>
                    </a:lnTo>
                    <a:lnTo>
                      <a:pt x="139" y="681"/>
                    </a:lnTo>
                    <a:lnTo>
                      <a:pt x="139" y="684"/>
                    </a:lnTo>
                    <a:lnTo>
                      <a:pt x="140" y="687"/>
                    </a:lnTo>
                    <a:lnTo>
                      <a:pt x="140" y="691"/>
                    </a:lnTo>
                    <a:lnTo>
                      <a:pt x="140" y="694"/>
                    </a:lnTo>
                    <a:lnTo>
                      <a:pt x="140" y="697"/>
                    </a:lnTo>
                    <a:lnTo>
                      <a:pt x="141" y="701"/>
                    </a:lnTo>
                    <a:lnTo>
                      <a:pt x="141" y="705"/>
                    </a:lnTo>
                    <a:lnTo>
                      <a:pt x="142" y="708"/>
                    </a:lnTo>
                    <a:lnTo>
                      <a:pt x="142" y="711"/>
                    </a:lnTo>
                    <a:lnTo>
                      <a:pt x="142" y="714"/>
                    </a:lnTo>
                    <a:lnTo>
                      <a:pt x="142" y="717"/>
                    </a:lnTo>
                    <a:lnTo>
                      <a:pt x="142" y="720"/>
                    </a:lnTo>
                    <a:lnTo>
                      <a:pt x="142" y="722"/>
                    </a:lnTo>
                    <a:lnTo>
                      <a:pt x="136" y="726"/>
                    </a:lnTo>
                    <a:lnTo>
                      <a:pt x="130" y="730"/>
                    </a:lnTo>
                    <a:lnTo>
                      <a:pt x="124" y="733"/>
                    </a:lnTo>
                    <a:lnTo>
                      <a:pt x="118" y="735"/>
                    </a:lnTo>
                    <a:lnTo>
                      <a:pt x="111" y="737"/>
                    </a:lnTo>
                    <a:lnTo>
                      <a:pt x="105" y="738"/>
                    </a:lnTo>
                    <a:lnTo>
                      <a:pt x="100" y="739"/>
                    </a:lnTo>
                    <a:lnTo>
                      <a:pt x="94" y="739"/>
                    </a:lnTo>
                    <a:lnTo>
                      <a:pt x="89" y="738"/>
                    </a:lnTo>
                    <a:lnTo>
                      <a:pt x="83" y="738"/>
                    </a:lnTo>
                    <a:lnTo>
                      <a:pt x="78" y="737"/>
                    </a:lnTo>
                    <a:lnTo>
                      <a:pt x="73" y="735"/>
                    </a:lnTo>
                    <a:lnTo>
                      <a:pt x="68" y="734"/>
                    </a:lnTo>
                    <a:lnTo>
                      <a:pt x="63" y="731"/>
                    </a:lnTo>
                    <a:lnTo>
                      <a:pt x="58" y="729"/>
                    </a:lnTo>
                    <a:lnTo>
                      <a:pt x="54" y="727"/>
                    </a:lnTo>
                    <a:lnTo>
                      <a:pt x="50" y="725"/>
                    </a:lnTo>
                    <a:lnTo>
                      <a:pt x="46" y="722"/>
                    </a:lnTo>
                    <a:lnTo>
                      <a:pt x="42" y="719"/>
                    </a:lnTo>
                    <a:lnTo>
                      <a:pt x="39" y="717"/>
                    </a:lnTo>
                    <a:lnTo>
                      <a:pt x="36" y="714"/>
                    </a:lnTo>
                    <a:lnTo>
                      <a:pt x="33" y="711"/>
                    </a:lnTo>
                    <a:lnTo>
                      <a:pt x="30" y="709"/>
                    </a:lnTo>
                    <a:lnTo>
                      <a:pt x="27" y="706"/>
                    </a:lnTo>
                    <a:lnTo>
                      <a:pt x="25" y="704"/>
                    </a:lnTo>
                    <a:lnTo>
                      <a:pt x="23" y="702"/>
                    </a:lnTo>
                    <a:lnTo>
                      <a:pt x="21" y="700"/>
                    </a:lnTo>
                    <a:lnTo>
                      <a:pt x="20" y="698"/>
                    </a:lnTo>
                    <a:lnTo>
                      <a:pt x="19" y="697"/>
                    </a:lnTo>
                    <a:lnTo>
                      <a:pt x="18" y="696"/>
                    </a:lnTo>
                    <a:lnTo>
                      <a:pt x="17" y="695"/>
                    </a:lnTo>
                    <a:lnTo>
                      <a:pt x="17" y="695"/>
                    </a:lnTo>
                    <a:close/>
                  </a:path>
                </a:pathLst>
              </a:custGeom>
              <a:solidFill>
                <a:srgbClr val="424242"/>
              </a:solidFill>
              <a:ln w="9525">
                <a:noFill/>
                <a:round/>
                <a:headEnd/>
                <a:tailEnd/>
              </a:ln>
            </p:spPr>
            <p:txBody>
              <a:bodyPr/>
              <a:lstStyle/>
              <a:p>
                <a:endParaRPr lang="ru-RU"/>
              </a:p>
            </p:txBody>
          </p:sp>
          <p:sp>
            <p:nvSpPr>
              <p:cNvPr id="183" name="Freeform 65"/>
              <p:cNvSpPr>
                <a:spLocks/>
              </p:cNvSpPr>
              <p:nvPr/>
            </p:nvSpPr>
            <p:spPr bwMode="auto">
              <a:xfrm>
                <a:off x="1465" y="3385"/>
                <a:ext cx="7" cy="34"/>
              </a:xfrm>
              <a:custGeom>
                <a:avLst/>
                <a:gdLst/>
                <a:ahLst/>
                <a:cxnLst>
                  <a:cxn ang="0">
                    <a:pos x="2" y="0"/>
                  </a:cxn>
                  <a:cxn ang="0">
                    <a:pos x="2" y="0"/>
                  </a:cxn>
                  <a:cxn ang="0">
                    <a:pos x="0" y="34"/>
                  </a:cxn>
                  <a:cxn ang="0">
                    <a:pos x="5" y="34"/>
                  </a:cxn>
                  <a:cxn ang="0">
                    <a:pos x="7" y="0"/>
                  </a:cxn>
                  <a:cxn ang="0">
                    <a:pos x="7" y="0"/>
                  </a:cxn>
                  <a:cxn ang="0">
                    <a:pos x="7" y="0"/>
                  </a:cxn>
                  <a:cxn ang="0">
                    <a:pos x="7" y="0"/>
                  </a:cxn>
                  <a:cxn ang="0">
                    <a:pos x="7" y="0"/>
                  </a:cxn>
                  <a:cxn ang="0">
                    <a:pos x="2" y="0"/>
                  </a:cxn>
                </a:cxnLst>
                <a:rect l="0" t="0" r="r" b="b"/>
                <a:pathLst>
                  <a:path w="7" h="34">
                    <a:moveTo>
                      <a:pt x="2" y="0"/>
                    </a:moveTo>
                    <a:lnTo>
                      <a:pt x="2" y="0"/>
                    </a:lnTo>
                    <a:lnTo>
                      <a:pt x="0" y="34"/>
                    </a:lnTo>
                    <a:lnTo>
                      <a:pt x="5" y="34"/>
                    </a:lnTo>
                    <a:lnTo>
                      <a:pt x="7" y="0"/>
                    </a:lnTo>
                    <a:lnTo>
                      <a:pt x="7" y="0"/>
                    </a:lnTo>
                    <a:lnTo>
                      <a:pt x="7" y="0"/>
                    </a:lnTo>
                    <a:lnTo>
                      <a:pt x="7" y="0"/>
                    </a:lnTo>
                    <a:lnTo>
                      <a:pt x="7" y="0"/>
                    </a:lnTo>
                    <a:lnTo>
                      <a:pt x="2" y="0"/>
                    </a:lnTo>
                    <a:close/>
                  </a:path>
                </a:pathLst>
              </a:custGeom>
              <a:solidFill>
                <a:srgbClr val="000000"/>
              </a:solidFill>
              <a:ln w="9525">
                <a:noFill/>
                <a:round/>
                <a:headEnd/>
                <a:tailEnd/>
              </a:ln>
            </p:spPr>
            <p:txBody>
              <a:bodyPr/>
              <a:lstStyle/>
              <a:p>
                <a:endParaRPr lang="ru-RU"/>
              </a:p>
            </p:txBody>
          </p:sp>
          <p:sp>
            <p:nvSpPr>
              <p:cNvPr id="184" name="Freeform 66"/>
              <p:cNvSpPr>
                <a:spLocks/>
              </p:cNvSpPr>
              <p:nvPr/>
            </p:nvSpPr>
            <p:spPr bwMode="auto">
              <a:xfrm>
                <a:off x="1467" y="3083"/>
                <a:ext cx="14" cy="302"/>
              </a:xfrm>
              <a:custGeom>
                <a:avLst/>
                <a:gdLst/>
                <a:ahLst/>
                <a:cxnLst>
                  <a:cxn ang="0">
                    <a:pos x="9" y="1"/>
                  </a:cxn>
                  <a:cxn ang="0">
                    <a:pos x="9" y="1"/>
                  </a:cxn>
                  <a:cxn ang="0">
                    <a:pos x="0" y="302"/>
                  </a:cxn>
                  <a:cxn ang="0">
                    <a:pos x="5" y="302"/>
                  </a:cxn>
                  <a:cxn ang="0">
                    <a:pos x="14" y="1"/>
                  </a:cxn>
                  <a:cxn ang="0">
                    <a:pos x="14" y="0"/>
                  </a:cxn>
                  <a:cxn ang="0">
                    <a:pos x="14" y="1"/>
                  </a:cxn>
                  <a:cxn ang="0">
                    <a:pos x="14" y="1"/>
                  </a:cxn>
                  <a:cxn ang="0">
                    <a:pos x="14" y="0"/>
                  </a:cxn>
                  <a:cxn ang="0">
                    <a:pos x="9" y="1"/>
                  </a:cxn>
                </a:cxnLst>
                <a:rect l="0" t="0" r="r" b="b"/>
                <a:pathLst>
                  <a:path w="14" h="302">
                    <a:moveTo>
                      <a:pt x="9" y="1"/>
                    </a:moveTo>
                    <a:lnTo>
                      <a:pt x="9" y="1"/>
                    </a:lnTo>
                    <a:lnTo>
                      <a:pt x="0" y="302"/>
                    </a:lnTo>
                    <a:lnTo>
                      <a:pt x="5" y="302"/>
                    </a:lnTo>
                    <a:lnTo>
                      <a:pt x="14" y="1"/>
                    </a:lnTo>
                    <a:lnTo>
                      <a:pt x="14" y="0"/>
                    </a:lnTo>
                    <a:lnTo>
                      <a:pt x="14" y="1"/>
                    </a:lnTo>
                    <a:lnTo>
                      <a:pt x="14" y="1"/>
                    </a:lnTo>
                    <a:lnTo>
                      <a:pt x="14" y="0"/>
                    </a:lnTo>
                    <a:lnTo>
                      <a:pt x="9" y="1"/>
                    </a:lnTo>
                    <a:close/>
                  </a:path>
                </a:pathLst>
              </a:custGeom>
              <a:solidFill>
                <a:srgbClr val="000000"/>
              </a:solidFill>
              <a:ln w="9525">
                <a:noFill/>
                <a:round/>
                <a:headEnd/>
                <a:tailEnd/>
              </a:ln>
            </p:spPr>
            <p:txBody>
              <a:bodyPr/>
              <a:lstStyle/>
              <a:p>
                <a:endParaRPr lang="ru-RU"/>
              </a:p>
            </p:txBody>
          </p:sp>
          <p:sp>
            <p:nvSpPr>
              <p:cNvPr id="185" name="Freeform 67"/>
              <p:cNvSpPr>
                <a:spLocks/>
              </p:cNvSpPr>
              <p:nvPr/>
            </p:nvSpPr>
            <p:spPr bwMode="auto">
              <a:xfrm>
                <a:off x="1448" y="2779"/>
                <a:ext cx="33" cy="305"/>
              </a:xfrm>
              <a:custGeom>
                <a:avLst/>
                <a:gdLst/>
                <a:ahLst/>
                <a:cxnLst>
                  <a:cxn ang="0">
                    <a:pos x="0" y="0"/>
                  </a:cxn>
                  <a:cxn ang="0">
                    <a:pos x="0" y="1"/>
                  </a:cxn>
                  <a:cxn ang="0">
                    <a:pos x="28" y="305"/>
                  </a:cxn>
                  <a:cxn ang="0">
                    <a:pos x="33" y="304"/>
                  </a:cxn>
                  <a:cxn ang="0">
                    <a:pos x="4" y="0"/>
                  </a:cxn>
                  <a:cxn ang="0">
                    <a:pos x="4" y="1"/>
                  </a:cxn>
                  <a:cxn ang="0">
                    <a:pos x="0" y="0"/>
                  </a:cxn>
                  <a:cxn ang="0">
                    <a:pos x="0" y="0"/>
                  </a:cxn>
                  <a:cxn ang="0">
                    <a:pos x="0" y="1"/>
                  </a:cxn>
                  <a:cxn ang="0">
                    <a:pos x="0" y="0"/>
                  </a:cxn>
                </a:cxnLst>
                <a:rect l="0" t="0" r="r" b="b"/>
                <a:pathLst>
                  <a:path w="33" h="305">
                    <a:moveTo>
                      <a:pt x="0" y="0"/>
                    </a:moveTo>
                    <a:lnTo>
                      <a:pt x="0" y="1"/>
                    </a:lnTo>
                    <a:lnTo>
                      <a:pt x="28" y="305"/>
                    </a:lnTo>
                    <a:lnTo>
                      <a:pt x="33" y="304"/>
                    </a:lnTo>
                    <a:lnTo>
                      <a:pt x="4" y="0"/>
                    </a:lnTo>
                    <a:lnTo>
                      <a:pt x="4" y="1"/>
                    </a:lnTo>
                    <a:lnTo>
                      <a:pt x="0" y="0"/>
                    </a:lnTo>
                    <a:lnTo>
                      <a:pt x="0" y="0"/>
                    </a:lnTo>
                    <a:lnTo>
                      <a:pt x="0" y="1"/>
                    </a:lnTo>
                    <a:lnTo>
                      <a:pt x="0" y="0"/>
                    </a:lnTo>
                    <a:close/>
                  </a:path>
                </a:pathLst>
              </a:custGeom>
              <a:solidFill>
                <a:srgbClr val="000000"/>
              </a:solidFill>
              <a:ln w="9525">
                <a:noFill/>
                <a:round/>
                <a:headEnd/>
                <a:tailEnd/>
              </a:ln>
            </p:spPr>
            <p:txBody>
              <a:bodyPr/>
              <a:lstStyle/>
              <a:p>
                <a:endParaRPr lang="ru-RU"/>
              </a:p>
            </p:txBody>
          </p:sp>
          <p:sp>
            <p:nvSpPr>
              <p:cNvPr id="186" name="Freeform 68"/>
              <p:cNvSpPr>
                <a:spLocks/>
              </p:cNvSpPr>
              <p:nvPr/>
            </p:nvSpPr>
            <p:spPr bwMode="auto">
              <a:xfrm>
                <a:off x="1448" y="2721"/>
                <a:ext cx="12" cy="59"/>
              </a:xfrm>
              <a:custGeom>
                <a:avLst/>
                <a:gdLst/>
                <a:ahLst/>
                <a:cxnLst>
                  <a:cxn ang="0">
                    <a:pos x="10" y="0"/>
                  </a:cxn>
                  <a:cxn ang="0">
                    <a:pos x="7" y="2"/>
                  </a:cxn>
                  <a:cxn ang="0">
                    <a:pos x="0" y="58"/>
                  </a:cxn>
                  <a:cxn ang="0">
                    <a:pos x="4" y="59"/>
                  </a:cxn>
                  <a:cxn ang="0">
                    <a:pos x="12" y="3"/>
                  </a:cxn>
                  <a:cxn ang="0">
                    <a:pos x="9" y="5"/>
                  </a:cxn>
                  <a:cxn ang="0">
                    <a:pos x="10" y="0"/>
                  </a:cxn>
                  <a:cxn ang="0">
                    <a:pos x="7" y="0"/>
                  </a:cxn>
                  <a:cxn ang="0">
                    <a:pos x="7" y="2"/>
                  </a:cxn>
                  <a:cxn ang="0">
                    <a:pos x="10" y="0"/>
                  </a:cxn>
                </a:cxnLst>
                <a:rect l="0" t="0" r="r" b="b"/>
                <a:pathLst>
                  <a:path w="12" h="59">
                    <a:moveTo>
                      <a:pt x="10" y="0"/>
                    </a:moveTo>
                    <a:lnTo>
                      <a:pt x="7" y="2"/>
                    </a:lnTo>
                    <a:lnTo>
                      <a:pt x="0" y="58"/>
                    </a:lnTo>
                    <a:lnTo>
                      <a:pt x="4" y="59"/>
                    </a:lnTo>
                    <a:lnTo>
                      <a:pt x="12" y="3"/>
                    </a:lnTo>
                    <a:lnTo>
                      <a:pt x="9" y="5"/>
                    </a:lnTo>
                    <a:lnTo>
                      <a:pt x="10" y="0"/>
                    </a:lnTo>
                    <a:lnTo>
                      <a:pt x="7" y="0"/>
                    </a:lnTo>
                    <a:lnTo>
                      <a:pt x="7" y="2"/>
                    </a:lnTo>
                    <a:lnTo>
                      <a:pt x="10" y="0"/>
                    </a:lnTo>
                    <a:close/>
                  </a:path>
                </a:pathLst>
              </a:custGeom>
              <a:solidFill>
                <a:srgbClr val="000000"/>
              </a:solidFill>
              <a:ln w="9525">
                <a:noFill/>
                <a:round/>
                <a:headEnd/>
                <a:tailEnd/>
              </a:ln>
            </p:spPr>
            <p:txBody>
              <a:bodyPr/>
              <a:lstStyle/>
              <a:p>
                <a:endParaRPr lang="ru-RU"/>
              </a:p>
            </p:txBody>
          </p:sp>
          <p:sp>
            <p:nvSpPr>
              <p:cNvPr id="187" name="Freeform 69"/>
              <p:cNvSpPr>
                <a:spLocks/>
              </p:cNvSpPr>
              <p:nvPr/>
            </p:nvSpPr>
            <p:spPr bwMode="auto">
              <a:xfrm>
                <a:off x="1457" y="2721"/>
                <a:ext cx="171" cy="12"/>
              </a:xfrm>
              <a:custGeom>
                <a:avLst/>
                <a:gdLst/>
                <a:ahLst/>
                <a:cxnLst>
                  <a:cxn ang="0">
                    <a:pos x="171" y="10"/>
                  </a:cxn>
                  <a:cxn ang="0">
                    <a:pos x="169" y="8"/>
                  </a:cxn>
                  <a:cxn ang="0">
                    <a:pos x="1" y="0"/>
                  </a:cxn>
                  <a:cxn ang="0">
                    <a:pos x="0" y="5"/>
                  </a:cxn>
                  <a:cxn ang="0">
                    <a:pos x="169" y="12"/>
                  </a:cxn>
                  <a:cxn ang="0">
                    <a:pos x="166" y="10"/>
                  </a:cxn>
                  <a:cxn ang="0">
                    <a:pos x="171" y="10"/>
                  </a:cxn>
                  <a:cxn ang="0">
                    <a:pos x="171" y="8"/>
                  </a:cxn>
                  <a:cxn ang="0">
                    <a:pos x="169" y="8"/>
                  </a:cxn>
                  <a:cxn ang="0">
                    <a:pos x="171" y="10"/>
                  </a:cxn>
                </a:cxnLst>
                <a:rect l="0" t="0" r="r" b="b"/>
                <a:pathLst>
                  <a:path w="171" h="12">
                    <a:moveTo>
                      <a:pt x="171" y="10"/>
                    </a:moveTo>
                    <a:lnTo>
                      <a:pt x="169" y="8"/>
                    </a:lnTo>
                    <a:lnTo>
                      <a:pt x="1" y="0"/>
                    </a:lnTo>
                    <a:lnTo>
                      <a:pt x="0" y="5"/>
                    </a:lnTo>
                    <a:lnTo>
                      <a:pt x="169" y="12"/>
                    </a:lnTo>
                    <a:lnTo>
                      <a:pt x="166" y="10"/>
                    </a:lnTo>
                    <a:lnTo>
                      <a:pt x="171" y="10"/>
                    </a:lnTo>
                    <a:lnTo>
                      <a:pt x="171" y="8"/>
                    </a:lnTo>
                    <a:lnTo>
                      <a:pt x="169" y="8"/>
                    </a:lnTo>
                    <a:lnTo>
                      <a:pt x="171" y="10"/>
                    </a:lnTo>
                    <a:close/>
                  </a:path>
                </a:pathLst>
              </a:custGeom>
              <a:solidFill>
                <a:srgbClr val="000000"/>
              </a:solidFill>
              <a:ln w="9525">
                <a:noFill/>
                <a:round/>
                <a:headEnd/>
                <a:tailEnd/>
              </a:ln>
            </p:spPr>
            <p:txBody>
              <a:bodyPr/>
              <a:lstStyle/>
              <a:p>
                <a:endParaRPr lang="ru-RU"/>
              </a:p>
            </p:txBody>
          </p:sp>
          <p:sp>
            <p:nvSpPr>
              <p:cNvPr id="188" name="Freeform 70"/>
              <p:cNvSpPr>
                <a:spLocks/>
              </p:cNvSpPr>
              <p:nvPr/>
            </p:nvSpPr>
            <p:spPr bwMode="auto">
              <a:xfrm>
                <a:off x="1608" y="2731"/>
                <a:ext cx="20" cy="322"/>
              </a:xfrm>
              <a:custGeom>
                <a:avLst/>
                <a:gdLst/>
                <a:ahLst/>
                <a:cxnLst>
                  <a:cxn ang="0">
                    <a:pos x="5" y="322"/>
                  </a:cxn>
                  <a:cxn ang="0">
                    <a:pos x="5" y="322"/>
                  </a:cxn>
                  <a:cxn ang="0">
                    <a:pos x="20" y="0"/>
                  </a:cxn>
                  <a:cxn ang="0">
                    <a:pos x="15" y="0"/>
                  </a:cxn>
                  <a:cxn ang="0">
                    <a:pos x="0" y="322"/>
                  </a:cxn>
                  <a:cxn ang="0">
                    <a:pos x="0" y="322"/>
                  </a:cxn>
                  <a:cxn ang="0">
                    <a:pos x="5" y="322"/>
                  </a:cxn>
                  <a:cxn ang="0">
                    <a:pos x="5" y="322"/>
                  </a:cxn>
                  <a:cxn ang="0">
                    <a:pos x="5" y="322"/>
                  </a:cxn>
                </a:cxnLst>
                <a:rect l="0" t="0" r="r" b="b"/>
                <a:pathLst>
                  <a:path w="20" h="322">
                    <a:moveTo>
                      <a:pt x="5" y="322"/>
                    </a:moveTo>
                    <a:lnTo>
                      <a:pt x="5" y="322"/>
                    </a:lnTo>
                    <a:lnTo>
                      <a:pt x="20" y="0"/>
                    </a:lnTo>
                    <a:lnTo>
                      <a:pt x="15" y="0"/>
                    </a:lnTo>
                    <a:lnTo>
                      <a:pt x="0" y="322"/>
                    </a:lnTo>
                    <a:lnTo>
                      <a:pt x="0" y="322"/>
                    </a:lnTo>
                    <a:lnTo>
                      <a:pt x="5" y="322"/>
                    </a:lnTo>
                    <a:lnTo>
                      <a:pt x="5" y="322"/>
                    </a:lnTo>
                    <a:lnTo>
                      <a:pt x="5" y="322"/>
                    </a:lnTo>
                    <a:close/>
                  </a:path>
                </a:pathLst>
              </a:custGeom>
              <a:solidFill>
                <a:srgbClr val="000000"/>
              </a:solidFill>
              <a:ln w="9525">
                <a:noFill/>
                <a:round/>
                <a:headEnd/>
                <a:tailEnd/>
              </a:ln>
            </p:spPr>
            <p:txBody>
              <a:bodyPr/>
              <a:lstStyle/>
              <a:p>
                <a:endParaRPr lang="ru-RU"/>
              </a:p>
            </p:txBody>
          </p:sp>
          <p:sp>
            <p:nvSpPr>
              <p:cNvPr id="189" name="Freeform 71"/>
              <p:cNvSpPr>
                <a:spLocks/>
              </p:cNvSpPr>
              <p:nvPr/>
            </p:nvSpPr>
            <p:spPr bwMode="auto">
              <a:xfrm>
                <a:off x="1587" y="3053"/>
                <a:ext cx="26" cy="345"/>
              </a:xfrm>
              <a:custGeom>
                <a:avLst/>
                <a:gdLst/>
                <a:ahLst/>
                <a:cxnLst>
                  <a:cxn ang="0">
                    <a:pos x="4" y="345"/>
                  </a:cxn>
                  <a:cxn ang="0">
                    <a:pos x="6" y="312"/>
                  </a:cxn>
                  <a:cxn ang="0">
                    <a:pos x="8" y="281"/>
                  </a:cxn>
                  <a:cxn ang="0">
                    <a:pos x="10" y="250"/>
                  </a:cxn>
                  <a:cxn ang="0">
                    <a:pos x="12" y="219"/>
                  </a:cxn>
                  <a:cxn ang="0">
                    <a:pos x="13" y="189"/>
                  </a:cxn>
                  <a:cxn ang="0">
                    <a:pos x="15" y="160"/>
                  </a:cxn>
                  <a:cxn ang="0">
                    <a:pos x="17" y="134"/>
                  </a:cxn>
                  <a:cxn ang="0">
                    <a:pos x="18" y="108"/>
                  </a:cxn>
                  <a:cxn ang="0">
                    <a:pos x="20" y="85"/>
                  </a:cxn>
                  <a:cxn ang="0">
                    <a:pos x="22" y="64"/>
                  </a:cxn>
                  <a:cxn ang="0">
                    <a:pos x="23" y="46"/>
                  </a:cxn>
                  <a:cxn ang="0">
                    <a:pos x="24" y="30"/>
                  </a:cxn>
                  <a:cxn ang="0">
                    <a:pos x="25" y="18"/>
                  </a:cxn>
                  <a:cxn ang="0">
                    <a:pos x="25" y="8"/>
                  </a:cxn>
                  <a:cxn ang="0">
                    <a:pos x="26" y="2"/>
                  </a:cxn>
                  <a:cxn ang="0">
                    <a:pos x="26" y="0"/>
                  </a:cxn>
                  <a:cxn ang="0">
                    <a:pos x="21" y="1"/>
                  </a:cxn>
                  <a:cxn ang="0">
                    <a:pos x="21" y="5"/>
                  </a:cxn>
                  <a:cxn ang="0">
                    <a:pos x="20" y="12"/>
                  </a:cxn>
                  <a:cxn ang="0">
                    <a:pos x="20" y="23"/>
                  </a:cxn>
                  <a:cxn ang="0">
                    <a:pos x="18" y="37"/>
                  </a:cxn>
                  <a:cxn ang="0">
                    <a:pos x="17" y="54"/>
                  </a:cxn>
                  <a:cxn ang="0">
                    <a:pos x="16" y="74"/>
                  </a:cxn>
                  <a:cxn ang="0">
                    <a:pos x="15" y="96"/>
                  </a:cxn>
                  <a:cxn ang="0">
                    <a:pos x="13" y="121"/>
                  </a:cxn>
                  <a:cxn ang="0">
                    <a:pos x="11" y="146"/>
                  </a:cxn>
                  <a:cxn ang="0">
                    <a:pos x="9" y="174"/>
                  </a:cxn>
                  <a:cxn ang="0">
                    <a:pos x="8" y="203"/>
                  </a:cxn>
                  <a:cxn ang="0">
                    <a:pos x="6" y="233"/>
                  </a:cxn>
                  <a:cxn ang="0">
                    <a:pos x="4" y="265"/>
                  </a:cxn>
                  <a:cxn ang="0">
                    <a:pos x="2" y="296"/>
                  </a:cxn>
                  <a:cxn ang="0">
                    <a:pos x="0" y="328"/>
                  </a:cxn>
                  <a:cxn ang="0">
                    <a:pos x="0" y="344"/>
                  </a:cxn>
                  <a:cxn ang="0">
                    <a:pos x="0" y="344"/>
                  </a:cxn>
                  <a:cxn ang="0">
                    <a:pos x="4" y="345"/>
                  </a:cxn>
                </a:cxnLst>
                <a:rect l="0" t="0" r="r" b="b"/>
                <a:pathLst>
                  <a:path w="26" h="345">
                    <a:moveTo>
                      <a:pt x="4" y="345"/>
                    </a:moveTo>
                    <a:lnTo>
                      <a:pt x="4" y="345"/>
                    </a:lnTo>
                    <a:lnTo>
                      <a:pt x="5" y="329"/>
                    </a:lnTo>
                    <a:lnTo>
                      <a:pt x="6" y="312"/>
                    </a:lnTo>
                    <a:lnTo>
                      <a:pt x="7" y="297"/>
                    </a:lnTo>
                    <a:lnTo>
                      <a:pt x="8" y="281"/>
                    </a:lnTo>
                    <a:lnTo>
                      <a:pt x="9" y="265"/>
                    </a:lnTo>
                    <a:lnTo>
                      <a:pt x="10" y="250"/>
                    </a:lnTo>
                    <a:lnTo>
                      <a:pt x="11" y="234"/>
                    </a:lnTo>
                    <a:lnTo>
                      <a:pt x="12" y="219"/>
                    </a:lnTo>
                    <a:lnTo>
                      <a:pt x="12" y="204"/>
                    </a:lnTo>
                    <a:lnTo>
                      <a:pt x="13" y="189"/>
                    </a:lnTo>
                    <a:lnTo>
                      <a:pt x="14" y="174"/>
                    </a:lnTo>
                    <a:lnTo>
                      <a:pt x="15" y="160"/>
                    </a:lnTo>
                    <a:lnTo>
                      <a:pt x="16" y="147"/>
                    </a:lnTo>
                    <a:lnTo>
                      <a:pt x="17" y="134"/>
                    </a:lnTo>
                    <a:lnTo>
                      <a:pt x="18" y="121"/>
                    </a:lnTo>
                    <a:lnTo>
                      <a:pt x="18" y="108"/>
                    </a:lnTo>
                    <a:lnTo>
                      <a:pt x="19" y="96"/>
                    </a:lnTo>
                    <a:lnTo>
                      <a:pt x="20" y="85"/>
                    </a:lnTo>
                    <a:lnTo>
                      <a:pt x="21" y="74"/>
                    </a:lnTo>
                    <a:lnTo>
                      <a:pt x="22" y="64"/>
                    </a:lnTo>
                    <a:lnTo>
                      <a:pt x="22" y="55"/>
                    </a:lnTo>
                    <a:lnTo>
                      <a:pt x="23" y="46"/>
                    </a:lnTo>
                    <a:lnTo>
                      <a:pt x="23" y="38"/>
                    </a:lnTo>
                    <a:lnTo>
                      <a:pt x="24" y="30"/>
                    </a:lnTo>
                    <a:lnTo>
                      <a:pt x="25" y="24"/>
                    </a:lnTo>
                    <a:lnTo>
                      <a:pt x="25" y="18"/>
                    </a:lnTo>
                    <a:lnTo>
                      <a:pt x="25" y="13"/>
                    </a:lnTo>
                    <a:lnTo>
                      <a:pt x="25" y="8"/>
                    </a:lnTo>
                    <a:lnTo>
                      <a:pt x="26" y="5"/>
                    </a:lnTo>
                    <a:lnTo>
                      <a:pt x="26" y="2"/>
                    </a:lnTo>
                    <a:lnTo>
                      <a:pt x="26" y="1"/>
                    </a:lnTo>
                    <a:lnTo>
                      <a:pt x="26" y="0"/>
                    </a:lnTo>
                    <a:lnTo>
                      <a:pt x="21" y="0"/>
                    </a:lnTo>
                    <a:lnTo>
                      <a:pt x="21" y="1"/>
                    </a:lnTo>
                    <a:lnTo>
                      <a:pt x="21" y="2"/>
                    </a:lnTo>
                    <a:lnTo>
                      <a:pt x="21" y="5"/>
                    </a:lnTo>
                    <a:lnTo>
                      <a:pt x="21" y="8"/>
                    </a:lnTo>
                    <a:lnTo>
                      <a:pt x="20" y="12"/>
                    </a:lnTo>
                    <a:lnTo>
                      <a:pt x="20" y="17"/>
                    </a:lnTo>
                    <a:lnTo>
                      <a:pt x="20" y="23"/>
                    </a:lnTo>
                    <a:lnTo>
                      <a:pt x="19" y="30"/>
                    </a:lnTo>
                    <a:lnTo>
                      <a:pt x="18" y="37"/>
                    </a:lnTo>
                    <a:lnTo>
                      <a:pt x="18" y="45"/>
                    </a:lnTo>
                    <a:lnTo>
                      <a:pt x="17" y="54"/>
                    </a:lnTo>
                    <a:lnTo>
                      <a:pt x="17" y="64"/>
                    </a:lnTo>
                    <a:lnTo>
                      <a:pt x="16" y="74"/>
                    </a:lnTo>
                    <a:lnTo>
                      <a:pt x="15" y="85"/>
                    </a:lnTo>
                    <a:lnTo>
                      <a:pt x="15" y="96"/>
                    </a:lnTo>
                    <a:lnTo>
                      <a:pt x="14" y="108"/>
                    </a:lnTo>
                    <a:lnTo>
                      <a:pt x="13" y="121"/>
                    </a:lnTo>
                    <a:lnTo>
                      <a:pt x="12" y="133"/>
                    </a:lnTo>
                    <a:lnTo>
                      <a:pt x="11" y="146"/>
                    </a:lnTo>
                    <a:lnTo>
                      <a:pt x="10" y="160"/>
                    </a:lnTo>
                    <a:lnTo>
                      <a:pt x="9" y="174"/>
                    </a:lnTo>
                    <a:lnTo>
                      <a:pt x="9" y="188"/>
                    </a:lnTo>
                    <a:lnTo>
                      <a:pt x="8" y="203"/>
                    </a:lnTo>
                    <a:lnTo>
                      <a:pt x="7" y="218"/>
                    </a:lnTo>
                    <a:lnTo>
                      <a:pt x="6" y="233"/>
                    </a:lnTo>
                    <a:lnTo>
                      <a:pt x="5" y="249"/>
                    </a:lnTo>
                    <a:lnTo>
                      <a:pt x="4" y="265"/>
                    </a:lnTo>
                    <a:lnTo>
                      <a:pt x="3" y="280"/>
                    </a:lnTo>
                    <a:lnTo>
                      <a:pt x="2" y="296"/>
                    </a:lnTo>
                    <a:lnTo>
                      <a:pt x="1" y="312"/>
                    </a:lnTo>
                    <a:lnTo>
                      <a:pt x="0" y="328"/>
                    </a:lnTo>
                    <a:lnTo>
                      <a:pt x="0" y="344"/>
                    </a:lnTo>
                    <a:lnTo>
                      <a:pt x="0" y="344"/>
                    </a:lnTo>
                    <a:lnTo>
                      <a:pt x="0" y="344"/>
                    </a:lnTo>
                    <a:lnTo>
                      <a:pt x="0" y="344"/>
                    </a:lnTo>
                    <a:lnTo>
                      <a:pt x="0" y="344"/>
                    </a:lnTo>
                    <a:lnTo>
                      <a:pt x="4" y="345"/>
                    </a:lnTo>
                    <a:close/>
                  </a:path>
                </a:pathLst>
              </a:custGeom>
              <a:solidFill>
                <a:srgbClr val="000000"/>
              </a:solidFill>
              <a:ln w="9525">
                <a:noFill/>
                <a:round/>
                <a:headEnd/>
                <a:tailEnd/>
              </a:ln>
            </p:spPr>
            <p:txBody>
              <a:bodyPr/>
              <a:lstStyle/>
              <a:p>
                <a:endParaRPr lang="ru-RU"/>
              </a:p>
            </p:txBody>
          </p:sp>
          <p:sp>
            <p:nvSpPr>
              <p:cNvPr id="190" name="Freeform 72"/>
              <p:cNvSpPr>
                <a:spLocks/>
              </p:cNvSpPr>
              <p:nvPr/>
            </p:nvSpPr>
            <p:spPr bwMode="auto">
              <a:xfrm>
                <a:off x="1587" y="3397"/>
                <a:ext cx="8" cy="51"/>
              </a:xfrm>
              <a:custGeom>
                <a:avLst/>
                <a:gdLst/>
                <a:ahLst/>
                <a:cxnLst>
                  <a:cxn ang="0">
                    <a:pos x="7" y="51"/>
                  </a:cxn>
                  <a:cxn ang="0">
                    <a:pos x="8" y="49"/>
                  </a:cxn>
                  <a:cxn ang="0">
                    <a:pos x="8" y="47"/>
                  </a:cxn>
                  <a:cxn ang="0">
                    <a:pos x="8" y="44"/>
                  </a:cxn>
                  <a:cxn ang="0">
                    <a:pos x="8" y="41"/>
                  </a:cxn>
                  <a:cxn ang="0">
                    <a:pos x="7" y="38"/>
                  </a:cxn>
                  <a:cxn ang="0">
                    <a:pos x="7" y="35"/>
                  </a:cxn>
                  <a:cxn ang="0">
                    <a:pos x="7" y="31"/>
                  </a:cxn>
                  <a:cxn ang="0">
                    <a:pos x="6" y="28"/>
                  </a:cxn>
                  <a:cxn ang="0">
                    <a:pos x="6" y="24"/>
                  </a:cxn>
                  <a:cxn ang="0">
                    <a:pos x="6" y="21"/>
                  </a:cxn>
                  <a:cxn ang="0">
                    <a:pos x="5" y="18"/>
                  </a:cxn>
                  <a:cxn ang="0">
                    <a:pos x="5" y="14"/>
                  </a:cxn>
                  <a:cxn ang="0">
                    <a:pos x="5" y="11"/>
                  </a:cxn>
                  <a:cxn ang="0">
                    <a:pos x="4" y="8"/>
                  </a:cxn>
                  <a:cxn ang="0">
                    <a:pos x="4" y="5"/>
                  </a:cxn>
                  <a:cxn ang="0">
                    <a:pos x="4" y="3"/>
                  </a:cxn>
                  <a:cxn ang="0">
                    <a:pos x="4" y="1"/>
                  </a:cxn>
                  <a:cxn ang="0">
                    <a:pos x="0" y="0"/>
                  </a:cxn>
                  <a:cxn ang="0">
                    <a:pos x="0" y="3"/>
                  </a:cxn>
                  <a:cxn ang="0">
                    <a:pos x="0" y="5"/>
                  </a:cxn>
                  <a:cxn ang="0">
                    <a:pos x="0" y="8"/>
                  </a:cxn>
                  <a:cxn ang="0">
                    <a:pos x="0" y="11"/>
                  </a:cxn>
                  <a:cxn ang="0">
                    <a:pos x="0" y="14"/>
                  </a:cxn>
                  <a:cxn ang="0">
                    <a:pos x="0" y="18"/>
                  </a:cxn>
                  <a:cxn ang="0">
                    <a:pos x="1" y="21"/>
                  </a:cxn>
                  <a:cxn ang="0">
                    <a:pos x="1" y="25"/>
                  </a:cxn>
                  <a:cxn ang="0">
                    <a:pos x="2" y="28"/>
                  </a:cxn>
                  <a:cxn ang="0">
                    <a:pos x="2" y="32"/>
                  </a:cxn>
                  <a:cxn ang="0">
                    <a:pos x="2" y="35"/>
                  </a:cxn>
                  <a:cxn ang="0">
                    <a:pos x="3" y="38"/>
                  </a:cxn>
                  <a:cxn ang="0">
                    <a:pos x="3" y="41"/>
                  </a:cxn>
                  <a:cxn ang="0">
                    <a:pos x="3" y="44"/>
                  </a:cxn>
                  <a:cxn ang="0">
                    <a:pos x="3" y="47"/>
                  </a:cxn>
                  <a:cxn ang="0">
                    <a:pos x="3" y="49"/>
                  </a:cxn>
                  <a:cxn ang="0">
                    <a:pos x="4" y="47"/>
                  </a:cxn>
                  <a:cxn ang="0">
                    <a:pos x="7" y="51"/>
                  </a:cxn>
                  <a:cxn ang="0">
                    <a:pos x="8" y="50"/>
                  </a:cxn>
                  <a:cxn ang="0">
                    <a:pos x="8" y="49"/>
                  </a:cxn>
                  <a:cxn ang="0">
                    <a:pos x="7" y="51"/>
                  </a:cxn>
                </a:cxnLst>
                <a:rect l="0" t="0" r="r" b="b"/>
                <a:pathLst>
                  <a:path w="8" h="51">
                    <a:moveTo>
                      <a:pt x="7" y="51"/>
                    </a:moveTo>
                    <a:lnTo>
                      <a:pt x="8" y="49"/>
                    </a:lnTo>
                    <a:lnTo>
                      <a:pt x="8" y="47"/>
                    </a:lnTo>
                    <a:lnTo>
                      <a:pt x="8" y="44"/>
                    </a:lnTo>
                    <a:lnTo>
                      <a:pt x="8" y="41"/>
                    </a:lnTo>
                    <a:lnTo>
                      <a:pt x="7" y="38"/>
                    </a:lnTo>
                    <a:lnTo>
                      <a:pt x="7" y="35"/>
                    </a:lnTo>
                    <a:lnTo>
                      <a:pt x="7" y="31"/>
                    </a:lnTo>
                    <a:lnTo>
                      <a:pt x="6" y="28"/>
                    </a:lnTo>
                    <a:lnTo>
                      <a:pt x="6" y="24"/>
                    </a:lnTo>
                    <a:lnTo>
                      <a:pt x="6" y="21"/>
                    </a:lnTo>
                    <a:lnTo>
                      <a:pt x="5" y="18"/>
                    </a:lnTo>
                    <a:lnTo>
                      <a:pt x="5" y="14"/>
                    </a:lnTo>
                    <a:lnTo>
                      <a:pt x="5" y="11"/>
                    </a:lnTo>
                    <a:lnTo>
                      <a:pt x="4" y="8"/>
                    </a:lnTo>
                    <a:lnTo>
                      <a:pt x="4" y="5"/>
                    </a:lnTo>
                    <a:lnTo>
                      <a:pt x="4" y="3"/>
                    </a:lnTo>
                    <a:lnTo>
                      <a:pt x="4" y="1"/>
                    </a:lnTo>
                    <a:lnTo>
                      <a:pt x="0" y="0"/>
                    </a:lnTo>
                    <a:lnTo>
                      <a:pt x="0" y="3"/>
                    </a:lnTo>
                    <a:lnTo>
                      <a:pt x="0" y="5"/>
                    </a:lnTo>
                    <a:lnTo>
                      <a:pt x="0" y="8"/>
                    </a:lnTo>
                    <a:lnTo>
                      <a:pt x="0" y="11"/>
                    </a:lnTo>
                    <a:lnTo>
                      <a:pt x="0" y="14"/>
                    </a:lnTo>
                    <a:lnTo>
                      <a:pt x="0" y="18"/>
                    </a:lnTo>
                    <a:lnTo>
                      <a:pt x="1" y="21"/>
                    </a:lnTo>
                    <a:lnTo>
                      <a:pt x="1" y="25"/>
                    </a:lnTo>
                    <a:lnTo>
                      <a:pt x="2" y="28"/>
                    </a:lnTo>
                    <a:lnTo>
                      <a:pt x="2" y="32"/>
                    </a:lnTo>
                    <a:lnTo>
                      <a:pt x="2" y="35"/>
                    </a:lnTo>
                    <a:lnTo>
                      <a:pt x="3" y="38"/>
                    </a:lnTo>
                    <a:lnTo>
                      <a:pt x="3" y="41"/>
                    </a:lnTo>
                    <a:lnTo>
                      <a:pt x="3" y="44"/>
                    </a:lnTo>
                    <a:lnTo>
                      <a:pt x="3" y="47"/>
                    </a:lnTo>
                    <a:lnTo>
                      <a:pt x="3" y="49"/>
                    </a:lnTo>
                    <a:lnTo>
                      <a:pt x="4" y="47"/>
                    </a:lnTo>
                    <a:lnTo>
                      <a:pt x="7" y="51"/>
                    </a:lnTo>
                    <a:lnTo>
                      <a:pt x="8" y="50"/>
                    </a:lnTo>
                    <a:lnTo>
                      <a:pt x="8" y="49"/>
                    </a:lnTo>
                    <a:lnTo>
                      <a:pt x="7" y="51"/>
                    </a:lnTo>
                    <a:close/>
                  </a:path>
                </a:pathLst>
              </a:custGeom>
              <a:solidFill>
                <a:srgbClr val="000000"/>
              </a:solidFill>
              <a:ln w="9525">
                <a:noFill/>
                <a:round/>
                <a:headEnd/>
                <a:tailEnd/>
              </a:ln>
            </p:spPr>
            <p:txBody>
              <a:bodyPr/>
              <a:lstStyle/>
              <a:p>
                <a:endParaRPr lang="ru-RU"/>
              </a:p>
            </p:txBody>
          </p:sp>
          <p:sp>
            <p:nvSpPr>
              <p:cNvPr id="191" name="Freeform 73"/>
              <p:cNvSpPr>
                <a:spLocks/>
              </p:cNvSpPr>
              <p:nvPr/>
            </p:nvSpPr>
            <p:spPr bwMode="auto">
              <a:xfrm>
                <a:off x="1465" y="3417"/>
                <a:ext cx="129" cy="48"/>
              </a:xfrm>
              <a:custGeom>
                <a:avLst/>
                <a:gdLst/>
                <a:ahLst/>
                <a:cxnLst>
                  <a:cxn ang="0">
                    <a:pos x="0" y="3"/>
                  </a:cxn>
                  <a:cxn ang="0">
                    <a:pos x="1" y="4"/>
                  </a:cxn>
                  <a:cxn ang="0">
                    <a:pos x="3" y="7"/>
                  </a:cxn>
                  <a:cxn ang="0">
                    <a:pos x="6" y="10"/>
                  </a:cxn>
                  <a:cxn ang="0">
                    <a:pos x="11" y="15"/>
                  </a:cxn>
                  <a:cxn ang="0">
                    <a:pos x="16" y="20"/>
                  </a:cxn>
                  <a:cxn ang="0">
                    <a:pos x="22" y="25"/>
                  </a:cxn>
                  <a:cxn ang="0">
                    <a:pos x="30" y="31"/>
                  </a:cxn>
                  <a:cxn ang="0">
                    <a:pos x="38" y="36"/>
                  </a:cxn>
                  <a:cxn ang="0">
                    <a:pos x="47" y="41"/>
                  </a:cxn>
                  <a:cxn ang="0">
                    <a:pos x="57" y="44"/>
                  </a:cxn>
                  <a:cxn ang="0">
                    <a:pos x="68" y="47"/>
                  </a:cxn>
                  <a:cxn ang="0">
                    <a:pos x="79" y="48"/>
                  </a:cxn>
                  <a:cxn ang="0">
                    <a:pos x="91" y="47"/>
                  </a:cxn>
                  <a:cxn ang="0">
                    <a:pos x="103" y="44"/>
                  </a:cxn>
                  <a:cxn ang="0">
                    <a:pos x="116" y="39"/>
                  </a:cxn>
                  <a:cxn ang="0">
                    <a:pos x="129" y="31"/>
                  </a:cxn>
                  <a:cxn ang="0">
                    <a:pos x="120" y="31"/>
                  </a:cxn>
                  <a:cxn ang="0">
                    <a:pos x="107" y="38"/>
                  </a:cxn>
                  <a:cxn ang="0">
                    <a:pos x="96" y="41"/>
                  </a:cxn>
                  <a:cxn ang="0">
                    <a:pos x="84" y="43"/>
                  </a:cxn>
                  <a:cxn ang="0">
                    <a:pos x="74" y="43"/>
                  </a:cxn>
                  <a:cxn ang="0">
                    <a:pos x="63" y="41"/>
                  </a:cxn>
                  <a:cxn ang="0">
                    <a:pos x="54" y="38"/>
                  </a:cxn>
                  <a:cxn ang="0">
                    <a:pos x="45" y="34"/>
                  </a:cxn>
                  <a:cxn ang="0">
                    <a:pos x="37" y="30"/>
                  </a:cxn>
                  <a:cxn ang="0">
                    <a:pos x="29" y="24"/>
                  </a:cxn>
                  <a:cxn ang="0">
                    <a:pos x="22" y="19"/>
                  </a:cxn>
                  <a:cxn ang="0">
                    <a:pos x="17" y="14"/>
                  </a:cxn>
                  <a:cxn ang="0">
                    <a:pos x="12" y="9"/>
                  </a:cxn>
                  <a:cxn ang="0">
                    <a:pos x="8" y="5"/>
                  </a:cxn>
                  <a:cxn ang="0">
                    <a:pos x="5" y="2"/>
                  </a:cxn>
                  <a:cxn ang="0">
                    <a:pos x="4" y="0"/>
                  </a:cxn>
                  <a:cxn ang="0">
                    <a:pos x="5" y="2"/>
                  </a:cxn>
                  <a:cxn ang="0">
                    <a:pos x="0" y="2"/>
                  </a:cxn>
                  <a:cxn ang="0">
                    <a:pos x="0" y="2"/>
                  </a:cxn>
                </a:cxnLst>
                <a:rect l="0" t="0" r="r" b="b"/>
                <a:pathLst>
                  <a:path w="129" h="48">
                    <a:moveTo>
                      <a:pt x="0" y="2"/>
                    </a:moveTo>
                    <a:lnTo>
                      <a:pt x="0" y="3"/>
                    </a:lnTo>
                    <a:lnTo>
                      <a:pt x="0" y="4"/>
                    </a:lnTo>
                    <a:lnTo>
                      <a:pt x="1" y="4"/>
                    </a:lnTo>
                    <a:lnTo>
                      <a:pt x="2" y="5"/>
                    </a:lnTo>
                    <a:lnTo>
                      <a:pt x="3" y="7"/>
                    </a:lnTo>
                    <a:lnTo>
                      <a:pt x="4" y="8"/>
                    </a:lnTo>
                    <a:lnTo>
                      <a:pt x="6" y="10"/>
                    </a:lnTo>
                    <a:lnTo>
                      <a:pt x="8" y="12"/>
                    </a:lnTo>
                    <a:lnTo>
                      <a:pt x="11" y="15"/>
                    </a:lnTo>
                    <a:lnTo>
                      <a:pt x="13" y="17"/>
                    </a:lnTo>
                    <a:lnTo>
                      <a:pt x="16" y="20"/>
                    </a:lnTo>
                    <a:lnTo>
                      <a:pt x="19" y="23"/>
                    </a:lnTo>
                    <a:lnTo>
                      <a:pt x="22" y="25"/>
                    </a:lnTo>
                    <a:lnTo>
                      <a:pt x="26" y="28"/>
                    </a:lnTo>
                    <a:lnTo>
                      <a:pt x="30" y="31"/>
                    </a:lnTo>
                    <a:lnTo>
                      <a:pt x="34" y="33"/>
                    </a:lnTo>
                    <a:lnTo>
                      <a:pt x="38" y="36"/>
                    </a:lnTo>
                    <a:lnTo>
                      <a:pt x="43" y="38"/>
                    </a:lnTo>
                    <a:lnTo>
                      <a:pt x="47" y="41"/>
                    </a:lnTo>
                    <a:lnTo>
                      <a:pt x="52" y="43"/>
                    </a:lnTo>
                    <a:lnTo>
                      <a:pt x="57" y="44"/>
                    </a:lnTo>
                    <a:lnTo>
                      <a:pt x="62" y="46"/>
                    </a:lnTo>
                    <a:lnTo>
                      <a:pt x="68" y="47"/>
                    </a:lnTo>
                    <a:lnTo>
                      <a:pt x="73" y="48"/>
                    </a:lnTo>
                    <a:lnTo>
                      <a:pt x="79" y="48"/>
                    </a:lnTo>
                    <a:lnTo>
                      <a:pt x="85" y="48"/>
                    </a:lnTo>
                    <a:lnTo>
                      <a:pt x="91" y="47"/>
                    </a:lnTo>
                    <a:lnTo>
                      <a:pt x="97" y="46"/>
                    </a:lnTo>
                    <a:lnTo>
                      <a:pt x="103" y="44"/>
                    </a:lnTo>
                    <a:lnTo>
                      <a:pt x="109" y="42"/>
                    </a:lnTo>
                    <a:lnTo>
                      <a:pt x="116" y="39"/>
                    </a:lnTo>
                    <a:lnTo>
                      <a:pt x="122" y="35"/>
                    </a:lnTo>
                    <a:lnTo>
                      <a:pt x="129" y="31"/>
                    </a:lnTo>
                    <a:lnTo>
                      <a:pt x="126" y="27"/>
                    </a:lnTo>
                    <a:lnTo>
                      <a:pt x="120" y="31"/>
                    </a:lnTo>
                    <a:lnTo>
                      <a:pt x="113" y="35"/>
                    </a:lnTo>
                    <a:lnTo>
                      <a:pt x="107" y="38"/>
                    </a:lnTo>
                    <a:lnTo>
                      <a:pt x="102" y="40"/>
                    </a:lnTo>
                    <a:lnTo>
                      <a:pt x="96" y="41"/>
                    </a:lnTo>
                    <a:lnTo>
                      <a:pt x="90" y="43"/>
                    </a:lnTo>
                    <a:lnTo>
                      <a:pt x="84" y="43"/>
                    </a:lnTo>
                    <a:lnTo>
                      <a:pt x="79" y="44"/>
                    </a:lnTo>
                    <a:lnTo>
                      <a:pt x="74" y="43"/>
                    </a:lnTo>
                    <a:lnTo>
                      <a:pt x="68" y="42"/>
                    </a:lnTo>
                    <a:lnTo>
                      <a:pt x="63" y="41"/>
                    </a:lnTo>
                    <a:lnTo>
                      <a:pt x="59" y="40"/>
                    </a:lnTo>
                    <a:lnTo>
                      <a:pt x="54" y="38"/>
                    </a:lnTo>
                    <a:lnTo>
                      <a:pt x="49" y="36"/>
                    </a:lnTo>
                    <a:lnTo>
                      <a:pt x="45" y="34"/>
                    </a:lnTo>
                    <a:lnTo>
                      <a:pt x="40" y="32"/>
                    </a:lnTo>
                    <a:lnTo>
                      <a:pt x="37" y="30"/>
                    </a:lnTo>
                    <a:lnTo>
                      <a:pt x="33" y="27"/>
                    </a:lnTo>
                    <a:lnTo>
                      <a:pt x="29" y="24"/>
                    </a:lnTo>
                    <a:lnTo>
                      <a:pt x="25" y="22"/>
                    </a:lnTo>
                    <a:lnTo>
                      <a:pt x="22" y="19"/>
                    </a:lnTo>
                    <a:lnTo>
                      <a:pt x="19" y="16"/>
                    </a:lnTo>
                    <a:lnTo>
                      <a:pt x="17" y="14"/>
                    </a:lnTo>
                    <a:lnTo>
                      <a:pt x="14" y="11"/>
                    </a:lnTo>
                    <a:lnTo>
                      <a:pt x="12" y="9"/>
                    </a:lnTo>
                    <a:lnTo>
                      <a:pt x="10" y="7"/>
                    </a:lnTo>
                    <a:lnTo>
                      <a:pt x="8" y="5"/>
                    </a:lnTo>
                    <a:lnTo>
                      <a:pt x="7" y="4"/>
                    </a:lnTo>
                    <a:lnTo>
                      <a:pt x="5" y="2"/>
                    </a:lnTo>
                    <a:lnTo>
                      <a:pt x="5" y="1"/>
                    </a:lnTo>
                    <a:lnTo>
                      <a:pt x="4" y="0"/>
                    </a:lnTo>
                    <a:lnTo>
                      <a:pt x="4" y="0"/>
                    </a:lnTo>
                    <a:lnTo>
                      <a:pt x="5" y="2"/>
                    </a:lnTo>
                    <a:lnTo>
                      <a:pt x="0" y="2"/>
                    </a:lnTo>
                    <a:lnTo>
                      <a:pt x="0" y="2"/>
                    </a:lnTo>
                    <a:lnTo>
                      <a:pt x="0" y="3"/>
                    </a:lnTo>
                    <a:lnTo>
                      <a:pt x="0" y="2"/>
                    </a:lnTo>
                    <a:close/>
                  </a:path>
                </a:pathLst>
              </a:custGeom>
              <a:solidFill>
                <a:srgbClr val="000000"/>
              </a:solidFill>
              <a:ln w="9525">
                <a:noFill/>
                <a:round/>
                <a:headEnd/>
                <a:tailEnd/>
              </a:ln>
            </p:spPr>
            <p:txBody>
              <a:bodyPr/>
              <a:lstStyle/>
              <a:p>
                <a:endParaRPr lang="ru-RU"/>
              </a:p>
            </p:txBody>
          </p:sp>
          <p:sp>
            <p:nvSpPr>
              <p:cNvPr id="192" name="Freeform 74"/>
              <p:cNvSpPr>
                <a:spLocks/>
              </p:cNvSpPr>
              <p:nvPr/>
            </p:nvSpPr>
            <p:spPr bwMode="auto">
              <a:xfrm>
                <a:off x="1271" y="3390"/>
                <a:ext cx="209" cy="164"/>
              </a:xfrm>
              <a:custGeom>
                <a:avLst/>
                <a:gdLst/>
                <a:ahLst/>
                <a:cxnLst>
                  <a:cxn ang="0">
                    <a:pos x="204" y="80"/>
                  </a:cxn>
                  <a:cxn ang="0">
                    <a:pos x="202" y="81"/>
                  </a:cxn>
                  <a:cxn ang="0">
                    <a:pos x="198" y="84"/>
                  </a:cxn>
                  <a:cxn ang="0">
                    <a:pos x="191" y="88"/>
                  </a:cxn>
                  <a:cxn ang="0">
                    <a:pos x="184" y="91"/>
                  </a:cxn>
                  <a:cxn ang="0">
                    <a:pos x="175" y="94"/>
                  </a:cxn>
                  <a:cxn ang="0">
                    <a:pos x="166" y="96"/>
                  </a:cxn>
                  <a:cxn ang="0">
                    <a:pos x="162" y="98"/>
                  </a:cxn>
                  <a:cxn ang="0">
                    <a:pos x="150" y="105"/>
                  </a:cxn>
                  <a:cxn ang="0">
                    <a:pos x="141" y="111"/>
                  </a:cxn>
                  <a:cxn ang="0">
                    <a:pos x="132" y="119"/>
                  </a:cxn>
                  <a:cxn ang="0">
                    <a:pos x="124" y="127"/>
                  </a:cxn>
                  <a:cxn ang="0">
                    <a:pos x="118" y="135"/>
                  </a:cxn>
                  <a:cxn ang="0">
                    <a:pos x="112" y="141"/>
                  </a:cxn>
                  <a:cxn ang="0">
                    <a:pos x="106" y="146"/>
                  </a:cxn>
                  <a:cxn ang="0">
                    <a:pos x="97" y="151"/>
                  </a:cxn>
                  <a:cxn ang="0">
                    <a:pos x="85" y="155"/>
                  </a:cxn>
                  <a:cxn ang="0">
                    <a:pos x="72" y="160"/>
                  </a:cxn>
                  <a:cxn ang="0">
                    <a:pos x="61" y="163"/>
                  </a:cxn>
                  <a:cxn ang="0">
                    <a:pos x="49" y="164"/>
                  </a:cxn>
                  <a:cxn ang="0">
                    <a:pos x="38" y="163"/>
                  </a:cxn>
                  <a:cxn ang="0">
                    <a:pos x="26" y="160"/>
                  </a:cxn>
                  <a:cxn ang="0">
                    <a:pos x="17" y="155"/>
                  </a:cxn>
                  <a:cxn ang="0">
                    <a:pos x="9" y="152"/>
                  </a:cxn>
                  <a:cxn ang="0">
                    <a:pos x="7" y="150"/>
                  </a:cxn>
                  <a:cxn ang="0">
                    <a:pos x="4" y="146"/>
                  </a:cxn>
                  <a:cxn ang="0">
                    <a:pos x="0" y="135"/>
                  </a:cxn>
                  <a:cxn ang="0">
                    <a:pos x="4" y="125"/>
                  </a:cxn>
                  <a:cxn ang="0">
                    <a:pos x="10" y="119"/>
                  </a:cxn>
                  <a:cxn ang="0">
                    <a:pos x="17" y="115"/>
                  </a:cxn>
                  <a:cxn ang="0">
                    <a:pos x="23" y="111"/>
                  </a:cxn>
                  <a:cxn ang="0">
                    <a:pos x="28" y="109"/>
                  </a:cxn>
                  <a:cxn ang="0">
                    <a:pos x="30" y="108"/>
                  </a:cxn>
                  <a:cxn ang="0">
                    <a:pos x="34" y="105"/>
                  </a:cxn>
                  <a:cxn ang="0">
                    <a:pos x="42" y="96"/>
                  </a:cxn>
                  <a:cxn ang="0">
                    <a:pos x="53" y="84"/>
                  </a:cxn>
                  <a:cxn ang="0">
                    <a:pos x="63" y="73"/>
                  </a:cxn>
                  <a:cxn ang="0">
                    <a:pos x="70" y="63"/>
                  </a:cxn>
                  <a:cxn ang="0">
                    <a:pos x="73" y="57"/>
                  </a:cxn>
                  <a:cxn ang="0">
                    <a:pos x="75" y="48"/>
                  </a:cxn>
                  <a:cxn ang="0">
                    <a:pos x="78" y="40"/>
                  </a:cxn>
                  <a:cxn ang="0">
                    <a:pos x="80" y="31"/>
                  </a:cxn>
                  <a:cxn ang="0">
                    <a:pos x="81" y="26"/>
                  </a:cxn>
                  <a:cxn ang="0">
                    <a:pos x="189" y="0"/>
                  </a:cxn>
                </a:cxnLst>
                <a:rect l="0" t="0" r="r" b="b"/>
                <a:pathLst>
                  <a:path w="209" h="164">
                    <a:moveTo>
                      <a:pt x="189" y="0"/>
                    </a:moveTo>
                    <a:lnTo>
                      <a:pt x="209" y="40"/>
                    </a:lnTo>
                    <a:lnTo>
                      <a:pt x="204" y="80"/>
                    </a:lnTo>
                    <a:lnTo>
                      <a:pt x="204" y="80"/>
                    </a:lnTo>
                    <a:lnTo>
                      <a:pt x="203" y="81"/>
                    </a:lnTo>
                    <a:lnTo>
                      <a:pt x="202" y="81"/>
                    </a:lnTo>
                    <a:lnTo>
                      <a:pt x="201" y="82"/>
                    </a:lnTo>
                    <a:lnTo>
                      <a:pt x="199" y="83"/>
                    </a:lnTo>
                    <a:lnTo>
                      <a:pt x="198" y="84"/>
                    </a:lnTo>
                    <a:lnTo>
                      <a:pt x="196" y="85"/>
                    </a:lnTo>
                    <a:lnTo>
                      <a:pt x="194" y="87"/>
                    </a:lnTo>
                    <a:lnTo>
                      <a:pt x="191" y="88"/>
                    </a:lnTo>
                    <a:lnTo>
                      <a:pt x="189" y="89"/>
                    </a:lnTo>
                    <a:lnTo>
                      <a:pt x="187" y="90"/>
                    </a:lnTo>
                    <a:lnTo>
                      <a:pt x="184" y="91"/>
                    </a:lnTo>
                    <a:lnTo>
                      <a:pt x="181" y="93"/>
                    </a:lnTo>
                    <a:lnTo>
                      <a:pt x="178" y="93"/>
                    </a:lnTo>
                    <a:lnTo>
                      <a:pt x="175" y="94"/>
                    </a:lnTo>
                    <a:lnTo>
                      <a:pt x="173" y="95"/>
                    </a:lnTo>
                    <a:lnTo>
                      <a:pt x="168" y="96"/>
                    </a:lnTo>
                    <a:lnTo>
                      <a:pt x="166" y="96"/>
                    </a:lnTo>
                    <a:lnTo>
                      <a:pt x="164" y="97"/>
                    </a:lnTo>
                    <a:lnTo>
                      <a:pt x="163" y="98"/>
                    </a:lnTo>
                    <a:lnTo>
                      <a:pt x="162" y="98"/>
                    </a:lnTo>
                    <a:lnTo>
                      <a:pt x="159" y="99"/>
                    </a:lnTo>
                    <a:lnTo>
                      <a:pt x="155" y="102"/>
                    </a:lnTo>
                    <a:lnTo>
                      <a:pt x="150" y="105"/>
                    </a:lnTo>
                    <a:lnTo>
                      <a:pt x="147" y="107"/>
                    </a:lnTo>
                    <a:lnTo>
                      <a:pt x="144" y="109"/>
                    </a:lnTo>
                    <a:lnTo>
                      <a:pt x="141" y="111"/>
                    </a:lnTo>
                    <a:lnTo>
                      <a:pt x="138" y="113"/>
                    </a:lnTo>
                    <a:lnTo>
                      <a:pt x="135" y="116"/>
                    </a:lnTo>
                    <a:lnTo>
                      <a:pt x="132" y="119"/>
                    </a:lnTo>
                    <a:lnTo>
                      <a:pt x="130" y="121"/>
                    </a:lnTo>
                    <a:lnTo>
                      <a:pt x="127" y="124"/>
                    </a:lnTo>
                    <a:lnTo>
                      <a:pt x="124" y="127"/>
                    </a:lnTo>
                    <a:lnTo>
                      <a:pt x="122" y="130"/>
                    </a:lnTo>
                    <a:lnTo>
                      <a:pt x="120" y="132"/>
                    </a:lnTo>
                    <a:lnTo>
                      <a:pt x="118" y="135"/>
                    </a:lnTo>
                    <a:lnTo>
                      <a:pt x="116" y="137"/>
                    </a:lnTo>
                    <a:lnTo>
                      <a:pt x="114" y="139"/>
                    </a:lnTo>
                    <a:lnTo>
                      <a:pt x="112" y="141"/>
                    </a:lnTo>
                    <a:lnTo>
                      <a:pt x="111" y="143"/>
                    </a:lnTo>
                    <a:lnTo>
                      <a:pt x="108" y="144"/>
                    </a:lnTo>
                    <a:lnTo>
                      <a:pt x="106" y="146"/>
                    </a:lnTo>
                    <a:lnTo>
                      <a:pt x="104" y="148"/>
                    </a:lnTo>
                    <a:lnTo>
                      <a:pt x="100" y="150"/>
                    </a:lnTo>
                    <a:lnTo>
                      <a:pt x="97" y="151"/>
                    </a:lnTo>
                    <a:lnTo>
                      <a:pt x="93" y="152"/>
                    </a:lnTo>
                    <a:lnTo>
                      <a:pt x="89" y="154"/>
                    </a:lnTo>
                    <a:lnTo>
                      <a:pt x="85" y="155"/>
                    </a:lnTo>
                    <a:lnTo>
                      <a:pt x="81" y="157"/>
                    </a:lnTo>
                    <a:lnTo>
                      <a:pt x="77" y="158"/>
                    </a:lnTo>
                    <a:lnTo>
                      <a:pt x="72" y="160"/>
                    </a:lnTo>
                    <a:lnTo>
                      <a:pt x="68" y="161"/>
                    </a:lnTo>
                    <a:lnTo>
                      <a:pt x="64" y="162"/>
                    </a:lnTo>
                    <a:lnTo>
                      <a:pt x="61" y="163"/>
                    </a:lnTo>
                    <a:lnTo>
                      <a:pt x="57" y="164"/>
                    </a:lnTo>
                    <a:lnTo>
                      <a:pt x="53" y="164"/>
                    </a:lnTo>
                    <a:lnTo>
                      <a:pt x="49" y="164"/>
                    </a:lnTo>
                    <a:lnTo>
                      <a:pt x="46" y="164"/>
                    </a:lnTo>
                    <a:lnTo>
                      <a:pt x="42" y="164"/>
                    </a:lnTo>
                    <a:lnTo>
                      <a:pt x="38" y="163"/>
                    </a:lnTo>
                    <a:lnTo>
                      <a:pt x="34" y="162"/>
                    </a:lnTo>
                    <a:lnTo>
                      <a:pt x="30" y="161"/>
                    </a:lnTo>
                    <a:lnTo>
                      <a:pt x="26" y="160"/>
                    </a:lnTo>
                    <a:lnTo>
                      <a:pt x="23" y="158"/>
                    </a:lnTo>
                    <a:lnTo>
                      <a:pt x="20" y="157"/>
                    </a:lnTo>
                    <a:lnTo>
                      <a:pt x="17" y="155"/>
                    </a:lnTo>
                    <a:lnTo>
                      <a:pt x="14" y="154"/>
                    </a:lnTo>
                    <a:lnTo>
                      <a:pt x="11" y="153"/>
                    </a:lnTo>
                    <a:lnTo>
                      <a:pt x="9" y="152"/>
                    </a:lnTo>
                    <a:lnTo>
                      <a:pt x="8" y="151"/>
                    </a:lnTo>
                    <a:lnTo>
                      <a:pt x="7" y="150"/>
                    </a:lnTo>
                    <a:lnTo>
                      <a:pt x="7" y="150"/>
                    </a:lnTo>
                    <a:lnTo>
                      <a:pt x="6" y="150"/>
                    </a:lnTo>
                    <a:lnTo>
                      <a:pt x="5" y="148"/>
                    </a:lnTo>
                    <a:lnTo>
                      <a:pt x="4" y="146"/>
                    </a:lnTo>
                    <a:lnTo>
                      <a:pt x="2" y="143"/>
                    </a:lnTo>
                    <a:lnTo>
                      <a:pt x="1" y="139"/>
                    </a:lnTo>
                    <a:lnTo>
                      <a:pt x="0" y="135"/>
                    </a:lnTo>
                    <a:lnTo>
                      <a:pt x="1" y="131"/>
                    </a:lnTo>
                    <a:lnTo>
                      <a:pt x="2" y="127"/>
                    </a:lnTo>
                    <a:lnTo>
                      <a:pt x="4" y="125"/>
                    </a:lnTo>
                    <a:lnTo>
                      <a:pt x="5" y="123"/>
                    </a:lnTo>
                    <a:lnTo>
                      <a:pt x="7" y="121"/>
                    </a:lnTo>
                    <a:lnTo>
                      <a:pt x="10" y="119"/>
                    </a:lnTo>
                    <a:lnTo>
                      <a:pt x="12" y="118"/>
                    </a:lnTo>
                    <a:lnTo>
                      <a:pt x="14" y="116"/>
                    </a:lnTo>
                    <a:lnTo>
                      <a:pt x="17" y="115"/>
                    </a:lnTo>
                    <a:lnTo>
                      <a:pt x="19" y="113"/>
                    </a:lnTo>
                    <a:lnTo>
                      <a:pt x="21" y="112"/>
                    </a:lnTo>
                    <a:lnTo>
                      <a:pt x="23" y="111"/>
                    </a:lnTo>
                    <a:lnTo>
                      <a:pt x="25" y="110"/>
                    </a:lnTo>
                    <a:lnTo>
                      <a:pt x="27" y="110"/>
                    </a:lnTo>
                    <a:lnTo>
                      <a:pt x="28" y="109"/>
                    </a:lnTo>
                    <a:lnTo>
                      <a:pt x="30" y="108"/>
                    </a:lnTo>
                    <a:lnTo>
                      <a:pt x="30" y="108"/>
                    </a:lnTo>
                    <a:lnTo>
                      <a:pt x="30" y="108"/>
                    </a:lnTo>
                    <a:lnTo>
                      <a:pt x="31" y="107"/>
                    </a:lnTo>
                    <a:lnTo>
                      <a:pt x="32" y="106"/>
                    </a:lnTo>
                    <a:lnTo>
                      <a:pt x="34" y="105"/>
                    </a:lnTo>
                    <a:lnTo>
                      <a:pt x="36" y="102"/>
                    </a:lnTo>
                    <a:lnTo>
                      <a:pt x="39" y="99"/>
                    </a:lnTo>
                    <a:lnTo>
                      <a:pt x="42" y="96"/>
                    </a:lnTo>
                    <a:lnTo>
                      <a:pt x="45" y="92"/>
                    </a:lnTo>
                    <a:lnTo>
                      <a:pt x="49" y="88"/>
                    </a:lnTo>
                    <a:lnTo>
                      <a:pt x="53" y="84"/>
                    </a:lnTo>
                    <a:lnTo>
                      <a:pt x="56" y="80"/>
                    </a:lnTo>
                    <a:lnTo>
                      <a:pt x="60" y="76"/>
                    </a:lnTo>
                    <a:lnTo>
                      <a:pt x="63" y="73"/>
                    </a:lnTo>
                    <a:lnTo>
                      <a:pt x="66" y="69"/>
                    </a:lnTo>
                    <a:lnTo>
                      <a:pt x="68" y="66"/>
                    </a:lnTo>
                    <a:lnTo>
                      <a:pt x="70" y="63"/>
                    </a:lnTo>
                    <a:lnTo>
                      <a:pt x="71" y="61"/>
                    </a:lnTo>
                    <a:lnTo>
                      <a:pt x="72" y="59"/>
                    </a:lnTo>
                    <a:lnTo>
                      <a:pt x="73" y="57"/>
                    </a:lnTo>
                    <a:lnTo>
                      <a:pt x="74" y="54"/>
                    </a:lnTo>
                    <a:lnTo>
                      <a:pt x="74" y="52"/>
                    </a:lnTo>
                    <a:lnTo>
                      <a:pt x="75" y="48"/>
                    </a:lnTo>
                    <a:lnTo>
                      <a:pt x="76" y="46"/>
                    </a:lnTo>
                    <a:lnTo>
                      <a:pt x="77" y="43"/>
                    </a:lnTo>
                    <a:lnTo>
                      <a:pt x="78" y="40"/>
                    </a:lnTo>
                    <a:lnTo>
                      <a:pt x="78" y="37"/>
                    </a:lnTo>
                    <a:lnTo>
                      <a:pt x="79" y="34"/>
                    </a:lnTo>
                    <a:lnTo>
                      <a:pt x="80" y="31"/>
                    </a:lnTo>
                    <a:lnTo>
                      <a:pt x="80" y="29"/>
                    </a:lnTo>
                    <a:lnTo>
                      <a:pt x="80" y="28"/>
                    </a:lnTo>
                    <a:lnTo>
                      <a:pt x="81" y="26"/>
                    </a:lnTo>
                    <a:lnTo>
                      <a:pt x="81" y="26"/>
                    </a:lnTo>
                    <a:lnTo>
                      <a:pt x="81" y="25"/>
                    </a:lnTo>
                    <a:lnTo>
                      <a:pt x="189" y="0"/>
                    </a:lnTo>
                    <a:close/>
                  </a:path>
                </a:pathLst>
              </a:custGeom>
              <a:solidFill>
                <a:srgbClr val="000000"/>
              </a:solidFill>
              <a:ln w="9525">
                <a:noFill/>
                <a:round/>
                <a:headEnd/>
                <a:tailEnd/>
              </a:ln>
            </p:spPr>
            <p:txBody>
              <a:bodyPr/>
              <a:lstStyle/>
              <a:p>
                <a:endParaRPr lang="ru-RU"/>
              </a:p>
            </p:txBody>
          </p:sp>
          <p:sp>
            <p:nvSpPr>
              <p:cNvPr id="193" name="Freeform 75"/>
              <p:cNvSpPr>
                <a:spLocks/>
              </p:cNvSpPr>
              <p:nvPr/>
            </p:nvSpPr>
            <p:spPr bwMode="auto">
              <a:xfrm>
                <a:off x="1459" y="3389"/>
                <a:ext cx="22" cy="42"/>
              </a:xfrm>
              <a:custGeom>
                <a:avLst/>
                <a:gdLst/>
                <a:ahLst/>
                <a:cxnLst>
                  <a:cxn ang="0">
                    <a:pos x="22" y="41"/>
                  </a:cxn>
                  <a:cxn ang="0">
                    <a:pos x="21" y="41"/>
                  </a:cxn>
                  <a:cxn ang="0">
                    <a:pos x="2" y="0"/>
                  </a:cxn>
                  <a:cxn ang="0">
                    <a:pos x="0" y="1"/>
                  </a:cxn>
                  <a:cxn ang="0">
                    <a:pos x="19" y="42"/>
                  </a:cxn>
                  <a:cxn ang="0">
                    <a:pos x="19" y="41"/>
                  </a:cxn>
                  <a:cxn ang="0">
                    <a:pos x="22" y="41"/>
                  </a:cxn>
                  <a:cxn ang="0">
                    <a:pos x="22" y="41"/>
                  </a:cxn>
                  <a:cxn ang="0">
                    <a:pos x="21" y="41"/>
                  </a:cxn>
                  <a:cxn ang="0">
                    <a:pos x="22" y="41"/>
                  </a:cxn>
                </a:cxnLst>
                <a:rect l="0" t="0" r="r" b="b"/>
                <a:pathLst>
                  <a:path w="22" h="42">
                    <a:moveTo>
                      <a:pt x="22" y="41"/>
                    </a:moveTo>
                    <a:lnTo>
                      <a:pt x="21" y="41"/>
                    </a:lnTo>
                    <a:lnTo>
                      <a:pt x="2" y="0"/>
                    </a:lnTo>
                    <a:lnTo>
                      <a:pt x="0" y="1"/>
                    </a:lnTo>
                    <a:lnTo>
                      <a:pt x="19" y="42"/>
                    </a:lnTo>
                    <a:lnTo>
                      <a:pt x="19" y="41"/>
                    </a:lnTo>
                    <a:lnTo>
                      <a:pt x="22" y="41"/>
                    </a:lnTo>
                    <a:lnTo>
                      <a:pt x="22" y="41"/>
                    </a:lnTo>
                    <a:lnTo>
                      <a:pt x="21" y="41"/>
                    </a:lnTo>
                    <a:lnTo>
                      <a:pt x="22" y="41"/>
                    </a:lnTo>
                    <a:close/>
                  </a:path>
                </a:pathLst>
              </a:custGeom>
              <a:solidFill>
                <a:srgbClr val="000000"/>
              </a:solidFill>
              <a:ln w="9525">
                <a:noFill/>
                <a:round/>
                <a:headEnd/>
                <a:tailEnd/>
              </a:ln>
            </p:spPr>
            <p:txBody>
              <a:bodyPr/>
              <a:lstStyle/>
              <a:p>
                <a:endParaRPr lang="ru-RU"/>
              </a:p>
            </p:txBody>
          </p:sp>
          <p:sp>
            <p:nvSpPr>
              <p:cNvPr id="194" name="Freeform 76"/>
              <p:cNvSpPr>
                <a:spLocks/>
              </p:cNvSpPr>
              <p:nvPr/>
            </p:nvSpPr>
            <p:spPr bwMode="auto">
              <a:xfrm>
                <a:off x="1474" y="3430"/>
                <a:ext cx="7" cy="41"/>
              </a:xfrm>
              <a:custGeom>
                <a:avLst/>
                <a:gdLst/>
                <a:ahLst/>
                <a:cxnLst>
                  <a:cxn ang="0">
                    <a:pos x="2" y="41"/>
                  </a:cxn>
                  <a:cxn ang="0">
                    <a:pos x="3" y="40"/>
                  </a:cxn>
                  <a:cxn ang="0">
                    <a:pos x="7" y="0"/>
                  </a:cxn>
                  <a:cxn ang="0">
                    <a:pos x="4" y="0"/>
                  </a:cxn>
                  <a:cxn ang="0">
                    <a:pos x="0" y="40"/>
                  </a:cxn>
                  <a:cxn ang="0">
                    <a:pos x="0" y="39"/>
                  </a:cxn>
                  <a:cxn ang="0">
                    <a:pos x="2" y="41"/>
                  </a:cxn>
                  <a:cxn ang="0">
                    <a:pos x="3" y="41"/>
                  </a:cxn>
                  <a:cxn ang="0">
                    <a:pos x="3" y="40"/>
                  </a:cxn>
                  <a:cxn ang="0">
                    <a:pos x="2" y="41"/>
                  </a:cxn>
                </a:cxnLst>
                <a:rect l="0" t="0" r="r" b="b"/>
                <a:pathLst>
                  <a:path w="7" h="41">
                    <a:moveTo>
                      <a:pt x="2" y="41"/>
                    </a:moveTo>
                    <a:lnTo>
                      <a:pt x="3" y="40"/>
                    </a:lnTo>
                    <a:lnTo>
                      <a:pt x="7" y="0"/>
                    </a:lnTo>
                    <a:lnTo>
                      <a:pt x="4" y="0"/>
                    </a:lnTo>
                    <a:lnTo>
                      <a:pt x="0" y="40"/>
                    </a:lnTo>
                    <a:lnTo>
                      <a:pt x="0" y="39"/>
                    </a:lnTo>
                    <a:lnTo>
                      <a:pt x="2" y="41"/>
                    </a:lnTo>
                    <a:lnTo>
                      <a:pt x="3" y="41"/>
                    </a:lnTo>
                    <a:lnTo>
                      <a:pt x="3" y="40"/>
                    </a:lnTo>
                    <a:lnTo>
                      <a:pt x="2" y="41"/>
                    </a:lnTo>
                    <a:close/>
                  </a:path>
                </a:pathLst>
              </a:custGeom>
              <a:solidFill>
                <a:srgbClr val="000000"/>
              </a:solidFill>
              <a:ln w="9525">
                <a:noFill/>
                <a:round/>
                <a:headEnd/>
                <a:tailEnd/>
              </a:ln>
            </p:spPr>
            <p:txBody>
              <a:bodyPr/>
              <a:lstStyle/>
              <a:p>
                <a:endParaRPr lang="ru-RU"/>
              </a:p>
            </p:txBody>
          </p:sp>
          <p:sp>
            <p:nvSpPr>
              <p:cNvPr id="195" name="Freeform 77"/>
              <p:cNvSpPr>
                <a:spLocks/>
              </p:cNvSpPr>
              <p:nvPr/>
            </p:nvSpPr>
            <p:spPr bwMode="auto">
              <a:xfrm>
                <a:off x="1444" y="3469"/>
                <a:ext cx="32" cy="17"/>
              </a:xfrm>
              <a:custGeom>
                <a:avLst/>
                <a:gdLst/>
                <a:ahLst/>
                <a:cxnLst>
                  <a:cxn ang="0">
                    <a:pos x="0" y="17"/>
                  </a:cxn>
                  <a:cxn ang="0">
                    <a:pos x="0" y="17"/>
                  </a:cxn>
                  <a:cxn ang="0">
                    <a:pos x="3" y="17"/>
                  </a:cxn>
                  <a:cxn ang="0">
                    <a:pos x="6" y="16"/>
                  </a:cxn>
                  <a:cxn ang="0">
                    <a:pos x="8" y="14"/>
                  </a:cxn>
                  <a:cxn ang="0">
                    <a:pos x="11" y="14"/>
                  </a:cxn>
                  <a:cxn ang="0">
                    <a:pos x="14" y="12"/>
                  </a:cxn>
                  <a:cxn ang="0">
                    <a:pos x="17" y="11"/>
                  </a:cxn>
                  <a:cxn ang="0">
                    <a:pos x="19" y="10"/>
                  </a:cxn>
                  <a:cxn ang="0">
                    <a:pos x="21" y="9"/>
                  </a:cxn>
                  <a:cxn ang="0">
                    <a:pos x="24" y="7"/>
                  </a:cxn>
                  <a:cxn ang="0">
                    <a:pos x="26" y="6"/>
                  </a:cxn>
                  <a:cxn ang="0">
                    <a:pos x="27" y="5"/>
                  </a:cxn>
                  <a:cxn ang="0">
                    <a:pos x="29" y="4"/>
                  </a:cxn>
                  <a:cxn ang="0">
                    <a:pos x="30" y="3"/>
                  </a:cxn>
                  <a:cxn ang="0">
                    <a:pos x="31" y="3"/>
                  </a:cxn>
                  <a:cxn ang="0">
                    <a:pos x="32" y="3"/>
                  </a:cxn>
                  <a:cxn ang="0">
                    <a:pos x="32" y="2"/>
                  </a:cxn>
                  <a:cxn ang="0">
                    <a:pos x="30" y="0"/>
                  </a:cxn>
                  <a:cxn ang="0">
                    <a:pos x="30" y="0"/>
                  </a:cxn>
                  <a:cxn ang="0">
                    <a:pos x="30" y="1"/>
                  </a:cxn>
                  <a:cxn ang="0">
                    <a:pos x="29" y="1"/>
                  </a:cxn>
                  <a:cxn ang="0">
                    <a:pos x="27" y="2"/>
                  </a:cxn>
                  <a:cxn ang="0">
                    <a:pos x="26" y="3"/>
                  </a:cxn>
                  <a:cxn ang="0">
                    <a:pos x="24" y="4"/>
                  </a:cxn>
                  <a:cxn ang="0">
                    <a:pos x="22" y="5"/>
                  </a:cxn>
                  <a:cxn ang="0">
                    <a:pos x="20" y="6"/>
                  </a:cxn>
                  <a:cxn ang="0">
                    <a:pos x="18" y="8"/>
                  </a:cxn>
                  <a:cxn ang="0">
                    <a:pos x="15" y="9"/>
                  </a:cxn>
                  <a:cxn ang="0">
                    <a:pos x="13" y="10"/>
                  </a:cxn>
                  <a:cxn ang="0">
                    <a:pos x="10" y="11"/>
                  </a:cxn>
                  <a:cxn ang="0">
                    <a:pos x="7" y="13"/>
                  </a:cxn>
                  <a:cxn ang="0">
                    <a:pos x="5" y="14"/>
                  </a:cxn>
                  <a:cxn ang="0">
                    <a:pos x="2" y="14"/>
                  </a:cxn>
                  <a:cxn ang="0">
                    <a:pos x="0" y="15"/>
                  </a:cxn>
                  <a:cxn ang="0">
                    <a:pos x="0" y="15"/>
                  </a:cxn>
                  <a:cxn ang="0">
                    <a:pos x="0" y="17"/>
                  </a:cxn>
                </a:cxnLst>
                <a:rect l="0" t="0" r="r" b="b"/>
                <a:pathLst>
                  <a:path w="32" h="17">
                    <a:moveTo>
                      <a:pt x="0" y="17"/>
                    </a:moveTo>
                    <a:lnTo>
                      <a:pt x="0" y="17"/>
                    </a:lnTo>
                    <a:lnTo>
                      <a:pt x="3" y="17"/>
                    </a:lnTo>
                    <a:lnTo>
                      <a:pt x="6" y="16"/>
                    </a:lnTo>
                    <a:lnTo>
                      <a:pt x="8" y="14"/>
                    </a:lnTo>
                    <a:lnTo>
                      <a:pt x="11" y="14"/>
                    </a:lnTo>
                    <a:lnTo>
                      <a:pt x="14" y="12"/>
                    </a:lnTo>
                    <a:lnTo>
                      <a:pt x="17" y="11"/>
                    </a:lnTo>
                    <a:lnTo>
                      <a:pt x="19" y="10"/>
                    </a:lnTo>
                    <a:lnTo>
                      <a:pt x="21" y="9"/>
                    </a:lnTo>
                    <a:lnTo>
                      <a:pt x="24" y="7"/>
                    </a:lnTo>
                    <a:lnTo>
                      <a:pt x="26" y="6"/>
                    </a:lnTo>
                    <a:lnTo>
                      <a:pt x="27" y="5"/>
                    </a:lnTo>
                    <a:lnTo>
                      <a:pt x="29" y="4"/>
                    </a:lnTo>
                    <a:lnTo>
                      <a:pt x="30" y="3"/>
                    </a:lnTo>
                    <a:lnTo>
                      <a:pt x="31" y="3"/>
                    </a:lnTo>
                    <a:lnTo>
                      <a:pt x="32" y="3"/>
                    </a:lnTo>
                    <a:lnTo>
                      <a:pt x="32" y="2"/>
                    </a:lnTo>
                    <a:lnTo>
                      <a:pt x="30" y="0"/>
                    </a:lnTo>
                    <a:lnTo>
                      <a:pt x="30" y="0"/>
                    </a:lnTo>
                    <a:lnTo>
                      <a:pt x="30" y="1"/>
                    </a:lnTo>
                    <a:lnTo>
                      <a:pt x="29" y="1"/>
                    </a:lnTo>
                    <a:lnTo>
                      <a:pt x="27" y="2"/>
                    </a:lnTo>
                    <a:lnTo>
                      <a:pt x="26" y="3"/>
                    </a:lnTo>
                    <a:lnTo>
                      <a:pt x="24" y="4"/>
                    </a:lnTo>
                    <a:lnTo>
                      <a:pt x="22" y="5"/>
                    </a:lnTo>
                    <a:lnTo>
                      <a:pt x="20" y="6"/>
                    </a:lnTo>
                    <a:lnTo>
                      <a:pt x="18" y="8"/>
                    </a:lnTo>
                    <a:lnTo>
                      <a:pt x="15" y="9"/>
                    </a:lnTo>
                    <a:lnTo>
                      <a:pt x="13" y="10"/>
                    </a:lnTo>
                    <a:lnTo>
                      <a:pt x="10" y="11"/>
                    </a:lnTo>
                    <a:lnTo>
                      <a:pt x="7" y="13"/>
                    </a:lnTo>
                    <a:lnTo>
                      <a:pt x="5" y="14"/>
                    </a:lnTo>
                    <a:lnTo>
                      <a:pt x="2" y="14"/>
                    </a:lnTo>
                    <a:lnTo>
                      <a:pt x="0" y="15"/>
                    </a:lnTo>
                    <a:lnTo>
                      <a:pt x="0" y="15"/>
                    </a:lnTo>
                    <a:lnTo>
                      <a:pt x="0" y="17"/>
                    </a:lnTo>
                    <a:close/>
                  </a:path>
                </a:pathLst>
              </a:custGeom>
              <a:solidFill>
                <a:srgbClr val="000000"/>
              </a:solidFill>
              <a:ln w="9525">
                <a:noFill/>
                <a:round/>
                <a:headEnd/>
                <a:tailEnd/>
              </a:ln>
            </p:spPr>
            <p:txBody>
              <a:bodyPr/>
              <a:lstStyle/>
              <a:p>
                <a:endParaRPr lang="ru-RU"/>
              </a:p>
            </p:txBody>
          </p:sp>
          <p:sp>
            <p:nvSpPr>
              <p:cNvPr id="196" name="Freeform 78"/>
              <p:cNvSpPr>
                <a:spLocks/>
              </p:cNvSpPr>
              <p:nvPr/>
            </p:nvSpPr>
            <p:spPr bwMode="auto">
              <a:xfrm>
                <a:off x="1421" y="3484"/>
                <a:ext cx="23" cy="12"/>
              </a:xfrm>
              <a:custGeom>
                <a:avLst/>
                <a:gdLst/>
                <a:ahLst/>
                <a:cxnLst>
                  <a:cxn ang="0">
                    <a:pos x="1" y="12"/>
                  </a:cxn>
                  <a:cxn ang="0">
                    <a:pos x="1" y="12"/>
                  </a:cxn>
                  <a:cxn ang="0">
                    <a:pos x="6" y="9"/>
                  </a:cxn>
                  <a:cxn ang="0">
                    <a:pos x="10" y="7"/>
                  </a:cxn>
                  <a:cxn ang="0">
                    <a:pos x="12" y="5"/>
                  </a:cxn>
                  <a:cxn ang="0">
                    <a:pos x="13" y="5"/>
                  </a:cxn>
                  <a:cxn ang="0">
                    <a:pos x="15" y="4"/>
                  </a:cxn>
                  <a:cxn ang="0">
                    <a:pos x="16" y="4"/>
                  </a:cxn>
                  <a:cxn ang="0">
                    <a:pos x="19" y="3"/>
                  </a:cxn>
                  <a:cxn ang="0">
                    <a:pos x="23" y="2"/>
                  </a:cxn>
                  <a:cxn ang="0">
                    <a:pos x="23" y="0"/>
                  </a:cxn>
                  <a:cxn ang="0">
                    <a:pos x="18" y="1"/>
                  </a:cxn>
                  <a:cxn ang="0">
                    <a:pos x="15" y="1"/>
                  </a:cxn>
                  <a:cxn ang="0">
                    <a:pos x="14" y="2"/>
                  </a:cxn>
                  <a:cxn ang="0">
                    <a:pos x="12" y="2"/>
                  </a:cxn>
                  <a:cxn ang="0">
                    <a:pos x="11" y="3"/>
                  </a:cxn>
                  <a:cxn ang="0">
                    <a:pos x="8" y="5"/>
                  </a:cxn>
                  <a:cxn ang="0">
                    <a:pos x="5" y="7"/>
                  </a:cxn>
                  <a:cxn ang="0">
                    <a:pos x="0" y="10"/>
                  </a:cxn>
                  <a:cxn ang="0">
                    <a:pos x="0" y="10"/>
                  </a:cxn>
                  <a:cxn ang="0">
                    <a:pos x="1" y="12"/>
                  </a:cxn>
                </a:cxnLst>
                <a:rect l="0" t="0" r="r" b="b"/>
                <a:pathLst>
                  <a:path w="23" h="12">
                    <a:moveTo>
                      <a:pt x="1" y="12"/>
                    </a:moveTo>
                    <a:lnTo>
                      <a:pt x="1" y="12"/>
                    </a:lnTo>
                    <a:lnTo>
                      <a:pt x="6" y="9"/>
                    </a:lnTo>
                    <a:lnTo>
                      <a:pt x="10" y="7"/>
                    </a:lnTo>
                    <a:lnTo>
                      <a:pt x="12" y="5"/>
                    </a:lnTo>
                    <a:lnTo>
                      <a:pt x="13" y="5"/>
                    </a:lnTo>
                    <a:lnTo>
                      <a:pt x="15" y="4"/>
                    </a:lnTo>
                    <a:lnTo>
                      <a:pt x="16" y="4"/>
                    </a:lnTo>
                    <a:lnTo>
                      <a:pt x="19" y="3"/>
                    </a:lnTo>
                    <a:lnTo>
                      <a:pt x="23" y="2"/>
                    </a:lnTo>
                    <a:lnTo>
                      <a:pt x="23" y="0"/>
                    </a:lnTo>
                    <a:lnTo>
                      <a:pt x="18" y="1"/>
                    </a:lnTo>
                    <a:lnTo>
                      <a:pt x="15" y="1"/>
                    </a:lnTo>
                    <a:lnTo>
                      <a:pt x="14" y="2"/>
                    </a:lnTo>
                    <a:lnTo>
                      <a:pt x="12" y="2"/>
                    </a:lnTo>
                    <a:lnTo>
                      <a:pt x="11" y="3"/>
                    </a:lnTo>
                    <a:lnTo>
                      <a:pt x="8" y="5"/>
                    </a:lnTo>
                    <a:lnTo>
                      <a:pt x="5" y="7"/>
                    </a:lnTo>
                    <a:lnTo>
                      <a:pt x="0" y="10"/>
                    </a:lnTo>
                    <a:lnTo>
                      <a:pt x="0" y="10"/>
                    </a:lnTo>
                    <a:lnTo>
                      <a:pt x="1" y="12"/>
                    </a:lnTo>
                    <a:close/>
                  </a:path>
                </a:pathLst>
              </a:custGeom>
              <a:solidFill>
                <a:srgbClr val="000000"/>
              </a:solidFill>
              <a:ln w="9525">
                <a:noFill/>
                <a:round/>
                <a:headEnd/>
                <a:tailEnd/>
              </a:ln>
            </p:spPr>
            <p:txBody>
              <a:bodyPr/>
              <a:lstStyle/>
              <a:p>
                <a:endParaRPr lang="ru-RU"/>
              </a:p>
            </p:txBody>
          </p:sp>
          <p:sp>
            <p:nvSpPr>
              <p:cNvPr id="197" name="Freeform 79"/>
              <p:cNvSpPr>
                <a:spLocks/>
              </p:cNvSpPr>
              <p:nvPr/>
            </p:nvSpPr>
            <p:spPr bwMode="auto">
              <a:xfrm>
                <a:off x="1381" y="3494"/>
                <a:ext cx="41" cy="40"/>
              </a:xfrm>
              <a:custGeom>
                <a:avLst/>
                <a:gdLst/>
                <a:ahLst/>
                <a:cxnLst>
                  <a:cxn ang="0">
                    <a:pos x="1" y="40"/>
                  </a:cxn>
                  <a:cxn ang="0">
                    <a:pos x="1" y="40"/>
                  </a:cxn>
                  <a:cxn ang="0">
                    <a:pos x="3" y="38"/>
                  </a:cxn>
                  <a:cxn ang="0">
                    <a:pos x="5" y="36"/>
                  </a:cxn>
                  <a:cxn ang="0">
                    <a:pos x="7" y="34"/>
                  </a:cxn>
                  <a:cxn ang="0">
                    <a:pos x="9" y="32"/>
                  </a:cxn>
                  <a:cxn ang="0">
                    <a:pos x="11" y="29"/>
                  </a:cxn>
                  <a:cxn ang="0">
                    <a:pos x="13" y="26"/>
                  </a:cxn>
                  <a:cxn ang="0">
                    <a:pos x="15" y="24"/>
                  </a:cxn>
                  <a:cxn ang="0">
                    <a:pos x="18" y="21"/>
                  </a:cxn>
                  <a:cxn ang="0">
                    <a:pos x="20" y="18"/>
                  </a:cxn>
                  <a:cxn ang="0">
                    <a:pos x="23" y="16"/>
                  </a:cxn>
                  <a:cxn ang="0">
                    <a:pos x="26" y="13"/>
                  </a:cxn>
                  <a:cxn ang="0">
                    <a:pos x="29" y="10"/>
                  </a:cxn>
                  <a:cxn ang="0">
                    <a:pos x="32" y="8"/>
                  </a:cxn>
                  <a:cxn ang="0">
                    <a:pos x="35" y="6"/>
                  </a:cxn>
                  <a:cxn ang="0">
                    <a:pos x="38" y="3"/>
                  </a:cxn>
                  <a:cxn ang="0">
                    <a:pos x="41" y="2"/>
                  </a:cxn>
                  <a:cxn ang="0">
                    <a:pos x="40" y="0"/>
                  </a:cxn>
                  <a:cxn ang="0">
                    <a:pos x="36" y="1"/>
                  </a:cxn>
                  <a:cxn ang="0">
                    <a:pos x="33" y="4"/>
                  </a:cxn>
                  <a:cxn ang="0">
                    <a:pos x="30" y="6"/>
                  </a:cxn>
                  <a:cxn ang="0">
                    <a:pos x="27" y="9"/>
                  </a:cxn>
                  <a:cxn ang="0">
                    <a:pos x="24" y="11"/>
                  </a:cxn>
                  <a:cxn ang="0">
                    <a:pos x="21" y="14"/>
                  </a:cxn>
                  <a:cxn ang="0">
                    <a:pos x="19" y="17"/>
                  </a:cxn>
                  <a:cxn ang="0">
                    <a:pos x="16" y="19"/>
                  </a:cxn>
                  <a:cxn ang="0">
                    <a:pos x="14" y="22"/>
                  </a:cxn>
                  <a:cxn ang="0">
                    <a:pos x="11" y="25"/>
                  </a:cxn>
                  <a:cxn ang="0">
                    <a:pos x="9" y="27"/>
                  </a:cxn>
                  <a:cxn ang="0">
                    <a:pos x="7" y="30"/>
                  </a:cxn>
                  <a:cxn ang="0">
                    <a:pos x="5" y="32"/>
                  </a:cxn>
                  <a:cxn ang="0">
                    <a:pos x="3" y="34"/>
                  </a:cxn>
                  <a:cxn ang="0">
                    <a:pos x="1" y="36"/>
                  </a:cxn>
                  <a:cxn ang="0">
                    <a:pos x="0" y="38"/>
                  </a:cxn>
                  <a:cxn ang="0">
                    <a:pos x="0" y="38"/>
                  </a:cxn>
                  <a:cxn ang="0">
                    <a:pos x="1" y="40"/>
                  </a:cxn>
                </a:cxnLst>
                <a:rect l="0" t="0" r="r" b="b"/>
                <a:pathLst>
                  <a:path w="41" h="40">
                    <a:moveTo>
                      <a:pt x="1" y="40"/>
                    </a:moveTo>
                    <a:lnTo>
                      <a:pt x="1" y="40"/>
                    </a:lnTo>
                    <a:lnTo>
                      <a:pt x="3" y="38"/>
                    </a:lnTo>
                    <a:lnTo>
                      <a:pt x="5" y="36"/>
                    </a:lnTo>
                    <a:lnTo>
                      <a:pt x="7" y="34"/>
                    </a:lnTo>
                    <a:lnTo>
                      <a:pt x="9" y="32"/>
                    </a:lnTo>
                    <a:lnTo>
                      <a:pt x="11" y="29"/>
                    </a:lnTo>
                    <a:lnTo>
                      <a:pt x="13" y="26"/>
                    </a:lnTo>
                    <a:lnTo>
                      <a:pt x="15" y="24"/>
                    </a:lnTo>
                    <a:lnTo>
                      <a:pt x="18" y="21"/>
                    </a:lnTo>
                    <a:lnTo>
                      <a:pt x="20" y="18"/>
                    </a:lnTo>
                    <a:lnTo>
                      <a:pt x="23" y="16"/>
                    </a:lnTo>
                    <a:lnTo>
                      <a:pt x="26" y="13"/>
                    </a:lnTo>
                    <a:lnTo>
                      <a:pt x="29" y="10"/>
                    </a:lnTo>
                    <a:lnTo>
                      <a:pt x="32" y="8"/>
                    </a:lnTo>
                    <a:lnTo>
                      <a:pt x="35" y="6"/>
                    </a:lnTo>
                    <a:lnTo>
                      <a:pt x="38" y="3"/>
                    </a:lnTo>
                    <a:lnTo>
                      <a:pt x="41" y="2"/>
                    </a:lnTo>
                    <a:lnTo>
                      <a:pt x="40" y="0"/>
                    </a:lnTo>
                    <a:lnTo>
                      <a:pt x="36" y="1"/>
                    </a:lnTo>
                    <a:lnTo>
                      <a:pt x="33" y="4"/>
                    </a:lnTo>
                    <a:lnTo>
                      <a:pt x="30" y="6"/>
                    </a:lnTo>
                    <a:lnTo>
                      <a:pt x="27" y="9"/>
                    </a:lnTo>
                    <a:lnTo>
                      <a:pt x="24" y="11"/>
                    </a:lnTo>
                    <a:lnTo>
                      <a:pt x="21" y="14"/>
                    </a:lnTo>
                    <a:lnTo>
                      <a:pt x="19" y="17"/>
                    </a:lnTo>
                    <a:lnTo>
                      <a:pt x="16" y="19"/>
                    </a:lnTo>
                    <a:lnTo>
                      <a:pt x="14" y="22"/>
                    </a:lnTo>
                    <a:lnTo>
                      <a:pt x="11" y="25"/>
                    </a:lnTo>
                    <a:lnTo>
                      <a:pt x="9" y="27"/>
                    </a:lnTo>
                    <a:lnTo>
                      <a:pt x="7" y="30"/>
                    </a:lnTo>
                    <a:lnTo>
                      <a:pt x="5" y="32"/>
                    </a:lnTo>
                    <a:lnTo>
                      <a:pt x="3" y="34"/>
                    </a:lnTo>
                    <a:lnTo>
                      <a:pt x="1" y="36"/>
                    </a:lnTo>
                    <a:lnTo>
                      <a:pt x="0" y="38"/>
                    </a:lnTo>
                    <a:lnTo>
                      <a:pt x="0" y="38"/>
                    </a:lnTo>
                    <a:lnTo>
                      <a:pt x="1" y="40"/>
                    </a:lnTo>
                    <a:close/>
                  </a:path>
                </a:pathLst>
              </a:custGeom>
              <a:solidFill>
                <a:srgbClr val="000000"/>
              </a:solidFill>
              <a:ln w="9525">
                <a:noFill/>
                <a:round/>
                <a:headEnd/>
                <a:tailEnd/>
              </a:ln>
            </p:spPr>
            <p:txBody>
              <a:bodyPr/>
              <a:lstStyle/>
              <a:p>
                <a:endParaRPr lang="ru-RU"/>
              </a:p>
            </p:txBody>
          </p:sp>
          <p:sp>
            <p:nvSpPr>
              <p:cNvPr id="198" name="Freeform 80"/>
              <p:cNvSpPr>
                <a:spLocks/>
              </p:cNvSpPr>
              <p:nvPr/>
            </p:nvSpPr>
            <p:spPr bwMode="auto">
              <a:xfrm>
                <a:off x="1324" y="3532"/>
                <a:ext cx="58" cy="23"/>
              </a:xfrm>
              <a:custGeom>
                <a:avLst/>
                <a:gdLst/>
                <a:ahLst/>
                <a:cxnLst>
                  <a:cxn ang="0">
                    <a:pos x="0" y="23"/>
                  </a:cxn>
                  <a:cxn ang="0">
                    <a:pos x="0" y="23"/>
                  </a:cxn>
                  <a:cxn ang="0">
                    <a:pos x="4" y="22"/>
                  </a:cxn>
                  <a:cxn ang="0">
                    <a:pos x="8" y="22"/>
                  </a:cxn>
                  <a:cxn ang="0">
                    <a:pos x="12" y="21"/>
                  </a:cxn>
                  <a:cxn ang="0">
                    <a:pos x="16" y="20"/>
                  </a:cxn>
                  <a:cxn ang="0">
                    <a:pos x="20" y="19"/>
                  </a:cxn>
                  <a:cxn ang="0">
                    <a:pos x="24" y="17"/>
                  </a:cxn>
                  <a:cxn ang="0">
                    <a:pos x="28" y="16"/>
                  </a:cxn>
                  <a:cxn ang="0">
                    <a:pos x="33" y="15"/>
                  </a:cxn>
                  <a:cxn ang="0">
                    <a:pos x="36" y="13"/>
                  </a:cxn>
                  <a:cxn ang="0">
                    <a:pos x="41" y="12"/>
                  </a:cxn>
                  <a:cxn ang="0">
                    <a:pos x="44" y="10"/>
                  </a:cxn>
                  <a:cxn ang="0">
                    <a:pos x="48" y="8"/>
                  </a:cxn>
                  <a:cxn ang="0">
                    <a:pos x="51" y="7"/>
                  </a:cxn>
                  <a:cxn ang="0">
                    <a:pos x="54" y="5"/>
                  </a:cxn>
                  <a:cxn ang="0">
                    <a:pos x="56" y="3"/>
                  </a:cxn>
                  <a:cxn ang="0">
                    <a:pos x="58" y="2"/>
                  </a:cxn>
                  <a:cxn ang="0">
                    <a:pos x="57" y="0"/>
                  </a:cxn>
                  <a:cxn ang="0">
                    <a:pos x="55" y="2"/>
                  </a:cxn>
                  <a:cxn ang="0">
                    <a:pos x="52" y="3"/>
                  </a:cxn>
                  <a:cxn ang="0">
                    <a:pos x="50" y="5"/>
                  </a:cxn>
                  <a:cxn ang="0">
                    <a:pos x="47" y="6"/>
                  </a:cxn>
                  <a:cxn ang="0">
                    <a:pos x="43" y="8"/>
                  </a:cxn>
                  <a:cxn ang="0">
                    <a:pos x="39" y="10"/>
                  </a:cxn>
                  <a:cxn ang="0">
                    <a:pos x="36" y="11"/>
                  </a:cxn>
                  <a:cxn ang="0">
                    <a:pos x="32" y="12"/>
                  </a:cxn>
                  <a:cxn ang="0">
                    <a:pos x="27" y="13"/>
                  </a:cxn>
                  <a:cxn ang="0">
                    <a:pos x="23" y="15"/>
                  </a:cxn>
                  <a:cxn ang="0">
                    <a:pos x="19" y="16"/>
                  </a:cxn>
                  <a:cxn ang="0">
                    <a:pos x="15" y="17"/>
                  </a:cxn>
                  <a:cxn ang="0">
                    <a:pos x="11" y="19"/>
                  </a:cxn>
                  <a:cxn ang="0">
                    <a:pos x="7" y="19"/>
                  </a:cxn>
                  <a:cxn ang="0">
                    <a:pos x="3" y="20"/>
                  </a:cxn>
                  <a:cxn ang="0">
                    <a:pos x="0" y="21"/>
                  </a:cxn>
                  <a:cxn ang="0">
                    <a:pos x="0" y="21"/>
                  </a:cxn>
                  <a:cxn ang="0">
                    <a:pos x="0" y="23"/>
                  </a:cxn>
                </a:cxnLst>
                <a:rect l="0" t="0" r="r" b="b"/>
                <a:pathLst>
                  <a:path w="58" h="23">
                    <a:moveTo>
                      <a:pt x="0" y="23"/>
                    </a:moveTo>
                    <a:lnTo>
                      <a:pt x="0" y="23"/>
                    </a:lnTo>
                    <a:lnTo>
                      <a:pt x="4" y="22"/>
                    </a:lnTo>
                    <a:lnTo>
                      <a:pt x="8" y="22"/>
                    </a:lnTo>
                    <a:lnTo>
                      <a:pt x="12" y="21"/>
                    </a:lnTo>
                    <a:lnTo>
                      <a:pt x="16" y="20"/>
                    </a:lnTo>
                    <a:lnTo>
                      <a:pt x="20" y="19"/>
                    </a:lnTo>
                    <a:lnTo>
                      <a:pt x="24" y="17"/>
                    </a:lnTo>
                    <a:lnTo>
                      <a:pt x="28" y="16"/>
                    </a:lnTo>
                    <a:lnTo>
                      <a:pt x="33" y="15"/>
                    </a:lnTo>
                    <a:lnTo>
                      <a:pt x="36" y="13"/>
                    </a:lnTo>
                    <a:lnTo>
                      <a:pt x="41" y="12"/>
                    </a:lnTo>
                    <a:lnTo>
                      <a:pt x="44" y="10"/>
                    </a:lnTo>
                    <a:lnTo>
                      <a:pt x="48" y="8"/>
                    </a:lnTo>
                    <a:lnTo>
                      <a:pt x="51" y="7"/>
                    </a:lnTo>
                    <a:lnTo>
                      <a:pt x="54" y="5"/>
                    </a:lnTo>
                    <a:lnTo>
                      <a:pt x="56" y="3"/>
                    </a:lnTo>
                    <a:lnTo>
                      <a:pt x="58" y="2"/>
                    </a:lnTo>
                    <a:lnTo>
                      <a:pt x="57" y="0"/>
                    </a:lnTo>
                    <a:lnTo>
                      <a:pt x="55" y="2"/>
                    </a:lnTo>
                    <a:lnTo>
                      <a:pt x="52" y="3"/>
                    </a:lnTo>
                    <a:lnTo>
                      <a:pt x="50" y="5"/>
                    </a:lnTo>
                    <a:lnTo>
                      <a:pt x="47" y="6"/>
                    </a:lnTo>
                    <a:lnTo>
                      <a:pt x="43" y="8"/>
                    </a:lnTo>
                    <a:lnTo>
                      <a:pt x="39" y="10"/>
                    </a:lnTo>
                    <a:lnTo>
                      <a:pt x="36" y="11"/>
                    </a:lnTo>
                    <a:lnTo>
                      <a:pt x="32" y="12"/>
                    </a:lnTo>
                    <a:lnTo>
                      <a:pt x="27" y="13"/>
                    </a:lnTo>
                    <a:lnTo>
                      <a:pt x="23" y="15"/>
                    </a:lnTo>
                    <a:lnTo>
                      <a:pt x="19" y="16"/>
                    </a:lnTo>
                    <a:lnTo>
                      <a:pt x="15" y="17"/>
                    </a:lnTo>
                    <a:lnTo>
                      <a:pt x="11" y="19"/>
                    </a:lnTo>
                    <a:lnTo>
                      <a:pt x="7" y="19"/>
                    </a:lnTo>
                    <a:lnTo>
                      <a:pt x="3" y="20"/>
                    </a:lnTo>
                    <a:lnTo>
                      <a:pt x="0" y="21"/>
                    </a:lnTo>
                    <a:lnTo>
                      <a:pt x="0" y="21"/>
                    </a:lnTo>
                    <a:lnTo>
                      <a:pt x="0" y="23"/>
                    </a:lnTo>
                    <a:close/>
                  </a:path>
                </a:pathLst>
              </a:custGeom>
              <a:solidFill>
                <a:srgbClr val="000000"/>
              </a:solidFill>
              <a:ln w="9525">
                <a:noFill/>
                <a:round/>
                <a:headEnd/>
                <a:tailEnd/>
              </a:ln>
            </p:spPr>
            <p:txBody>
              <a:bodyPr/>
              <a:lstStyle/>
              <a:p>
                <a:endParaRPr lang="ru-RU"/>
              </a:p>
            </p:txBody>
          </p:sp>
          <p:sp>
            <p:nvSpPr>
              <p:cNvPr id="199" name="Freeform 81"/>
              <p:cNvSpPr>
                <a:spLocks/>
              </p:cNvSpPr>
              <p:nvPr/>
            </p:nvSpPr>
            <p:spPr bwMode="auto">
              <a:xfrm>
                <a:off x="1277" y="3540"/>
                <a:ext cx="47" cy="16"/>
              </a:xfrm>
              <a:custGeom>
                <a:avLst/>
                <a:gdLst/>
                <a:ahLst/>
                <a:cxnLst>
                  <a:cxn ang="0">
                    <a:pos x="0" y="1"/>
                  </a:cxn>
                  <a:cxn ang="0">
                    <a:pos x="0" y="1"/>
                  </a:cxn>
                  <a:cxn ang="0">
                    <a:pos x="0" y="2"/>
                  </a:cxn>
                  <a:cxn ang="0">
                    <a:pos x="1" y="2"/>
                  </a:cxn>
                  <a:cxn ang="0">
                    <a:pos x="3" y="3"/>
                  </a:cxn>
                  <a:cxn ang="0">
                    <a:pos x="5" y="4"/>
                  </a:cxn>
                  <a:cxn ang="0">
                    <a:pos x="7" y="5"/>
                  </a:cxn>
                  <a:cxn ang="0">
                    <a:pos x="10" y="7"/>
                  </a:cxn>
                  <a:cxn ang="0">
                    <a:pos x="13" y="8"/>
                  </a:cxn>
                  <a:cxn ang="0">
                    <a:pos x="17" y="10"/>
                  </a:cxn>
                  <a:cxn ang="0">
                    <a:pos x="20" y="11"/>
                  </a:cxn>
                  <a:cxn ang="0">
                    <a:pos x="24" y="12"/>
                  </a:cxn>
                  <a:cxn ang="0">
                    <a:pos x="28" y="14"/>
                  </a:cxn>
                  <a:cxn ang="0">
                    <a:pos x="32" y="14"/>
                  </a:cxn>
                  <a:cxn ang="0">
                    <a:pos x="36" y="15"/>
                  </a:cxn>
                  <a:cxn ang="0">
                    <a:pos x="40" y="16"/>
                  </a:cxn>
                  <a:cxn ang="0">
                    <a:pos x="43" y="16"/>
                  </a:cxn>
                  <a:cxn ang="0">
                    <a:pos x="47" y="15"/>
                  </a:cxn>
                  <a:cxn ang="0">
                    <a:pos x="47" y="13"/>
                  </a:cxn>
                  <a:cxn ang="0">
                    <a:pos x="43" y="13"/>
                  </a:cxn>
                  <a:cxn ang="0">
                    <a:pos x="40" y="13"/>
                  </a:cxn>
                  <a:cxn ang="0">
                    <a:pos x="36" y="13"/>
                  </a:cxn>
                  <a:cxn ang="0">
                    <a:pos x="32" y="12"/>
                  </a:cxn>
                  <a:cxn ang="0">
                    <a:pos x="29" y="11"/>
                  </a:cxn>
                  <a:cxn ang="0">
                    <a:pos x="24" y="10"/>
                  </a:cxn>
                  <a:cxn ang="0">
                    <a:pos x="21" y="9"/>
                  </a:cxn>
                  <a:cxn ang="0">
                    <a:pos x="17" y="8"/>
                  </a:cxn>
                  <a:cxn ang="0">
                    <a:pos x="14" y="6"/>
                  </a:cxn>
                  <a:cxn ang="0">
                    <a:pos x="11" y="5"/>
                  </a:cxn>
                  <a:cxn ang="0">
                    <a:pos x="8" y="3"/>
                  </a:cxn>
                  <a:cxn ang="0">
                    <a:pos x="6" y="2"/>
                  </a:cxn>
                  <a:cxn ang="0">
                    <a:pos x="4" y="1"/>
                  </a:cxn>
                  <a:cxn ang="0">
                    <a:pos x="2" y="0"/>
                  </a:cxn>
                  <a:cxn ang="0">
                    <a:pos x="2" y="0"/>
                  </a:cxn>
                  <a:cxn ang="0">
                    <a:pos x="1" y="0"/>
                  </a:cxn>
                  <a:cxn ang="0">
                    <a:pos x="2" y="0"/>
                  </a:cxn>
                  <a:cxn ang="0">
                    <a:pos x="0" y="1"/>
                  </a:cxn>
                  <a:cxn ang="0">
                    <a:pos x="0" y="1"/>
                  </a:cxn>
                  <a:cxn ang="0">
                    <a:pos x="0" y="1"/>
                  </a:cxn>
                  <a:cxn ang="0">
                    <a:pos x="0" y="1"/>
                  </a:cxn>
                </a:cxnLst>
                <a:rect l="0" t="0" r="r" b="b"/>
                <a:pathLst>
                  <a:path w="47" h="16">
                    <a:moveTo>
                      <a:pt x="0" y="1"/>
                    </a:moveTo>
                    <a:lnTo>
                      <a:pt x="0" y="1"/>
                    </a:lnTo>
                    <a:lnTo>
                      <a:pt x="0" y="2"/>
                    </a:lnTo>
                    <a:lnTo>
                      <a:pt x="1" y="2"/>
                    </a:lnTo>
                    <a:lnTo>
                      <a:pt x="3" y="3"/>
                    </a:lnTo>
                    <a:lnTo>
                      <a:pt x="5" y="4"/>
                    </a:lnTo>
                    <a:lnTo>
                      <a:pt x="7" y="5"/>
                    </a:lnTo>
                    <a:lnTo>
                      <a:pt x="10" y="7"/>
                    </a:lnTo>
                    <a:lnTo>
                      <a:pt x="13" y="8"/>
                    </a:lnTo>
                    <a:lnTo>
                      <a:pt x="17" y="10"/>
                    </a:lnTo>
                    <a:lnTo>
                      <a:pt x="20" y="11"/>
                    </a:lnTo>
                    <a:lnTo>
                      <a:pt x="24" y="12"/>
                    </a:lnTo>
                    <a:lnTo>
                      <a:pt x="28" y="14"/>
                    </a:lnTo>
                    <a:lnTo>
                      <a:pt x="32" y="14"/>
                    </a:lnTo>
                    <a:lnTo>
                      <a:pt x="36" y="15"/>
                    </a:lnTo>
                    <a:lnTo>
                      <a:pt x="40" y="16"/>
                    </a:lnTo>
                    <a:lnTo>
                      <a:pt x="43" y="16"/>
                    </a:lnTo>
                    <a:lnTo>
                      <a:pt x="47" y="15"/>
                    </a:lnTo>
                    <a:lnTo>
                      <a:pt x="47" y="13"/>
                    </a:lnTo>
                    <a:lnTo>
                      <a:pt x="43" y="13"/>
                    </a:lnTo>
                    <a:lnTo>
                      <a:pt x="40" y="13"/>
                    </a:lnTo>
                    <a:lnTo>
                      <a:pt x="36" y="13"/>
                    </a:lnTo>
                    <a:lnTo>
                      <a:pt x="32" y="12"/>
                    </a:lnTo>
                    <a:lnTo>
                      <a:pt x="29" y="11"/>
                    </a:lnTo>
                    <a:lnTo>
                      <a:pt x="24" y="10"/>
                    </a:lnTo>
                    <a:lnTo>
                      <a:pt x="21" y="9"/>
                    </a:lnTo>
                    <a:lnTo>
                      <a:pt x="17" y="8"/>
                    </a:lnTo>
                    <a:lnTo>
                      <a:pt x="14" y="6"/>
                    </a:lnTo>
                    <a:lnTo>
                      <a:pt x="11" y="5"/>
                    </a:lnTo>
                    <a:lnTo>
                      <a:pt x="8" y="3"/>
                    </a:lnTo>
                    <a:lnTo>
                      <a:pt x="6" y="2"/>
                    </a:lnTo>
                    <a:lnTo>
                      <a:pt x="4" y="1"/>
                    </a:lnTo>
                    <a:lnTo>
                      <a:pt x="2" y="0"/>
                    </a:lnTo>
                    <a:lnTo>
                      <a:pt x="2" y="0"/>
                    </a:lnTo>
                    <a:lnTo>
                      <a:pt x="1" y="0"/>
                    </a:lnTo>
                    <a:lnTo>
                      <a:pt x="2" y="0"/>
                    </a:lnTo>
                    <a:lnTo>
                      <a:pt x="0" y="1"/>
                    </a:lnTo>
                    <a:lnTo>
                      <a:pt x="0" y="1"/>
                    </a:lnTo>
                    <a:lnTo>
                      <a:pt x="0" y="1"/>
                    </a:lnTo>
                    <a:lnTo>
                      <a:pt x="0" y="1"/>
                    </a:lnTo>
                    <a:close/>
                  </a:path>
                </a:pathLst>
              </a:custGeom>
              <a:solidFill>
                <a:srgbClr val="000000"/>
              </a:solidFill>
              <a:ln w="9525">
                <a:noFill/>
                <a:round/>
                <a:headEnd/>
                <a:tailEnd/>
              </a:ln>
            </p:spPr>
            <p:txBody>
              <a:bodyPr/>
              <a:lstStyle/>
              <a:p>
                <a:endParaRPr lang="ru-RU"/>
              </a:p>
            </p:txBody>
          </p:sp>
          <p:sp>
            <p:nvSpPr>
              <p:cNvPr id="200" name="Freeform 82"/>
              <p:cNvSpPr>
                <a:spLocks/>
              </p:cNvSpPr>
              <p:nvPr/>
            </p:nvSpPr>
            <p:spPr bwMode="auto">
              <a:xfrm>
                <a:off x="1270" y="3516"/>
                <a:ext cx="9" cy="25"/>
              </a:xfrm>
              <a:custGeom>
                <a:avLst/>
                <a:gdLst/>
                <a:ahLst/>
                <a:cxnLst>
                  <a:cxn ang="0">
                    <a:pos x="2" y="0"/>
                  </a:cxn>
                  <a:cxn ang="0">
                    <a:pos x="2" y="0"/>
                  </a:cxn>
                  <a:cxn ang="0">
                    <a:pos x="0" y="5"/>
                  </a:cxn>
                  <a:cxn ang="0">
                    <a:pos x="0" y="9"/>
                  </a:cxn>
                  <a:cxn ang="0">
                    <a:pos x="1" y="13"/>
                  </a:cxn>
                  <a:cxn ang="0">
                    <a:pos x="2" y="17"/>
                  </a:cxn>
                  <a:cxn ang="0">
                    <a:pos x="3" y="20"/>
                  </a:cxn>
                  <a:cxn ang="0">
                    <a:pos x="5" y="23"/>
                  </a:cxn>
                  <a:cxn ang="0">
                    <a:pos x="6" y="24"/>
                  </a:cxn>
                  <a:cxn ang="0">
                    <a:pos x="7" y="25"/>
                  </a:cxn>
                  <a:cxn ang="0">
                    <a:pos x="9" y="24"/>
                  </a:cxn>
                  <a:cxn ang="0">
                    <a:pos x="8" y="23"/>
                  </a:cxn>
                  <a:cxn ang="0">
                    <a:pos x="7" y="21"/>
                  </a:cxn>
                  <a:cxn ang="0">
                    <a:pos x="5" y="19"/>
                  </a:cxn>
                  <a:cxn ang="0">
                    <a:pos x="4" y="16"/>
                  </a:cxn>
                  <a:cxn ang="0">
                    <a:pos x="3" y="12"/>
                  </a:cxn>
                  <a:cxn ang="0">
                    <a:pos x="2" y="9"/>
                  </a:cxn>
                  <a:cxn ang="0">
                    <a:pos x="3" y="5"/>
                  </a:cxn>
                  <a:cxn ang="0">
                    <a:pos x="4" y="1"/>
                  </a:cxn>
                  <a:cxn ang="0">
                    <a:pos x="4" y="1"/>
                  </a:cxn>
                  <a:cxn ang="0">
                    <a:pos x="2" y="0"/>
                  </a:cxn>
                </a:cxnLst>
                <a:rect l="0" t="0" r="r" b="b"/>
                <a:pathLst>
                  <a:path w="9" h="25">
                    <a:moveTo>
                      <a:pt x="2" y="0"/>
                    </a:moveTo>
                    <a:lnTo>
                      <a:pt x="2" y="0"/>
                    </a:lnTo>
                    <a:lnTo>
                      <a:pt x="0" y="5"/>
                    </a:lnTo>
                    <a:lnTo>
                      <a:pt x="0" y="9"/>
                    </a:lnTo>
                    <a:lnTo>
                      <a:pt x="1" y="13"/>
                    </a:lnTo>
                    <a:lnTo>
                      <a:pt x="2" y="17"/>
                    </a:lnTo>
                    <a:lnTo>
                      <a:pt x="3" y="20"/>
                    </a:lnTo>
                    <a:lnTo>
                      <a:pt x="5" y="23"/>
                    </a:lnTo>
                    <a:lnTo>
                      <a:pt x="6" y="24"/>
                    </a:lnTo>
                    <a:lnTo>
                      <a:pt x="7" y="25"/>
                    </a:lnTo>
                    <a:lnTo>
                      <a:pt x="9" y="24"/>
                    </a:lnTo>
                    <a:lnTo>
                      <a:pt x="8" y="23"/>
                    </a:lnTo>
                    <a:lnTo>
                      <a:pt x="7" y="21"/>
                    </a:lnTo>
                    <a:lnTo>
                      <a:pt x="5" y="19"/>
                    </a:lnTo>
                    <a:lnTo>
                      <a:pt x="4" y="16"/>
                    </a:lnTo>
                    <a:lnTo>
                      <a:pt x="3" y="12"/>
                    </a:lnTo>
                    <a:lnTo>
                      <a:pt x="2" y="9"/>
                    </a:lnTo>
                    <a:lnTo>
                      <a:pt x="3" y="5"/>
                    </a:lnTo>
                    <a:lnTo>
                      <a:pt x="4" y="1"/>
                    </a:lnTo>
                    <a:lnTo>
                      <a:pt x="4" y="1"/>
                    </a:lnTo>
                    <a:lnTo>
                      <a:pt x="2" y="0"/>
                    </a:lnTo>
                    <a:close/>
                  </a:path>
                </a:pathLst>
              </a:custGeom>
              <a:solidFill>
                <a:srgbClr val="000000"/>
              </a:solidFill>
              <a:ln w="9525">
                <a:noFill/>
                <a:round/>
                <a:headEnd/>
                <a:tailEnd/>
              </a:ln>
            </p:spPr>
            <p:txBody>
              <a:bodyPr/>
              <a:lstStyle/>
              <a:p>
                <a:endParaRPr lang="ru-RU"/>
              </a:p>
            </p:txBody>
          </p:sp>
          <p:sp>
            <p:nvSpPr>
              <p:cNvPr id="201" name="Freeform 83"/>
              <p:cNvSpPr>
                <a:spLocks/>
              </p:cNvSpPr>
              <p:nvPr/>
            </p:nvSpPr>
            <p:spPr bwMode="auto">
              <a:xfrm>
                <a:off x="1272" y="3497"/>
                <a:ext cx="30" cy="20"/>
              </a:xfrm>
              <a:custGeom>
                <a:avLst/>
                <a:gdLst/>
                <a:ahLst/>
                <a:cxnLst>
                  <a:cxn ang="0">
                    <a:pos x="29" y="0"/>
                  </a:cxn>
                  <a:cxn ang="0">
                    <a:pos x="29" y="0"/>
                  </a:cxn>
                  <a:cxn ang="0">
                    <a:pos x="29" y="0"/>
                  </a:cxn>
                  <a:cxn ang="0">
                    <a:pos x="28" y="0"/>
                  </a:cxn>
                  <a:cxn ang="0">
                    <a:pos x="27" y="1"/>
                  </a:cxn>
                  <a:cxn ang="0">
                    <a:pos x="25" y="1"/>
                  </a:cxn>
                  <a:cxn ang="0">
                    <a:pos x="24" y="2"/>
                  </a:cxn>
                  <a:cxn ang="0">
                    <a:pos x="22" y="3"/>
                  </a:cxn>
                  <a:cxn ang="0">
                    <a:pos x="19" y="4"/>
                  </a:cxn>
                  <a:cxn ang="0">
                    <a:pos x="17" y="6"/>
                  </a:cxn>
                  <a:cxn ang="0">
                    <a:pos x="15" y="7"/>
                  </a:cxn>
                  <a:cxn ang="0">
                    <a:pos x="12" y="8"/>
                  </a:cxn>
                  <a:cxn ang="0">
                    <a:pos x="10" y="10"/>
                  </a:cxn>
                  <a:cxn ang="0">
                    <a:pos x="8" y="12"/>
                  </a:cxn>
                  <a:cxn ang="0">
                    <a:pos x="5" y="14"/>
                  </a:cxn>
                  <a:cxn ang="0">
                    <a:pos x="3" y="15"/>
                  </a:cxn>
                  <a:cxn ang="0">
                    <a:pos x="2" y="17"/>
                  </a:cxn>
                  <a:cxn ang="0">
                    <a:pos x="0" y="19"/>
                  </a:cxn>
                  <a:cxn ang="0">
                    <a:pos x="2" y="20"/>
                  </a:cxn>
                  <a:cxn ang="0">
                    <a:pos x="3" y="19"/>
                  </a:cxn>
                  <a:cxn ang="0">
                    <a:pos x="5" y="17"/>
                  </a:cxn>
                  <a:cxn ang="0">
                    <a:pos x="7" y="15"/>
                  </a:cxn>
                  <a:cxn ang="0">
                    <a:pos x="9" y="14"/>
                  </a:cxn>
                  <a:cxn ang="0">
                    <a:pos x="11" y="12"/>
                  </a:cxn>
                  <a:cxn ang="0">
                    <a:pos x="14" y="10"/>
                  </a:cxn>
                  <a:cxn ang="0">
                    <a:pos x="16" y="9"/>
                  </a:cxn>
                  <a:cxn ang="0">
                    <a:pos x="18" y="8"/>
                  </a:cxn>
                  <a:cxn ang="0">
                    <a:pos x="21" y="6"/>
                  </a:cxn>
                  <a:cxn ang="0">
                    <a:pos x="22" y="5"/>
                  </a:cxn>
                  <a:cxn ang="0">
                    <a:pos x="25" y="4"/>
                  </a:cxn>
                  <a:cxn ang="0">
                    <a:pos x="26" y="3"/>
                  </a:cxn>
                  <a:cxn ang="0">
                    <a:pos x="28" y="3"/>
                  </a:cxn>
                  <a:cxn ang="0">
                    <a:pos x="29" y="3"/>
                  </a:cxn>
                  <a:cxn ang="0">
                    <a:pos x="30" y="2"/>
                  </a:cxn>
                  <a:cxn ang="0">
                    <a:pos x="30" y="2"/>
                  </a:cxn>
                  <a:cxn ang="0">
                    <a:pos x="30" y="2"/>
                  </a:cxn>
                  <a:cxn ang="0">
                    <a:pos x="30" y="2"/>
                  </a:cxn>
                  <a:cxn ang="0">
                    <a:pos x="30" y="2"/>
                  </a:cxn>
                  <a:cxn ang="0">
                    <a:pos x="30" y="2"/>
                  </a:cxn>
                  <a:cxn ang="0">
                    <a:pos x="29" y="0"/>
                  </a:cxn>
                </a:cxnLst>
                <a:rect l="0" t="0" r="r" b="b"/>
                <a:pathLst>
                  <a:path w="30" h="20">
                    <a:moveTo>
                      <a:pt x="29" y="0"/>
                    </a:moveTo>
                    <a:lnTo>
                      <a:pt x="29" y="0"/>
                    </a:lnTo>
                    <a:lnTo>
                      <a:pt x="29" y="0"/>
                    </a:lnTo>
                    <a:lnTo>
                      <a:pt x="28" y="0"/>
                    </a:lnTo>
                    <a:lnTo>
                      <a:pt x="27" y="1"/>
                    </a:lnTo>
                    <a:lnTo>
                      <a:pt x="25" y="1"/>
                    </a:lnTo>
                    <a:lnTo>
                      <a:pt x="24" y="2"/>
                    </a:lnTo>
                    <a:lnTo>
                      <a:pt x="22" y="3"/>
                    </a:lnTo>
                    <a:lnTo>
                      <a:pt x="19" y="4"/>
                    </a:lnTo>
                    <a:lnTo>
                      <a:pt x="17" y="6"/>
                    </a:lnTo>
                    <a:lnTo>
                      <a:pt x="15" y="7"/>
                    </a:lnTo>
                    <a:lnTo>
                      <a:pt x="12" y="8"/>
                    </a:lnTo>
                    <a:lnTo>
                      <a:pt x="10" y="10"/>
                    </a:lnTo>
                    <a:lnTo>
                      <a:pt x="8" y="12"/>
                    </a:lnTo>
                    <a:lnTo>
                      <a:pt x="5" y="14"/>
                    </a:lnTo>
                    <a:lnTo>
                      <a:pt x="3" y="15"/>
                    </a:lnTo>
                    <a:lnTo>
                      <a:pt x="2" y="17"/>
                    </a:lnTo>
                    <a:lnTo>
                      <a:pt x="0" y="19"/>
                    </a:lnTo>
                    <a:lnTo>
                      <a:pt x="2" y="20"/>
                    </a:lnTo>
                    <a:lnTo>
                      <a:pt x="3" y="19"/>
                    </a:lnTo>
                    <a:lnTo>
                      <a:pt x="5" y="17"/>
                    </a:lnTo>
                    <a:lnTo>
                      <a:pt x="7" y="15"/>
                    </a:lnTo>
                    <a:lnTo>
                      <a:pt x="9" y="14"/>
                    </a:lnTo>
                    <a:lnTo>
                      <a:pt x="11" y="12"/>
                    </a:lnTo>
                    <a:lnTo>
                      <a:pt x="14" y="10"/>
                    </a:lnTo>
                    <a:lnTo>
                      <a:pt x="16" y="9"/>
                    </a:lnTo>
                    <a:lnTo>
                      <a:pt x="18" y="8"/>
                    </a:lnTo>
                    <a:lnTo>
                      <a:pt x="21" y="6"/>
                    </a:lnTo>
                    <a:lnTo>
                      <a:pt x="22" y="5"/>
                    </a:lnTo>
                    <a:lnTo>
                      <a:pt x="25" y="4"/>
                    </a:lnTo>
                    <a:lnTo>
                      <a:pt x="26" y="3"/>
                    </a:lnTo>
                    <a:lnTo>
                      <a:pt x="28" y="3"/>
                    </a:lnTo>
                    <a:lnTo>
                      <a:pt x="29" y="3"/>
                    </a:lnTo>
                    <a:lnTo>
                      <a:pt x="30" y="2"/>
                    </a:lnTo>
                    <a:lnTo>
                      <a:pt x="30" y="2"/>
                    </a:lnTo>
                    <a:lnTo>
                      <a:pt x="30" y="2"/>
                    </a:lnTo>
                    <a:lnTo>
                      <a:pt x="30" y="2"/>
                    </a:lnTo>
                    <a:lnTo>
                      <a:pt x="30" y="2"/>
                    </a:lnTo>
                    <a:lnTo>
                      <a:pt x="30" y="2"/>
                    </a:lnTo>
                    <a:lnTo>
                      <a:pt x="29" y="0"/>
                    </a:lnTo>
                    <a:close/>
                  </a:path>
                </a:pathLst>
              </a:custGeom>
              <a:solidFill>
                <a:srgbClr val="000000"/>
              </a:solidFill>
              <a:ln w="9525">
                <a:noFill/>
                <a:round/>
                <a:headEnd/>
                <a:tailEnd/>
              </a:ln>
            </p:spPr>
            <p:txBody>
              <a:bodyPr/>
              <a:lstStyle/>
              <a:p>
                <a:endParaRPr lang="ru-RU"/>
              </a:p>
            </p:txBody>
          </p:sp>
          <p:sp>
            <p:nvSpPr>
              <p:cNvPr id="202" name="Freeform 84"/>
              <p:cNvSpPr>
                <a:spLocks/>
              </p:cNvSpPr>
              <p:nvPr/>
            </p:nvSpPr>
            <p:spPr bwMode="auto">
              <a:xfrm>
                <a:off x="1301" y="3451"/>
                <a:ext cx="42" cy="48"/>
              </a:xfrm>
              <a:custGeom>
                <a:avLst/>
                <a:gdLst/>
                <a:ahLst/>
                <a:cxnLst>
                  <a:cxn ang="0">
                    <a:pos x="40" y="0"/>
                  </a:cxn>
                  <a:cxn ang="0">
                    <a:pos x="40" y="0"/>
                  </a:cxn>
                  <a:cxn ang="0">
                    <a:pos x="39" y="1"/>
                  </a:cxn>
                  <a:cxn ang="0">
                    <a:pos x="37" y="4"/>
                  </a:cxn>
                  <a:cxn ang="0">
                    <a:pos x="35" y="7"/>
                  </a:cxn>
                  <a:cxn ang="0">
                    <a:pos x="32" y="11"/>
                  </a:cxn>
                  <a:cxn ang="0">
                    <a:pos x="29" y="15"/>
                  </a:cxn>
                  <a:cxn ang="0">
                    <a:pos x="25" y="18"/>
                  </a:cxn>
                  <a:cxn ang="0">
                    <a:pos x="22" y="22"/>
                  </a:cxn>
                  <a:cxn ang="0">
                    <a:pos x="18" y="26"/>
                  </a:cxn>
                  <a:cxn ang="0">
                    <a:pos x="15" y="30"/>
                  </a:cxn>
                  <a:cxn ang="0">
                    <a:pos x="11" y="34"/>
                  </a:cxn>
                  <a:cxn ang="0">
                    <a:pos x="8" y="37"/>
                  </a:cxn>
                  <a:cxn ang="0">
                    <a:pos x="6" y="40"/>
                  </a:cxn>
                  <a:cxn ang="0">
                    <a:pos x="3" y="43"/>
                  </a:cxn>
                  <a:cxn ang="0">
                    <a:pos x="1" y="44"/>
                  </a:cxn>
                  <a:cxn ang="0">
                    <a:pos x="0" y="46"/>
                  </a:cxn>
                  <a:cxn ang="0">
                    <a:pos x="0" y="46"/>
                  </a:cxn>
                  <a:cxn ang="0">
                    <a:pos x="1" y="48"/>
                  </a:cxn>
                  <a:cxn ang="0">
                    <a:pos x="2" y="47"/>
                  </a:cxn>
                  <a:cxn ang="0">
                    <a:pos x="3" y="46"/>
                  </a:cxn>
                  <a:cxn ang="0">
                    <a:pos x="5" y="44"/>
                  </a:cxn>
                  <a:cxn ang="0">
                    <a:pos x="7" y="42"/>
                  </a:cxn>
                  <a:cxn ang="0">
                    <a:pos x="10" y="39"/>
                  </a:cxn>
                  <a:cxn ang="0">
                    <a:pos x="13" y="35"/>
                  </a:cxn>
                  <a:cxn ang="0">
                    <a:pos x="16" y="32"/>
                  </a:cxn>
                  <a:cxn ang="0">
                    <a:pos x="20" y="28"/>
                  </a:cxn>
                  <a:cxn ang="0">
                    <a:pos x="24" y="24"/>
                  </a:cxn>
                  <a:cxn ang="0">
                    <a:pos x="27" y="20"/>
                  </a:cxn>
                  <a:cxn ang="0">
                    <a:pos x="31" y="16"/>
                  </a:cxn>
                  <a:cxn ang="0">
                    <a:pos x="34" y="12"/>
                  </a:cxn>
                  <a:cxn ang="0">
                    <a:pos x="37" y="9"/>
                  </a:cxn>
                  <a:cxn ang="0">
                    <a:pos x="39" y="6"/>
                  </a:cxn>
                  <a:cxn ang="0">
                    <a:pos x="41" y="3"/>
                  </a:cxn>
                  <a:cxn ang="0">
                    <a:pos x="42" y="1"/>
                  </a:cxn>
                  <a:cxn ang="0">
                    <a:pos x="42" y="1"/>
                  </a:cxn>
                  <a:cxn ang="0">
                    <a:pos x="40" y="0"/>
                  </a:cxn>
                </a:cxnLst>
                <a:rect l="0" t="0" r="r" b="b"/>
                <a:pathLst>
                  <a:path w="42" h="48">
                    <a:moveTo>
                      <a:pt x="40" y="0"/>
                    </a:moveTo>
                    <a:lnTo>
                      <a:pt x="40" y="0"/>
                    </a:lnTo>
                    <a:lnTo>
                      <a:pt x="39" y="1"/>
                    </a:lnTo>
                    <a:lnTo>
                      <a:pt x="37" y="4"/>
                    </a:lnTo>
                    <a:lnTo>
                      <a:pt x="35" y="7"/>
                    </a:lnTo>
                    <a:lnTo>
                      <a:pt x="32" y="11"/>
                    </a:lnTo>
                    <a:lnTo>
                      <a:pt x="29" y="15"/>
                    </a:lnTo>
                    <a:lnTo>
                      <a:pt x="25" y="18"/>
                    </a:lnTo>
                    <a:lnTo>
                      <a:pt x="22" y="22"/>
                    </a:lnTo>
                    <a:lnTo>
                      <a:pt x="18" y="26"/>
                    </a:lnTo>
                    <a:lnTo>
                      <a:pt x="15" y="30"/>
                    </a:lnTo>
                    <a:lnTo>
                      <a:pt x="11" y="34"/>
                    </a:lnTo>
                    <a:lnTo>
                      <a:pt x="8" y="37"/>
                    </a:lnTo>
                    <a:lnTo>
                      <a:pt x="6" y="40"/>
                    </a:lnTo>
                    <a:lnTo>
                      <a:pt x="3" y="43"/>
                    </a:lnTo>
                    <a:lnTo>
                      <a:pt x="1" y="44"/>
                    </a:lnTo>
                    <a:lnTo>
                      <a:pt x="0" y="46"/>
                    </a:lnTo>
                    <a:lnTo>
                      <a:pt x="0" y="46"/>
                    </a:lnTo>
                    <a:lnTo>
                      <a:pt x="1" y="48"/>
                    </a:lnTo>
                    <a:lnTo>
                      <a:pt x="2" y="47"/>
                    </a:lnTo>
                    <a:lnTo>
                      <a:pt x="3" y="46"/>
                    </a:lnTo>
                    <a:lnTo>
                      <a:pt x="5" y="44"/>
                    </a:lnTo>
                    <a:lnTo>
                      <a:pt x="7" y="42"/>
                    </a:lnTo>
                    <a:lnTo>
                      <a:pt x="10" y="39"/>
                    </a:lnTo>
                    <a:lnTo>
                      <a:pt x="13" y="35"/>
                    </a:lnTo>
                    <a:lnTo>
                      <a:pt x="16" y="32"/>
                    </a:lnTo>
                    <a:lnTo>
                      <a:pt x="20" y="28"/>
                    </a:lnTo>
                    <a:lnTo>
                      <a:pt x="24" y="24"/>
                    </a:lnTo>
                    <a:lnTo>
                      <a:pt x="27" y="20"/>
                    </a:lnTo>
                    <a:lnTo>
                      <a:pt x="31" y="16"/>
                    </a:lnTo>
                    <a:lnTo>
                      <a:pt x="34" y="12"/>
                    </a:lnTo>
                    <a:lnTo>
                      <a:pt x="37" y="9"/>
                    </a:lnTo>
                    <a:lnTo>
                      <a:pt x="39" y="6"/>
                    </a:lnTo>
                    <a:lnTo>
                      <a:pt x="41" y="3"/>
                    </a:lnTo>
                    <a:lnTo>
                      <a:pt x="42" y="1"/>
                    </a:lnTo>
                    <a:lnTo>
                      <a:pt x="42" y="1"/>
                    </a:lnTo>
                    <a:lnTo>
                      <a:pt x="40" y="0"/>
                    </a:lnTo>
                    <a:close/>
                  </a:path>
                </a:pathLst>
              </a:custGeom>
              <a:solidFill>
                <a:srgbClr val="000000"/>
              </a:solidFill>
              <a:ln w="9525">
                <a:noFill/>
                <a:round/>
                <a:headEnd/>
                <a:tailEnd/>
              </a:ln>
            </p:spPr>
            <p:txBody>
              <a:bodyPr/>
              <a:lstStyle/>
              <a:p>
                <a:endParaRPr lang="ru-RU"/>
              </a:p>
            </p:txBody>
          </p:sp>
          <p:sp>
            <p:nvSpPr>
              <p:cNvPr id="203" name="Freeform 85"/>
              <p:cNvSpPr>
                <a:spLocks/>
              </p:cNvSpPr>
              <p:nvPr/>
            </p:nvSpPr>
            <p:spPr bwMode="auto">
              <a:xfrm>
                <a:off x="1341" y="3414"/>
                <a:ext cx="13" cy="38"/>
              </a:xfrm>
              <a:custGeom>
                <a:avLst/>
                <a:gdLst/>
                <a:ahLst/>
                <a:cxnLst>
                  <a:cxn ang="0">
                    <a:pos x="11" y="0"/>
                  </a:cxn>
                  <a:cxn ang="0">
                    <a:pos x="10" y="1"/>
                  </a:cxn>
                  <a:cxn ang="0">
                    <a:pos x="10" y="1"/>
                  </a:cxn>
                  <a:cxn ang="0">
                    <a:pos x="10" y="2"/>
                  </a:cxn>
                  <a:cxn ang="0">
                    <a:pos x="10" y="3"/>
                  </a:cxn>
                  <a:cxn ang="0">
                    <a:pos x="9" y="5"/>
                  </a:cxn>
                  <a:cxn ang="0">
                    <a:pos x="9" y="7"/>
                  </a:cxn>
                  <a:cxn ang="0">
                    <a:pos x="8" y="10"/>
                  </a:cxn>
                  <a:cxn ang="0">
                    <a:pos x="7" y="13"/>
                  </a:cxn>
                  <a:cxn ang="0">
                    <a:pos x="7" y="15"/>
                  </a:cxn>
                  <a:cxn ang="0">
                    <a:pos x="6" y="19"/>
                  </a:cxn>
                  <a:cxn ang="0">
                    <a:pos x="5" y="21"/>
                  </a:cxn>
                  <a:cxn ang="0">
                    <a:pos x="4" y="24"/>
                  </a:cxn>
                  <a:cxn ang="0">
                    <a:pos x="3" y="27"/>
                  </a:cxn>
                  <a:cxn ang="0">
                    <a:pos x="2" y="30"/>
                  </a:cxn>
                  <a:cxn ang="0">
                    <a:pos x="1" y="33"/>
                  </a:cxn>
                  <a:cxn ang="0">
                    <a:pos x="1" y="35"/>
                  </a:cxn>
                  <a:cxn ang="0">
                    <a:pos x="0" y="37"/>
                  </a:cxn>
                  <a:cxn ang="0">
                    <a:pos x="2" y="38"/>
                  </a:cxn>
                  <a:cxn ang="0">
                    <a:pos x="3" y="36"/>
                  </a:cxn>
                  <a:cxn ang="0">
                    <a:pos x="4" y="33"/>
                  </a:cxn>
                  <a:cxn ang="0">
                    <a:pos x="4" y="30"/>
                  </a:cxn>
                  <a:cxn ang="0">
                    <a:pos x="5" y="28"/>
                  </a:cxn>
                  <a:cxn ang="0">
                    <a:pos x="6" y="25"/>
                  </a:cxn>
                  <a:cxn ang="0">
                    <a:pos x="7" y="22"/>
                  </a:cxn>
                  <a:cxn ang="0">
                    <a:pos x="8" y="19"/>
                  </a:cxn>
                  <a:cxn ang="0">
                    <a:pos x="9" y="16"/>
                  </a:cxn>
                  <a:cxn ang="0">
                    <a:pos x="10" y="13"/>
                  </a:cxn>
                  <a:cxn ang="0">
                    <a:pos x="10" y="10"/>
                  </a:cxn>
                  <a:cxn ang="0">
                    <a:pos x="11" y="8"/>
                  </a:cxn>
                  <a:cxn ang="0">
                    <a:pos x="11" y="6"/>
                  </a:cxn>
                  <a:cxn ang="0">
                    <a:pos x="12" y="4"/>
                  </a:cxn>
                  <a:cxn ang="0">
                    <a:pos x="12" y="3"/>
                  </a:cxn>
                  <a:cxn ang="0">
                    <a:pos x="13" y="2"/>
                  </a:cxn>
                  <a:cxn ang="0">
                    <a:pos x="13" y="2"/>
                  </a:cxn>
                  <a:cxn ang="0">
                    <a:pos x="12" y="2"/>
                  </a:cxn>
                  <a:cxn ang="0">
                    <a:pos x="11" y="0"/>
                  </a:cxn>
                  <a:cxn ang="0">
                    <a:pos x="10" y="0"/>
                  </a:cxn>
                  <a:cxn ang="0">
                    <a:pos x="10" y="1"/>
                  </a:cxn>
                  <a:cxn ang="0">
                    <a:pos x="11" y="0"/>
                  </a:cxn>
                </a:cxnLst>
                <a:rect l="0" t="0" r="r" b="b"/>
                <a:pathLst>
                  <a:path w="13" h="38">
                    <a:moveTo>
                      <a:pt x="11" y="0"/>
                    </a:moveTo>
                    <a:lnTo>
                      <a:pt x="10" y="1"/>
                    </a:lnTo>
                    <a:lnTo>
                      <a:pt x="10" y="1"/>
                    </a:lnTo>
                    <a:lnTo>
                      <a:pt x="10" y="2"/>
                    </a:lnTo>
                    <a:lnTo>
                      <a:pt x="10" y="3"/>
                    </a:lnTo>
                    <a:lnTo>
                      <a:pt x="9" y="5"/>
                    </a:lnTo>
                    <a:lnTo>
                      <a:pt x="9" y="7"/>
                    </a:lnTo>
                    <a:lnTo>
                      <a:pt x="8" y="10"/>
                    </a:lnTo>
                    <a:lnTo>
                      <a:pt x="7" y="13"/>
                    </a:lnTo>
                    <a:lnTo>
                      <a:pt x="7" y="15"/>
                    </a:lnTo>
                    <a:lnTo>
                      <a:pt x="6" y="19"/>
                    </a:lnTo>
                    <a:lnTo>
                      <a:pt x="5" y="21"/>
                    </a:lnTo>
                    <a:lnTo>
                      <a:pt x="4" y="24"/>
                    </a:lnTo>
                    <a:lnTo>
                      <a:pt x="3" y="27"/>
                    </a:lnTo>
                    <a:lnTo>
                      <a:pt x="2" y="30"/>
                    </a:lnTo>
                    <a:lnTo>
                      <a:pt x="1" y="33"/>
                    </a:lnTo>
                    <a:lnTo>
                      <a:pt x="1" y="35"/>
                    </a:lnTo>
                    <a:lnTo>
                      <a:pt x="0" y="37"/>
                    </a:lnTo>
                    <a:lnTo>
                      <a:pt x="2" y="38"/>
                    </a:lnTo>
                    <a:lnTo>
                      <a:pt x="3" y="36"/>
                    </a:lnTo>
                    <a:lnTo>
                      <a:pt x="4" y="33"/>
                    </a:lnTo>
                    <a:lnTo>
                      <a:pt x="4" y="30"/>
                    </a:lnTo>
                    <a:lnTo>
                      <a:pt x="5" y="28"/>
                    </a:lnTo>
                    <a:lnTo>
                      <a:pt x="6" y="25"/>
                    </a:lnTo>
                    <a:lnTo>
                      <a:pt x="7" y="22"/>
                    </a:lnTo>
                    <a:lnTo>
                      <a:pt x="8" y="19"/>
                    </a:lnTo>
                    <a:lnTo>
                      <a:pt x="9" y="16"/>
                    </a:lnTo>
                    <a:lnTo>
                      <a:pt x="10" y="13"/>
                    </a:lnTo>
                    <a:lnTo>
                      <a:pt x="10" y="10"/>
                    </a:lnTo>
                    <a:lnTo>
                      <a:pt x="11" y="8"/>
                    </a:lnTo>
                    <a:lnTo>
                      <a:pt x="11" y="6"/>
                    </a:lnTo>
                    <a:lnTo>
                      <a:pt x="12" y="4"/>
                    </a:lnTo>
                    <a:lnTo>
                      <a:pt x="12" y="3"/>
                    </a:lnTo>
                    <a:lnTo>
                      <a:pt x="13" y="2"/>
                    </a:lnTo>
                    <a:lnTo>
                      <a:pt x="13" y="2"/>
                    </a:lnTo>
                    <a:lnTo>
                      <a:pt x="12" y="2"/>
                    </a:lnTo>
                    <a:lnTo>
                      <a:pt x="11" y="0"/>
                    </a:lnTo>
                    <a:lnTo>
                      <a:pt x="10" y="0"/>
                    </a:lnTo>
                    <a:lnTo>
                      <a:pt x="10" y="1"/>
                    </a:lnTo>
                    <a:lnTo>
                      <a:pt x="11" y="0"/>
                    </a:lnTo>
                    <a:close/>
                  </a:path>
                </a:pathLst>
              </a:custGeom>
              <a:solidFill>
                <a:srgbClr val="000000"/>
              </a:solidFill>
              <a:ln w="9525">
                <a:noFill/>
                <a:round/>
                <a:headEnd/>
                <a:tailEnd/>
              </a:ln>
            </p:spPr>
            <p:txBody>
              <a:bodyPr/>
              <a:lstStyle/>
              <a:p>
                <a:endParaRPr lang="ru-RU"/>
              </a:p>
            </p:txBody>
          </p:sp>
          <p:sp>
            <p:nvSpPr>
              <p:cNvPr id="204" name="Freeform 86"/>
              <p:cNvSpPr>
                <a:spLocks/>
              </p:cNvSpPr>
              <p:nvPr/>
            </p:nvSpPr>
            <p:spPr bwMode="auto">
              <a:xfrm>
                <a:off x="1352" y="3388"/>
                <a:ext cx="109" cy="28"/>
              </a:xfrm>
              <a:custGeom>
                <a:avLst/>
                <a:gdLst/>
                <a:ahLst/>
                <a:cxnLst>
                  <a:cxn ang="0">
                    <a:pos x="109" y="1"/>
                  </a:cxn>
                  <a:cxn ang="0">
                    <a:pos x="108" y="0"/>
                  </a:cxn>
                  <a:cxn ang="0">
                    <a:pos x="0" y="26"/>
                  </a:cxn>
                  <a:cxn ang="0">
                    <a:pos x="1" y="28"/>
                  </a:cxn>
                  <a:cxn ang="0">
                    <a:pos x="109" y="3"/>
                  </a:cxn>
                  <a:cxn ang="0">
                    <a:pos x="107" y="2"/>
                  </a:cxn>
                  <a:cxn ang="0">
                    <a:pos x="109" y="1"/>
                  </a:cxn>
                  <a:cxn ang="0">
                    <a:pos x="109" y="0"/>
                  </a:cxn>
                  <a:cxn ang="0">
                    <a:pos x="108" y="0"/>
                  </a:cxn>
                  <a:cxn ang="0">
                    <a:pos x="109" y="1"/>
                  </a:cxn>
                </a:cxnLst>
                <a:rect l="0" t="0" r="r" b="b"/>
                <a:pathLst>
                  <a:path w="109" h="28">
                    <a:moveTo>
                      <a:pt x="109" y="1"/>
                    </a:moveTo>
                    <a:lnTo>
                      <a:pt x="108" y="0"/>
                    </a:lnTo>
                    <a:lnTo>
                      <a:pt x="0" y="26"/>
                    </a:lnTo>
                    <a:lnTo>
                      <a:pt x="1" y="28"/>
                    </a:lnTo>
                    <a:lnTo>
                      <a:pt x="109" y="3"/>
                    </a:lnTo>
                    <a:lnTo>
                      <a:pt x="107" y="2"/>
                    </a:lnTo>
                    <a:lnTo>
                      <a:pt x="109" y="1"/>
                    </a:lnTo>
                    <a:lnTo>
                      <a:pt x="109" y="0"/>
                    </a:lnTo>
                    <a:lnTo>
                      <a:pt x="108" y="0"/>
                    </a:lnTo>
                    <a:lnTo>
                      <a:pt x="109" y="1"/>
                    </a:lnTo>
                    <a:close/>
                  </a:path>
                </a:pathLst>
              </a:custGeom>
              <a:solidFill>
                <a:srgbClr val="000000"/>
              </a:solidFill>
              <a:ln w="9525">
                <a:noFill/>
                <a:round/>
                <a:headEnd/>
                <a:tailEnd/>
              </a:ln>
            </p:spPr>
            <p:txBody>
              <a:bodyPr/>
              <a:lstStyle/>
              <a:p>
                <a:endParaRPr lang="ru-RU"/>
              </a:p>
            </p:txBody>
          </p:sp>
          <p:sp>
            <p:nvSpPr>
              <p:cNvPr id="205" name="Freeform 87"/>
              <p:cNvSpPr>
                <a:spLocks/>
              </p:cNvSpPr>
              <p:nvPr/>
            </p:nvSpPr>
            <p:spPr bwMode="auto">
              <a:xfrm>
                <a:off x="1313" y="2722"/>
                <a:ext cx="158" cy="731"/>
              </a:xfrm>
              <a:custGeom>
                <a:avLst/>
                <a:gdLst/>
                <a:ahLst/>
                <a:cxnLst>
                  <a:cxn ang="0">
                    <a:pos x="15" y="322"/>
                  </a:cxn>
                  <a:cxn ang="0">
                    <a:pos x="16" y="323"/>
                  </a:cxn>
                  <a:cxn ang="0">
                    <a:pos x="16" y="329"/>
                  </a:cxn>
                  <a:cxn ang="0">
                    <a:pos x="16" y="339"/>
                  </a:cxn>
                  <a:cxn ang="0">
                    <a:pos x="17" y="351"/>
                  </a:cxn>
                  <a:cxn ang="0">
                    <a:pos x="19" y="367"/>
                  </a:cxn>
                  <a:cxn ang="0">
                    <a:pos x="20" y="385"/>
                  </a:cxn>
                  <a:cxn ang="0">
                    <a:pos x="21" y="406"/>
                  </a:cxn>
                  <a:cxn ang="0">
                    <a:pos x="23" y="429"/>
                  </a:cxn>
                  <a:cxn ang="0">
                    <a:pos x="24" y="454"/>
                  </a:cxn>
                  <a:cxn ang="0">
                    <a:pos x="26" y="482"/>
                  </a:cxn>
                  <a:cxn ang="0">
                    <a:pos x="28" y="510"/>
                  </a:cxn>
                  <a:cxn ang="0">
                    <a:pos x="29" y="540"/>
                  </a:cxn>
                  <a:cxn ang="0">
                    <a:pos x="31" y="570"/>
                  </a:cxn>
                  <a:cxn ang="0">
                    <a:pos x="33" y="602"/>
                  </a:cxn>
                  <a:cxn ang="0">
                    <a:pos x="35" y="634"/>
                  </a:cxn>
                  <a:cxn ang="0">
                    <a:pos x="36" y="666"/>
                  </a:cxn>
                  <a:cxn ang="0">
                    <a:pos x="36" y="671"/>
                  </a:cxn>
                  <a:cxn ang="0">
                    <a:pos x="36" y="676"/>
                  </a:cxn>
                  <a:cxn ang="0">
                    <a:pos x="35" y="683"/>
                  </a:cxn>
                  <a:cxn ang="0">
                    <a:pos x="35" y="690"/>
                  </a:cxn>
                  <a:cxn ang="0">
                    <a:pos x="34" y="697"/>
                  </a:cxn>
                  <a:cxn ang="0">
                    <a:pos x="33" y="703"/>
                  </a:cxn>
                  <a:cxn ang="0">
                    <a:pos x="33" y="709"/>
                  </a:cxn>
                  <a:cxn ang="0">
                    <a:pos x="33" y="714"/>
                  </a:cxn>
                  <a:cxn ang="0">
                    <a:pos x="45" y="722"/>
                  </a:cxn>
                  <a:cxn ang="0">
                    <a:pos x="58" y="728"/>
                  </a:cxn>
                  <a:cxn ang="0">
                    <a:pos x="69" y="730"/>
                  </a:cxn>
                  <a:cxn ang="0">
                    <a:pos x="81" y="731"/>
                  </a:cxn>
                  <a:cxn ang="0">
                    <a:pos x="92" y="730"/>
                  </a:cxn>
                  <a:cxn ang="0">
                    <a:pos x="102" y="728"/>
                  </a:cxn>
                  <a:cxn ang="0">
                    <a:pos x="112" y="724"/>
                  </a:cxn>
                  <a:cxn ang="0">
                    <a:pos x="121" y="719"/>
                  </a:cxn>
                  <a:cxn ang="0">
                    <a:pos x="129" y="714"/>
                  </a:cxn>
                  <a:cxn ang="0">
                    <a:pos x="136" y="709"/>
                  </a:cxn>
                  <a:cxn ang="0">
                    <a:pos x="142" y="703"/>
                  </a:cxn>
                  <a:cxn ang="0">
                    <a:pos x="148" y="698"/>
                  </a:cxn>
                  <a:cxn ang="0">
                    <a:pos x="152" y="694"/>
                  </a:cxn>
                  <a:cxn ang="0">
                    <a:pos x="155" y="690"/>
                  </a:cxn>
                  <a:cxn ang="0">
                    <a:pos x="157" y="688"/>
                  </a:cxn>
                  <a:cxn ang="0">
                    <a:pos x="158" y="687"/>
                  </a:cxn>
                  <a:cxn ang="0">
                    <a:pos x="146" y="352"/>
                  </a:cxn>
                  <a:cxn ang="0">
                    <a:pos x="0" y="0"/>
                  </a:cxn>
                </a:cxnLst>
                <a:rect l="0" t="0" r="r" b="b"/>
                <a:pathLst>
                  <a:path w="158" h="731">
                    <a:moveTo>
                      <a:pt x="0" y="0"/>
                    </a:moveTo>
                    <a:lnTo>
                      <a:pt x="15" y="322"/>
                    </a:lnTo>
                    <a:lnTo>
                      <a:pt x="15" y="322"/>
                    </a:lnTo>
                    <a:lnTo>
                      <a:pt x="16" y="323"/>
                    </a:lnTo>
                    <a:lnTo>
                      <a:pt x="16" y="326"/>
                    </a:lnTo>
                    <a:lnTo>
                      <a:pt x="16" y="329"/>
                    </a:lnTo>
                    <a:lnTo>
                      <a:pt x="16" y="333"/>
                    </a:lnTo>
                    <a:lnTo>
                      <a:pt x="16" y="339"/>
                    </a:lnTo>
                    <a:lnTo>
                      <a:pt x="17" y="345"/>
                    </a:lnTo>
                    <a:lnTo>
                      <a:pt x="17" y="351"/>
                    </a:lnTo>
                    <a:lnTo>
                      <a:pt x="18" y="359"/>
                    </a:lnTo>
                    <a:lnTo>
                      <a:pt x="19" y="367"/>
                    </a:lnTo>
                    <a:lnTo>
                      <a:pt x="19" y="376"/>
                    </a:lnTo>
                    <a:lnTo>
                      <a:pt x="20" y="385"/>
                    </a:lnTo>
                    <a:lnTo>
                      <a:pt x="20" y="395"/>
                    </a:lnTo>
                    <a:lnTo>
                      <a:pt x="21" y="406"/>
                    </a:lnTo>
                    <a:lnTo>
                      <a:pt x="22" y="418"/>
                    </a:lnTo>
                    <a:lnTo>
                      <a:pt x="23" y="429"/>
                    </a:lnTo>
                    <a:lnTo>
                      <a:pt x="23" y="442"/>
                    </a:lnTo>
                    <a:lnTo>
                      <a:pt x="24" y="454"/>
                    </a:lnTo>
                    <a:lnTo>
                      <a:pt x="25" y="468"/>
                    </a:lnTo>
                    <a:lnTo>
                      <a:pt x="26" y="482"/>
                    </a:lnTo>
                    <a:lnTo>
                      <a:pt x="27" y="496"/>
                    </a:lnTo>
                    <a:lnTo>
                      <a:pt x="28" y="510"/>
                    </a:lnTo>
                    <a:lnTo>
                      <a:pt x="28" y="525"/>
                    </a:lnTo>
                    <a:lnTo>
                      <a:pt x="29" y="540"/>
                    </a:lnTo>
                    <a:lnTo>
                      <a:pt x="30" y="555"/>
                    </a:lnTo>
                    <a:lnTo>
                      <a:pt x="31" y="570"/>
                    </a:lnTo>
                    <a:lnTo>
                      <a:pt x="32" y="586"/>
                    </a:lnTo>
                    <a:lnTo>
                      <a:pt x="33" y="602"/>
                    </a:lnTo>
                    <a:lnTo>
                      <a:pt x="34" y="618"/>
                    </a:lnTo>
                    <a:lnTo>
                      <a:pt x="35" y="634"/>
                    </a:lnTo>
                    <a:lnTo>
                      <a:pt x="35" y="649"/>
                    </a:lnTo>
                    <a:lnTo>
                      <a:pt x="36" y="666"/>
                    </a:lnTo>
                    <a:lnTo>
                      <a:pt x="36" y="668"/>
                    </a:lnTo>
                    <a:lnTo>
                      <a:pt x="36" y="671"/>
                    </a:lnTo>
                    <a:lnTo>
                      <a:pt x="36" y="673"/>
                    </a:lnTo>
                    <a:lnTo>
                      <a:pt x="36" y="676"/>
                    </a:lnTo>
                    <a:lnTo>
                      <a:pt x="36" y="680"/>
                    </a:lnTo>
                    <a:lnTo>
                      <a:pt x="35" y="683"/>
                    </a:lnTo>
                    <a:lnTo>
                      <a:pt x="35" y="686"/>
                    </a:lnTo>
                    <a:lnTo>
                      <a:pt x="35" y="690"/>
                    </a:lnTo>
                    <a:lnTo>
                      <a:pt x="34" y="693"/>
                    </a:lnTo>
                    <a:lnTo>
                      <a:pt x="34" y="697"/>
                    </a:lnTo>
                    <a:lnTo>
                      <a:pt x="33" y="700"/>
                    </a:lnTo>
                    <a:lnTo>
                      <a:pt x="33" y="703"/>
                    </a:lnTo>
                    <a:lnTo>
                      <a:pt x="33" y="706"/>
                    </a:lnTo>
                    <a:lnTo>
                      <a:pt x="33" y="709"/>
                    </a:lnTo>
                    <a:lnTo>
                      <a:pt x="33" y="712"/>
                    </a:lnTo>
                    <a:lnTo>
                      <a:pt x="33" y="714"/>
                    </a:lnTo>
                    <a:lnTo>
                      <a:pt x="39" y="719"/>
                    </a:lnTo>
                    <a:lnTo>
                      <a:pt x="45" y="722"/>
                    </a:lnTo>
                    <a:lnTo>
                      <a:pt x="52" y="725"/>
                    </a:lnTo>
                    <a:lnTo>
                      <a:pt x="58" y="728"/>
                    </a:lnTo>
                    <a:lnTo>
                      <a:pt x="64" y="729"/>
                    </a:lnTo>
                    <a:lnTo>
                      <a:pt x="69" y="730"/>
                    </a:lnTo>
                    <a:lnTo>
                      <a:pt x="76" y="731"/>
                    </a:lnTo>
                    <a:lnTo>
                      <a:pt x="81" y="731"/>
                    </a:lnTo>
                    <a:lnTo>
                      <a:pt x="87" y="730"/>
                    </a:lnTo>
                    <a:lnTo>
                      <a:pt x="92" y="730"/>
                    </a:lnTo>
                    <a:lnTo>
                      <a:pt x="97" y="729"/>
                    </a:lnTo>
                    <a:lnTo>
                      <a:pt x="102" y="728"/>
                    </a:lnTo>
                    <a:lnTo>
                      <a:pt x="107" y="726"/>
                    </a:lnTo>
                    <a:lnTo>
                      <a:pt x="112" y="724"/>
                    </a:lnTo>
                    <a:lnTo>
                      <a:pt x="116" y="722"/>
                    </a:lnTo>
                    <a:lnTo>
                      <a:pt x="121" y="719"/>
                    </a:lnTo>
                    <a:lnTo>
                      <a:pt x="125" y="717"/>
                    </a:lnTo>
                    <a:lnTo>
                      <a:pt x="129" y="714"/>
                    </a:lnTo>
                    <a:lnTo>
                      <a:pt x="132" y="711"/>
                    </a:lnTo>
                    <a:lnTo>
                      <a:pt x="136" y="709"/>
                    </a:lnTo>
                    <a:lnTo>
                      <a:pt x="139" y="706"/>
                    </a:lnTo>
                    <a:lnTo>
                      <a:pt x="142" y="703"/>
                    </a:lnTo>
                    <a:lnTo>
                      <a:pt x="145" y="701"/>
                    </a:lnTo>
                    <a:lnTo>
                      <a:pt x="148" y="698"/>
                    </a:lnTo>
                    <a:lnTo>
                      <a:pt x="150" y="696"/>
                    </a:lnTo>
                    <a:lnTo>
                      <a:pt x="152" y="694"/>
                    </a:lnTo>
                    <a:lnTo>
                      <a:pt x="154" y="692"/>
                    </a:lnTo>
                    <a:lnTo>
                      <a:pt x="155" y="690"/>
                    </a:lnTo>
                    <a:lnTo>
                      <a:pt x="156" y="689"/>
                    </a:lnTo>
                    <a:lnTo>
                      <a:pt x="157" y="688"/>
                    </a:lnTo>
                    <a:lnTo>
                      <a:pt x="157" y="687"/>
                    </a:lnTo>
                    <a:lnTo>
                      <a:pt x="158" y="687"/>
                    </a:lnTo>
                    <a:lnTo>
                      <a:pt x="155" y="653"/>
                    </a:lnTo>
                    <a:lnTo>
                      <a:pt x="146" y="352"/>
                    </a:lnTo>
                    <a:lnTo>
                      <a:pt x="158" y="114"/>
                    </a:lnTo>
                    <a:lnTo>
                      <a:pt x="0" y="0"/>
                    </a:lnTo>
                    <a:close/>
                  </a:path>
                </a:pathLst>
              </a:custGeom>
              <a:solidFill>
                <a:srgbClr val="424242"/>
              </a:solidFill>
              <a:ln w="9525">
                <a:noFill/>
                <a:round/>
                <a:headEnd/>
                <a:tailEnd/>
              </a:ln>
            </p:spPr>
            <p:txBody>
              <a:bodyPr/>
              <a:lstStyle/>
              <a:p>
                <a:endParaRPr lang="ru-RU"/>
              </a:p>
            </p:txBody>
          </p:sp>
          <p:sp>
            <p:nvSpPr>
              <p:cNvPr id="206" name="Freeform 88"/>
              <p:cNvSpPr>
                <a:spLocks/>
              </p:cNvSpPr>
              <p:nvPr/>
            </p:nvSpPr>
            <p:spPr bwMode="auto">
              <a:xfrm>
                <a:off x="1311" y="2722"/>
                <a:ext cx="20" cy="322"/>
              </a:xfrm>
              <a:custGeom>
                <a:avLst/>
                <a:gdLst/>
                <a:ahLst/>
                <a:cxnLst>
                  <a:cxn ang="0">
                    <a:pos x="20" y="321"/>
                  </a:cxn>
                  <a:cxn ang="0">
                    <a:pos x="20" y="321"/>
                  </a:cxn>
                  <a:cxn ang="0">
                    <a:pos x="5" y="0"/>
                  </a:cxn>
                  <a:cxn ang="0">
                    <a:pos x="0" y="0"/>
                  </a:cxn>
                  <a:cxn ang="0">
                    <a:pos x="15" y="322"/>
                  </a:cxn>
                  <a:cxn ang="0">
                    <a:pos x="15" y="322"/>
                  </a:cxn>
                  <a:cxn ang="0">
                    <a:pos x="15" y="322"/>
                  </a:cxn>
                  <a:cxn ang="0">
                    <a:pos x="15" y="322"/>
                  </a:cxn>
                  <a:cxn ang="0">
                    <a:pos x="15" y="322"/>
                  </a:cxn>
                  <a:cxn ang="0">
                    <a:pos x="20" y="321"/>
                  </a:cxn>
                </a:cxnLst>
                <a:rect l="0" t="0" r="r" b="b"/>
                <a:pathLst>
                  <a:path w="20" h="322">
                    <a:moveTo>
                      <a:pt x="20" y="321"/>
                    </a:moveTo>
                    <a:lnTo>
                      <a:pt x="20" y="321"/>
                    </a:lnTo>
                    <a:lnTo>
                      <a:pt x="5" y="0"/>
                    </a:lnTo>
                    <a:lnTo>
                      <a:pt x="0" y="0"/>
                    </a:lnTo>
                    <a:lnTo>
                      <a:pt x="15" y="322"/>
                    </a:lnTo>
                    <a:lnTo>
                      <a:pt x="15" y="322"/>
                    </a:lnTo>
                    <a:lnTo>
                      <a:pt x="15" y="322"/>
                    </a:lnTo>
                    <a:lnTo>
                      <a:pt x="15" y="322"/>
                    </a:lnTo>
                    <a:lnTo>
                      <a:pt x="15" y="322"/>
                    </a:lnTo>
                    <a:lnTo>
                      <a:pt x="20" y="321"/>
                    </a:lnTo>
                    <a:close/>
                  </a:path>
                </a:pathLst>
              </a:custGeom>
              <a:solidFill>
                <a:srgbClr val="000000"/>
              </a:solidFill>
              <a:ln w="9525">
                <a:noFill/>
                <a:round/>
                <a:headEnd/>
                <a:tailEnd/>
              </a:ln>
            </p:spPr>
            <p:txBody>
              <a:bodyPr/>
              <a:lstStyle/>
              <a:p>
                <a:endParaRPr lang="ru-RU"/>
              </a:p>
            </p:txBody>
          </p:sp>
          <p:sp>
            <p:nvSpPr>
              <p:cNvPr id="207" name="Freeform 89"/>
              <p:cNvSpPr>
                <a:spLocks/>
              </p:cNvSpPr>
              <p:nvPr/>
            </p:nvSpPr>
            <p:spPr bwMode="auto">
              <a:xfrm>
                <a:off x="1326" y="3043"/>
                <a:ext cx="25" cy="345"/>
              </a:xfrm>
              <a:custGeom>
                <a:avLst/>
                <a:gdLst/>
                <a:ahLst/>
                <a:cxnLst>
                  <a:cxn ang="0">
                    <a:pos x="25" y="345"/>
                  </a:cxn>
                  <a:cxn ang="0">
                    <a:pos x="24" y="312"/>
                  </a:cxn>
                  <a:cxn ang="0">
                    <a:pos x="22" y="281"/>
                  </a:cxn>
                  <a:cxn ang="0">
                    <a:pos x="20" y="249"/>
                  </a:cxn>
                  <a:cxn ang="0">
                    <a:pos x="19" y="218"/>
                  </a:cxn>
                  <a:cxn ang="0">
                    <a:pos x="17" y="189"/>
                  </a:cxn>
                  <a:cxn ang="0">
                    <a:pos x="15" y="160"/>
                  </a:cxn>
                  <a:cxn ang="0">
                    <a:pos x="14" y="133"/>
                  </a:cxn>
                  <a:cxn ang="0">
                    <a:pos x="12" y="108"/>
                  </a:cxn>
                  <a:cxn ang="0">
                    <a:pos x="11" y="85"/>
                  </a:cxn>
                  <a:cxn ang="0">
                    <a:pos x="9" y="64"/>
                  </a:cxn>
                  <a:cxn ang="0">
                    <a:pos x="8" y="46"/>
                  </a:cxn>
                  <a:cxn ang="0">
                    <a:pos x="7" y="30"/>
                  </a:cxn>
                  <a:cxn ang="0">
                    <a:pos x="6" y="18"/>
                  </a:cxn>
                  <a:cxn ang="0">
                    <a:pos x="5" y="8"/>
                  </a:cxn>
                  <a:cxn ang="0">
                    <a:pos x="5" y="2"/>
                  </a:cxn>
                  <a:cxn ang="0">
                    <a:pos x="5" y="0"/>
                  </a:cxn>
                  <a:cxn ang="0">
                    <a:pos x="0" y="1"/>
                  </a:cxn>
                  <a:cxn ang="0">
                    <a:pos x="0" y="5"/>
                  </a:cxn>
                  <a:cxn ang="0">
                    <a:pos x="1" y="12"/>
                  </a:cxn>
                  <a:cxn ang="0">
                    <a:pos x="1" y="24"/>
                  </a:cxn>
                  <a:cxn ang="0">
                    <a:pos x="3" y="38"/>
                  </a:cxn>
                  <a:cxn ang="0">
                    <a:pos x="4" y="55"/>
                  </a:cxn>
                  <a:cxn ang="0">
                    <a:pos x="5" y="74"/>
                  </a:cxn>
                  <a:cxn ang="0">
                    <a:pos x="6" y="97"/>
                  </a:cxn>
                  <a:cxn ang="0">
                    <a:pos x="8" y="121"/>
                  </a:cxn>
                  <a:cxn ang="0">
                    <a:pos x="10" y="147"/>
                  </a:cxn>
                  <a:cxn ang="0">
                    <a:pos x="12" y="175"/>
                  </a:cxn>
                  <a:cxn ang="0">
                    <a:pos x="13" y="204"/>
                  </a:cxn>
                  <a:cxn ang="0">
                    <a:pos x="15" y="234"/>
                  </a:cxn>
                  <a:cxn ang="0">
                    <a:pos x="16" y="265"/>
                  </a:cxn>
                  <a:cxn ang="0">
                    <a:pos x="18" y="297"/>
                  </a:cxn>
                  <a:cxn ang="0">
                    <a:pos x="20" y="329"/>
                  </a:cxn>
                  <a:cxn ang="0">
                    <a:pos x="21" y="345"/>
                  </a:cxn>
                  <a:cxn ang="0">
                    <a:pos x="21" y="345"/>
                  </a:cxn>
                  <a:cxn ang="0">
                    <a:pos x="25" y="345"/>
                  </a:cxn>
                </a:cxnLst>
                <a:rect l="0" t="0" r="r" b="b"/>
                <a:pathLst>
                  <a:path w="25" h="345">
                    <a:moveTo>
                      <a:pt x="25" y="345"/>
                    </a:moveTo>
                    <a:lnTo>
                      <a:pt x="25" y="345"/>
                    </a:lnTo>
                    <a:lnTo>
                      <a:pt x="25" y="328"/>
                    </a:lnTo>
                    <a:lnTo>
                      <a:pt x="24" y="312"/>
                    </a:lnTo>
                    <a:lnTo>
                      <a:pt x="23" y="297"/>
                    </a:lnTo>
                    <a:lnTo>
                      <a:pt x="22" y="281"/>
                    </a:lnTo>
                    <a:lnTo>
                      <a:pt x="21" y="265"/>
                    </a:lnTo>
                    <a:lnTo>
                      <a:pt x="20" y="249"/>
                    </a:lnTo>
                    <a:lnTo>
                      <a:pt x="19" y="234"/>
                    </a:lnTo>
                    <a:lnTo>
                      <a:pt x="19" y="218"/>
                    </a:lnTo>
                    <a:lnTo>
                      <a:pt x="18" y="204"/>
                    </a:lnTo>
                    <a:lnTo>
                      <a:pt x="17" y="189"/>
                    </a:lnTo>
                    <a:lnTo>
                      <a:pt x="16" y="175"/>
                    </a:lnTo>
                    <a:lnTo>
                      <a:pt x="15" y="160"/>
                    </a:lnTo>
                    <a:lnTo>
                      <a:pt x="15" y="147"/>
                    </a:lnTo>
                    <a:lnTo>
                      <a:pt x="14" y="133"/>
                    </a:lnTo>
                    <a:lnTo>
                      <a:pt x="13" y="120"/>
                    </a:lnTo>
                    <a:lnTo>
                      <a:pt x="12" y="108"/>
                    </a:lnTo>
                    <a:lnTo>
                      <a:pt x="11" y="96"/>
                    </a:lnTo>
                    <a:lnTo>
                      <a:pt x="11" y="85"/>
                    </a:lnTo>
                    <a:lnTo>
                      <a:pt x="10" y="74"/>
                    </a:lnTo>
                    <a:lnTo>
                      <a:pt x="9" y="64"/>
                    </a:lnTo>
                    <a:lnTo>
                      <a:pt x="9" y="55"/>
                    </a:lnTo>
                    <a:lnTo>
                      <a:pt x="8" y="46"/>
                    </a:lnTo>
                    <a:lnTo>
                      <a:pt x="7" y="38"/>
                    </a:lnTo>
                    <a:lnTo>
                      <a:pt x="7" y="30"/>
                    </a:lnTo>
                    <a:lnTo>
                      <a:pt x="6" y="24"/>
                    </a:lnTo>
                    <a:lnTo>
                      <a:pt x="6" y="18"/>
                    </a:lnTo>
                    <a:lnTo>
                      <a:pt x="6" y="12"/>
                    </a:lnTo>
                    <a:lnTo>
                      <a:pt x="5" y="8"/>
                    </a:lnTo>
                    <a:lnTo>
                      <a:pt x="5" y="5"/>
                    </a:lnTo>
                    <a:lnTo>
                      <a:pt x="5" y="2"/>
                    </a:lnTo>
                    <a:lnTo>
                      <a:pt x="5" y="1"/>
                    </a:lnTo>
                    <a:lnTo>
                      <a:pt x="5" y="0"/>
                    </a:lnTo>
                    <a:lnTo>
                      <a:pt x="0" y="1"/>
                    </a:lnTo>
                    <a:lnTo>
                      <a:pt x="0" y="1"/>
                    </a:lnTo>
                    <a:lnTo>
                      <a:pt x="0" y="3"/>
                    </a:lnTo>
                    <a:lnTo>
                      <a:pt x="0" y="5"/>
                    </a:lnTo>
                    <a:lnTo>
                      <a:pt x="0" y="8"/>
                    </a:lnTo>
                    <a:lnTo>
                      <a:pt x="1" y="12"/>
                    </a:lnTo>
                    <a:lnTo>
                      <a:pt x="1" y="18"/>
                    </a:lnTo>
                    <a:lnTo>
                      <a:pt x="1" y="24"/>
                    </a:lnTo>
                    <a:lnTo>
                      <a:pt x="2" y="30"/>
                    </a:lnTo>
                    <a:lnTo>
                      <a:pt x="3" y="38"/>
                    </a:lnTo>
                    <a:lnTo>
                      <a:pt x="3" y="46"/>
                    </a:lnTo>
                    <a:lnTo>
                      <a:pt x="4" y="55"/>
                    </a:lnTo>
                    <a:lnTo>
                      <a:pt x="4" y="64"/>
                    </a:lnTo>
                    <a:lnTo>
                      <a:pt x="5" y="74"/>
                    </a:lnTo>
                    <a:lnTo>
                      <a:pt x="6" y="85"/>
                    </a:lnTo>
                    <a:lnTo>
                      <a:pt x="6" y="97"/>
                    </a:lnTo>
                    <a:lnTo>
                      <a:pt x="7" y="108"/>
                    </a:lnTo>
                    <a:lnTo>
                      <a:pt x="8" y="121"/>
                    </a:lnTo>
                    <a:lnTo>
                      <a:pt x="9" y="134"/>
                    </a:lnTo>
                    <a:lnTo>
                      <a:pt x="10" y="147"/>
                    </a:lnTo>
                    <a:lnTo>
                      <a:pt x="11" y="161"/>
                    </a:lnTo>
                    <a:lnTo>
                      <a:pt x="12" y="175"/>
                    </a:lnTo>
                    <a:lnTo>
                      <a:pt x="12" y="189"/>
                    </a:lnTo>
                    <a:lnTo>
                      <a:pt x="13" y="204"/>
                    </a:lnTo>
                    <a:lnTo>
                      <a:pt x="14" y="219"/>
                    </a:lnTo>
                    <a:lnTo>
                      <a:pt x="15" y="234"/>
                    </a:lnTo>
                    <a:lnTo>
                      <a:pt x="16" y="249"/>
                    </a:lnTo>
                    <a:lnTo>
                      <a:pt x="16" y="265"/>
                    </a:lnTo>
                    <a:lnTo>
                      <a:pt x="17" y="281"/>
                    </a:lnTo>
                    <a:lnTo>
                      <a:pt x="18" y="297"/>
                    </a:lnTo>
                    <a:lnTo>
                      <a:pt x="19" y="313"/>
                    </a:lnTo>
                    <a:lnTo>
                      <a:pt x="20" y="329"/>
                    </a:lnTo>
                    <a:lnTo>
                      <a:pt x="21" y="345"/>
                    </a:lnTo>
                    <a:lnTo>
                      <a:pt x="21" y="345"/>
                    </a:lnTo>
                    <a:lnTo>
                      <a:pt x="21" y="345"/>
                    </a:lnTo>
                    <a:lnTo>
                      <a:pt x="21" y="345"/>
                    </a:lnTo>
                    <a:lnTo>
                      <a:pt x="21" y="345"/>
                    </a:lnTo>
                    <a:lnTo>
                      <a:pt x="25" y="345"/>
                    </a:lnTo>
                    <a:close/>
                  </a:path>
                </a:pathLst>
              </a:custGeom>
              <a:solidFill>
                <a:srgbClr val="000000"/>
              </a:solidFill>
              <a:ln w="9525">
                <a:noFill/>
                <a:round/>
                <a:headEnd/>
                <a:tailEnd/>
              </a:ln>
            </p:spPr>
            <p:txBody>
              <a:bodyPr/>
              <a:lstStyle/>
              <a:p>
                <a:endParaRPr lang="ru-RU"/>
              </a:p>
            </p:txBody>
          </p:sp>
          <p:sp>
            <p:nvSpPr>
              <p:cNvPr id="208" name="Freeform 90"/>
              <p:cNvSpPr>
                <a:spLocks/>
              </p:cNvSpPr>
              <p:nvPr/>
            </p:nvSpPr>
            <p:spPr bwMode="auto">
              <a:xfrm>
                <a:off x="1344" y="3388"/>
                <a:ext cx="7" cy="50"/>
              </a:xfrm>
              <a:custGeom>
                <a:avLst/>
                <a:gdLst/>
                <a:ahLst/>
                <a:cxnLst>
                  <a:cxn ang="0">
                    <a:pos x="3" y="47"/>
                  </a:cxn>
                  <a:cxn ang="0">
                    <a:pos x="4" y="48"/>
                  </a:cxn>
                  <a:cxn ang="0">
                    <a:pos x="4" y="46"/>
                  </a:cxn>
                  <a:cxn ang="0">
                    <a:pos x="4" y="43"/>
                  </a:cxn>
                  <a:cxn ang="0">
                    <a:pos x="4" y="41"/>
                  </a:cxn>
                  <a:cxn ang="0">
                    <a:pos x="5" y="38"/>
                  </a:cxn>
                  <a:cxn ang="0">
                    <a:pos x="5" y="34"/>
                  </a:cxn>
                  <a:cxn ang="0">
                    <a:pos x="5" y="31"/>
                  </a:cxn>
                  <a:cxn ang="0">
                    <a:pos x="6" y="28"/>
                  </a:cxn>
                  <a:cxn ang="0">
                    <a:pos x="6" y="24"/>
                  </a:cxn>
                  <a:cxn ang="0">
                    <a:pos x="7" y="20"/>
                  </a:cxn>
                  <a:cxn ang="0">
                    <a:pos x="7" y="17"/>
                  </a:cxn>
                  <a:cxn ang="0">
                    <a:pos x="7" y="14"/>
                  </a:cxn>
                  <a:cxn ang="0">
                    <a:pos x="7" y="11"/>
                  </a:cxn>
                  <a:cxn ang="0">
                    <a:pos x="7" y="7"/>
                  </a:cxn>
                  <a:cxn ang="0">
                    <a:pos x="7" y="5"/>
                  </a:cxn>
                  <a:cxn ang="0">
                    <a:pos x="7" y="2"/>
                  </a:cxn>
                  <a:cxn ang="0">
                    <a:pos x="7" y="0"/>
                  </a:cxn>
                  <a:cxn ang="0">
                    <a:pos x="3" y="0"/>
                  </a:cxn>
                  <a:cxn ang="0">
                    <a:pos x="3" y="2"/>
                  </a:cxn>
                  <a:cxn ang="0">
                    <a:pos x="3" y="5"/>
                  </a:cxn>
                  <a:cxn ang="0">
                    <a:pos x="3" y="7"/>
                  </a:cxn>
                  <a:cxn ang="0">
                    <a:pos x="2" y="10"/>
                  </a:cxn>
                  <a:cxn ang="0">
                    <a:pos x="2" y="13"/>
                  </a:cxn>
                  <a:cxn ang="0">
                    <a:pos x="2" y="16"/>
                  </a:cxn>
                  <a:cxn ang="0">
                    <a:pos x="1" y="20"/>
                  </a:cxn>
                  <a:cxn ang="0">
                    <a:pos x="1" y="23"/>
                  </a:cxn>
                  <a:cxn ang="0">
                    <a:pos x="1" y="27"/>
                  </a:cxn>
                  <a:cxn ang="0">
                    <a:pos x="1" y="31"/>
                  </a:cxn>
                  <a:cxn ang="0">
                    <a:pos x="0" y="34"/>
                  </a:cxn>
                  <a:cxn ang="0">
                    <a:pos x="0" y="37"/>
                  </a:cxn>
                  <a:cxn ang="0">
                    <a:pos x="0" y="40"/>
                  </a:cxn>
                  <a:cxn ang="0">
                    <a:pos x="0" y="43"/>
                  </a:cxn>
                  <a:cxn ang="0">
                    <a:pos x="0" y="46"/>
                  </a:cxn>
                  <a:cxn ang="0">
                    <a:pos x="0" y="49"/>
                  </a:cxn>
                  <a:cxn ang="0">
                    <a:pos x="1" y="50"/>
                  </a:cxn>
                  <a:cxn ang="0">
                    <a:pos x="0" y="49"/>
                  </a:cxn>
                  <a:cxn ang="0">
                    <a:pos x="0" y="50"/>
                  </a:cxn>
                  <a:cxn ang="0">
                    <a:pos x="1" y="50"/>
                  </a:cxn>
                  <a:cxn ang="0">
                    <a:pos x="3" y="47"/>
                  </a:cxn>
                </a:cxnLst>
                <a:rect l="0" t="0" r="r" b="b"/>
                <a:pathLst>
                  <a:path w="7" h="50">
                    <a:moveTo>
                      <a:pt x="3" y="47"/>
                    </a:moveTo>
                    <a:lnTo>
                      <a:pt x="4" y="48"/>
                    </a:lnTo>
                    <a:lnTo>
                      <a:pt x="4" y="46"/>
                    </a:lnTo>
                    <a:lnTo>
                      <a:pt x="4" y="43"/>
                    </a:lnTo>
                    <a:lnTo>
                      <a:pt x="4" y="41"/>
                    </a:lnTo>
                    <a:lnTo>
                      <a:pt x="5" y="38"/>
                    </a:lnTo>
                    <a:lnTo>
                      <a:pt x="5" y="34"/>
                    </a:lnTo>
                    <a:lnTo>
                      <a:pt x="5" y="31"/>
                    </a:lnTo>
                    <a:lnTo>
                      <a:pt x="6" y="28"/>
                    </a:lnTo>
                    <a:lnTo>
                      <a:pt x="6" y="24"/>
                    </a:lnTo>
                    <a:lnTo>
                      <a:pt x="7" y="20"/>
                    </a:lnTo>
                    <a:lnTo>
                      <a:pt x="7" y="17"/>
                    </a:lnTo>
                    <a:lnTo>
                      <a:pt x="7" y="14"/>
                    </a:lnTo>
                    <a:lnTo>
                      <a:pt x="7" y="11"/>
                    </a:lnTo>
                    <a:lnTo>
                      <a:pt x="7" y="7"/>
                    </a:lnTo>
                    <a:lnTo>
                      <a:pt x="7" y="5"/>
                    </a:lnTo>
                    <a:lnTo>
                      <a:pt x="7" y="2"/>
                    </a:lnTo>
                    <a:lnTo>
                      <a:pt x="7" y="0"/>
                    </a:lnTo>
                    <a:lnTo>
                      <a:pt x="3" y="0"/>
                    </a:lnTo>
                    <a:lnTo>
                      <a:pt x="3" y="2"/>
                    </a:lnTo>
                    <a:lnTo>
                      <a:pt x="3" y="5"/>
                    </a:lnTo>
                    <a:lnTo>
                      <a:pt x="3" y="7"/>
                    </a:lnTo>
                    <a:lnTo>
                      <a:pt x="2" y="10"/>
                    </a:lnTo>
                    <a:lnTo>
                      <a:pt x="2" y="13"/>
                    </a:lnTo>
                    <a:lnTo>
                      <a:pt x="2" y="16"/>
                    </a:lnTo>
                    <a:lnTo>
                      <a:pt x="1" y="20"/>
                    </a:lnTo>
                    <a:lnTo>
                      <a:pt x="1" y="23"/>
                    </a:lnTo>
                    <a:lnTo>
                      <a:pt x="1" y="27"/>
                    </a:lnTo>
                    <a:lnTo>
                      <a:pt x="1" y="31"/>
                    </a:lnTo>
                    <a:lnTo>
                      <a:pt x="0" y="34"/>
                    </a:lnTo>
                    <a:lnTo>
                      <a:pt x="0" y="37"/>
                    </a:lnTo>
                    <a:lnTo>
                      <a:pt x="0" y="40"/>
                    </a:lnTo>
                    <a:lnTo>
                      <a:pt x="0" y="43"/>
                    </a:lnTo>
                    <a:lnTo>
                      <a:pt x="0" y="46"/>
                    </a:lnTo>
                    <a:lnTo>
                      <a:pt x="0" y="49"/>
                    </a:lnTo>
                    <a:lnTo>
                      <a:pt x="1" y="50"/>
                    </a:lnTo>
                    <a:lnTo>
                      <a:pt x="0" y="49"/>
                    </a:lnTo>
                    <a:lnTo>
                      <a:pt x="0" y="50"/>
                    </a:lnTo>
                    <a:lnTo>
                      <a:pt x="1" y="50"/>
                    </a:lnTo>
                    <a:lnTo>
                      <a:pt x="3" y="47"/>
                    </a:lnTo>
                    <a:close/>
                  </a:path>
                </a:pathLst>
              </a:custGeom>
              <a:solidFill>
                <a:srgbClr val="000000"/>
              </a:solidFill>
              <a:ln w="9525">
                <a:noFill/>
                <a:round/>
                <a:headEnd/>
                <a:tailEnd/>
              </a:ln>
            </p:spPr>
            <p:txBody>
              <a:bodyPr/>
              <a:lstStyle/>
              <a:p>
                <a:endParaRPr lang="ru-RU"/>
              </a:p>
            </p:txBody>
          </p:sp>
          <p:sp>
            <p:nvSpPr>
              <p:cNvPr id="209" name="Freeform 91"/>
              <p:cNvSpPr>
                <a:spLocks/>
              </p:cNvSpPr>
              <p:nvPr/>
            </p:nvSpPr>
            <p:spPr bwMode="auto">
              <a:xfrm>
                <a:off x="1345" y="3407"/>
                <a:ext cx="128" cy="48"/>
              </a:xfrm>
              <a:custGeom>
                <a:avLst/>
                <a:gdLst/>
                <a:ahLst/>
                <a:cxnLst>
                  <a:cxn ang="0">
                    <a:pos x="124" y="0"/>
                  </a:cxn>
                  <a:cxn ang="0">
                    <a:pos x="123" y="1"/>
                  </a:cxn>
                  <a:cxn ang="0">
                    <a:pos x="121" y="3"/>
                  </a:cxn>
                  <a:cxn ang="0">
                    <a:pos x="119" y="7"/>
                  </a:cxn>
                  <a:cxn ang="0">
                    <a:pos x="114" y="12"/>
                  </a:cxn>
                  <a:cxn ang="0">
                    <a:pos x="109" y="17"/>
                  </a:cxn>
                  <a:cxn ang="0">
                    <a:pos x="103" y="22"/>
                  </a:cxn>
                  <a:cxn ang="0">
                    <a:pos x="95" y="27"/>
                  </a:cxn>
                  <a:cxn ang="0">
                    <a:pos x="88" y="32"/>
                  </a:cxn>
                  <a:cxn ang="0">
                    <a:pos x="79" y="37"/>
                  </a:cxn>
                  <a:cxn ang="0">
                    <a:pos x="69" y="40"/>
                  </a:cxn>
                  <a:cxn ang="0">
                    <a:pos x="59" y="43"/>
                  </a:cxn>
                  <a:cxn ang="0">
                    <a:pos x="49" y="43"/>
                  </a:cxn>
                  <a:cxn ang="0">
                    <a:pos x="38" y="43"/>
                  </a:cxn>
                  <a:cxn ang="0">
                    <a:pos x="26" y="40"/>
                  </a:cxn>
                  <a:cxn ang="0">
                    <a:pos x="15" y="35"/>
                  </a:cxn>
                  <a:cxn ang="0">
                    <a:pos x="2" y="28"/>
                  </a:cxn>
                  <a:cxn ang="0">
                    <a:pos x="6" y="36"/>
                  </a:cxn>
                  <a:cxn ang="0">
                    <a:pos x="18" y="43"/>
                  </a:cxn>
                  <a:cxn ang="0">
                    <a:pos x="31" y="46"/>
                  </a:cxn>
                  <a:cxn ang="0">
                    <a:pos x="43" y="48"/>
                  </a:cxn>
                  <a:cxn ang="0">
                    <a:pos x="55" y="48"/>
                  </a:cxn>
                  <a:cxn ang="0">
                    <a:pos x="66" y="46"/>
                  </a:cxn>
                  <a:cxn ang="0">
                    <a:pos x="76" y="43"/>
                  </a:cxn>
                  <a:cxn ang="0">
                    <a:pos x="86" y="39"/>
                  </a:cxn>
                  <a:cxn ang="0">
                    <a:pos x="94" y="34"/>
                  </a:cxn>
                  <a:cxn ang="0">
                    <a:pos x="102" y="28"/>
                  </a:cxn>
                  <a:cxn ang="0">
                    <a:pos x="109" y="23"/>
                  </a:cxn>
                  <a:cxn ang="0">
                    <a:pos x="115" y="17"/>
                  </a:cxn>
                  <a:cxn ang="0">
                    <a:pos x="120" y="12"/>
                  </a:cxn>
                  <a:cxn ang="0">
                    <a:pos x="124" y="9"/>
                  </a:cxn>
                  <a:cxn ang="0">
                    <a:pos x="126" y="5"/>
                  </a:cxn>
                  <a:cxn ang="0">
                    <a:pos x="128" y="3"/>
                  </a:cxn>
                  <a:cxn ang="0">
                    <a:pos x="128" y="2"/>
                  </a:cxn>
                  <a:cxn ang="0">
                    <a:pos x="128" y="3"/>
                  </a:cxn>
                  <a:cxn ang="0">
                    <a:pos x="123" y="2"/>
                  </a:cxn>
                </a:cxnLst>
                <a:rect l="0" t="0" r="r" b="b"/>
                <a:pathLst>
                  <a:path w="128" h="48">
                    <a:moveTo>
                      <a:pt x="123" y="2"/>
                    </a:moveTo>
                    <a:lnTo>
                      <a:pt x="124" y="0"/>
                    </a:lnTo>
                    <a:lnTo>
                      <a:pt x="124" y="0"/>
                    </a:lnTo>
                    <a:lnTo>
                      <a:pt x="123" y="1"/>
                    </a:lnTo>
                    <a:lnTo>
                      <a:pt x="122" y="2"/>
                    </a:lnTo>
                    <a:lnTo>
                      <a:pt x="121" y="3"/>
                    </a:lnTo>
                    <a:lnTo>
                      <a:pt x="120" y="5"/>
                    </a:lnTo>
                    <a:lnTo>
                      <a:pt x="119" y="7"/>
                    </a:lnTo>
                    <a:lnTo>
                      <a:pt x="116" y="9"/>
                    </a:lnTo>
                    <a:lnTo>
                      <a:pt x="114" y="12"/>
                    </a:lnTo>
                    <a:lnTo>
                      <a:pt x="112" y="14"/>
                    </a:lnTo>
                    <a:lnTo>
                      <a:pt x="109" y="17"/>
                    </a:lnTo>
                    <a:lnTo>
                      <a:pt x="106" y="19"/>
                    </a:lnTo>
                    <a:lnTo>
                      <a:pt x="103" y="22"/>
                    </a:lnTo>
                    <a:lnTo>
                      <a:pt x="99" y="25"/>
                    </a:lnTo>
                    <a:lnTo>
                      <a:pt x="95" y="27"/>
                    </a:lnTo>
                    <a:lnTo>
                      <a:pt x="92" y="30"/>
                    </a:lnTo>
                    <a:lnTo>
                      <a:pt x="88" y="32"/>
                    </a:lnTo>
                    <a:lnTo>
                      <a:pt x="83" y="35"/>
                    </a:lnTo>
                    <a:lnTo>
                      <a:pt x="79" y="37"/>
                    </a:lnTo>
                    <a:lnTo>
                      <a:pt x="74" y="38"/>
                    </a:lnTo>
                    <a:lnTo>
                      <a:pt x="69" y="40"/>
                    </a:lnTo>
                    <a:lnTo>
                      <a:pt x="65" y="42"/>
                    </a:lnTo>
                    <a:lnTo>
                      <a:pt x="59" y="43"/>
                    </a:lnTo>
                    <a:lnTo>
                      <a:pt x="54" y="43"/>
                    </a:lnTo>
                    <a:lnTo>
                      <a:pt x="49" y="43"/>
                    </a:lnTo>
                    <a:lnTo>
                      <a:pt x="44" y="43"/>
                    </a:lnTo>
                    <a:lnTo>
                      <a:pt x="38" y="43"/>
                    </a:lnTo>
                    <a:lnTo>
                      <a:pt x="32" y="42"/>
                    </a:lnTo>
                    <a:lnTo>
                      <a:pt x="26" y="40"/>
                    </a:lnTo>
                    <a:lnTo>
                      <a:pt x="21" y="38"/>
                    </a:lnTo>
                    <a:lnTo>
                      <a:pt x="15" y="35"/>
                    </a:lnTo>
                    <a:lnTo>
                      <a:pt x="9" y="31"/>
                    </a:lnTo>
                    <a:lnTo>
                      <a:pt x="2" y="28"/>
                    </a:lnTo>
                    <a:lnTo>
                      <a:pt x="0" y="31"/>
                    </a:lnTo>
                    <a:lnTo>
                      <a:pt x="6" y="36"/>
                    </a:lnTo>
                    <a:lnTo>
                      <a:pt x="12" y="39"/>
                    </a:lnTo>
                    <a:lnTo>
                      <a:pt x="18" y="43"/>
                    </a:lnTo>
                    <a:lnTo>
                      <a:pt x="25" y="45"/>
                    </a:lnTo>
                    <a:lnTo>
                      <a:pt x="31" y="46"/>
                    </a:lnTo>
                    <a:lnTo>
                      <a:pt x="37" y="48"/>
                    </a:lnTo>
                    <a:lnTo>
                      <a:pt x="43" y="48"/>
                    </a:lnTo>
                    <a:lnTo>
                      <a:pt x="49" y="48"/>
                    </a:lnTo>
                    <a:lnTo>
                      <a:pt x="55" y="48"/>
                    </a:lnTo>
                    <a:lnTo>
                      <a:pt x="60" y="47"/>
                    </a:lnTo>
                    <a:lnTo>
                      <a:pt x="66" y="46"/>
                    </a:lnTo>
                    <a:lnTo>
                      <a:pt x="71" y="45"/>
                    </a:lnTo>
                    <a:lnTo>
                      <a:pt x="76" y="43"/>
                    </a:lnTo>
                    <a:lnTo>
                      <a:pt x="81" y="41"/>
                    </a:lnTo>
                    <a:lnTo>
                      <a:pt x="86" y="39"/>
                    </a:lnTo>
                    <a:lnTo>
                      <a:pt x="90" y="36"/>
                    </a:lnTo>
                    <a:lnTo>
                      <a:pt x="94" y="34"/>
                    </a:lnTo>
                    <a:lnTo>
                      <a:pt x="98" y="31"/>
                    </a:lnTo>
                    <a:lnTo>
                      <a:pt x="102" y="28"/>
                    </a:lnTo>
                    <a:lnTo>
                      <a:pt x="106" y="26"/>
                    </a:lnTo>
                    <a:lnTo>
                      <a:pt x="109" y="23"/>
                    </a:lnTo>
                    <a:lnTo>
                      <a:pt x="112" y="20"/>
                    </a:lnTo>
                    <a:lnTo>
                      <a:pt x="115" y="17"/>
                    </a:lnTo>
                    <a:lnTo>
                      <a:pt x="118" y="15"/>
                    </a:lnTo>
                    <a:lnTo>
                      <a:pt x="120" y="12"/>
                    </a:lnTo>
                    <a:lnTo>
                      <a:pt x="122" y="10"/>
                    </a:lnTo>
                    <a:lnTo>
                      <a:pt x="124" y="9"/>
                    </a:lnTo>
                    <a:lnTo>
                      <a:pt x="125" y="7"/>
                    </a:lnTo>
                    <a:lnTo>
                      <a:pt x="126" y="5"/>
                    </a:lnTo>
                    <a:lnTo>
                      <a:pt x="127" y="4"/>
                    </a:lnTo>
                    <a:lnTo>
                      <a:pt x="128" y="3"/>
                    </a:lnTo>
                    <a:lnTo>
                      <a:pt x="128" y="3"/>
                    </a:lnTo>
                    <a:lnTo>
                      <a:pt x="128" y="2"/>
                    </a:lnTo>
                    <a:lnTo>
                      <a:pt x="128" y="3"/>
                    </a:lnTo>
                    <a:lnTo>
                      <a:pt x="128" y="3"/>
                    </a:lnTo>
                    <a:lnTo>
                      <a:pt x="128" y="2"/>
                    </a:lnTo>
                    <a:lnTo>
                      <a:pt x="123" y="2"/>
                    </a:lnTo>
                    <a:close/>
                  </a:path>
                </a:pathLst>
              </a:custGeom>
              <a:solidFill>
                <a:srgbClr val="000000"/>
              </a:solidFill>
              <a:ln w="9525">
                <a:noFill/>
                <a:round/>
                <a:headEnd/>
                <a:tailEnd/>
              </a:ln>
            </p:spPr>
            <p:txBody>
              <a:bodyPr/>
              <a:lstStyle/>
              <a:p>
                <a:endParaRPr lang="ru-RU"/>
              </a:p>
            </p:txBody>
          </p:sp>
          <p:sp>
            <p:nvSpPr>
              <p:cNvPr id="210" name="Freeform 92"/>
              <p:cNvSpPr>
                <a:spLocks/>
              </p:cNvSpPr>
              <p:nvPr/>
            </p:nvSpPr>
            <p:spPr bwMode="auto">
              <a:xfrm>
                <a:off x="1466" y="3375"/>
                <a:ext cx="7" cy="34"/>
              </a:xfrm>
              <a:custGeom>
                <a:avLst/>
                <a:gdLst/>
                <a:ahLst/>
                <a:cxnLst>
                  <a:cxn ang="0">
                    <a:pos x="0" y="0"/>
                  </a:cxn>
                  <a:cxn ang="0">
                    <a:pos x="0" y="0"/>
                  </a:cxn>
                  <a:cxn ang="0">
                    <a:pos x="2" y="34"/>
                  </a:cxn>
                  <a:cxn ang="0">
                    <a:pos x="7" y="34"/>
                  </a:cxn>
                  <a:cxn ang="0">
                    <a:pos x="4" y="0"/>
                  </a:cxn>
                  <a:cxn ang="0">
                    <a:pos x="4" y="0"/>
                  </a:cxn>
                  <a:cxn ang="0">
                    <a:pos x="0" y="0"/>
                  </a:cxn>
                  <a:cxn ang="0">
                    <a:pos x="0" y="0"/>
                  </a:cxn>
                  <a:cxn ang="0">
                    <a:pos x="0" y="0"/>
                  </a:cxn>
                  <a:cxn ang="0">
                    <a:pos x="0" y="0"/>
                  </a:cxn>
                </a:cxnLst>
                <a:rect l="0" t="0" r="r" b="b"/>
                <a:pathLst>
                  <a:path w="7" h="34">
                    <a:moveTo>
                      <a:pt x="0" y="0"/>
                    </a:moveTo>
                    <a:lnTo>
                      <a:pt x="0" y="0"/>
                    </a:lnTo>
                    <a:lnTo>
                      <a:pt x="2" y="34"/>
                    </a:lnTo>
                    <a:lnTo>
                      <a:pt x="7" y="34"/>
                    </a:lnTo>
                    <a:lnTo>
                      <a:pt x="4" y="0"/>
                    </a:lnTo>
                    <a:lnTo>
                      <a:pt x="4" y="0"/>
                    </a:lnTo>
                    <a:lnTo>
                      <a:pt x="0" y="0"/>
                    </a:lnTo>
                    <a:lnTo>
                      <a:pt x="0" y="0"/>
                    </a:lnTo>
                    <a:lnTo>
                      <a:pt x="0" y="0"/>
                    </a:lnTo>
                    <a:lnTo>
                      <a:pt x="0" y="0"/>
                    </a:lnTo>
                    <a:close/>
                  </a:path>
                </a:pathLst>
              </a:custGeom>
              <a:solidFill>
                <a:srgbClr val="000000"/>
              </a:solidFill>
              <a:ln w="9525">
                <a:noFill/>
                <a:round/>
                <a:headEnd/>
                <a:tailEnd/>
              </a:ln>
            </p:spPr>
            <p:txBody>
              <a:bodyPr/>
              <a:lstStyle/>
              <a:p>
                <a:endParaRPr lang="ru-RU"/>
              </a:p>
            </p:txBody>
          </p:sp>
          <p:sp>
            <p:nvSpPr>
              <p:cNvPr id="211" name="Freeform 93"/>
              <p:cNvSpPr>
                <a:spLocks/>
              </p:cNvSpPr>
              <p:nvPr/>
            </p:nvSpPr>
            <p:spPr bwMode="auto">
              <a:xfrm>
                <a:off x="1457" y="3074"/>
                <a:ext cx="13" cy="301"/>
              </a:xfrm>
              <a:custGeom>
                <a:avLst/>
                <a:gdLst/>
                <a:ahLst/>
                <a:cxnLst>
                  <a:cxn ang="0">
                    <a:pos x="0" y="0"/>
                  </a:cxn>
                  <a:cxn ang="0">
                    <a:pos x="0" y="0"/>
                  </a:cxn>
                  <a:cxn ang="0">
                    <a:pos x="9" y="301"/>
                  </a:cxn>
                  <a:cxn ang="0">
                    <a:pos x="13" y="301"/>
                  </a:cxn>
                  <a:cxn ang="0">
                    <a:pos x="5" y="0"/>
                  </a:cxn>
                  <a:cxn ang="0">
                    <a:pos x="5" y="0"/>
                  </a:cxn>
                  <a:cxn ang="0">
                    <a:pos x="0" y="0"/>
                  </a:cxn>
                  <a:cxn ang="0">
                    <a:pos x="0" y="0"/>
                  </a:cxn>
                  <a:cxn ang="0">
                    <a:pos x="0" y="0"/>
                  </a:cxn>
                  <a:cxn ang="0">
                    <a:pos x="0" y="0"/>
                  </a:cxn>
                </a:cxnLst>
                <a:rect l="0" t="0" r="r" b="b"/>
                <a:pathLst>
                  <a:path w="13" h="301">
                    <a:moveTo>
                      <a:pt x="0" y="0"/>
                    </a:moveTo>
                    <a:lnTo>
                      <a:pt x="0" y="0"/>
                    </a:lnTo>
                    <a:lnTo>
                      <a:pt x="9" y="301"/>
                    </a:lnTo>
                    <a:lnTo>
                      <a:pt x="13" y="301"/>
                    </a:lnTo>
                    <a:lnTo>
                      <a:pt x="5" y="0"/>
                    </a:lnTo>
                    <a:lnTo>
                      <a:pt x="5" y="0"/>
                    </a:lnTo>
                    <a:lnTo>
                      <a:pt x="0" y="0"/>
                    </a:lnTo>
                    <a:lnTo>
                      <a:pt x="0" y="0"/>
                    </a:lnTo>
                    <a:lnTo>
                      <a:pt x="0" y="0"/>
                    </a:lnTo>
                    <a:lnTo>
                      <a:pt x="0" y="0"/>
                    </a:lnTo>
                    <a:close/>
                  </a:path>
                </a:pathLst>
              </a:custGeom>
              <a:solidFill>
                <a:srgbClr val="000000"/>
              </a:solidFill>
              <a:ln w="9525">
                <a:noFill/>
                <a:round/>
                <a:headEnd/>
                <a:tailEnd/>
              </a:ln>
            </p:spPr>
            <p:txBody>
              <a:bodyPr/>
              <a:lstStyle/>
              <a:p>
                <a:endParaRPr lang="ru-RU"/>
              </a:p>
            </p:txBody>
          </p:sp>
          <p:sp>
            <p:nvSpPr>
              <p:cNvPr id="212" name="Freeform 94"/>
              <p:cNvSpPr>
                <a:spLocks/>
              </p:cNvSpPr>
              <p:nvPr/>
            </p:nvSpPr>
            <p:spPr bwMode="auto">
              <a:xfrm>
                <a:off x="1457" y="2836"/>
                <a:ext cx="17" cy="238"/>
              </a:xfrm>
              <a:custGeom>
                <a:avLst/>
                <a:gdLst/>
                <a:ahLst/>
                <a:cxnLst>
                  <a:cxn ang="0">
                    <a:pos x="14" y="0"/>
                  </a:cxn>
                  <a:cxn ang="0">
                    <a:pos x="12" y="0"/>
                  </a:cxn>
                  <a:cxn ang="0">
                    <a:pos x="0" y="238"/>
                  </a:cxn>
                  <a:cxn ang="0">
                    <a:pos x="5" y="238"/>
                  </a:cxn>
                  <a:cxn ang="0">
                    <a:pos x="17" y="0"/>
                  </a:cxn>
                  <a:cxn ang="0">
                    <a:pos x="14" y="0"/>
                  </a:cxn>
                </a:cxnLst>
                <a:rect l="0" t="0" r="r" b="b"/>
                <a:pathLst>
                  <a:path w="17" h="238">
                    <a:moveTo>
                      <a:pt x="14" y="0"/>
                    </a:moveTo>
                    <a:lnTo>
                      <a:pt x="12" y="0"/>
                    </a:lnTo>
                    <a:lnTo>
                      <a:pt x="0" y="238"/>
                    </a:lnTo>
                    <a:lnTo>
                      <a:pt x="5" y="238"/>
                    </a:lnTo>
                    <a:lnTo>
                      <a:pt x="17" y="0"/>
                    </a:lnTo>
                    <a:lnTo>
                      <a:pt x="14" y="0"/>
                    </a:lnTo>
                    <a:close/>
                  </a:path>
                </a:pathLst>
              </a:custGeom>
              <a:solidFill>
                <a:srgbClr val="000000"/>
              </a:solidFill>
              <a:ln w="9525">
                <a:noFill/>
                <a:round/>
                <a:headEnd/>
                <a:tailEnd/>
              </a:ln>
            </p:spPr>
            <p:txBody>
              <a:bodyPr/>
              <a:lstStyle/>
              <a:p>
                <a:endParaRPr lang="ru-RU"/>
              </a:p>
            </p:txBody>
          </p:sp>
          <p:sp>
            <p:nvSpPr>
              <p:cNvPr id="213" name="Freeform 95"/>
              <p:cNvSpPr>
                <a:spLocks/>
              </p:cNvSpPr>
              <p:nvPr/>
            </p:nvSpPr>
            <p:spPr bwMode="auto">
              <a:xfrm>
                <a:off x="1028" y="2278"/>
                <a:ext cx="137" cy="147"/>
              </a:xfrm>
              <a:custGeom>
                <a:avLst/>
                <a:gdLst/>
                <a:ahLst/>
                <a:cxnLst>
                  <a:cxn ang="0">
                    <a:pos x="74" y="134"/>
                  </a:cxn>
                  <a:cxn ang="0">
                    <a:pos x="76" y="139"/>
                  </a:cxn>
                  <a:cxn ang="0">
                    <a:pos x="81" y="147"/>
                  </a:cxn>
                  <a:cxn ang="0">
                    <a:pos x="87" y="146"/>
                  </a:cxn>
                  <a:cxn ang="0">
                    <a:pos x="96" y="138"/>
                  </a:cxn>
                  <a:cxn ang="0">
                    <a:pos x="109" y="129"/>
                  </a:cxn>
                  <a:cxn ang="0">
                    <a:pos x="122" y="119"/>
                  </a:cxn>
                  <a:cxn ang="0">
                    <a:pos x="132" y="111"/>
                  </a:cxn>
                  <a:cxn ang="0">
                    <a:pos x="137" y="108"/>
                  </a:cxn>
                  <a:cxn ang="0">
                    <a:pos x="131" y="106"/>
                  </a:cxn>
                  <a:cxn ang="0">
                    <a:pos x="123" y="99"/>
                  </a:cxn>
                  <a:cxn ang="0">
                    <a:pos x="123" y="88"/>
                  </a:cxn>
                  <a:cxn ang="0">
                    <a:pos x="120" y="77"/>
                  </a:cxn>
                  <a:cxn ang="0">
                    <a:pos x="115" y="64"/>
                  </a:cxn>
                  <a:cxn ang="0">
                    <a:pos x="111" y="51"/>
                  </a:cxn>
                  <a:cxn ang="0">
                    <a:pos x="111" y="38"/>
                  </a:cxn>
                  <a:cxn ang="0">
                    <a:pos x="118" y="28"/>
                  </a:cxn>
                  <a:cxn ang="0">
                    <a:pos x="125" y="17"/>
                  </a:cxn>
                  <a:cxn ang="0">
                    <a:pos x="127" y="13"/>
                  </a:cxn>
                  <a:cxn ang="0">
                    <a:pos x="127" y="12"/>
                  </a:cxn>
                  <a:cxn ang="0">
                    <a:pos x="127" y="7"/>
                  </a:cxn>
                  <a:cxn ang="0">
                    <a:pos x="121" y="1"/>
                  </a:cxn>
                  <a:cxn ang="0">
                    <a:pos x="105" y="1"/>
                  </a:cxn>
                  <a:cxn ang="0">
                    <a:pos x="96" y="11"/>
                  </a:cxn>
                  <a:cxn ang="0">
                    <a:pos x="94" y="24"/>
                  </a:cxn>
                  <a:cxn ang="0">
                    <a:pos x="94" y="37"/>
                  </a:cxn>
                  <a:cxn ang="0">
                    <a:pos x="91" y="44"/>
                  </a:cxn>
                  <a:cxn ang="0">
                    <a:pos x="78" y="35"/>
                  </a:cxn>
                  <a:cxn ang="0">
                    <a:pos x="61" y="17"/>
                  </a:cxn>
                  <a:cxn ang="0">
                    <a:pos x="48" y="6"/>
                  </a:cxn>
                  <a:cxn ang="0">
                    <a:pos x="41" y="3"/>
                  </a:cxn>
                  <a:cxn ang="0">
                    <a:pos x="39" y="8"/>
                  </a:cxn>
                  <a:cxn ang="0">
                    <a:pos x="40" y="22"/>
                  </a:cxn>
                  <a:cxn ang="0">
                    <a:pos x="31" y="22"/>
                  </a:cxn>
                  <a:cxn ang="0">
                    <a:pos x="28" y="28"/>
                  </a:cxn>
                  <a:cxn ang="0">
                    <a:pos x="27" y="35"/>
                  </a:cxn>
                  <a:cxn ang="0">
                    <a:pos x="12" y="54"/>
                  </a:cxn>
                  <a:cxn ang="0">
                    <a:pos x="8" y="56"/>
                  </a:cxn>
                  <a:cxn ang="0">
                    <a:pos x="4" y="61"/>
                  </a:cxn>
                  <a:cxn ang="0">
                    <a:pos x="1" y="69"/>
                  </a:cxn>
                  <a:cxn ang="0">
                    <a:pos x="1" y="78"/>
                  </a:cxn>
                  <a:cxn ang="0">
                    <a:pos x="5" y="87"/>
                  </a:cxn>
                  <a:cxn ang="0">
                    <a:pos x="8" y="94"/>
                  </a:cxn>
                  <a:cxn ang="0">
                    <a:pos x="11" y="99"/>
                  </a:cxn>
                </a:cxnLst>
                <a:rect l="0" t="0" r="r" b="b"/>
                <a:pathLst>
                  <a:path w="137" h="147">
                    <a:moveTo>
                      <a:pt x="12" y="100"/>
                    </a:moveTo>
                    <a:lnTo>
                      <a:pt x="30" y="115"/>
                    </a:lnTo>
                    <a:lnTo>
                      <a:pt x="74" y="134"/>
                    </a:lnTo>
                    <a:lnTo>
                      <a:pt x="74" y="135"/>
                    </a:lnTo>
                    <a:lnTo>
                      <a:pt x="75" y="137"/>
                    </a:lnTo>
                    <a:lnTo>
                      <a:pt x="76" y="139"/>
                    </a:lnTo>
                    <a:lnTo>
                      <a:pt x="78" y="142"/>
                    </a:lnTo>
                    <a:lnTo>
                      <a:pt x="79" y="145"/>
                    </a:lnTo>
                    <a:lnTo>
                      <a:pt x="81" y="147"/>
                    </a:lnTo>
                    <a:lnTo>
                      <a:pt x="83" y="147"/>
                    </a:lnTo>
                    <a:lnTo>
                      <a:pt x="85" y="146"/>
                    </a:lnTo>
                    <a:lnTo>
                      <a:pt x="87" y="146"/>
                    </a:lnTo>
                    <a:lnTo>
                      <a:pt x="89" y="144"/>
                    </a:lnTo>
                    <a:lnTo>
                      <a:pt x="92" y="141"/>
                    </a:lnTo>
                    <a:lnTo>
                      <a:pt x="96" y="138"/>
                    </a:lnTo>
                    <a:lnTo>
                      <a:pt x="100" y="135"/>
                    </a:lnTo>
                    <a:lnTo>
                      <a:pt x="104" y="132"/>
                    </a:lnTo>
                    <a:lnTo>
                      <a:pt x="109" y="129"/>
                    </a:lnTo>
                    <a:lnTo>
                      <a:pt x="113" y="126"/>
                    </a:lnTo>
                    <a:lnTo>
                      <a:pt x="118" y="122"/>
                    </a:lnTo>
                    <a:lnTo>
                      <a:pt x="122" y="119"/>
                    </a:lnTo>
                    <a:lnTo>
                      <a:pt x="126" y="116"/>
                    </a:lnTo>
                    <a:lnTo>
                      <a:pt x="129" y="113"/>
                    </a:lnTo>
                    <a:lnTo>
                      <a:pt x="132" y="111"/>
                    </a:lnTo>
                    <a:lnTo>
                      <a:pt x="134" y="110"/>
                    </a:lnTo>
                    <a:lnTo>
                      <a:pt x="136" y="109"/>
                    </a:lnTo>
                    <a:lnTo>
                      <a:pt x="137" y="108"/>
                    </a:lnTo>
                    <a:lnTo>
                      <a:pt x="136" y="108"/>
                    </a:lnTo>
                    <a:lnTo>
                      <a:pt x="134" y="107"/>
                    </a:lnTo>
                    <a:lnTo>
                      <a:pt x="131" y="106"/>
                    </a:lnTo>
                    <a:lnTo>
                      <a:pt x="128" y="104"/>
                    </a:lnTo>
                    <a:lnTo>
                      <a:pt x="125" y="102"/>
                    </a:lnTo>
                    <a:lnTo>
                      <a:pt x="123" y="99"/>
                    </a:lnTo>
                    <a:lnTo>
                      <a:pt x="122" y="95"/>
                    </a:lnTo>
                    <a:lnTo>
                      <a:pt x="122" y="90"/>
                    </a:lnTo>
                    <a:lnTo>
                      <a:pt x="123" y="88"/>
                    </a:lnTo>
                    <a:lnTo>
                      <a:pt x="122" y="85"/>
                    </a:lnTo>
                    <a:lnTo>
                      <a:pt x="122" y="81"/>
                    </a:lnTo>
                    <a:lnTo>
                      <a:pt x="120" y="77"/>
                    </a:lnTo>
                    <a:lnTo>
                      <a:pt x="119" y="73"/>
                    </a:lnTo>
                    <a:lnTo>
                      <a:pt x="117" y="69"/>
                    </a:lnTo>
                    <a:lnTo>
                      <a:pt x="115" y="64"/>
                    </a:lnTo>
                    <a:lnTo>
                      <a:pt x="114" y="59"/>
                    </a:lnTo>
                    <a:lnTo>
                      <a:pt x="112" y="55"/>
                    </a:lnTo>
                    <a:lnTo>
                      <a:pt x="111" y="51"/>
                    </a:lnTo>
                    <a:lnTo>
                      <a:pt x="111" y="46"/>
                    </a:lnTo>
                    <a:lnTo>
                      <a:pt x="110" y="42"/>
                    </a:lnTo>
                    <a:lnTo>
                      <a:pt x="111" y="38"/>
                    </a:lnTo>
                    <a:lnTo>
                      <a:pt x="112" y="34"/>
                    </a:lnTo>
                    <a:lnTo>
                      <a:pt x="115" y="31"/>
                    </a:lnTo>
                    <a:lnTo>
                      <a:pt x="118" y="28"/>
                    </a:lnTo>
                    <a:lnTo>
                      <a:pt x="121" y="23"/>
                    </a:lnTo>
                    <a:lnTo>
                      <a:pt x="123" y="19"/>
                    </a:lnTo>
                    <a:lnTo>
                      <a:pt x="125" y="17"/>
                    </a:lnTo>
                    <a:lnTo>
                      <a:pt x="126" y="15"/>
                    </a:lnTo>
                    <a:lnTo>
                      <a:pt x="126" y="14"/>
                    </a:lnTo>
                    <a:lnTo>
                      <a:pt x="127" y="13"/>
                    </a:lnTo>
                    <a:lnTo>
                      <a:pt x="127" y="13"/>
                    </a:lnTo>
                    <a:lnTo>
                      <a:pt x="127" y="13"/>
                    </a:lnTo>
                    <a:lnTo>
                      <a:pt x="127" y="12"/>
                    </a:lnTo>
                    <a:lnTo>
                      <a:pt x="127" y="11"/>
                    </a:lnTo>
                    <a:lnTo>
                      <a:pt x="127" y="9"/>
                    </a:lnTo>
                    <a:lnTo>
                      <a:pt x="127" y="7"/>
                    </a:lnTo>
                    <a:lnTo>
                      <a:pt x="126" y="5"/>
                    </a:lnTo>
                    <a:lnTo>
                      <a:pt x="124" y="3"/>
                    </a:lnTo>
                    <a:lnTo>
                      <a:pt x="121" y="1"/>
                    </a:lnTo>
                    <a:lnTo>
                      <a:pt x="117" y="0"/>
                    </a:lnTo>
                    <a:lnTo>
                      <a:pt x="110" y="0"/>
                    </a:lnTo>
                    <a:lnTo>
                      <a:pt x="105" y="1"/>
                    </a:lnTo>
                    <a:lnTo>
                      <a:pt x="101" y="4"/>
                    </a:lnTo>
                    <a:lnTo>
                      <a:pt x="98" y="7"/>
                    </a:lnTo>
                    <a:lnTo>
                      <a:pt x="96" y="11"/>
                    </a:lnTo>
                    <a:lnTo>
                      <a:pt x="95" y="15"/>
                    </a:lnTo>
                    <a:lnTo>
                      <a:pt x="94" y="20"/>
                    </a:lnTo>
                    <a:lnTo>
                      <a:pt x="94" y="24"/>
                    </a:lnTo>
                    <a:lnTo>
                      <a:pt x="94" y="29"/>
                    </a:lnTo>
                    <a:lnTo>
                      <a:pt x="94" y="33"/>
                    </a:lnTo>
                    <a:lnTo>
                      <a:pt x="94" y="37"/>
                    </a:lnTo>
                    <a:lnTo>
                      <a:pt x="93" y="40"/>
                    </a:lnTo>
                    <a:lnTo>
                      <a:pt x="92" y="42"/>
                    </a:lnTo>
                    <a:lnTo>
                      <a:pt x="91" y="44"/>
                    </a:lnTo>
                    <a:lnTo>
                      <a:pt x="89" y="44"/>
                    </a:lnTo>
                    <a:lnTo>
                      <a:pt x="86" y="42"/>
                    </a:lnTo>
                    <a:lnTo>
                      <a:pt x="78" y="35"/>
                    </a:lnTo>
                    <a:lnTo>
                      <a:pt x="72" y="28"/>
                    </a:lnTo>
                    <a:lnTo>
                      <a:pt x="66" y="22"/>
                    </a:lnTo>
                    <a:lnTo>
                      <a:pt x="61" y="17"/>
                    </a:lnTo>
                    <a:lnTo>
                      <a:pt x="56" y="12"/>
                    </a:lnTo>
                    <a:lnTo>
                      <a:pt x="52" y="8"/>
                    </a:lnTo>
                    <a:lnTo>
                      <a:pt x="48" y="6"/>
                    </a:lnTo>
                    <a:lnTo>
                      <a:pt x="46" y="3"/>
                    </a:lnTo>
                    <a:lnTo>
                      <a:pt x="43" y="3"/>
                    </a:lnTo>
                    <a:lnTo>
                      <a:pt x="41" y="3"/>
                    </a:lnTo>
                    <a:lnTo>
                      <a:pt x="40" y="3"/>
                    </a:lnTo>
                    <a:lnTo>
                      <a:pt x="39" y="5"/>
                    </a:lnTo>
                    <a:lnTo>
                      <a:pt x="39" y="8"/>
                    </a:lnTo>
                    <a:lnTo>
                      <a:pt x="39" y="11"/>
                    </a:lnTo>
                    <a:lnTo>
                      <a:pt x="39" y="17"/>
                    </a:lnTo>
                    <a:lnTo>
                      <a:pt x="40" y="22"/>
                    </a:lnTo>
                    <a:lnTo>
                      <a:pt x="37" y="21"/>
                    </a:lnTo>
                    <a:lnTo>
                      <a:pt x="34" y="21"/>
                    </a:lnTo>
                    <a:lnTo>
                      <a:pt x="31" y="22"/>
                    </a:lnTo>
                    <a:lnTo>
                      <a:pt x="30" y="24"/>
                    </a:lnTo>
                    <a:lnTo>
                      <a:pt x="29" y="26"/>
                    </a:lnTo>
                    <a:lnTo>
                      <a:pt x="28" y="28"/>
                    </a:lnTo>
                    <a:lnTo>
                      <a:pt x="28" y="29"/>
                    </a:lnTo>
                    <a:lnTo>
                      <a:pt x="28" y="29"/>
                    </a:lnTo>
                    <a:lnTo>
                      <a:pt x="27" y="35"/>
                    </a:lnTo>
                    <a:lnTo>
                      <a:pt x="19" y="38"/>
                    </a:lnTo>
                    <a:lnTo>
                      <a:pt x="12" y="54"/>
                    </a:lnTo>
                    <a:lnTo>
                      <a:pt x="12" y="54"/>
                    </a:lnTo>
                    <a:lnTo>
                      <a:pt x="11" y="54"/>
                    </a:lnTo>
                    <a:lnTo>
                      <a:pt x="10" y="55"/>
                    </a:lnTo>
                    <a:lnTo>
                      <a:pt x="8" y="56"/>
                    </a:lnTo>
                    <a:lnTo>
                      <a:pt x="7" y="57"/>
                    </a:lnTo>
                    <a:lnTo>
                      <a:pt x="5" y="59"/>
                    </a:lnTo>
                    <a:lnTo>
                      <a:pt x="4" y="61"/>
                    </a:lnTo>
                    <a:lnTo>
                      <a:pt x="2" y="64"/>
                    </a:lnTo>
                    <a:lnTo>
                      <a:pt x="1" y="66"/>
                    </a:lnTo>
                    <a:lnTo>
                      <a:pt x="1" y="69"/>
                    </a:lnTo>
                    <a:lnTo>
                      <a:pt x="0" y="72"/>
                    </a:lnTo>
                    <a:lnTo>
                      <a:pt x="1" y="75"/>
                    </a:lnTo>
                    <a:lnTo>
                      <a:pt x="1" y="78"/>
                    </a:lnTo>
                    <a:lnTo>
                      <a:pt x="2" y="81"/>
                    </a:lnTo>
                    <a:lnTo>
                      <a:pt x="3" y="84"/>
                    </a:lnTo>
                    <a:lnTo>
                      <a:pt x="5" y="87"/>
                    </a:lnTo>
                    <a:lnTo>
                      <a:pt x="6" y="90"/>
                    </a:lnTo>
                    <a:lnTo>
                      <a:pt x="7" y="92"/>
                    </a:lnTo>
                    <a:lnTo>
                      <a:pt x="8" y="94"/>
                    </a:lnTo>
                    <a:lnTo>
                      <a:pt x="9" y="96"/>
                    </a:lnTo>
                    <a:lnTo>
                      <a:pt x="10" y="98"/>
                    </a:lnTo>
                    <a:lnTo>
                      <a:pt x="11" y="99"/>
                    </a:lnTo>
                    <a:lnTo>
                      <a:pt x="12" y="100"/>
                    </a:lnTo>
                    <a:lnTo>
                      <a:pt x="12" y="100"/>
                    </a:lnTo>
                    <a:close/>
                  </a:path>
                </a:pathLst>
              </a:custGeom>
              <a:solidFill>
                <a:srgbClr val="FFBFA3"/>
              </a:solidFill>
              <a:ln w="9525">
                <a:noFill/>
                <a:round/>
                <a:headEnd/>
                <a:tailEnd/>
              </a:ln>
            </p:spPr>
            <p:txBody>
              <a:bodyPr/>
              <a:lstStyle/>
              <a:p>
                <a:endParaRPr lang="ru-RU"/>
              </a:p>
            </p:txBody>
          </p:sp>
          <p:sp>
            <p:nvSpPr>
              <p:cNvPr id="214" name="Freeform 96"/>
              <p:cNvSpPr>
                <a:spLocks/>
              </p:cNvSpPr>
              <p:nvPr/>
            </p:nvSpPr>
            <p:spPr bwMode="auto">
              <a:xfrm>
                <a:off x="1038" y="2376"/>
                <a:ext cx="21" cy="19"/>
              </a:xfrm>
              <a:custGeom>
                <a:avLst/>
                <a:gdLst/>
                <a:ahLst/>
                <a:cxnLst>
                  <a:cxn ang="0">
                    <a:pos x="21" y="15"/>
                  </a:cxn>
                  <a:cxn ang="0">
                    <a:pos x="21" y="15"/>
                  </a:cxn>
                  <a:cxn ang="0">
                    <a:pos x="4" y="0"/>
                  </a:cxn>
                  <a:cxn ang="0">
                    <a:pos x="0" y="4"/>
                  </a:cxn>
                  <a:cxn ang="0">
                    <a:pos x="18" y="19"/>
                  </a:cxn>
                  <a:cxn ang="0">
                    <a:pos x="19" y="19"/>
                  </a:cxn>
                  <a:cxn ang="0">
                    <a:pos x="18" y="19"/>
                  </a:cxn>
                  <a:cxn ang="0">
                    <a:pos x="19" y="19"/>
                  </a:cxn>
                  <a:cxn ang="0">
                    <a:pos x="19" y="19"/>
                  </a:cxn>
                  <a:cxn ang="0">
                    <a:pos x="21" y="15"/>
                  </a:cxn>
                </a:cxnLst>
                <a:rect l="0" t="0" r="r" b="b"/>
                <a:pathLst>
                  <a:path w="21" h="19">
                    <a:moveTo>
                      <a:pt x="21" y="15"/>
                    </a:moveTo>
                    <a:lnTo>
                      <a:pt x="21" y="15"/>
                    </a:lnTo>
                    <a:lnTo>
                      <a:pt x="4" y="0"/>
                    </a:lnTo>
                    <a:lnTo>
                      <a:pt x="0" y="4"/>
                    </a:lnTo>
                    <a:lnTo>
                      <a:pt x="18" y="19"/>
                    </a:lnTo>
                    <a:lnTo>
                      <a:pt x="19" y="19"/>
                    </a:lnTo>
                    <a:lnTo>
                      <a:pt x="18" y="19"/>
                    </a:lnTo>
                    <a:lnTo>
                      <a:pt x="19" y="19"/>
                    </a:lnTo>
                    <a:lnTo>
                      <a:pt x="19" y="19"/>
                    </a:lnTo>
                    <a:lnTo>
                      <a:pt x="21" y="15"/>
                    </a:lnTo>
                    <a:close/>
                  </a:path>
                </a:pathLst>
              </a:custGeom>
              <a:solidFill>
                <a:srgbClr val="000000"/>
              </a:solidFill>
              <a:ln w="9525">
                <a:noFill/>
                <a:round/>
                <a:headEnd/>
                <a:tailEnd/>
              </a:ln>
            </p:spPr>
            <p:txBody>
              <a:bodyPr/>
              <a:lstStyle/>
              <a:p>
                <a:endParaRPr lang="ru-RU"/>
              </a:p>
            </p:txBody>
          </p:sp>
          <p:sp>
            <p:nvSpPr>
              <p:cNvPr id="215" name="Freeform 97"/>
              <p:cNvSpPr>
                <a:spLocks/>
              </p:cNvSpPr>
              <p:nvPr/>
            </p:nvSpPr>
            <p:spPr bwMode="auto">
              <a:xfrm>
                <a:off x="1057" y="2391"/>
                <a:ext cx="47" cy="23"/>
              </a:xfrm>
              <a:custGeom>
                <a:avLst/>
                <a:gdLst/>
                <a:ahLst/>
                <a:cxnLst>
                  <a:cxn ang="0">
                    <a:pos x="47" y="20"/>
                  </a:cxn>
                  <a:cxn ang="0">
                    <a:pos x="46" y="19"/>
                  </a:cxn>
                  <a:cxn ang="0">
                    <a:pos x="2" y="0"/>
                  </a:cxn>
                  <a:cxn ang="0">
                    <a:pos x="0" y="4"/>
                  </a:cxn>
                  <a:cxn ang="0">
                    <a:pos x="44" y="23"/>
                  </a:cxn>
                  <a:cxn ang="0">
                    <a:pos x="43" y="22"/>
                  </a:cxn>
                  <a:cxn ang="0">
                    <a:pos x="47" y="20"/>
                  </a:cxn>
                  <a:cxn ang="0">
                    <a:pos x="47" y="19"/>
                  </a:cxn>
                  <a:cxn ang="0">
                    <a:pos x="46" y="19"/>
                  </a:cxn>
                  <a:cxn ang="0">
                    <a:pos x="47" y="20"/>
                  </a:cxn>
                </a:cxnLst>
                <a:rect l="0" t="0" r="r" b="b"/>
                <a:pathLst>
                  <a:path w="47" h="23">
                    <a:moveTo>
                      <a:pt x="47" y="20"/>
                    </a:moveTo>
                    <a:lnTo>
                      <a:pt x="46" y="19"/>
                    </a:lnTo>
                    <a:lnTo>
                      <a:pt x="2" y="0"/>
                    </a:lnTo>
                    <a:lnTo>
                      <a:pt x="0" y="4"/>
                    </a:lnTo>
                    <a:lnTo>
                      <a:pt x="44" y="23"/>
                    </a:lnTo>
                    <a:lnTo>
                      <a:pt x="43" y="22"/>
                    </a:lnTo>
                    <a:lnTo>
                      <a:pt x="47" y="20"/>
                    </a:lnTo>
                    <a:lnTo>
                      <a:pt x="47" y="19"/>
                    </a:lnTo>
                    <a:lnTo>
                      <a:pt x="46" y="19"/>
                    </a:lnTo>
                    <a:lnTo>
                      <a:pt x="47" y="20"/>
                    </a:lnTo>
                    <a:close/>
                  </a:path>
                </a:pathLst>
              </a:custGeom>
              <a:solidFill>
                <a:srgbClr val="000000"/>
              </a:solidFill>
              <a:ln w="9525">
                <a:noFill/>
                <a:round/>
                <a:headEnd/>
                <a:tailEnd/>
              </a:ln>
            </p:spPr>
            <p:txBody>
              <a:bodyPr/>
              <a:lstStyle/>
              <a:p>
                <a:endParaRPr lang="ru-RU"/>
              </a:p>
            </p:txBody>
          </p:sp>
          <p:sp>
            <p:nvSpPr>
              <p:cNvPr id="216" name="Freeform 98"/>
              <p:cNvSpPr>
                <a:spLocks/>
              </p:cNvSpPr>
              <p:nvPr/>
            </p:nvSpPr>
            <p:spPr bwMode="auto">
              <a:xfrm>
                <a:off x="1100" y="2411"/>
                <a:ext cx="15" cy="17"/>
              </a:xfrm>
              <a:custGeom>
                <a:avLst/>
                <a:gdLst/>
                <a:ahLst/>
                <a:cxnLst>
                  <a:cxn ang="0">
                    <a:pos x="12" y="12"/>
                  </a:cxn>
                  <a:cxn ang="0">
                    <a:pos x="12" y="12"/>
                  </a:cxn>
                  <a:cxn ang="0">
                    <a:pos x="11" y="12"/>
                  </a:cxn>
                  <a:cxn ang="0">
                    <a:pos x="11" y="12"/>
                  </a:cxn>
                  <a:cxn ang="0">
                    <a:pos x="9" y="11"/>
                  </a:cxn>
                  <a:cxn ang="0">
                    <a:pos x="8" y="8"/>
                  </a:cxn>
                  <a:cxn ang="0">
                    <a:pos x="6" y="5"/>
                  </a:cxn>
                  <a:cxn ang="0">
                    <a:pos x="6" y="3"/>
                  </a:cxn>
                  <a:cxn ang="0">
                    <a:pos x="5" y="1"/>
                  </a:cxn>
                  <a:cxn ang="0">
                    <a:pos x="4" y="0"/>
                  </a:cxn>
                  <a:cxn ang="0">
                    <a:pos x="0" y="2"/>
                  </a:cxn>
                  <a:cxn ang="0">
                    <a:pos x="0" y="2"/>
                  </a:cxn>
                  <a:cxn ang="0">
                    <a:pos x="1" y="5"/>
                  </a:cxn>
                  <a:cxn ang="0">
                    <a:pos x="2" y="8"/>
                  </a:cxn>
                  <a:cxn ang="0">
                    <a:pos x="4" y="11"/>
                  </a:cxn>
                  <a:cxn ang="0">
                    <a:pos x="6" y="13"/>
                  </a:cxn>
                  <a:cxn ang="0">
                    <a:pos x="8" y="16"/>
                  </a:cxn>
                  <a:cxn ang="0">
                    <a:pos x="12" y="17"/>
                  </a:cxn>
                  <a:cxn ang="0">
                    <a:pos x="15" y="15"/>
                  </a:cxn>
                  <a:cxn ang="0">
                    <a:pos x="15" y="15"/>
                  </a:cxn>
                  <a:cxn ang="0">
                    <a:pos x="12" y="12"/>
                  </a:cxn>
                </a:cxnLst>
                <a:rect l="0" t="0" r="r" b="b"/>
                <a:pathLst>
                  <a:path w="15" h="17">
                    <a:moveTo>
                      <a:pt x="12" y="12"/>
                    </a:moveTo>
                    <a:lnTo>
                      <a:pt x="12" y="12"/>
                    </a:lnTo>
                    <a:lnTo>
                      <a:pt x="11" y="12"/>
                    </a:lnTo>
                    <a:lnTo>
                      <a:pt x="11" y="12"/>
                    </a:lnTo>
                    <a:lnTo>
                      <a:pt x="9" y="11"/>
                    </a:lnTo>
                    <a:lnTo>
                      <a:pt x="8" y="8"/>
                    </a:lnTo>
                    <a:lnTo>
                      <a:pt x="6" y="5"/>
                    </a:lnTo>
                    <a:lnTo>
                      <a:pt x="6" y="3"/>
                    </a:lnTo>
                    <a:lnTo>
                      <a:pt x="5" y="1"/>
                    </a:lnTo>
                    <a:lnTo>
                      <a:pt x="4" y="0"/>
                    </a:lnTo>
                    <a:lnTo>
                      <a:pt x="0" y="2"/>
                    </a:lnTo>
                    <a:lnTo>
                      <a:pt x="0" y="2"/>
                    </a:lnTo>
                    <a:lnTo>
                      <a:pt x="1" y="5"/>
                    </a:lnTo>
                    <a:lnTo>
                      <a:pt x="2" y="8"/>
                    </a:lnTo>
                    <a:lnTo>
                      <a:pt x="4" y="11"/>
                    </a:lnTo>
                    <a:lnTo>
                      <a:pt x="6" y="13"/>
                    </a:lnTo>
                    <a:lnTo>
                      <a:pt x="8" y="16"/>
                    </a:lnTo>
                    <a:lnTo>
                      <a:pt x="12" y="17"/>
                    </a:lnTo>
                    <a:lnTo>
                      <a:pt x="15" y="15"/>
                    </a:lnTo>
                    <a:lnTo>
                      <a:pt x="15" y="15"/>
                    </a:lnTo>
                    <a:lnTo>
                      <a:pt x="12" y="12"/>
                    </a:lnTo>
                    <a:close/>
                  </a:path>
                </a:pathLst>
              </a:custGeom>
              <a:solidFill>
                <a:srgbClr val="000000"/>
              </a:solidFill>
              <a:ln w="9525">
                <a:noFill/>
                <a:round/>
                <a:headEnd/>
                <a:tailEnd/>
              </a:ln>
            </p:spPr>
            <p:txBody>
              <a:bodyPr/>
              <a:lstStyle/>
              <a:p>
                <a:endParaRPr lang="ru-RU"/>
              </a:p>
            </p:txBody>
          </p:sp>
          <p:sp>
            <p:nvSpPr>
              <p:cNvPr id="217" name="Freeform 99"/>
              <p:cNvSpPr>
                <a:spLocks/>
              </p:cNvSpPr>
              <p:nvPr/>
            </p:nvSpPr>
            <p:spPr bwMode="auto">
              <a:xfrm>
                <a:off x="1112" y="2384"/>
                <a:ext cx="58" cy="42"/>
              </a:xfrm>
              <a:custGeom>
                <a:avLst/>
                <a:gdLst/>
                <a:ahLst/>
                <a:cxnLst>
                  <a:cxn ang="0">
                    <a:pos x="52" y="5"/>
                  </a:cxn>
                  <a:cxn ang="0">
                    <a:pos x="51" y="1"/>
                  </a:cxn>
                  <a:cxn ang="0">
                    <a:pos x="50" y="1"/>
                  </a:cxn>
                  <a:cxn ang="0">
                    <a:pos x="49" y="2"/>
                  </a:cxn>
                  <a:cxn ang="0">
                    <a:pos x="47" y="4"/>
                  </a:cxn>
                  <a:cxn ang="0">
                    <a:pos x="44" y="6"/>
                  </a:cxn>
                  <a:cxn ang="0">
                    <a:pos x="41" y="8"/>
                  </a:cxn>
                  <a:cxn ang="0">
                    <a:pos x="36" y="11"/>
                  </a:cxn>
                  <a:cxn ang="0">
                    <a:pos x="32" y="14"/>
                  </a:cxn>
                  <a:cxn ang="0">
                    <a:pos x="28" y="18"/>
                  </a:cxn>
                  <a:cxn ang="0">
                    <a:pos x="23" y="21"/>
                  </a:cxn>
                  <a:cxn ang="0">
                    <a:pos x="19" y="24"/>
                  </a:cxn>
                  <a:cxn ang="0">
                    <a:pos x="14" y="28"/>
                  </a:cxn>
                  <a:cxn ang="0">
                    <a:pos x="10" y="31"/>
                  </a:cxn>
                  <a:cxn ang="0">
                    <a:pos x="6" y="33"/>
                  </a:cxn>
                  <a:cxn ang="0">
                    <a:pos x="3" y="36"/>
                  </a:cxn>
                  <a:cxn ang="0">
                    <a:pos x="1" y="38"/>
                  </a:cxn>
                  <a:cxn ang="0">
                    <a:pos x="0" y="39"/>
                  </a:cxn>
                  <a:cxn ang="0">
                    <a:pos x="3" y="42"/>
                  </a:cxn>
                  <a:cxn ang="0">
                    <a:pos x="4" y="41"/>
                  </a:cxn>
                  <a:cxn ang="0">
                    <a:pos x="6" y="40"/>
                  </a:cxn>
                  <a:cxn ang="0">
                    <a:pos x="9" y="37"/>
                  </a:cxn>
                  <a:cxn ang="0">
                    <a:pos x="13" y="35"/>
                  </a:cxn>
                  <a:cxn ang="0">
                    <a:pos x="17" y="31"/>
                  </a:cxn>
                  <a:cxn ang="0">
                    <a:pos x="21" y="28"/>
                  </a:cxn>
                  <a:cxn ang="0">
                    <a:pos x="26" y="25"/>
                  </a:cxn>
                  <a:cxn ang="0">
                    <a:pos x="31" y="21"/>
                  </a:cxn>
                  <a:cxn ang="0">
                    <a:pos x="35" y="18"/>
                  </a:cxn>
                  <a:cxn ang="0">
                    <a:pos x="39" y="15"/>
                  </a:cxn>
                  <a:cxn ang="0">
                    <a:pos x="43" y="12"/>
                  </a:cxn>
                  <a:cxn ang="0">
                    <a:pos x="47" y="10"/>
                  </a:cxn>
                  <a:cxn ang="0">
                    <a:pos x="50" y="7"/>
                  </a:cxn>
                  <a:cxn ang="0">
                    <a:pos x="52" y="6"/>
                  </a:cxn>
                  <a:cxn ang="0">
                    <a:pos x="53" y="4"/>
                  </a:cxn>
                  <a:cxn ang="0">
                    <a:pos x="54" y="4"/>
                  </a:cxn>
                  <a:cxn ang="0">
                    <a:pos x="53" y="0"/>
                  </a:cxn>
                  <a:cxn ang="0">
                    <a:pos x="54" y="4"/>
                  </a:cxn>
                  <a:cxn ang="0">
                    <a:pos x="58" y="1"/>
                  </a:cxn>
                  <a:cxn ang="0">
                    <a:pos x="53" y="0"/>
                  </a:cxn>
                  <a:cxn ang="0">
                    <a:pos x="52" y="5"/>
                  </a:cxn>
                </a:cxnLst>
                <a:rect l="0" t="0" r="r" b="b"/>
                <a:pathLst>
                  <a:path w="58" h="42">
                    <a:moveTo>
                      <a:pt x="52" y="5"/>
                    </a:moveTo>
                    <a:lnTo>
                      <a:pt x="51" y="1"/>
                    </a:lnTo>
                    <a:lnTo>
                      <a:pt x="50" y="1"/>
                    </a:lnTo>
                    <a:lnTo>
                      <a:pt x="49" y="2"/>
                    </a:lnTo>
                    <a:lnTo>
                      <a:pt x="47" y="4"/>
                    </a:lnTo>
                    <a:lnTo>
                      <a:pt x="44" y="6"/>
                    </a:lnTo>
                    <a:lnTo>
                      <a:pt x="41" y="8"/>
                    </a:lnTo>
                    <a:lnTo>
                      <a:pt x="36" y="11"/>
                    </a:lnTo>
                    <a:lnTo>
                      <a:pt x="32" y="14"/>
                    </a:lnTo>
                    <a:lnTo>
                      <a:pt x="28" y="18"/>
                    </a:lnTo>
                    <a:lnTo>
                      <a:pt x="23" y="21"/>
                    </a:lnTo>
                    <a:lnTo>
                      <a:pt x="19" y="24"/>
                    </a:lnTo>
                    <a:lnTo>
                      <a:pt x="14" y="28"/>
                    </a:lnTo>
                    <a:lnTo>
                      <a:pt x="10" y="31"/>
                    </a:lnTo>
                    <a:lnTo>
                      <a:pt x="6" y="33"/>
                    </a:lnTo>
                    <a:lnTo>
                      <a:pt x="3" y="36"/>
                    </a:lnTo>
                    <a:lnTo>
                      <a:pt x="1" y="38"/>
                    </a:lnTo>
                    <a:lnTo>
                      <a:pt x="0" y="39"/>
                    </a:lnTo>
                    <a:lnTo>
                      <a:pt x="3" y="42"/>
                    </a:lnTo>
                    <a:lnTo>
                      <a:pt x="4" y="41"/>
                    </a:lnTo>
                    <a:lnTo>
                      <a:pt x="6" y="40"/>
                    </a:lnTo>
                    <a:lnTo>
                      <a:pt x="9" y="37"/>
                    </a:lnTo>
                    <a:lnTo>
                      <a:pt x="13" y="35"/>
                    </a:lnTo>
                    <a:lnTo>
                      <a:pt x="17" y="31"/>
                    </a:lnTo>
                    <a:lnTo>
                      <a:pt x="21" y="28"/>
                    </a:lnTo>
                    <a:lnTo>
                      <a:pt x="26" y="25"/>
                    </a:lnTo>
                    <a:lnTo>
                      <a:pt x="31" y="21"/>
                    </a:lnTo>
                    <a:lnTo>
                      <a:pt x="35" y="18"/>
                    </a:lnTo>
                    <a:lnTo>
                      <a:pt x="39" y="15"/>
                    </a:lnTo>
                    <a:lnTo>
                      <a:pt x="43" y="12"/>
                    </a:lnTo>
                    <a:lnTo>
                      <a:pt x="47" y="10"/>
                    </a:lnTo>
                    <a:lnTo>
                      <a:pt x="50" y="7"/>
                    </a:lnTo>
                    <a:lnTo>
                      <a:pt x="52" y="6"/>
                    </a:lnTo>
                    <a:lnTo>
                      <a:pt x="53" y="4"/>
                    </a:lnTo>
                    <a:lnTo>
                      <a:pt x="54" y="4"/>
                    </a:lnTo>
                    <a:lnTo>
                      <a:pt x="53" y="0"/>
                    </a:lnTo>
                    <a:lnTo>
                      <a:pt x="54" y="4"/>
                    </a:lnTo>
                    <a:lnTo>
                      <a:pt x="58" y="1"/>
                    </a:lnTo>
                    <a:lnTo>
                      <a:pt x="53" y="0"/>
                    </a:lnTo>
                    <a:lnTo>
                      <a:pt x="52" y="5"/>
                    </a:lnTo>
                    <a:close/>
                  </a:path>
                </a:pathLst>
              </a:custGeom>
              <a:solidFill>
                <a:srgbClr val="000000"/>
              </a:solidFill>
              <a:ln w="9525">
                <a:noFill/>
                <a:round/>
                <a:headEnd/>
                <a:tailEnd/>
              </a:ln>
            </p:spPr>
            <p:txBody>
              <a:bodyPr/>
              <a:lstStyle/>
              <a:p>
                <a:endParaRPr lang="ru-RU"/>
              </a:p>
            </p:txBody>
          </p:sp>
          <p:sp>
            <p:nvSpPr>
              <p:cNvPr id="218" name="Freeform 100"/>
              <p:cNvSpPr>
                <a:spLocks/>
              </p:cNvSpPr>
              <p:nvPr/>
            </p:nvSpPr>
            <p:spPr bwMode="auto">
              <a:xfrm>
                <a:off x="1148" y="2368"/>
                <a:ext cx="17" cy="21"/>
              </a:xfrm>
              <a:custGeom>
                <a:avLst/>
                <a:gdLst/>
                <a:ahLst/>
                <a:cxnLst>
                  <a:cxn ang="0">
                    <a:pos x="0" y="0"/>
                  </a:cxn>
                  <a:cxn ang="0">
                    <a:pos x="0" y="0"/>
                  </a:cxn>
                  <a:cxn ang="0">
                    <a:pos x="0" y="6"/>
                  </a:cxn>
                  <a:cxn ang="0">
                    <a:pos x="1" y="10"/>
                  </a:cxn>
                  <a:cxn ang="0">
                    <a:pos x="4" y="14"/>
                  </a:cxn>
                  <a:cxn ang="0">
                    <a:pos x="7" y="16"/>
                  </a:cxn>
                  <a:cxn ang="0">
                    <a:pos x="10" y="18"/>
                  </a:cxn>
                  <a:cxn ang="0">
                    <a:pos x="13" y="20"/>
                  </a:cxn>
                  <a:cxn ang="0">
                    <a:pos x="15" y="20"/>
                  </a:cxn>
                  <a:cxn ang="0">
                    <a:pos x="16" y="21"/>
                  </a:cxn>
                  <a:cxn ang="0">
                    <a:pos x="17" y="16"/>
                  </a:cxn>
                  <a:cxn ang="0">
                    <a:pos x="17" y="16"/>
                  </a:cxn>
                  <a:cxn ang="0">
                    <a:pos x="15" y="15"/>
                  </a:cxn>
                  <a:cxn ang="0">
                    <a:pos x="12" y="14"/>
                  </a:cxn>
                  <a:cxn ang="0">
                    <a:pos x="10" y="12"/>
                  </a:cxn>
                  <a:cxn ang="0">
                    <a:pos x="7" y="11"/>
                  </a:cxn>
                  <a:cxn ang="0">
                    <a:pos x="5" y="8"/>
                  </a:cxn>
                  <a:cxn ang="0">
                    <a:pos x="5" y="5"/>
                  </a:cxn>
                  <a:cxn ang="0">
                    <a:pos x="5" y="1"/>
                  </a:cxn>
                  <a:cxn ang="0">
                    <a:pos x="5" y="1"/>
                  </a:cxn>
                  <a:cxn ang="0">
                    <a:pos x="0" y="0"/>
                  </a:cxn>
                </a:cxnLst>
                <a:rect l="0" t="0" r="r" b="b"/>
                <a:pathLst>
                  <a:path w="17" h="21">
                    <a:moveTo>
                      <a:pt x="0" y="0"/>
                    </a:moveTo>
                    <a:lnTo>
                      <a:pt x="0" y="0"/>
                    </a:lnTo>
                    <a:lnTo>
                      <a:pt x="0" y="6"/>
                    </a:lnTo>
                    <a:lnTo>
                      <a:pt x="1" y="10"/>
                    </a:lnTo>
                    <a:lnTo>
                      <a:pt x="4" y="14"/>
                    </a:lnTo>
                    <a:lnTo>
                      <a:pt x="7" y="16"/>
                    </a:lnTo>
                    <a:lnTo>
                      <a:pt x="10" y="18"/>
                    </a:lnTo>
                    <a:lnTo>
                      <a:pt x="13" y="20"/>
                    </a:lnTo>
                    <a:lnTo>
                      <a:pt x="15" y="20"/>
                    </a:lnTo>
                    <a:lnTo>
                      <a:pt x="16" y="21"/>
                    </a:lnTo>
                    <a:lnTo>
                      <a:pt x="17" y="16"/>
                    </a:lnTo>
                    <a:lnTo>
                      <a:pt x="17" y="16"/>
                    </a:lnTo>
                    <a:lnTo>
                      <a:pt x="15" y="15"/>
                    </a:lnTo>
                    <a:lnTo>
                      <a:pt x="12" y="14"/>
                    </a:lnTo>
                    <a:lnTo>
                      <a:pt x="10" y="12"/>
                    </a:lnTo>
                    <a:lnTo>
                      <a:pt x="7" y="11"/>
                    </a:lnTo>
                    <a:lnTo>
                      <a:pt x="5" y="8"/>
                    </a:lnTo>
                    <a:lnTo>
                      <a:pt x="5" y="5"/>
                    </a:lnTo>
                    <a:lnTo>
                      <a:pt x="5" y="1"/>
                    </a:lnTo>
                    <a:lnTo>
                      <a:pt x="5" y="1"/>
                    </a:lnTo>
                    <a:lnTo>
                      <a:pt x="0" y="0"/>
                    </a:lnTo>
                    <a:close/>
                  </a:path>
                </a:pathLst>
              </a:custGeom>
              <a:solidFill>
                <a:srgbClr val="000000"/>
              </a:solidFill>
              <a:ln w="9525">
                <a:noFill/>
                <a:round/>
                <a:headEnd/>
                <a:tailEnd/>
              </a:ln>
            </p:spPr>
            <p:txBody>
              <a:bodyPr/>
              <a:lstStyle/>
              <a:p>
                <a:endParaRPr lang="ru-RU"/>
              </a:p>
            </p:txBody>
          </p:sp>
          <p:sp>
            <p:nvSpPr>
              <p:cNvPr id="219" name="Freeform 101"/>
              <p:cNvSpPr>
                <a:spLocks/>
              </p:cNvSpPr>
              <p:nvPr/>
            </p:nvSpPr>
            <p:spPr bwMode="auto">
              <a:xfrm>
                <a:off x="1136" y="2303"/>
                <a:ext cx="17" cy="66"/>
              </a:xfrm>
              <a:custGeom>
                <a:avLst/>
                <a:gdLst/>
                <a:ahLst/>
                <a:cxnLst>
                  <a:cxn ang="0">
                    <a:pos x="8" y="1"/>
                  </a:cxn>
                  <a:cxn ang="0">
                    <a:pos x="9" y="0"/>
                  </a:cxn>
                  <a:cxn ang="0">
                    <a:pos x="5" y="4"/>
                  </a:cxn>
                  <a:cxn ang="0">
                    <a:pos x="2" y="8"/>
                  </a:cxn>
                  <a:cxn ang="0">
                    <a:pos x="1" y="12"/>
                  </a:cxn>
                  <a:cxn ang="0">
                    <a:pos x="0" y="17"/>
                  </a:cxn>
                  <a:cxn ang="0">
                    <a:pos x="0" y="21"/>
                  </a:cxn>
                  <a:cxn ang="0">
                    <a:pos x="1" y="26"/>
                  </a:cxn>
                  <a:cxn ang="0">
                    <a:pos x="2" y="31"/>
                  </a:cxn>
                  <a:cxn ang="0">
                    <a:pos x="4" y="35"/>
                  </a:cxn>
                  <a:cxn ang="0">
                    <a:pos x="5" y="40"/>
                  </a:cxn>
                  <a:cxn ang="0">
                    <a:pos x="7" y="45"/>
                  </a:cxn>
                  <a:cxn ang="0">
                    <a:pos x="8" y="49"/>
                  </a:cxn>
                  <a:cxn ang="0">
                    <a:pos x="10" y="53"/>
                  </a:cxn>
                  <a:cxn ang="0">
                    <a:pos x="11" y="57"/>
                  </a:cxn>
                  <a:cxn ang="0">
                    <a:pos x="12" y="60"/>
                  </a:cxn>
                  <a:cxn ang="0">
                    <a:pos x="12" y="63"/>
                  </a:cxn>
                  <a:cxn ang="0">
                    <a:pos x="12" y="65"/>
                  </a:cxn>
                  <a:cxn ang="0">
                    <a:pos x="17" y="66"/>
                  </a:cxn>
                  <a:cxn ang="0">
                    <a:pos x="17" y="63"/>
                  </a:cxn>
                  <a:cxn ang="0">
                    <a:pos x="17" y="60"/>
                  </a:cxn>
                  <a:cxn ang="0">
                    <a:pos x="16" y="55"/>
                  </a:cxn>
                  <a:cxn ang="0">
                    <a:pos x="14" y="51"/>
                  </a:cxn>
                  <a:cxn ang="0">
                    <a:pos x="13" y="47"/>
                  </a:cxn>
                  <a:cxn ang="0">
                    <a:pos x="11" y="43"/>
                  </a:cxn>
                  <a:cxn ang="0">
                    <a:pos x="10" y="38"/>
                  </a:cxn>
                  <a:cxn ang="0">
                    <a:pos x="8" y="34"/>
                  </a:cxn>
                  <a:cxn ang="0">
                    <a:pos x="7" y="29"/>
                  </a:cxn>
                  <a:cxn ang="0">
                    <a:pos x="6" y="25"/>
                  </a:cxn>
                  <a:cxn ang="0">
                    <a:pos x="5" y="21"/>
                  </a:cxn>
                  <a:cxn ang="0">
                    <a:pos x="5" y="17"/>
                  </a:cxn>
                  <a:cxn ang="0">
                    <a:pos x="6" y="13"/>
                  </a:cxn>
                  <a:cxn ang="0">
                    <a:pos x="7" y="10"/>
                  </a:cxn>
                  <a:cxn ang="0">
                    <a:pos x="9" y="7"/>
                  </a:cxn>
                  <a:cxn ang="0">
                    <a:pos x="11" y="4"/>
                  </a:cxn>
                  <a:cxn ang="0">
                    <a:pos x="12" y="3"/>
                  </a:cxn>
                  <a:cxn ang="0">
                    <a:pos x="11" y="4"/>
                  </a:cxn>
                  <a:cxn ang="0">
                    <a:pos x="12" y="4"/>
                  </a:cxn>
                  <a:cxn ang="0">
                    <a:pos x="12" y="3"/>
                  </a:cxn>
                  <a:cxn ang="0">
                    <a:pos x="8" y="1"/>
                  </a:cxn>
                </a:cxnLst>
                <a:rect l="0" t="0" r="r" b="b"/>
                <a:pathLst>
                  <a:path w="17" h="66">
                    <a:moveTo>
                      <a:pt x="8" y="1"/>
                    </a:moveTo>
                    <a:lnTo>
                      <a:pt x="9" y="0"/>
                    </a:lnTo>
                    <a:lnTo>
                      <a:pt x="5" y="4"/>
                    </a:lnTo>
                    <a:lnTo>
                      <a:pt x="2" y="8"/>
                    </a:lnTo>
                    <a:lnTo>
                      <a:pt x="1" y="12"/>
                    </a:lnTo>
                    <a:lnTo>
                      <a:pt x="0" y="17"/>
                    </a:lnTo>
                    <a:lnTo>
                      <a:pt x="0" y="21"/>
                    </a:lnTo>
                    <a:lnTo>
                      <a:pt x="1" y="26"/>
                    </a:lnTo>
                    <a:lnTo>
                      <a:pt x="2" y="31"/>
                    </a:lnTo>
                    <a:lnTo>
                      <a:pt x="4" y="35"/>
                    </a:lnTo>
                    <a:lnTo>
                      <a:pt x="5" y="40"/>
                    </a:lnTo>
                    <a:lnTo>
                      <a:pt x="7" y="45"/>
                    </a:lnTo>
                    <a:lnTo>
                      <a:pt x="8" y="49"/>
                    </a:lnTo>
                    <a:lnTo>
                      <a:pt x="10" y="53"/>
                    </a:lnTo>
                    <a:lnTo>
                      <a:pt x="11" y="57"/>
                    </a:lnTo>
                    <a:lnTo>
                      <a:pt x="12" y="60"/>
                    </a:lnTo>
                    <a:lnTo>
                      <a:pt x="12" y="63"/>
                    </a:lnTo>
                    <a:lnTo>
                      <a:pt x="12" y="65"/>
                    </a:lnTo>
                    <a:lnTo>
                      <a:pt x="17" y="66"/>
                    </a:lnTo>
                    <a:lnTo>
                      <a:pt x="17" y="63"/>
                    </a:lnTo>
                    <a:lnTo>
                      <a:pt x="17" y="60"/>
                    </a:lnTo>
                    <a:lnTo>
                      <a:pt x="16" y="55"/>
                    </a:lnTo>
                    <a:lnTo>
                      <a:pt x="14" y="51"/>
                    </a:lnTo>
                    <a:lnTo>
                      <a:pt x="13" y="47"/>
                    </a:lnTo>
                    <a:lnTo>
                      <a:pt x="11" y="43"/>
                    </a:lnTo>
                    <a:lnTo>
                      <a:pt x="10" y="38"/>
                    </a:lnTo>
                    <a:lnTo>
                      <a:pt x="8" y="34"/>
                    </a:lnTo>
                    <a:lnTo>
                      <a:pt x="7" y="29"/>
                    </a:lnTo>
                    <a:lnTo>
                      <a:pt x="6" y="25"/>
                    </a:lnTo>
                    <a:lnTo>
                      <a:pt x="5" y="21"/>
                    </a:lnTo>
                    <a:lnTo>
                      <a:pt x="5" y="17"/>
                    </a:lnTo>
                    <a:lnTo>
                      <a:pt x="6" y="13"/>
                    </a:lnTo>
                    <a:lnTo>
                      <a:pt x="7" y="10"/>
                    </a:lnTo>
                    <a:lnTo>
                      <a:pt x="9" y="7"/>
                    </a:lnTo>
                    <a:lnTo>
                      <a:pt x="11" y="4"/>
                    </a:lnTo>
                    <a:lnTo>
                      <a:pt x="12" y="3"/>
                    </a:lnTo>
                    <a:lnTo>
                      <a:pt x="11" y="4"/>
                    </a:lnTo>
                    <a:lnTo>
                      <a:pt x="12" y="4"/>
                    </a:lnTo>
                    <a:lnTo>
                      <a:pt x="12" y="3"/>
                    </a:lnTo>
                    <a:lnTo>
                      <a:pt x="8" y="1"/>
                    </a:lnTo>
                    <a:close/>
                  </a:path>
                </a:pathLst>
              </a:custGeom>
              <a:solidFill>
                <a:srgbClr val="000000"/>
              </a:solidFill>
              <a:ln w="9525">
                <a:noFill/>
                <a:round/>
                <a:headEnd/>
                <a:tailEnd/>
              </a:ln>
            </p:spPr>
            <p:txBody>
              <a:bodyPr/>
              <a:lstStyle/>
              <a:p>
                <a:endParaRPr lang="ru-RU"/>
              </a:p>
            </p:txBody>
          </p:sp>
          <p:sp>
            <p:nvSpPr>
              <p:cNvPr id="220" name="Freeform 102"/>
              <p:cNvSpPr>
                <a:spLocks/>
              </p:cNvSpPr>
              <p:nvPr/>
            </p:nvSpPr>
            <p:spPr bwMode="auto">
              <a:xfrm>
                <a:off x="1144" y="2289"/>
                <a:ext cx="13" cy="17"/>
              </a:xfrm>
              <a:custGeom>
                <a:avLst/>
                <a:gdLst/>
                <a:ahLst/>
                <a:cxnLst>
                  <a:cxn ang="0">
                    <a:pos x="9" y="1"/>
                  </a:cxn>
                  <a:cxn ang="0">
                    <a:pos x="11" y="2"/>
                  </a:cxn>
                  <a:cxn ang="0">
                    <a:pos x="9" y="0"/>
                  </a:cxn>
                  <a:cxn ang="0">
                    <a:pos x="9" y="1"/>
                  </a:cxn>
                  <a:cxn ang="0">
                    <a:pos x="8" y="2"/>
                  </a:cxn>
                  <a:cxn ang="0">
                    <a:pos x="8" y="3"/>
                  </a:cxn>
                  <a:cxn ang="0">
                    <a:pos x="6" y="4"/>
                  </a:cxn>
                  <a:cxn ang="0">
                    <a:pos x="5" y="7"/>
                  </a:cxn>
                  <a:cxn ang="0">
                    <a:pos x="3" y="11"/>
                  </a:cxn>
                  <a:cxn ang="0">
                    <a:pos x="0" y="15"/>
                  </a:cxn>
                  <a:cxn ang="0">
                    <a:pos x="4" y="17"/>
                  </a:cxn>
                  <a:cxn ang="0">
                    <a:pos x="7" y="13"/>
                  </a:cxn>
                  <a:cxn ang="0">
                    <a:pos x="9" y="9"/>
                  </a:cxn>
                  <a:cxn ang="0">
                    <a:pos x="11" y="6"/>
                  </a:cxn>
                  <a:cxn ang="0">
                    <a:pos x="12" y="5"/>
                  </a:cxn>
                  <a:cxn ang="0">
                    <a:pos x="12" y="4"/>
                  </a:cxn>
                  <a:cxn ang="0">
                    <a:pos x="12" y="3"/>
                  </a:cxn>
                  <a:cxn ang="0">
                    <a:pos x="12" y="3"/>
                  </a:cxn>
                  <a:cxn ang="0">
                    <a:pos x="11" y="2"/>
                  </a:cxn>
                  <a:cxn ang="0">
                    <a:pos x="13" y="3"/>
                  </a:cxn>
                  <a:cxn ang="0">
                    <a:pos x="13" y="3"/>
                  </a:cxn>
                  <a:cxn ang="0">
                    <a:pos x="13" y="3"/>
                  </a:cxn>
                  <a:cxn ang="0">
                    <a:pos x="13" y="3"/>
                  </a:cxn>
                  <a:cxn ang="0">
                    <a:pos x="9" y="1"/>
                  </a:cxn>
                </a:cxnLst>
                <a:rect l="0" t="0" r="r" b="b"/>
                <a:pathLst>
                  <a:path w="13" h="17">
                    <a:moveTo>
                      <a:pt x="9" y="1"/>
                    </a:moveTo>
                    <a:lnTo>
                      <a:pt x="11" y="2"/>
                    </a:lnTo>
                    <a:lnTo>
                      <a:pt x="9" y="0"/>
                    </a:lnTo>
                    <a:lnTo>
                      <a:pt x="9" y="1"/>
                    </a:lnTo>
                    <a:lnTo>
                      <a:pt x="8" y="2"/>
                    </a:lnTo>
                    <a:lnTo>
                      <a:pt x="8" y="3"/>
                    </a:lnTo>
                    <a:lnTo>
                      <a:pt x="6" y="4"/>
                    </a:lnTo>
                    <a:lnTo>
                      <a:pt x="5" y="7"/>
                    </a:lnTo>
                    <a:lnTo>
                      <a:pt x="3" y="11"/>
                    </a:lnTo>
                    <a:lnTo>
                      <a:pt x="0" y="15"/>
                    </a:lnTo>
                    <a:lnTo>
                      <a:pt x="4" y="17"/>
                    </a:lnTo>
                    <a:lnTo>
                      <a:pt x="7" y="13"/>
                    </a:lnTo>
                    <a:lnTo>
                      <a:pt x="9" y="9"/>
                    </a:lnTo>
                    <a:lnTo>
                      <a:pt x="11" y="6"/>
                    </a:lnTo>
                    <a:lnTo>
                      <a:pt x="12" y="5"/>
                    </a:lnTo>
                    <a:lnTo>
                      <a:pt x="12" y="4"/>
                    </a:lnTo>
                    <a:lnTo>
                      <a:pt x="12" y="3"/>
                    </a:lnTo>
                    <a:lnTo>
                      <a:pt x="12" y="3"/>
                    </a:lnTo>
                    <a:lnTo>
                      <a:pt x="11" y="2"/>
                    </a:lnTo>
                    <a:lnTo>
                      <a:pt x="13" y="3"/>
                    </a:lnTo>
                    <a:lnTo>
                      <a:pt x="13" y="3"/>
                    </a:lnTo>
                    <a:lnTo>
                      <a:pt x="13" y="3"/>
                    </a:lnTo>
                    <a:lnTo>
                      <a:pt x="13" y="3"/>
                    </a:lnTo>
                    <a:lnTo>
                      <a:pt x="9" y="1"/>
                    </a:lnTo>
                    <a:close/>
                  </a:path>
                </a:pathLst>
              </a:custGeom>
              <a:solidFill>
                <a:srgbClr val="000000"/>
              </a:solidFill>
              <a:ln w="9525">
                <a:noFill/>
                <a:round/>
                <a:headEnd/>
                <a:tailEnd/>
              </a:ln>
            </p:spPr>
            <p:txBody>
              <a:bodyPr/>
              <a:lstStyle/>
              <a:p>
                <a:endParaRPr lang="ru-RU"/>
              </a:p>
            </p:txBody>
          </p:sp>
          <p:sp>
            <p:nvSpPr>
              <p:cNvPr id="221" name="Freeform 103"/>
              <p:cNvSpPr>
                <a:spLocks/>
              </p:cNvSpPr>
              <p:nvPr/>
            </p:nvSpPr>
            <p:spPr bwMode="auto">
              <a:xfrm>
                <a:off x="1144" y="2276"/>
                <a:ext cx="13" cy="16"/>
              </a:xfrm>
              <a:custGeom>
                <a:avLst/>
                <a:gdLst/>
                <a:ahLst/>
                <a:cxnLst>
                  <a:cxn ang="0">
                    <a:pos x="0" y="5"/>
                  </a:cxn>
                  <a:cxn ang="0">
                    <a:pos x="0" y="5"/>
                  </a:cxn>
                  <a:cxn ang="0">
                    <a:pos x="4" y="6"/>
                  </a:cxn>
                  <a:cxn ang="0">
                    <a:pos x="6" y="7"/>
                  </a:cxn>
                  <a:cxn ang="0">
                    <a:pos x="8" y="8"/>
                  </a:cxn>
                  <a:cxn ang="0">
                    <a:pos x="9" y="10"/>
                  </a:cxn>
                  <a:cxn ang="0">
                    <a:pos x="9" y="12"/>
                  </a:cxn>
                  <a:cxn ang="0">
                    <a:pos x="9" y="13"/>
                  </a:cxn>
                  <a:cxn ang="0">
                    <a:pos x="9" y="14"/>
                  </a:cxn>
                  <a:cxn ang="0">
                    <a:pos x="9" y="14"/>
                  </a:cxn>
                  <a:cxn ang="0">
                    <a:pos x="13" y="16"/>
                  </a:cxn>
                  <a:cxn ang="0">
                    <a:pos x="13" y="15"/>
                  </a:cxn>
                  <a:cxn ang="0">
                    <a:pos x="13" y="13"/>
                  </a:cxn>
                  <a:cxn ang="0">
                    <a:pos x="13" y="11"/>
                  </a:cxn>
                  <a:cxn ang="0">
                    <a:pos x="13" y="8"/>
                  </a:cxn>
                  <a:cxn ang="0">
                    <a:pos x="12" y="6"/>
                  </a:cxn>
                  <a:cxn ang="0">
                    <a:pos x="9" y="3"/>
                  </a:cxn>
                  <a:cxn ang="0">
                    <a:pos x="6" y="1"/>
                  </a:cxn>
                  <a:cxn ang="0">
                    <a:pos x="1" y="0"/>
                  </a:cxn>
                  <a:cxn ang="0">
                    <a:pos x="1" y="0"/>
                  </a:cxn>
                  <a:cxn ang="0">
                    <a:pos x="0" y="5"/>
                  </a:cxn>
                </a:cxnLst>
                <a:rect l="0" t="0" r="r" b="b"/>
                <a:pathLst>
                  <a:path w="13" h="16">
                    <a:moveTo>
                      <a:pt x="0" y="5"/>
                    </a:moveTo>
                    <a:lnTo>
                      <a:pt x="0" y="5"/>
                    </a:lnTo>
                    <a:lnTo>
                      <a:pt x="4" y="6"/>
                    </a:lnTo>
                    <a:lnTo>
                      <a:pt x="6" y="7"/>
                    </a:lnTo>
                    <a:lnTo>
                      <a:pt x="8" y="8"/>
                    </a:lnTo>
                    <a:lnTo>
                      <a:pt x="9" y="10"/>
                    </a:lnTo>
                    <a:lnTo>
                      <a:pt x="9" y="12"/>
                    </a:lnTo>
                    <a:lnTo>
                      <a:pt x="9" y="13"/>
                    </a:lnTo>
                    <a:lnTo>
                      <a:pt x="9" y="14"/>
                    </a:lnTo>
                    <a:lnTo>
                      <a:pt x="9" y="14"/>
                    </a:lnTo>
                    <a:lnTo>
                      <a:pt x="13" y="16"/>
                    </a:lnTo>
                    <a:lnTo>
                      <a:pt x="13" y="15"/>
                    </a:lnTo>
                    <a:lnTo>
                      <a:pt x="13" y="13"/>
                    </a:lnTo>
                    <a:lnTo>
                      <a:pt x="13" y="11"/>
                    </a:lnTo>
                    <a:lnTo>
                      <a:pt x="13" y="8"/>
                    </a:lnTo>
                    <a:lnTo>
                      <a:pt x="12" y="6"/>
                    </a:lnTo>
                    <a:lnTo>
                      <a:pt x="9" y="3"/>
                    </a:lnTo>
                    <a:lnTo>
                      <a:pt x="6" y="1"/>
                    </a:lnTo>
                    <a:lnTo>
                      <a:pt x="1" y="0"/>
                    </a:lnTo>
                    <a:lnTo>
                      <a:pt x="1" y="0"/>
                    </a:lnTo>
                    <a:lnTo>
                      <a:pt x="0" y="5"/>
                    </a:lnTo>
                    <a:close/>
                  </a:path>
                </a:pathLst>
              </a:custGeom>
              <a:solidFill>
                <a:srgbClr val="000000"/>
              </a:solidFill>
              <a:ln w="9525">
                <a:noFill/>
                <a:round/>
                <a:headEnd/>
                <a:tailEnd/>
              </a:ln>
            </p:spPr>
            <p:txBody>
              <a:bodyPr/>
              <a:lstStyle/>
              <a:p>
                <a:endParaRPr lang="ru-RU"/>
              </a:p>
            </p:txBody>
          </p:sp>
          <p:sp>
            <p:nvSpPr>
              <p:cNvPr id="222" name="Freeform 104"/>
              <p:cNvSpPr>
                <a:spLocks/>
              </p:cNvSpPr>
              <p:nvPr/>
            </p:nvSpPr>
            <p:spPr bwMode="auto">
              <a:xfrm>
                <a:off x="1112" y="2276"/>
                <a:ext cx="33" cy="48"/>
              </a:xfrm>
              <a:custGeom>
                <a:avLst/>
                <a:gdLst/>
                <a:ahLst/>
                <a:cxnLst>
                  <a:cxn ang="0">
                    <a:pos x="0" y="46"/>
                  </a:cxn>
                  <a:cxn ang="0">
                    <a:pos x="0" y="46"/>
                  </a:cxn>
                  <a:cxn ang="0">
                    <a:pos x="4" y="48"/>
                  </a:cxn>
                  <a:cxn ang="0">
                    <a:pos x="8" y="48"/>
                  </a:cxn>
                  <a:cxn ang="0">
                    <a:pos x="10" y="46"/>
                  </a:cxn>
                  <a:cxn ang="0">
                    <a:pos x="12" y="43"/>
                  </a:cxn>
                  <a:cxn ang="0">
                    <a:pos x="12" y="39"/>
                  </a:cxn>
                  <a:cxn ang="0">
                    <a:pos x="12" y="35"/>
                  </a:cxn>
                  <a:cxn ang="0">
                    <a:pos x="12" y="31"/>
                  </a:cxn>
                  <a:cxn ang="0">
                    <a:pos x="12" y="26"/>
                  </a:cxn>
                  <a:cxn ang="0">
                    <a:pos x="13" y="22"/>
                  </a:cxn>
                  <a:cxn ang="0">
                    <a:pos x="13" y="17"/>
                  </a:cxn>
                  <a:cxn ang="0">
                    <a:pos x="15" y="13"/>
                  </a:cxn>
                  <a:cxn ang="0">
                    <a:pos x="16" y="10"/>
                  </a:cxn>
                  <a:cxn ang="0">
                    <a:pos x="19" y="8"/>
                  </a:cxn>
                  <a:cxn ang="0">
                    <a:pos x="22" y="6"/>
                  </a:cxn>
                  <a:cxn ang="0">
                    <a:pos x="26" y="5"/>
                  </a:cxn>
                  <a:cxn ang="0">
                    <a:pos x="32" y="5"/>
                  </a:cxn>
                  <a:cxn ang="0">
                    <a:pos x="33" y="0"/>
                  </a:cxn>
                  <a:cxn ang="0">
                    <a:pos x="26" y="0"/>
                  </a:cxn>
                  <a:cxn ang="0">
                    <a:pos x="20" y="1"/>
                  </a:cxn>
                  <a:cxn ang="0">
                    <a:pos x="16" y="4"/>
                  </a:cxn>
                  <a:cxn ang="0">
                    <a:pos x="12" y="8"/>
                  </a:cxn>
                  <a:cxn ang="0">
                    <a:pos x="10" y="12"/>
                  </a:cxn>
                  <a:cxn ang="0">
                    <a:pos x="9" y="16"/>
                  </a:cxn>
                  <a:cxn ang="0">
                    <a:pos x="8" y="21"/>
                  </a:cxn>
                  <a:cxn ang="0">
                    <a:pos x="8" y="26"/>
                  </a:cxn>
                  <a:cxn ang="0">
                    <a:pos x="7" y="31"/>
                  </a:cxn>
                  <a:cxn ang="0">
                    <a:pos x="7" y="35"/>
                  </a:cxn>
                  <a:cxn ang="0">
                    <a:pos x="7" y="39"/>
                  </a:cxn>
                  <a:cxn ang="0">
                    <a:pos x="7" y="41"/>
                  </a:cxn>
                  <a:cxn ang="0">
                    <a:pos x="6" y="43"/>
                  </a:cxn>
                  <a:cxn ang="0">
                    <a:pos x="6" y="44"/>
                  </a:cxn>
                  <a:cxn ang="0">
                    <a:pos x="6" y="43"/>
                  </a:cxn>
                  <a:cxn ang="0">
                    <a:pos x="3" y="42"/>
                  </a:cxn>
                  <a:cxn ang="0">
                    <a:pos x="3" y="43"/>
                  </a:cxn>
                  <a:cxn ang="0">
                    <a:pos x="0" y="46"/>
                  </a:cxn>
                  <a:cxn ang="0">
                    <a:pos x="0" y="46"/>
                  </a:cxn>
                  <a:cxn ang="0">
                    <a:pos x="0" y="46"/>
                  </a:cxn>
                  <a:cxn ang="0">
                    <a:pos x="0" y="46"/>
                  </a:cxn>
                </a:cxnLst>
                <a:rect l="0" t="0" r="r" b="b"/>
                <a:pathLst>
                  <a:path w="33" h="48">
                    <a:moveTo>
                      <a:pt x="0" y="46"/>
                    </a:moveTo>
                    <a:lnTo>
                      <a:pt x="0" y="46"/>
                    </a:lnTo>
                    <a:lnTo>
                      <a:pt x="4" y="48"/>
                    </a:lnTo>
                    <a:lnTo>
                      <a:pt x="8" y="48"/>
                    </a:lnTo>
                    <a:lnTo>
                      <a:pt x="10" y="46"/>
                    </a:lnTo>
                    <a:lnTo>
                      <a:pt x="12" y="43"/>
                    </a:lnTo>
                    <a:lnTo>
                      <a:pt x="12" y="39"/>
                    </a:lnTo>
                    <a:lnTo>
                      <a:pt x="12" y="35"/>
                    </a:lnTo>
                    <a:lnTo>
                      <a:pt x="12" y="31"/>
                    </a:lnTo>
                    <a:lnTo>
                      <a:pt x="12" y="26"/>
                    </a:lnTo>
                    <a:lnTo>
                      <a:pt x="13" y="22"/>
                    </a:lnTo>
                    <a:lnTo>
                      <a:pt x="13" y="17"/>
                    </a:lnTo>
                    <a:lnTo>
                      <a:pt x="15" y="13"/>
                    </a:lnTo>
                    <a:lnTo>
                      <a:pt x="16" y="10"/>
                    </a:lnTo>
                    <a:lnTo>
                      <a:pt x="19" y="8"/>
                    </a:lnTo>
                    <a:lnTo>
                      <a:pt x="22" y="6"/>
                    </a:lnTo>
                    <a:lnTo>
                      <a:pt x="26" y="5"/>
                    </a:lnTo>
                    <a:lnTo>
                      <a:pt x="32" y="5"/>
                    </a:lnTo>
                    <a:lnTo>
                      <a:pt x="33" y="0"/>
                    </a:lnTo>
                    <a:lnTo>
                      <a:pt x="26" y="0"/>
                    </a:lnTo>
                    <a:lnTo>
                      <a:pt x="20" y="1"/>
                    </a:lnTo>
                    <a:lnTo>
                      <a:pt x="16" y="4"/>
                    </a:lnTo>
                    <a:lnTo>
                      <a:pt x="12" y="8"/>
                    </a:lnTo>
                    <a:lnTo>
                      <a:pt x="10" y="12"/>
                    </a:lnTo>
                    <a:lnTo>
                      <a:pt x="9" y="16"/>
                    </a:lnTo>
                    <a:lnTo>
                      <a:pt x="8" y="21"/>
                    </a:lnTo>
                    <a:lnTo>
                      <a:pt x="8" y="26"/>
                    </a:lnTo>
                    <a:lnTo>
                      <a:pt x="7" y="31"/>
                    </a:lnTo>
                    <a:lnTo>
                      <a:pt x="7" y="35"/>
                    </a:lnTo>
                    <a:lnTo>
                      <a:pt x="7" y="39"/>
                    </a:lnTo>
                    <a:lnTo>
                      <a:pt x="7" y="41"/>
                    </a:lnTo>
                    <a:lnTo>
                      <a:pt x="6" y="43"/>
                    </a:lnTo>
                    <a:lnTo>
                      <a:pt x="6" y="44"/>
                    </a:lnTo>
                    <a:lnTo>
                      <a:pt x="6" y="43"/>
                    </a:lnTo>
                    <a:lnTo>
                      <a:pt x="3" y="42"/>
                    </a:lnTo>
                    <a:lnTo>
                      <a:pt x="3" y="43"/>
                    </a:lnTo>
                    <a:lnTo>
                      <a:pt x="0" y="46"/>
                    </a:lnTo>
                    <a:lnTo>
                      <a:pt x="0" y="46"/>
                    </a:lnTo>
                    <a:lnTo>
                      <a:pt x="0" y="46"/>
                    </a:lnTo>
                    <a:lnTo>
                      <a:pt x="0" y="46"/>
                    </a:lnTo>
                    <a:close/>
                  </a:path>
                </a:pathLst>
              </a:custGeom>
              <a:solidFill>
                <a:srgbClr val="000000"/>
              </a:solidFill>
              <a:ln w="9525">
                <a:noFill/>
                <a:round/>
                <a:headEnd/>
                <a:tailEnd/>
              </a:ln>
            </p:spPr>
            <p:txBody>
              <a:bodyPr/>
              <a:lstStyle/>
              <a:p>
                <a:endParaRPr lang="ru-RU"/>
              </a:p>
            </p:txBody>
          </p:sp>
          <p:sp>
            <p:nvSpPr>
              <p:cNvPr id="223" name="Freeform 105"/>
              <p:cNvSpPr>
                <a:spLocks/>
              </p:cNvSpPr>
              <p:nvPr/>
            </p:nvSpPr>
            <p:spPr bwMode="auto">
              <a:xfrm>
                <a:off x="1064" y="2278"/>
                <a:ext cx="51" cy="44"/>
              </a:xfrm>
              <a:custGeom>
                <a:avLst/>
                <a:gdLst/>
                <a:ahLst/>
                <a:cxnLst>
                  <a:cxn ang="0">
                    <a:pos x="4" y="24"/>
                  </a:cxn>
                  <a:cxn ang="0">
                    <a:pos x="7" y="22"/>
                  </a:cxn>
                  <a:cxn ang="0">
                    <a:pos x="6" y="16"/>
                  </a:cxn>
                  <a:cxn ang="0">
                    <a:pos x="5" y="11"/>
                  </a:cxn>
                  <a:cxn ang="0">
                    <a:pos x="5" y="8"/>
                  </a:cxn>
                  <a:cxn ang="0">
                    <a:pos x="5" y="6"/>
                  </a:cxn>
                  <a:cxn ang="0">
                    <a:pos x="5" y="5"/>
                  </a:cxn>
                  <a:cxn ang="0">
                    <a:pos x="6" y="5"/>
                  </a:cxn>
                  <a:cxn ang="0">
                    <a:pos x="6" y="5"/>
                  </a:cxn>
                  <a:cxn ang="0">
                    <a:pos x="8" y="6"/>
                  </a:cxn>
                  <a:cxn ang="0">
                    <a:pos x="11" y="7"/>
                  </a:cxn>
                  <a:cxn ang="0">
                    <a:pos x="14" y="10"/>
                  </a:cxn>
                  <a:cxn ang="0">
                    <a:pos x="18" y="14"/>
                  </a:cxn>
                  <a:cxn ang="0">
                    <a:pos x="23" y="18"/>
                  </a:cxn>
                  <a:cxn ang="0">
                    <a:pos x="29" y="23"/>
                  </a:cxn>
                  <a:cxn ang="0">
                    <a:pos x="34" y="29"/>
                  </a:cxn>
                  <a:cxn ang="0">
                    <a:pos x="41" y="36"/>
                  </a:cxn>
                  <a:cxn ang="0">
                    <a:pos x="48" y="44"/>
                  </a:cxn>
                  <a:cxn ang="0">
                    <a:pos x="51" y="41"/>
                  </a:cxn>
                  <a:cxn ang="0">
                    <a:pos x="44" y="33"/>
                  </a:cxn>
                  <a:cxn ang="0">
                    <a:pos x="38" y="26"/>
                  </a:cxn>
                  <a:cxn ang="0">
                    <a:pos x="32" y="20"/>
                  </a:cxn>
                  <a:cxn ang="0">
                    <a:pos x="26" y="15"/>
                  </a:cxn>
                  <a:cxn ang="0">
                    <a:pos x="22" y="10"/>
                  </a:cxn>
                  <a:cxn ang="0">
                    <a:pos x="17" y="6"/>
                  </a:cxn>
                  <a:cxn ang="0">
                    <a:pos x="14" y="4"/>
                  </a:cxn>
                  <a:cxn ang="0">
                    <a:pos x="10" y="1"/>
                  </a:cxn>
                  <a:cxn ang="0">
                    <a:pos x="7" y="0"/>
                  </a:cxn>
                  <a:cxn ang="0">
                    <a:pos x="4" y="0"/>
                  </a:cxn>
                  <a:cxn ang="0">
                    <a:pos x="2" y="2"/>
                  </a:cxn>
                  <a:cxn ang="0">
                    <a:pos x="0" y="5"/>
                  </a:cxn>
                  <a:cxn ang="0">
                    <a:pos x="0" y="8"/>
                  </a:cxn>
                  <a:cxn ang="0">
                    <a:pos x="0" y="12"/>
                  </a:cxn>
                  <a:cxn ang="0">
                    <a:pos x="1" y="17"/>
                  </a:cxn>
                  <a:cxn ang="0">
                    <a:pos x="2" y="23"/>
                  </a:cxn>
                  <a:cxn ang="0">
                    <a:pos x="5" y="20"/>
                  </a:cxn>
                  <a:cxn ang="0">
                    <a:pos x="4" y="24"/>
                  </a:cxn>
                  <a:cxn ang="0">
                    <a:pos x="8" y="26"/>
                  </a:cxn>
                  <a:cxn ang="0">
                    <a:pos x="7" y="22"/>
                  </a:cxn>
                  <a:cxn ang="0">
                    <a:pos x="4" y="24"/>
                  </a:cxn>
                </a:cxnLst>
                <a:rect l="0" t="0" r="r" b="b"/>
                <a:pathLst>
                  <a:path w="51" h="44">
                    <a:moveTo>
                      <a:pt x="4" y="24"/>
                    </a:moveTo>
                    <a:lnTo>
                      <a:pt x="7" y="22"/>
                    </a:lnTo>
                    <a:lnTo>
                      <a:pt x="6" y="16"/>
                    </a:lnTo>
                    <a:lnTo>
                      <a:pt x="5" y="11"/>
                    </a:lnTo>
                    <a:lnTo>
                      <a:pt x="5" y="8"/>
                    </a:lnTo>
                    <a:lnTo>
                      <a:pt x="5" y="6"/>
                    </a:lnTo>
                    <a:lnTo>
                      <a:pt x="5" y="5"/>
                    </a:lnTo>
                    <a:lnTo>
                      <a:pt x="6" y="5"/>
                    </a:lnTo>
                    <a:lnTo>
                      <a:pt x="6" y="5"/>
                    </a:lnTo>
                    <a:lnTo>
                      <a:pt x="8" y="6"/>
                    </a:lnTo>
                    <a:lnTo>
                      <a:pt x="11" y="7"/>
                    </a:lnTo>
                    <a:lnTo>
                      <a:pt x="14" y="10"/>
                    </a:lnTo>
                    <a:lnTo>
                      <a:pt x="18" y="14"/>
                    </a:lnTo>
                    <a:lnTo>
                      <a:pt x="23" y="18"/>
                    </a:lnTo>
                    <a:lnTo>
                      <a:pt x="29" y="23"/>
                    </a:lnTo>
                    <a:lnTo>
                      <a:pt x="34" y="29"/>
                    </a:lnTo>
                    <a:lnTo>
                      <a:pt x="41" y="36"/>
                    </a:lnTo>
                    <a:lnTo>
                      <a:pt x="48" y="44"/>
                    </a:lnTo>
                    <a:lnTo>
                      <a:pt x="51" y="41"/>
                    </a:lnTo>
                    <a:lnTo>
                      <a:pt x="44" y="33"/>
                    </a:lnTo>
                    <a:lnTo>
                      <a:pt x="38" y="26"/>
                    </a:lnTo>
                    <a:lnTo>
                      <a:pt x="32" y="20"/>
                    </a:lnTo>
                    <a:lnTo>
                      <a:pt x="26" y="15"/>
                    </a:lnTo>
                    <a:lnTo>
                      <a:pt x="22" y="10"/>
                    </a:lnTo>
                    <a:lnTo>
                      <a:pt x="17" y="6"/>
                    </a:lnTo>
                    <a:lnTo>
                      <a:pt x="14" y="4"/>
                    </a:lnTo>
                    <a:lnTo>
                      <a:pt x="10" y="1"/>
                    </a:lnTo>
                    <a:lnTo>
                      <a:pt x="7" y="0"/>
                    </a:lnTo>
                    <a:lnTo>
                      <a:pt x="4" y="0"/>
                    </a:lnTo>
                    <a:lnTo>
                      <a:pt x="2" y="2"/>
                    </a:lnTo>
                    <a:lnTo>
                      <a:pt x="0" y="5"/>
                    </a:lnTo>
                    <a:lnTo>
                      <a:pt x="0" y="8"/>
                    </a:lnTo>
                    <a:lnTo>
                      <a:pt x="0" y="12"/>
                    </a:lnTo>
                    <a:lnTo>
                      <a:pt x="1" y="17"/>
                    </a:lnTo>
                    <a:lnTo>
                      <a:pt x="2" y="23"/>
                    </a:lnTo>
                    <a:lnTo>
                      <a:pt x="5" y="20"/>
                    </a:lnTo>
                    <a:lnTo>
                      <a:pt x="4" y="24"/>
                    </a:lnTo>
                    <a:lnTo>
                      <a:pt x="8" y="26"/>
                    </a:lnTo>
                    <a:lnTo>
                      <a:pt x="7" y="22"/>
                    </a:lnTo>
                    <a:lnTo>
                      <a:pt x="4" y="24"/>
                    </a:lnTo>
                    <a:close/>
                  </a:path>
                </a:pathLst>
              </a:custGeom>
              <a:solidFill>
                <a:srgbClr val="000000"/>
              </a:solidFill>
              <a:ln w="9525">
                <a:noFill/>
                <a:round/>
                <a:headEnd/>
                <a:tailEnd/>
              </a:ln>
            </p:spPr>
            <p:txBody>
              <a:bodyPr/>
              <a:lstStyle/>
              <a:p>
                <a:endParaRPr lang="ru-RU"/>
              </a:p>
            </p:txBody>
          </p:sp>
          <p:sp>
            <p:nvSpPr>
              <p:cNvPr id="224" name="Freeform 106"/>
              <p:cNvSpPr>
                <a:spLocks/>
              </p:cNvSpPr>
              <p:nvPr/>
            </p:nvSpPr>
            <p:spPr bwMode="auto">
              <a:xfrm>
                <a:off x="1054" y="2297"/>
                <a:ext cx="15" cy="11"/>
              </a:xfrm>
              <a:custGeom>
                <a:avLst/>
                <a:gdLst/>
                <a:ahLst/>
                <a:cxnLst>
                  <a:cxn ang="0">
                    <a:pos x="4" y="11"/>
                  </a:cxn>
                  <a:cxn ang="0">
                    <a:pos x="5" y="10"/>
                  </a:cxn>
                  <a:cxn ang="0">
                    <a:pos x="5" y="10"/>
                  </a:cxn>
                  <a:cxn ang="0">
                    <a:pos x="5" y="9"/>
                  </a:cxn>
                  <a:cxn ang="0">
                    <a:pos x="5" y="7"/>
                  </a:cxn>
                  <a:cxn ang="0">
                    <a:pos x="6" y="6"/>
                  </a:cxn>
                  <a:cxn ang="0">
                    <a:pos x="7" y="5"/>
                  </a:cxn>
                  <a:cxn ang="0">
                    <a:pos x="8" y="4"/>
                  </a:cxn>
                  <a:cxn ang="0">
                    <a:pos x="10" y="4"/>
                  </a:cxn>
                  <a:cxn ang="0">
                    <a:pos x="14" y="5"/>
                  </a:cxn>
                  <a:cxn ang="0">
                    <a:pos x="15" y="1"/>
                  </a:cxn>
                  <a:cxn ang="0">
                    <a:pos x="11" y="0"/>
                  </a:cxn>
                  <a:cxn ang="0">
                    <a:pos x="7" y="0"/>
                  </a:cxn>
                  <a:cxn ang="0">
                    <a:pos x="4" y="1"/>
                  </a:cxn>
                  <a:cxn ang="0">
                    <a:pos x="1" y="4"/>
                  </a:cxn>
                  <a:cxn ang="0">
                    <a:pos x="1" y="6"/>
                  </a:cxn>
                  <a:cxn ang="0">
                    <a:pos x="0" y="8"/>
                  </a:cxn>
                  <a:cxn ang="0">
                    <a:pos x="0" y="9"/>
                  </a:cxn>
                  <a:cxn ang="0">
                    <a:pos x="0" y="10"/>
                  </a:cxn>
                  <a:cxn ang="0">
                    <a:pos x="0" y="9"/>
                  </a:cxn>
                  <a:cxn ang="0">
                    <a:pos x="4" y="11"/>
                  </a:cxn>
                  <a:cxn ang="0">
                    <a:pos x="5" y="11"/>
                  </a:cxn>
                  <a:cxn ang="0">
                    <a:pos x="5" y="10"/>
                  </a:cxn>
                  <a:cxn ang="0">
                    <a:pos x="4" y="11"/>
                  </a:cxn>
                </a:cxnLst>
                <a:rect l="0" t="0" r="r" b="b"/>
                <a:pathLst>
                  <a:path w="15" h="11">
                    <a:moveTo>
                      <a:pt x="4" y="11"/>
                    </a:moveTo>
                    <a:lnTo>
                      <a:pt x="5" y="10"/>
                    </a:lnTo>
                    <a:lnTo>
                      <a:pt x="5" y="10"/>
                    </a:lnTo>
                    <a:lnTo>
                      <a:pt x="5" y="9"/>
                    </a:lnTo>
                    <a:lnTo>
                      <a:pt x="5" y="7"/>
                    </a:lnTo>
                    <a:lnTo>
                      <a:pt x="6" y="6"/>
                    </a:lnTo>
                    <a:lnTo>
                      <a:pt x="7" y="5"/>
                    </a:lnTo>
                    <a:lnTo>
                      <a:pt x="8" y="4"/>
                    </a:lnTo>
                    <a:lnTo>
                      <a:pt x="10" y="4"/>
                    </a:lnTo>
                    <a:lnTo>
                      <a:pt x="14" y="5"/>
                    </a:lnTo>
                    <a:lnTo>
                      <a:pt x="15" y="1"/>
                    </a:lnTo>
                    <a:lnTo>
                      <a:pt x="11" y="0"/>
                    </a:lnTo>
                    <a:lnTo>
                      <a:pt x="7" y="0"/>
                    </a:lnTo>
                    <a:lnTo>
                      <a:pt x="4" y="1"/>
                    </a:lnTo>
                    <a:lnTo>
                      <a:pt x="1" y="4"/>
                    </a:lnTo>
                    <a:lnTo>
                      <a:pt x="1" y="6"/>
                    </a:lnTo>
                    <a:lnTo>
                      <a:pt x="0" y="8"/>
                    </a:lnTo>
                    <a:lnTo>
                      <a:pt x="0" y="9"/>
                    </a:lnTo>
                    <a:lnTo>
                      <a:pt x="0" y="10"/>
                    </a:lnTo>
                    <a:lnTo>
                      <a:pt x="0" y="9"/>
                    </a:lnTo>
                    <a:lnTo>
                      <a:pt x="4" y="11"/>
                    </a:lnTo>
                    <a:lnTo>
                      <a:pt x="5" y="11"/>
                    </a:lnTo>
                    <a:lnTo>
                      <a:pt x="5" y="10"/>
                    </a:lnTo>
                    <a:lnTo>
                      <a:pt x="4" y="11"/>
                    </a:lnTo>
                    <a:close/>
                  </a:path>
                </a:pathLst>
              </a:custGeom>
              <a:solidFill>
                <a:srgbClr val="000000"/>
              </a:solidFill>
              <a:ln w="9525">
                <a:noFill/>
                <a:round/>
                <a:headEnd/>
                <a:tailEnd/>
              </a:ln>
            </p:spPr>
            <p:txBody>
              <a:bodyPr/>
              <a:lstStyle/>
              <a:p>
                <a:endParaRPr lang="ru-RU"/>
              </a:p>
            </p:txBody>
          </p:sp>
          <p:sp>
            <p:nvSpPr>
              <p:cNvPr id="225" name="Freeform 107"/>
              <p:cNvSpPr>
                <a:spLocks/>
              </p:cNvSpPr>
              <p:nvPr/>
            </p:nvSpPr>
            <p:spPr bwMode="auto">
              <a:xfrm>
                <a:off x="1052" y="2306"/>
                <a:ext cx="6" cy="9"/>
              </a:xfrm>
              <a:custGeom>
                <a:avLst/>
                <a:gdLst/>
                <a:ahLst/>
                <a:cxnLst>
                  <a:cxn ang="0">
                    <a:pos x="3" y="9"/>
                  </a:cxn>
                  <a:cxn ang="0">
                    <a:pos x="5" y="8"/>
                  </a:cxn>
                  <a:cxn ang="0">
                    <a:pos x="6" y="2"/>
                  </a:cxn>
                  <a:cxn ang="0">
                    <a:pos x="2" y="0"/>
                  </a:cxn>
                  <a:cxn ang="0">
                    <a:pos x="0" y="6"/>
                  </a:cxn>
                  <a:cxn ang="0">
                    <a:pos x="2" y="5"/>
                  </a:cxn>
                  <a:cxn ang="0">
                    <a:pos x="3" y="9"/>
                  </a:cxn>
                  <a:cxn ang="0">
                    <a:pos x="4" y="9"/>
                  </a:cxn>
                  <a:cxn ang="0">
                    <a:pos x="5" y="8"/>
                  </a:cxn>
                  <a:cxn ang="0">
                    <a:pos x="3" y="9"/>
                  </a:cxn>
                </a:cxnLst>
                <a:rect l="0" t="0" r="r" b="b"/>
                <a:pathLst>
                  <a:path w="6" h="9">
                    <a:moveTo>
                      <a:pt x="3" y="9"/>
                    </a:moveTo>
                    <a:lnTo>
                      <a:pt x="5" y="8"/>
                    </a:lnTo>
                    <a:lnTo>
                      <a:pt x="6" y="2"/>
                    </a:lnTo>
                    <a:lnTo>
                      <a:pt x="2" y="0"/>
                    </a:lnTo>
                    <a:lnTo>
                      <a:pt x="0" y="6"/>
                    </a:lnTo>
                    <a:lnTo>
                      <a:pt x="2" y="5"/>
                    </a:lnTo>
                    <a:lnTo>
                      <a:pt x="3" y="9"/>
                    </a:lnTo>
                    <a:lnTo>
                      <a:pt x="4" y="9"/>
                    </a:lnTo>
                    <a:lnTo>
                      <a:pt x="5" y="8"/>
                    </a:lnTo>
                    <a:lnTo>
                      <a:pt x="3" y="9"/>
                    </a:lnTo>
                    <a:close/>
                  </a:path>
                </a:pathLst>
              </a:custGeom>
              <a:solidFill>
                <a:srgbClr val="000000"/>
              </a:solidFill>
              <a:ln w="9525">
                <a:noFill/>
                <a:round/>
                <a:headEnd/>
                <a:tailEnd/>
              </a:ln>
            </p:spPr>
            <p:txBody>
              <a:bodyPr/>
              <a:lstStyle/>
              <a:p>
                <a:endParaRPr lang="ru-RU"/>
              </a:p>
            </p:txBody>
          </p:sp>
          <p:sp>
            <p:nvSpPr>
              <p:cNvPr id="226" name="Freeform 108"/>
              <p:cNvSpPr>
                <a:spLocks/>
              </p:cNvSpPr>
              <p:nvPr/>
            </p:nvSpPr>
            <p:spPr bwMode="auto">
              <a:xfrm>
                <a:off x="1045" y="2311"/>
                <a:ext cx="10" cy="7"/>
              </a:xfrm>
              <a:custGeom>
                <a:avLst/>
                <a:gdLst/>
                <a:ahLst/>
                <a:cxnLst>
                  <a:cxn ang="0">
                    <a:pos x="4" y="6"/>
                  </a:cxn>
                  <a:cxn ang="0">
                    <a:pos x="3" y="7"/>
                  </a:cxn>
                  <a:cxn ang="0">
                    <a:pos x="10" y="4"/>
                  </a:cxn>
                  <a:cxn ang="0">
                    <a:pos x="9" y="0"/>
                  </a:cxn>
                  <a:cxn ang="0">
                    <a:pos x="1" y="3"/>
                  </a:cxn>
                  <a:cxn ang="0">
                    <a:pos x="0" y="4"/>
                  </a:cxn>
                  <a:cxn ang="0">
                    <a:pos x="1" y="3"/>
                  </a:cxn>
                  <a:cxn ang="0">
                    <a:pos x="1" y="3"/>
                  </a:cxn>
                  <a:cxn ang="0">
                    <a:pos x="0" y="4"/>
                  </a:cxn>
                  <a:cxn ang="0">
                    <a:pos x="4" y="6"/>
                  </a:cxn>
                </a:cxnLst>
                <a:rect l="0" t="0" r="r" b="b"/>
                <a:pathLst>
                  <a:path w="10" h="7">
                    <a:moveTo>
                      <a:pt x="4" y="6"/>
                    </a:moveTo>
                    <a:lnTo>
                      <a:pt x="3" y="7"/>
                    </a:lnTo>
                    <a:lnTo>
                      <a:pt x="10" y="4"/>
                    </a:lnTo>
                    <a:lnTo>
                      <a:pt x="9" y="0"/>
                    </a:lnTo>
                    <a:lnTo>
                      <a:pt x="1" y="3"/>
                    </a:lnTo>
                    <a:lnTo>
                      <a:pt x="0" y="4"/>
                    </a:lnTo>
                    <a:lnTo>
                      <a:pt x="1" y="3"/>
                    </a:lnTo>
                    <a:lnTo>
                      <a:pt x="1" y="3"/>
                    </a:lnTo>
                    <a:lnTo>
                      <a:pt x="0" y="4"/>
                    </a:lnTo>
                    <a:lnTo>
                      <a:pt x="4" y="6"/>
                    </a:lnTo>
                    <a:close/>
                  </a:path>
                </a:pathLst>
              </a:custGeom>
              <a:solidFill>
                <a:srgbClr val="000000"/>
              </a:solidFill>
              <a:ln w="9525">
                <a:noFill/>
                <a:round/>
                <a:headEnd/>
                <a:tailEnd/>
              </a:ln>
            </p:spPr>
            <p:txBody>
              <a:bodyPr/>
              <a:lstStyle/>
              <a:p>
                <a:endParaRPr lang="ru-RU"/>
              </a:p>
            </p:txBody>
          </p:sp>
          <p:sp>
            <p:nvSpPr>
              <p:cNvPr id="227" name="Freeform 109"/>
              <p:cNvSpPr>
                <a:spLocks/>
              </p:cNvSpPr>
              <p:nvPr/>
            </p:nvSpPr>
            <p:spPr bwMode="auto">
              <a:xfrm>
                <a:off x="1037" y="2315"/>
                <a:ext cx="12" cy="19"/>
              </a:xfrm>
              <a:custGeom>
                <a:avLst/>
                <a:gdLst/>
                <a:ahLst/>
                <a:cxnLst>
                  <a:cxn ang="0">
                    <a:pos x="3" y="19"/>
                  </a:cxn>
                  <a:cxn ang="0">
                    <a:pos x="5" y="18"/>
                  </a:cxn>
                  <a:cxn ang="0">
                    <a:pos x="12" y="2"/>
                  </a:cxn>
                  <a:cxn ang="0">
                    <a:pos x="8" y="0"/>
                  </a:cxn>
                  <a:cxn ang="0">
                    <a:pos x="0" y="16"/>
                  </a:cxn>
                  <a:cxn ang="0">
                    <a:pos x="2" y="15"/>
                  </a:cxn>
                  <a:cxn ang="0">
                    <a:pos x="3" y="19"/>
                  </a:cxn>
                  <a:cxn ang="0">
                    <a:pos x="5" y="19"/>
                  </a:cxn>
                  <a:cxn ang="0">
                    <a:pos x="5" y="18"/>
                  </a:cxn>
                  <a:cxn ang="0">
                    <a:pos x="3" y="19"/>
                  </a:cxn>
                </a:cxnLst>
                <a:rect l="0" t="0" r="r" b="b"/>
                <a:pathLst>
                  <a:path w="12" h="19">
                    <a:moveTo>
                      <a:pt x="3" y="19"/>
                    </a:moveTo>
                    <a:lnTo>
                      <a:pt x="5" y="18"/>
                    </a:lnTo>
                    <a:lnTo>
                      <a:pt x="12" y="2"/>
                    </a:lnTo>
                    <a:lnTo>
                      <a:pt x="8" y="0"/>
                    </a:lnTo>
                    <a:lnTo>
                      <a:pt x="0" y="16"/>
                    </a:lnTo>
                    <a:lnTo>
                      <a:pt x="2" y="15"/>
                    </a:lnTo>
                    <a:lnTo>
                      <a:pt x="3" y="19"/>
                    </a:lnTo>
                    <a:lnTo>
                      <a:pt x="5" y="19"/>
                    </a:lnTo>
                    <a:lnTo>
                      <a:pt x="5" y="18"/>
                    </a:lnTo>
                    <a:lnTo>
                      <a:pt x="3" y="19"/>
                    </a:lnTo>
                    <a:close/>
                  </a:path>
                </a:pathLst>
              </a:custGeom>
              <a:solidFill>
                <a:srgbClr val="000000"/>
              </a:solidFill>
              <a:ln w="9525">
                <a:noFill/>
                <a:round/>
                <a:headEnd/>
                <a:tailEnd/>
              </a:ln>
            </p:spPr>
            <p:txBody>
              <a:bodyPr/>
              <a:lstStyle/>
              <a:p>
                <a:endParaRPr lang="ru-RU"/>
              </a:p>
            </p:txBody>
          </p:sp>
          <p:sp>
            <p:nvSpPr>
              <p:cNvPr id="228" name="Freeform 110"/>
              <p:cNvSpPr>
                <a:spLocks/>
              </p:cNvSpPr>
              <p:nvPr/>
            </p:nvSpPr>
            <p:spPr bwMode="auto">
              <a:xfrm>
                <a:off x="1028" y="2330"/>
                <a:ext cx="12" cy="13"/>
              </a:xfrm>
              <a:custGeom>
                <a:avLst/>
                <a:gdLst/>
                <a:ahLst/>
                <a:cxnLst>
                  <a:cxn ang="0">
                    <a:pos x="4" y="13"/>
                  </a:cxn>
                  <a:cxn ang="0">
                    <a:pos x="4" y="13"/>
                  </a:cxn>
                  <a:cxn ang="0">
                    <a:pos x="6" y="10"/>
                  </a:cxn>
                  <a:cxn ang="0">
                    <a:pos x="8" y="8"/>
                  </a:cxn>
                  <a:cxn ang="0">
                    <a:pos x="9" y="7"/>
                  </a:cxn>
                  <a:cxn ang="0">
                    <a:pos x="10" y="6"/>
                  </a:cxn>
                  <a:cxn ang="0">
                    <a:pos x="11" y="5"/>
                  </a:cxn>
                  <a:cxn ang="0">
                    <a:pos x="12" y="4"/>
                  </a:cxn>
                  <a:cxn ang="0">
                    <a:pos x="12" y="4"/>
                  </a:cxn>
                  <a:cxn ang="0">
                    <a:pos x="12" y="4"/>
                  </a:cxn>
                  <a:cxn ang="0">
                    <a:pos x="11" y="0"/>
                  </a:cxn>
                  <a:cxn ang="0">
                    <a:pos x="11" y="0"/>
                  </a:cxn>
                  <a:cxn ang="0">
                    <a:pos x="10" y="0"/>
                  </a:cxn>
                  <a:cxn ang="0">
                    <a:pos x="8" y="1"/>
                  </a:cxn>
                  <a:cxn ang="0">
                    <a:pos x="7" y="2"/>
                  </a:cxn>
                  <a:cxn ang="0">
                    <a:pos x="5" y="4"/>
                  </a:cxn>
                  <a:cxn ang="0">
                    <a:pos x="4" y="5"/>
                  </a:cxn>
                  <a:cxn ang="0">
                    <a:pos x="2" y="7"/>
                  </a:cxn>
                  <a:cxn ang="0">
                    <a:pos x="0" y="10"/>
                  </a:cxn>
                  <a:cxn ang="0">
                    <a:pos x="0" y="10"/>
                  </a:cxn>
                  <a:cxn ang="0">
                    <a:pos x="4" y="13"/>
                  </a:cxn>
                </a:cxnLst>
                <a:rect l="0" t="0" r="r" b="b"/>
                <a:pathLst>
                  <a:path w="12" h="13">
                    <a:moveTo>
                      <a:pt x="4" y="13"/>
                    </a:moveTo>
                    <a:lnTo>
                      <a:pt x="4" y="13"/>
                    </a:lnTo>
                    <a:lnTo>
                      <a:pt x="6" y="10"/>
                    </a:lnTo>
                    <a:lnTo>
                      <a:pt x="8" y="8"/>
                    </a:lnTo>
                    <a:lnTo>
                      <a:pt x="9" y="7"/>
                    </a:lnTo>
                    <a:lnTo>
                      <a:pt x="10" y="6"/>
                    </a:lnTo>
                    <a:lnTo>
                      <a:pt x="11" y="5"/>
                    </a:lnTo>
                    <a:lnTo>
                      <a:pt x="12" y="4"/>
                    </a:lnTo>
                    <a:lnTo>
                      <a:pt x="12" y="4"/>
                    </a:lnTo>
                    <a:lnTo>
                      <a:pt x="12" y="4"/>
                    </a:lnTo>
                    <a:lnTo>
                      <a:pt x="11" y="0"/>
                    </a:lnTo>
                    <a:lnTo>
                      <a:pt x="11" y="0"/>
                    </a:lnTo>
                    <a:lnTo>
                      <a:pt x="10" y="0"/>
                    </a:lnTo>
                    <a:lnTo>
                      <a:pt x="8" y="1"/>
                    </a:lnTo>
                    <a:lnTo>
                      <a:pt x="7" y="2"/>
                    </a:lnTo>
                    <a:lnTo>
                      <a:pt x="5" y="4"/>
                    </a:lnTo>
                    <a:lnTo>
                      <a:pt x="4" y="5"/>
                    </a:lnTo>
                    <a:lnTo>
                      <a:pt x="2" y="7"/>
                    </a:lnTo>
                    <a:lnTo>
                      <a:pt x="0" y="10"/>
                    </a:lnTo>
                    <a:lnTo>
                      <a:pt x="0" y="10"/>
                    </a:lnTo>
                    <a:lnTo>
                      <a:pt x="4" y="13"/>
                    </a:lnTo>
                    <a:close/>
                  </a:path>
                </a:pathLst>
              </a:custGeom>
              <a:solidFill>
                <a:srgbClr val="000000"/>
              </a:solidFill>
              <a:ln w="9525">
                <a:noFill/>
                <a:round/>
                <a:headEnd/>
                <a:tailEnd/>
              </a:ln>
            </p:spPr>
            <p:txBody>
              <a:bodyPr/>
              <a:lstStyle/>
              <a:p>
                <a:endParaRPr lang="ru-RU"/>
              </a:p>
            </p:txBody>
          </p:sp>
          <p:sp>
            <p:nvSpPr>
              <p:cNvPr id="229" name="Freeform 111"/>
              <p:cNvSpPr>
                <a:spLocks/>
              </p:cNvSpPr>
              <p:nvPr/>
            </p:nvSpPr>
            <p:spPr bwMode="auto">
              <a:xfrm>
                <a:off x="1026" y="2340"/>
                <a:ext cx="16" cy="40"/>
              </a:xfrm>
              <a:custGeom>
                <a:avLst/>
                <a:gdLst/>
                <a:ahLst/>
                <a:cxnLst>
                  <a:cxn ang="0">
                    <a:pos x="16" y="36"/>
                  </a:cxn>
                  <a:cxn ang="0">
                    <a:pos x="16" y="37"/>
                  </a:cxn>
                  <a:cxn ang="0">
                    <a:pos x="16" y="37"/>
                  </a:cxn>
                  <a:cxn ang="0">
                    <a:pos x="15" y="36"/>
                  </a:cxn>
                  <a:cxn ang="0">
                    <a:pos x="14" y="34"/>
                  </a:cxn>
                  <a:cxn ang="0">
                    <a:pos x="14" y="33"/>
                  </a:cxn>
                  <a:cxn ang="0">
                    <a:pos x="12" y="31"/>
                  </a:cxn>
                  <a:cxn ang="0">
                    <a:pos x="11" y="29"/>
                  </a:cxn>
                  <a:cxn ang="0">
                    <a:pos x="10" y="26"/>
                  </a:cxn>
                  <a:cxn ang="0">
                    <a:pos x="9" y="24"/>
                  </a:cxn>
                  <a:cxn ang="0">
                    <a:pos x="7" y="21"/>
                  </a:cxn>
                  <a:cxn ang="0">
                    <a:pos x="6" y="18"/>
                  </a:cxn>
                  <a:cxn ang="0">
                    <a:pos x="6" y="15"/>
                  </a:cxn>
                  <a:cxn ang="0">
                    <a:pos x="5" y="12"/>
                  </a:cxn>
                  <a:cxn ang="0">
                    <a:pos x="5" y="10"/>
                  </a:cxn>
                  <a:cxn ang="0">
                    <a:pos x="5" y="7"/>
                  </a:cxn>
                  <a:cxn ang="0">
                    <a:pos x="5" y="5"/>
                  </a:cxn>
                  <a:cxn ang="0">
                    <a:pos x="6" y="3"/>
                  </a:cxn>
                  <a:cxn ang="0">
                    <a:pos x="2" y="0"/>
                  </a:cxn>
                  <a:cxn ang="0">
                    <a:pos x="1" y="3"/>
                  </a:cxn>
                  <a:cxn ang="0">
                    <a:pos x="0" y="6"/>
                  </a:cxn>
                  <a:cxn ang="0">
                    <a:pos x="0" y="10"/>
                  </a:cxn>
                  <a:cxn ang="0">
                    <a:pos x="0" y="13"/>
                  </a:cxn>
                  <a:cxn ang="0">
                    <a:pos x="1" y="16"/>
                  </a:cxn>
                  <a:cxn ang="0">
                    <a:pos x="2" y="20"/>
                  </a:cxn>
                  <a:cxn ang="0">
                    <a:pos x="3" y="23"/>
                  </a:cxn>
                  <a:cxn ang="0">
                    <a:pos x="4" y="25"/>
                  </a:cxn>
                  <a:cxn ang="0">
                    <a:pos x="5" y="28"/>
                  </a:cxn>
                  <a:cxn ang="0">
                    <a:pos x="7" y="31"/>
                  </a:cxn>
                  <a:cxn ang="0">
                    <a:pos x="8" y="34"/>
                  </a:cxn>
                  <a:cxn ang="0">
                    <a:pos x="9" y="35"/>
                  </a:cxn>
                  <a:cxn ang="0">
                    <a:pos x="10" y="37"/>
                  </a:cxn>
                  <a:cxn ang="0">
                    <a:pos x="11" y="39"/>
                  </a:cxn>
                  <a:cxn ang="0">
                    <a:pos x="12" y="39"/>
                  </a:cxn>
                  <a:cxn ang="0">
                    <a:pos x="12" y="39"/>
                  </a:cxn>
                  <a:cxn ang="0">
                    <a:pos x="12" y="40"/>
                  </a:cxn>
                  <a:cxn ang="0">
                    <a:pos x="12" y="39"/>
                  </a:cxn>
                  <a:cxn ang="0">
                    <a:pos x="12" y="39"/>
                  </a:cxn>
                  <a:cxn ang="0">
                    <a:pos x="12" y="40"/>
                  </a:cxn>
                  <a:cxn ang="0">
                    <a:pos x="16" y="36"/>
                  </a:cxn>
                </a:cxnLst>
                <a:rect l="0" t="0" r="r" b="b"/>
                <a:pathLst>
                  <a:path w="16" h="40">
                    <a:moveTo>
                      <a:pt x="16" y="36"/>
                    </a:moveTo>
                    <a:lnTo>
                      <a:pt x="16" y="37"/>
                    </a:lnTo>
                    <a:lnTo>
                      <a:pt x="16" y="37"/>
                    </a:lnTo>
                    <a:lnTo>
                      <a:pt x="15" y="36"/>
                    </a:lnTo>
                    <a:lnTo>
                      <a:pt x="14" y="34"/>
                    </a:lnTo>
                    <a:lnTo>
                      <a:pt x="14" y="33"/>
                    </a:lnTo>
                    <a:lnTo>
                      <a:pt x="12" y="31"/>
                    </a:lnTo>
                    <a:lnTo>
                      <a:pt x="11" y="29"/>
                    </a:lnTo>
                    <a:lnTo>
                      <a:pt x="10" y="26"/>
                    </a:lnTo>
                    <a:lnTo>
                      <a:pt x="9" y="24"/>
                    </a:lnTo>
                    <a:lnTo>
                      <a:pt x="7" y="21"/>
                    </a:lnTo>
                    <a:lnTo>
                      <a:pt x="6" y="18"/>
                    </a:lnTo>
                    <a:lnTo>
                      <a:pt x="6" y="15"/>
                    </a:lnTo>
                    <a:lnTo>
                      <a:pt x="5" y="12"/>
                    </a:lnTo>
                    <a:lnTo>
                      <a:pt x="5" y="10"/>
                    </a:lnTo>
                    <a:lnTo>
                      <a:pt x="5" y="7"/>
                    </a:lnTo>
                    <a:lnTo>
                      <a:pt x="5" y="5"/>
                    </a:lnTo>
                    <a:lnTo>
                      <a:pt x="6" y="3"/>
                    </a:lnTo>
                    <a:lnTo>
                      <a:pt x="2" y="0"/>
                    </a:lnTo>
                    <a:lnTo>
                      <a:pt x="1" y="3"/>
                    </a:lnTo>
                    <a:lnTo>
                      <a:pt x="0" y="6"/>
                    </a:lnTo>
                    <a:lnTo>
                      <a:pt x="0" y="10"/>
                    </a:lnTo>
                    <a:lnTo>
                      <a:pt x="0" y="13"/>
                    </a:lnTo>
                    <a:lnTo>
                      <a:pt x="1" y="16"/>
                    </a:lnTo>
                    <a:lnTo>
                      <a:pt x="2" y="20"/>
                    </a:lnTo>
                    <a:lnTo>
                      <a:pt x="3" y="23"/>
                    </a:lnTo>
                    <a:lnTo>
                      <a:pt x="4" y="25"/>
                    </a:lnTo>
                    <a:lnTo>
                      <a:pt x="5" y="28"/>
                    </a:lnTo>
                    <a:lnTo>
                      <a:pt x="7" y="31"/>
                    </a:lnTo>
                    <a:lnTo>
                      <a:pt x="8" y="34"/>
                    </a:lnTo>
                    <a:lnTo>
                      <a:pt x="9" y="35"/>
                    </a:lnTo>
                    <a:lnTo>
                      <a:pt x="10" y="37"/>
                    </a:lnTo>
                    <a:lnTo>
                      <a:pt x="11" y="39"/>
                    </a:lnTo>
                    <a:lnTo>
                      <a:pt x="12" y="39"/>
                    </a:lnTo>
                    <a:lnTo>
                      <a:pt x="12" y="39"/>
                    </a:lnTo>
                    <a:lnTo>
                      <a:pt x="12" y="40"/>
                    </a:lnTo>
                    <a:lnTo>
                      <a:pt x="12" y="39"/>
                    </a:lnTo>
                    <a:lnTo>
                      <a:pt x="12" y="39"/>
                    </a:lnTo>
                    <a:lnTo>
                      <a:pt x="12" y="40"/>
                    </a:lnTo>
                    <a:lnTo>
                      <a:pt x="16" y="36"/>
                    </a:lnTo>
                    <a:close/>
                  </a:path>
                </a:pathLst>
              </a:custGeom>
              <a:solidFill>
                <a:srgbClr val="000000"/>
              </a:solidFill>
              <a:ln w="9525">
                <a:noFill/>
                <a:round/>
                <a:headEnd/>
                <a:tailEnd/>
              </a:ln>
            </p:spPr>
            <p:txBody>
              <a:bodyPr/>
              <a:lstStyle/>
              <a:p>
                <a:endParaRPr lang="ru-RU"/>
              </a:p>
            </p:txBody>
          </p:sp>
          <p:sp>
            <p:nvSpPr>
              <p:cNvPr id="230" name="Freeform 112"/>
              <p:cNvSpPr>
                <a:spLocks/>
              </p:cNvSpPr>
              <p:nvPr/>
            </p:nvSpPr>
            <p:spPr bwMode="auto">
              <a:xfrm>
                <a:off x="1087" y="2359"/>
                <a:ext cx="30" cy="11"/>
              </a:xfrm>
              <a:custGeom>
                <a:avLst/>
                <a:gdLst/>
                <a:ahLst/>
                <a:cxnLst>
                  <a:cxn ang="0">
                    <a:pos x="0" y="0"/>
                  </a:cxn>
                  <a:cxn ang="0">
                    <a:pos x="0" y="0"/>
                  </a:cxn>
                  <a:cxn ang="0">
                    <a:pos x="1" y="0"/>
                  </a:cxn>
                  <a:cxn ang="0">
                    <a:pos x="2" y="0"/>
                  </a:cxn>
                  <a:cxn ang="0">
                    <a:pos x="4" y="0"/>
                  </a:cxn>
                  <a:cxn ang="0">
                    <a:pos x="6" y="0"/>
                  </a:cxn>
                  <a:cxn ang="0">
                    <a:pos x="8" y="0"/>
                  </a:cxn>
                  <a:cxn ang="0">
                    <a:pos x="11" y="0"/>
                  </a:cxn>
                  <a:cxn ang="0">
                    <a:pos x="13" y="0"/>
                  </a:cxn>
                  <a:cxn ang="0">
                    <a:pos x="16" y="0"/>
                  </a:cxn>
                  <a:cxn ang="0">
                    <a:pos x="19" y="1"/>
                  </a:cxn>
                  <a:cxn ang="0">
                    <a:pos x="21" y="1"/>
                  </a:cxn>
                  <a:cxn ang="0">
                    <a:pos x="23" y="3"/>
                  </a:cxn>
                  <a:cxn ang="0">
                    <a:pos x="25" y="4"/>
                  </a:cxn>
                  <a:cxn ang="0">
                    <a:pos x="27" y="6"/>
                  </a:cxn>
                  <a:cxn ang="0">
                    <a:pos x="28" y="8"/>
                  </a:cxn>
                  <a:cxn ang="0">
                    <a:pos x="30" y="11"/>
                  </a:cxn>
                  <a:cxn ang="0">
                    <a:pos x="0" y="0"/>
                  </a:cxn>
                </a:cxnLst>
                <a:rect l="0" t="0" r="r" b="b"/>
                <a:pathLst>
                  <a:path w="30" h="11">
                    <a:moveTo>
                      <a:pt x="0" y="0"/>
                    </a:moveTo>
                    <a:lnTo>
                      <a:pt x="0" y="0"/>
                    </a:lnTo>
                    <a:lnTo>
                      <a:pt x="1" y="0"/>
                    </a:lnTo>
                    <a:lnTo>
                      <a:pt x="2" y="0"/>
                    </a:lnTo>
                    <a:lnTo>
                      <a:pt x="4" y="0"/>
                    </a:lnTo>
                    <a:lnTo>
                      <a:pt x="6" y="0"/>
                    </a:lnTo>
                    <a:lnTo>
                      <a:pt x="8" y="0"/>
                    </a:lnTo>
                    <a:lnTo>
                      <a:pt x="11" y="0"/>
                    </a:lnTo>
                    <a:lnTo>
                      <a:pt x="13" y="0"/>
                    </a:lnTo>
                    <a:lnTo>
                      <a:pt x="16" y="0"/>
                    </a:lnTo>
                    <a:lnTo>
                      <a:pt x="19" y="1"/>
                    </a:lnTo>
                    <a:lnTo>
                      <a:pt x="21" y="1"/>
                    </a:lnTo>
                    <a:lnTo>
                      <a:pt x="23" y="3"/>
                    </a:lnTo>
                    <a:lnTo>
                      <a:pt x="25" y="4"/>
                    </a:lnTo>
                    <a:lnTo>
                      <a:pt x="27" y="6"/>
                    </a:lnTo>
                    <a:lnTo>
                      <a:pt x="28" y="8"/>
                    </a:lnTo>
                    <a:lnTo>
                      <a:pt x="30" y="11"/>
                    </a:lnTo>
                    <a:lnTo>
                      <a:pt x="0" y="0"/>
                    </a:lnTo>
                    <a:close/>
                  </a:path>
                </a:pathLst>
              </a:custGeom>
              <a:solidFill>
                <a:srgbClr val="FFBFA3"/>
              </a:solidFill>
              <a:ln w="9525">
                <a:noFill/>
                <a:round/>
                <a:headEnd/>
                <a:tailEnd/>
              </a:ln>
            </p:spPr>
            <p:txBody>
              <a:bodyPr/>
              <a:lstStyle/>
              <a:p>
                <a:endParaRPr lang="ru-RU"/>
              </a:p>
            </p:txBody>
          </p:sp>
          <p:sp>
            <p:nvSpPr>
              <p:cNvPr id="231" name="Freeform 113"/>
              <p:cNvSpPr>
                <a:spLocks/>
              </p:cNvSpPr>
              <p:nvPr/>
            </p:nvSpPr>
            <p:spPr bwMode="auto">
              <a:xfrm>
                <a:off x="1087" y="2357"/>
                <a:ext cx="31" cy="13"/>
              </a:xfrm>
              <a:custGeom>
                <a:avLst/>
                <a:gdLst/>
                <a:ahLst/>
                <a:cxnLst>
                  <a:cxn ang="0">
                    <a:pos x="31" y="12"/>
                  </a:cxn>
                  <a:cxn ang="0">
                    <a:pos x="30" y="10"/>
                  </a:cxn>
                  <a:cxn ang="0">
                    <a:pos x="28" y="7"/>
                  </a:cxn>
                  <a:cxn ang="0">
                    <a:pos x="26" y="5"/>
                  </a:cxn>
                  <a:cxn ang="0">
                    <a:pos x="24" y="4"/>
                  </a:cxn>
                  <a:cxn ang="0">
                    <a:pos x="22" y="3"/>
                  </a:cxn>
                  <a:cxn ang="0">
                    <a:pos x="19" y="1"/>
                  </a:cxn>
                  <a:cxn ang="0">
                    <a:pos x="16" y="1"/>
                  </a:cxn>
                  <a:cxn ang="0">
                    <a:pos x="13" y="0"/>
                  </a:cxn>
                  <a:cxn ang="0">
                    <a:pos x="11" y="0"/>
                  </a:cxn>
                  <a:cxn ang="0">
                    <a:pos x="8" y="0"/>
                  </a:cxn>
                  <a:cxn ang="0">
                    <a:pos x="6" y="0"/>
                  </a:cxn>
                  <a:cxn ang="0">
                    <a:pos x="4" y="0"/>
                  </a:cxn>
                  <a:cxn ang="0">
                    <a:pos x="2" y="1"/>
                  </a:cxn>
                  <a:cxn ang="0">
                    <a:pos x="1" y="1"/>
                  </a:cxn>
                  <a:cxn ang="0">
                    <a:pos x="0" y="1"/>
                  </a:cxn>
                  <a:cxn ang="0">
                    <a:pos x="0" y="1"/>
                  </a:cxn>
                  <a:cxn ang="0">
                    <a:pos x="0" y="3"/>
                  </a:cxn>
                  <a:cxn ang="0">
                    <a:pos x="0" y="3"/>
                  </a:cxn>
                  <a:cxn ang="0">
                    <a:pos x="1" y="3"/>
                  </a:cxn>
                  <a:cxn ang="0">
                    <a:pos x="2" y="3"/>
                  </a:cxn>
                  <a:cxn ang="0">
                    <a:pos x="4" y="3"/>
                  </a:cxn>
                  <a:cxn ang="0">
                    <a:pos x="6" y="3"/>
                  </a:cxn>
                  <a:cxn ang="0">
                    <a:pos x="8" y="3"/>
                  </a:cxn>
                  <a:cxn ang="0">
                    <a:pos x="11" y="3"/>
                  </a:cxn>
                  <a:cxn ang="0">
                    <a:pos x="13" y="3"/>
                  </a:cxn>
                  <a:cxn ang="0">
                    <a:pos x="15" y="3"/>
                  </a:cxn>
                  <a:cxn ang="0">
                    <a:pos x="18" y="4"/>
                  </a:cxn>
                  <a:cxn ang="0">
                    <a:pos x="20" y="5"/>
                  </a:cxn>
                  <a:cxn ang="0">
                    <a:pos x="23" y="6"/>
                  </a:cxn>
                  <a:cxn ang="0">
                    <a:pos x="25" y="7"/>
                  </a:cxn>
                  <a:cxn ang="0">
                    <a:pos x="26" y="8"/>
                  </a:cxn>
                  <a:cxn ang="0">
                    <a:pos x="28" y="11"/>
                  </a:cxn>
                  <a:cxn ang="0">
                    <a:pos x="28" y="13"/>
                  </a:cxn>
                  <a:cxn ang="0">
                    <a:pos x="31" y="12"/>
                  </a:cxn>
                </a:cxnLst>
                <a:rect l="0" t="0" r="r" b="b"/>
                <a:pathLst>
                  <a:path w="31" h="13">
                    <a:moveTo>
                      <a:pt x="31" y="12"/>
                    </a:moveTo>
                    <a:lnTo>
                      <a:pt x="30" y="10"/>
                    </a:lnTo>
                    <a:lnTo>
                      <a:pt x="28" y="7"/>
                    </a:lnTo>
                    <a:lnTo>
                      <a:pt x="26" y="5"/>
                    </a:lnTo>
                    <a:lnTo>
                      <a:pt x="24" y="4"/>
                    </a:lnTo>
                    <a:lnTo>
                      <a:pt x="22" y="3"/>
                    </a:lnTo>
                    <a:lnTo>
                      <a:pt x="19" y="1"/>
                    </a:lnTo>
                    <a:lnTo>
                      <a:pt x="16" y="1"/>
                    </a:lnTo>
                    <a:lnTo>
                      <a:pt x="13" y="0"/>
                    </a:lnTo>
                    <a:lnTo>
                      <a:pt x="11" y="0"/>
                    </a:lnTo>
                    <a:lnTo>
                      <a:pt x="8" y="0"/>
                    </a:lnTo>
                    <a:lnTo>
                      <a:pt x="6" y="0"/>
                    </a:lnTo>
                    <a:lnTo>
                      <a:pt x="4" y="0"/>
                    </a:lnTo>
                    <a:lnTo>
                      <a:pt x="2" y="1"/>
                    </a:lnTo>
                    <a:lnTo>
                      <a:pt x="1" y="1"/>
                    </a:lnTo>
                    <a:lnTo>
                      <a:pt x="0" y="1"/>
                    </a:lnTo>
                    <a:lnTo>
                      <a:pt x="0" y="1"/>
                    </a:lnTo>
                    <a:lnTo>
                      <a:pt x="0" y="3"/>
                    </a:lnTo>
                    <a:lnTo>
                      <a:pt x="0" y="3"/>
                    </a:lnTo>
                    <a:lnTo>
                      <a:pt x="1" y="3"/>
                    </a:lnTo>
                    <a:lnTo>
                      <a:pt x="2" y="3"/>
                    </a:lnTo>
                    <a:lnTo>
                      <a:pt x="4" y="3"/>
                    </a:lnTo>
                    <a:lnTo>
                      <a:pt x="6" y="3"/>
                    </a:lnTo>
                    <a:lnTo>
                      <a:pt x="8" y="3"/>
                    </a:lnTo>
                    <a:lnTo>
                      <a:pt x="11" y="3"/>
                    </a:lnTo>
                    <a:lnTo>
                      <a:pt x="13" y="3"/>
                    </a:lnTo>
                    <a:lnTo>
                      <a:pt x="15" y="3"/>
                    </a:lnTo>
                    <a:lnTo>
                      <a:pt x="18" y="4"/>
                    </a:lnTo>
                    <a:lnTo>
                      <a:pt x="20" y="5"/>
                    </a:lnTo>
                    <a:lnTo>
                      <a:pt x="23" y="6"/>
                    </a:lnTo>
                    <a:lnTo>
                      <a:pt x="25" y="7"/>
                    </a:lnTo>
                    <a:lnTo>
                      <a:pt x="26" y="8"/>
                    </a:lnTo>
                    <a:lnTo>
                      <a:pt x="28" y="11"/>
                    </a:lnTo>
                    <a:lnTo>
                      <a:pt x="28" y="13"/>
                    </a:lnTo>
                    <a:lnTo>
                      <a:pt x="31" y="12"/>
                    </a:lnTo>
                    <a:close/>
                  </a:path>
                </a:pathLst>
              </a:custGeom>
              <a:solidFill>
                <a:srgbClr val="000000"/>
              </a:solidFill>
              <a:ln w="9525">
                <a:noFill/>
                <a:round/>
                <a:headEnd/>
                <a:tailEnd/>
              </a:ln>
            </p:spPr>
            <p:txBody>
              <a:bodyPr/>
              <a:lstStyle/>
              <a:p>
                <a:endParaRPr lang="ru-RU"/>
              </a:p>
            </p:txBody>
          </p:sp>
          <p:sp>
            <p:nvSpPr>
              <p:cNvPr id="232" name="Freeform 114"/>
              <p:cNvSpPr>
                <a:spLocks/>
              </p:cNvSpPr>
              <p:nvPr/>
            </p:nvSpPr>
            <p:spPr bwMode="auto">
              <a:xfrm>
                <a:off x="1094" y="2288"/>
                <a:ext cx="5" cy="6"/>
              </a:xfrm>
              <a:custGeom>
                <a:avLst/>
                <a:gdLst/>
                <a:ahLst/>
                <a:cxnLst>
                  <a:cxn ang="0">
                    <a:pos x="5" y="0"/>
                  </a:cxn>
                  <a:cxn ang="0">
                    <a:pos x="0" y="6"/>
                  </a:cxn>
                  <a:cxn ang="0">
                    <a:pos x="5" y="0"/>
                  </a:cxn>
                </a:cxnLst>
                <a:rect l="0" t="0" r="r" b="b"/>
                <a:pathLst>
                  <a:path w="5" h="6">
                    <a:moveTo>
                      <a:pt x="5" y="0"/>
                    </a:moveTo>
                    <a:lnTo>
                      <a:pt x="0" y="6"/>
                    </a:lnTo>
                    <a:lnTo>
                      <a:pt x="5" y="0"/>
                    </a:lnTo>
                    <a:close/>
                  </a:path>
                </a:pathLst>
              </a:custGeom>
              <a:solidFill>
                <a:srgbClr val="FFFFFF"/>
              </a:solidFill>
              <a:ln w="9525">
                <a:noFill/>
                <a:round/>
                <a:headEnd/>
                <a:tailEnd/>
              </a:ln>
            </p:spPr>
            <p:txBody>
              <a:bodyPr/>
              <a:lstStyle/>
              <a:p>
                <a:endParaRPr lang="ru-RU"/>
              </a:p>
            </p:txBody>
          </p:sp>
          <p:sp>
            <p:nvSpPr>
              <p:cNvPr id="233" name="Freeform 115"/>
              <p:cNvSpPr>
                <a:spLocks/>
              </p:cNvSpPr>
              <p:nvPr/>
            </p:nvSpPr>
            <p:spPr bwMode="auto">
              <a:xfrm>
                <a:off x="1093" y="2287"/>
                <a:ext cx="7" cy="8"/>
              </a:xfrm>
              <a:custGeom>
                <a:avLst/>
                <a:gdLst/>
                <a:ahLst/>
                <a:cxnLst>
                  <a:cxn ang="0">
                    <a:pos x="1" y="7"/>
                  </a:cxn>
                  <a:cxn ang="0">
                    <a:pos x="2" y="8"/>
                  </a:cxn>
                  <a:cxn ang="0">
                    <a:pos x="7" y="2"/>
                  </a:cxn>
                  <a:cxn ang="0">
                    <a:pos x="5" y="0"/>
                  </a:cxn>
                  <a:cxn ang="0">
                    <a:pos x="0" y="6"/>
                  </a:cxn>
                  <a:cxn ang="0">
                    <a:pos x="1" y="7"/>
                  </a:cxn>
                </a:cxnLst>
                <a:rect l="0" t="0" r="r" b="b"/>
                <a:pathLst>
                  <a:path w="7" h="8">
                    <a:moveTo>
                      <a:pt x="1" y="7"/>
                    </a:moveTo>
                    <a:lnTo>
                      <a:pt x="2" y="8"/>
                    </a:lnTo>
                    <a:lnTo>
                      <a:pt x="7" y="2"/>
                    </a:lnTo>
                    <a:lnTo>
                      <a:pt x="5" y="0"/>
                    </a:lnTo>
                    <a:lnTo>
                      <a:pt x="0" y="6"/>
                    </a:lnTo>
                    <a:lnTo>
                      <a:pt x="1" y="7"/>
                    </a:lnTo>
                    <a:close/>
                  </a:path>
                </a:pathLst>
              </a:custGeom>
              <a:solidFill>
                <a:srgbClr val="000000"/>
              </a:solidFill>
              <a:ln w="9525">
                <a:noFill/>
                <a:round/>
                <a:headEnd/>
                <a:tailEnd/>
              </a:ln>
            </p:spPr>
            <p:txBody>
              <a:bodyPr/>
              <a:lstStyle/>
              <a:p>
                <a:endParaRPr lang="ru-RU"/>
              </a:p>
            </p:txBody>
          </p:sp>
          <p:sp>
            <p:nvSpPr>
              <p:cNvPr id="234" name="Freeform 116"/>
              <p:cNvSpPr>
                <a:spLocks/>
              </p:cNvSpPr>
              <p:nvPr/>
            </p:nvSpPr>
            <p:spPr bwMode="auto">
              <a:xfrm>
                <a:off x="1430" y="2203"/>
                <a:ext cx="35" cy="40"/>
              </a:xfrm>
              <a:custGeom>
                <a:avLst/>
                <a:gdLst/>
                <a:ahLst/>
                <a:cxnLst>
                  <a:cxn ang="0">
                    <a:pos x="29" y="40"/>
                  </a:cxn>
                  <a:cxn ang="0">
                    <a:pos x="35" y="0"/>
                  </a:cxn>
                  <a:cxn ang="0">
                    <a:pos x="0" y="0"/>
                  </a:cxn>
                  <a:cxn ang="0">
                    <a:pos x="7" y="40"/>
                  </a:cxn>
                  <a:cxn ang="0">
                    <a:pos x="29" y="40"/>
                  </a:cxn>
                </a:cxnLst>
                <a:rect l="0" t="0" r="r" b="b"/>
                <a:pathLst>
                  <a:path w="35" h="40">
                    <a:moveTo>
                      <a:pt x="29" y="40"/>
                    </a:moveTo>
                    <a:lnTo>
                      <a:pt x="35" y="0"/>
                    </a:lnTo>
                    <a:lnTo>
                      <a:pt x="0" y="0"/>
                    </a:lnTo>
                    <a:lnTo>
                      <a:pt x="7" y="40"/>
                    </a:lnTo>
                    <a:lnTo>
                      <a:pt x="29" y="40"/>
                    </a:lnTo>
                    <a:close/>
                  </a:path>
                </a:pathLst>
              </a:custGeom>
              <a:solidFill>
                <a:srgbClr val="FFFFFF"/>
              </a:solidFill>
              <a:ln w="9525">
                <a:noFill/>
                <a:round/>
                <a:headEnd/>
                <a:tailEnd/>
              </a:ln>
            </p:spPr>
            <p:txBody>
              <a:bodyPr/>
              <a:lstStyle/>
              <a:p>
                <a:endParaRPr lang="ru-RU"/>
              </a:p>
            </p:txBody>
          </p:sp>
          <p:sp>
            <p:nvSpPr>
              <p:cNvPr id="235" name="Freeform 117"/>
              <p:cNvSpPr>
                <a:spLocks/>
              </p:cNvSpPr>
              <p:nvPr/>
            </p:nvSpPr>
            <p:spPr bwMode="auto">
              <a:xfrm>
                <a:off x="1458" y="2202"/>
                <a:ext cx="8" cy="41"/>
              </a:xfrm>
              <a:custGeom>
                <a:avLst/>
                <a:gdLst/>
                <a:ahLst/>
                <a:cxnLst>
                  <a:cxn ang="0">
                    <a:pos x="7" y="2"/>
                  </a:cxn>
                  <a:cxn ang="0">
                    <a:pos x="6" y="0"/>
                  </a:cxn>
                  <a:cxn ang="0">
                    <a:pos x="0" y="40"/>
                  </a:cxn>
                  <a:cxn ang="0">
                    <a:pos x="2" y="41"/>
                  </a:cxn>
                  <a:cxn ang="0">
                    <a:pos x="8" y="1"/>
                  </a:cxn>
                  <a:cxn ang="0">
                    <a:pos x="7" y="0"/>
                  </a:cxn>
                  <a:cxn ang="0">
                    <a:pos x="8" y="1"/>
                  </a:cxn>
                  <a:cxn ang="0">
                    <a:pos x="8" y="0"/>
                  </a:cxn>
                  <a:cxn ang="0">
                    <a:pos x="7" y="0"/>
                  </a:cxn>
                  <a:cxn ang="0">
                    <a:pos x="7" y="2"/>
                  </a:cxn>
                </a:cxnLst>
                <a:rect l="0" t="0" r="r" b="b"/>
                <a:pathLst>
                  <a:path w="8" h="41">
                    <a:moveTo>
                      <a:pt x="7" y="2"/>
                    </a:moveTo>
                    <a:lnTo>
                      <a:pt x="6" y="0"/>
                    </a:lnTo>
                    <a:lnTo>
                      <a:pt x="0" y="40"/>
                    </a:lnTo>
                    <a:lnTo>
                      <a:pt x="2" y="41"/>
                    </a:lnTo>
                    <a:lnTo>
                      <a:pt x="8" y="1"/>
                    </a:lnTo>
                    <a:lnTo>
                      <a:pt x="7" y="0"/>
                    </a:lnTo>
                    <a:lnTo>
                      <a:pt x="8" y="1"/>
                    </a:lnTo>
                    <a:lnTo>
                      <a:pt x="8" y="0"/>
                    </a:lnTo>
                    <a:lnTo>
                      <a:pt x="7" y="0"/>
                    </a:lnTo>
                    <a:lnTo>
                      <a:pt x="7" y="2"/>
                    </a:lnTo>
                    <a:close/>
                  </a:path>
                </a:pathLst>
              </a:custGeom>
              <a:solidFill>
                <a:srgbClr val="000000"/>
              </a:solidFill>
              <a:ln w="9525">
                <a:noFill/>
                <a:round/>
                <a:headEnd/>
                <a:tailEnd/>
              </a:ln>
            </p:spPr>
            <p:txBody>
              <a:bodyPr/>
              <a:lstStyle/>
              <a:p>
                <a:endParaRPr lang="ru-RU"/>
              </a:p>
            </p:txBody>
          </p:sp>
          <p:sp>
            <p:nvSpPr>
              <p:cNvPr id="236" name="Freeform 118"/>
              <p:cNvSpPr>
                <a:spLocks/>
              </p:cNvSpPr>
              <p:nvPr/>
            </p:nvSpPr>
            <p:spPr bwMode="auto">
              <a:xfrm>
                <a:off x="1429" y="2202"/>
                <a:ext cx="36" cy="2"/>
              </a:xfrm>
              <a:custGeom>
                <a:avLst/>
                <a:gdLst/>
                <a:ahLst/>
                <a:cxnLst>
                  <a:cxn ang="0">
                    <a:pos x="2" y="0"/>
                  </a:cxn>
                  <a:cxn ang="0">
                    <a:pos x="1" y="2"/>
                  </a:cxn>
                  <a:cxn ang="0">
                    <a:pos x="36" y="2"/>
                  </a:cxn>
                  <a:cxn ang="0">
                    <a:pos x="36" y="0"/>
                  </a:cxn>
                  <a:cxn ang="0">
                    <a:pos x="1" y="0"/>
                  </a:cxn>
                  <a:cxn ang="0">
                    <a:pos x="0" y="1"/>
                  </a:cxn>
                  <a:cxn ang="0">
                    <a:pos x="1" y="0"/>
                  </a:cxn>
                  <a:cxn ang="0">
                    <a:pos x="0" y="0"/>
                  </a:cxn>
                  <a:cxn ang="0">
                    <a:pos x="0" y="1"/>
                  </a:cxn>
                  <a:cxn ang="0">
                    <a:pos x="2" y="0"/>
                  </a:cxn>
                </a:cxnLst>
                <a:rect l="0" t="0" r="r" b="b"/>
                <a:pathLst>
                  <a:path w="36" h="2">
                    <a:moveTo>
                      <a:pt x="2" y="0"/>
                    </a:moveTo>
                    <a:lnTo>
                      <a:pt x="1" y="2"/>
                    </a:lnTo>
                    <a:lnTo>
                      <a:pt x="36" y="2"/>
                    </a:lnTo>
                    <a:lnTo>
                      <a:pt x="36" y="0"/>
                    </a:lnTo>
                    <a:lnTo>
                      <a:pt x="1" y="0"/>
                    </a:lnTo>
                    <a:lnTo>
                      <a:pt x="0" y="1"/>
                    </a:lnTo>
                    <a:lnTo>
                      <a:pt x="1" y="0"/>
                    </a:lnTo>
                    <a:lnTo>
                      <a:pt x="0" y="0"/>
                    </a:lnTo>
                    <a:lnTo>
                      <a:pt x="0" y="1"/>
                    </a:lnTo>
                    <a:lnTo>
                      <a:pt x="2" y="0"/>
                    </a:lnTo>
                    <a:close/>
                  </a:path>
                </a:pathLst>
              </a:custGeom>
              <a:solidFill>
                <a:srgbClr val="000000"/>
              </a:solidFill>
              <a:ln w="9525">
                <a:noFill/>
                <a:round/>
                <a:headEnd/>
                <a:tailEnd/>
              </a:ln>
            </p:spPr>
            <p:txBody>
              <a:bodyPr/>
              <a:lstStyle/>
              <a:p>
                <a:endParaRPr lang="ru-RU"/>
              </a:p>
            </p:txBody>
          </p:sp>
          <p:sp>
            <p:nvSpPr>
              <p:cNvPr id="237" name="Freeform 119"/>
              <p:cNvSpPr>
                <a:spLocks/>
              </p:cNvSpPr>
              <p:nvPr/>
            </p:nvSpPr>
            <p:spPr bwMode="auto">
              <a:xfrm>
                <a:off x="1429" y="2202"/>
                <a:ext cx="10" cy="42"/>
              </a:xfrm>
              <a:custGeom>
                <a:avLst/>
                <a:gdLst/>
                <a:ahLst/>
                <a:cxnLst>
                  <a:cxn ang="0">
                    <a:pos x="8" y="39"/>
                  </a:cxn>
                  <a:cxn ang="0">
                    <a:pos x="10" y="40"/>
                  </a:cxn>
                  <a:cxn ang="0">
                    <a:pos x="2" y="0"/>
                  </a:cxn>
                  <a:cxn ang="0">
                    <a:pos x="0" y="1"/>
                  </a:cxn>
                  <a:cxn ang="0">
                    <a:pos x="7" y="41"/>
                  </a:cxn>
                  <a:cxn ang="0">
                    <a:pos x="8" y="42"/>
                  </a:cxn>
                  <a:cxn ang="0">
                    <a:pos x="7" y="41"/>
                  </a:cxn>
                  <a:cxn ang="0">
                    <a:pos x="7" y="42"/>
                  </a:cxn>
                  <a:cxn ang="0">
                    <a:pos x="8" y="42"/>
                  </a:cxn>
                  <a:cxn ang="0">
                    <a:pos x="8" y="39"/>
                  </a:cxn>
                </a:cxnLst>
                <a:rect l="0" t="0" r="r" b="b"/>
                <a:pathLst>
                  <a:path w="10" h="42">
                    <a:moveTo>
                      <a:pt x="8" y="39"/>
                    </a:moveTo>
                    <a:lnTo>
                      <a:pt x="10" y="40"/>
                    </a:lnTo>
                    <a:lnTo>
                      <a:pt x="2" y="0"/>
                    </a:lnTo>
                    <a:lnTo>
                      <a:pt x="0" y="1"/>
                    </a:lnTo>
                    <a:lnTo>
                      <a:pt x="7" y="41"/>
                    </a:lnTo>
                    <a:lnTo>
                      <a:pt x="8" y="42"/>
                    </a:lnTo>
                    <a:lnTo>
                      <a:pt x="7" y="41"/>
                    </a:lnTo>
                    <a:lnTo>
                      <a:pt x="7" y="42"/>
                    </a:lnTo>
                    <a:lnTo>
                      <a:pt x="8" y="42"/>
                    </a:lnTo>
                    <a:lnTo>
                      <a:pt x="8" y="39"/>
                    </a:lnTo>
                    <a:close/>
                  </a:path>
                </a:pathLst>
              </a:custGeom>
              <a:solidFill>
                <a:srgbClr val="000000"/>
              </a:solidFill>
              <a:ln w="9525">
                <a:noFill/>
                <a:round/>
                <a:headEnd/>
                <a:tailEnd/>
              </a:ln>
            </p:spPr>
            <p:txBody>
              <a:bodyPr/>
              <a:lstStyle/>
              <a:p>
                <a:endParaRPr lang="ru-RU"/>
              </a:p>
            </p:txBody>
          </p:sp>
          <p:sp>
            <p:nvSpPr>
              <p:cNvPr id="238" name="Freeform 120"/>
              <p:cNvSpPr>
                <a:spLocks/>
              </p:cNvSpPr>
              <p:nvPr/>
            </p:nvSpPr>
            <p:spPr bwMode="auto">
              <a:xfrm>
                <a:off x="1437" y="2241"/>
                <a:ext cx="23" cy="3"/>
              </a:xfrm>
              <a:custGeom>
                <a:avLst/>
                <a:gdLst/>
                <a:ahLst/>
                <a:cxnLst>
                  <a:cxn ang="0">
                    <a:pos x="21" y="1"/>
                  </a:cxn>
                  <a:cxn ang="0">
                    <a:pos x="22" y="0"/>
                  </a:cxn>
                  <a:cxn ang="0">
                    <a:pos x="0" y="0"/>
                  </a:cxn>
                  <a:cxn ang="0">
                    <a:pos x="0" y="3"/>
                  </a:cxn>
                  <a:cxn ang="0">
                    <a:pos x="22" y="3"/>
                  </a:cxn>
                  <a:cxn ang="0">
                    <a:pos x="23" y="2"/>
                  </a:cxn>
                  <a:cxn ang="0">
                    <a:pos x="22" y="3"/>
                  </a:cxn>
                  <a:cxn ang="0">
                    <a:pos x="23" y="3"/>
                  </a:cxn>
                  <a:cxn ang="0">
                    <a:pos x="23" y="2"/>
                  </a:cxn>
                  <a:cxn ang="0">
                    <a:pos x="21" y="1"/>
                  </a:cxn>
                </a:cxnLst>
                <a:rect l="0" t="0" r="r" b="b"/>
                <a:pathLst>
                  <a:path w="23" h="3">
                    <a:moveTo>
                      <a:pt x="21" y="1"/>
                    </a:moveTo>
                    <a:lnTo>
                      <a:pt x="22" y="0"/>
                    </a:lnTo>
                    <a:lnTo>
                      <a:pt x="0" y="0"/>
                    </a:lnTo>
                    <a:lnTo>
                      <a:pt x="0" y="3"/>
                    </a:lnTo>
                    <a:lnTo>
                      <a:pt x="22" y="3"/>
                    </a:lnTo>
                    <a:lnTo>
                      <a:pt x="23" y="2"/>
                    </a:lnTo>
                    <a:lnTo>
                      <a:pt x="22" y="3"/>
                    </a:lnTo>
                    <a:lnTo>
                      <a:pt x="23" y="3"/>
                    </a:lnTo>
                    <a:lnTo>
                      <a:pt x="23" y="2"/>
                    </a:lnTo>
                    <a:lnTo>
                      <a:pt x="21" y="1"/>
                    </a:lnTo>
                    <a:close/>
                  </a:path>
                </a:pathLst>
              </a:custGeom>
              <a:solidFill>
                <a:srgbClr val="000000"/>
              </a:solidFill>
              <a:ln w="9525">
                <a:noFill/>
                <a:round/>
                <a:headEnd/>
                <a:tailEnd/>
              </a:ln>
            </p:spPr>
            <p:txBody>
              <a:bodyPr/>
              <a:lstStyle/>
              <a:p>
                <a:endParaRPr lang="ru-RU"/>
              </a:p>
            </p:txBody>
          </p:sp>
          <p:sp>
            <p:nvSpPr>
              <p:cNvPr id="239" name="Freeform 121"/>
              <p:cNvSpPr>
                <a:spLocks/>
              </p:cNvSpPr>
              <p:nvPr/>
            </p:nvSpPr>
            <p:spPr bwMode="auto">
              <a:xfrm>
                <a:off x="1503" y="2041"/>
                <a:ext cx="24" cy="58"/>
              </a:xfrm>
              <a:custGeom>
                <a:avLst/>
                <a:gdLst/>
                <a:ahLst/>
                <a:cxnLst>
                  <a:cxn ang="0">
                    <a:pos x="9" y="58"/>
                  </a:cxn>
                  <a:cxn ang="0">
                    <a:pos x="7" y="57"/>
                  </a:cxn>
                  <a:cxn ang="0">
                    <a:pos x="5" y="54"/>
                  </a:cxn>
                  <a:cxn ang="0">
                    <a:pos x="3" y="51"/>
                  </a:cxn>
                  <a:cxn ang="0">
                    <a:pos x="2" y="48"/>
                  </a:cxn>
                  <a:cxn ang="0">
                    <a:pos x="1" y="43"/>
                  </a:cxn>
                  <a:cxn ang="0">
                    <a:pos x="0" y="38"/>
                  </a:cxn>
                  <a:cxn ang="0">
                    <a:pos x="0" y="32"/>
                  </a:cxn>
                  <a:cxn ang="0">
                    <a:pos x="0" y="26"/>
                  </a:cxn>
                  <a:cxn ang="0">
                    <a:pos x="1" y="20"/>
                  </a:cxn>
                  <a:cxn ang="0">
                    <a:pos x="2" y="15"/>
                  </a:cxn>
                  <a:cxn ang="0">
                    <a:pos x="3" y="10"/>
                  </a:cxn>
                  <a:cxn ang="0">
                    <a:pos x="5" y="6"/>
                  </a:cxn>
                  <a:cxn ang="0">
                    <a:pos x="7" y="3"/>
                  </a:cxn>
                  <a:cxn ang="0">
                    <a:pos x="9" y="1"/>
                  </a:cxn>
                  <a:cxn ang="0">
                    <a:pos x="11" y="0"/>
                  </a:cxn>
                  <a:cxn ang="0">
                    <a:pos x="14" y="0"/>
                  </a:cxn>
                  <a:cxn ang="0">
                    <a:pos x="16" y="1"/>
                  </a:cxn>
                  <a:cxn ang="0">
                    <a:pos x="18" y="3"/>
                  </a:cxn>
                  <a:cxn ang="0">
                    <a:pos x="20" y="6"/>
                  </a:cxn>
                  <a:cxn ang="0">
                    <a:pos x="21" y="10"/>
                  </a:cxn>
                  <a:cxn ang="0">
                    <a:pos x="23" y="15"/>
                  </a:cxn>
                  <a:cxn ang="0">
                    <a:pos x="24" y="20"/>
                  </a:cxn>
                  <a:cxn ang="0">
                    <a:pos x="24" y="26"/>
                  </a:cxn>
                  <a:cxn ang="0">
                    <a:pos x="24" y="31"/>
                  </a:cxn>
                  <a:cxn ang="0">
                    <a:pos x="23" y="37"/>
                  </a:cxn>
                  <a:cxn ang="0">
                    <a:pos x="22" y="43"/>
                  </a:cxn>
                  <a:cxn ang="0">
                    <a:pos x="20" y="47"/>
                  </a:cxn>
                  <a:cxn ang="0">
                    <a:pos x="18" y="51"/>
                  </a:cxn>
                  <a:cxn ang="0">
                    <a:pos x="17" y="54"/>
                  </a:cxn>
                  <a:cxn ang="0">
                    <a:pos x="14" y="57"/>
                  </a:cxn>
                  <a:cxn ang="0">
                    <a:pos x="12" y="58"/>
                  </a:cxn>
                </a:cxnLst>
                <a:rect l="0" t="0" r="r" b="b"/>
                <a:pathLst>
                  <a:path w="24" h="58">
                    <a:moveTo>
                      <a:pt x="11" y="58"/>
                    </a:moveTo>
                    <a:lnTo>
                      <a:pt x="9" y="58"/>
                    </a:lnTo>
                    <a:lnTo>
                      <a:pt x="8" y="57"/>
                    </a:lnTo>
                    <a:lnTo>
                      <a:pt x="7" y="57"/>
                    </a:lnTo>
                    <a:lnTo>
                      <a:pt x="6" y="56"/>
                    </a:lnTo>
                    <a:lnTo>
                      <a:pt x="5" y="54"/>
                    </a:lnTo>
                    <a:lnTo>
                      <a:pt x="4" y="53"/>
                    </a:lnTo>
                    <a:lnTo>
                      <a:pt x="3" y="51"/>
                    </a:lnTo>
                    <a:lnTo>
                      <a:pt x="2" y="50"/>
                    </a:lnTo>
                    <a:lnTo>
                      <a:pt x="2" y="48"/>
                    </a:lnTo>
                    <a:lnTo>
                      <a:pt x="1" y="46"/>
                    </a:lnTo>
                    <a:lnTo>
                      <a:pt x="1" y="43"/>
                    </a:lnTo>
                    <a:lnTo>
                      <a:pt x="0" y="40"/>
                    </a:lnTo>
                    <a:lnTo>
                      <a:pt x="0" y="38"/>
                    </a:lnTo>
                    <a:lnTo>
                      <a:pt x="0" y="35"/>
                    </a:lnTo>
                    <a:lnTo>
                      <a:pt x="0" y="32"/>
                    </a:lnTo>
                    <a:lnTo>
                      <a:pt x="0" y="29"/>
                    </a:lnTo>
                    <a:lnTo>
                      <a:pt x="0" y="26"/>
                    </a:lnTo>
                    <a:lnTo>
                      <a:pt x="0" y="23"/>
                    </a:lnTo>
                    <a:lnTo>
                      <a:pt x="1" y="20"/>
                    </a:lnTo>
                    <a:lnTo>
                      <a:pt x="1" y="17"/>
                    </a:lnTo>
                    <a:lnTo>
                      <a:pt x="2" y="15"/>
                    </a:lnTo>
                    <a:lnTo>
                      <a:pt x="2" y="12"/>
                    </a:lnTo>
                    <a:lnTo>
                      <a:pt x="3" y="10"/>
                    </a:lnTo>
                    <a:lnTo>
                      <a:pt x="4" y="8"/>
                    </a:lnTo>
                    <a:lnTo>
                      <a:pt x="5" y="6"/>
                    </a:lnTo>
                    <a:lnTo>
                      <a:pt x="6" y="5"/>
                    </a:lnTo>
                    <a:lnTo>
                      <a:pt x="7" y="3"/>
                    </a:lnTo>
                    <a:lnTo>
                      <a:pt x="8" y="2"/>
                    </a:lnTo>
                    <a:lnTo>
                      <a:pt x="9" y="1"/>
                    </a:lnTo>
                    <a:lnTo>
                      <a:pt x="10" y="0"/>
                    </a:lnTo>
                    <a:lnTo>
                      <a:pt x="11" y="0"/>
                    </a:lnTo>
                    <a:lnTo>
                      <a:pt x="13" y="0"/>
                    </a:lnTo>
                    <a:lnTo>
                      <a:pt x="14" y="0"/>
                    </a:lnTo>
                    <a:lnTo>
                      <a:pt x="15" y="0"/>
                    </a:lnTo>
                    <a:lnTo>
                      <a:pt x="16" y="1"/>
                    </a:lnTo>
                    <a:lnTo>
                      <a:pt x="17" y="2"/>
                    </a:lnTo>
                    <a:lnTo>
                      <a:pt x="18" y="3"/>
                    </a:lnTo>
                    <a:lnTo>
                      <a:pt x="19" y="4"/>
                    </a:lnTo>
                    <a:lnTo>
                      <a:pt x="20" y="6"/>
                    </a:lnTo>
                    <a:lnTo>
                      <a:pt x="21" y="8"/>
                    </a:lnTo>
                    <a:lnTo>
                      <a:pt x="21" y="10"/>
                    </a:lnTo>
                    <a:lnTo>
                      <a:pt x="22" y="12"/>
                    </a:lnTo>
                    <a:lnTo>
                      <a:pt x="23" y="15"/>
                    </a:lnTo>
                    <a:lnTo>
                      <a:pt x="23" y="17"/>
                    </a:lnTo>
                    <a:lnTo>
                      <a:pt x="24" y="20"/>
                    </a:lnTo>
                    <a:lnTo>
                      <a:pt x="24" y="23"/>
                    </a:lnTo>
                    <a:lnTo>
                      <a:pt x="24" y="26"/>
                    </a:lnTo>
                    <a:lnTo>
                      <a:pt x="24" y="29"/>
                    </a:lnTo>
                    <a:lnTo>
                      <a:pt x="24" y="31"/>
                    </a:lnTo>
                    <a:lnTo>
                      <a:pt x="23" y="34"/>
                    </a:lnTo>
                    <a:lnTo>
                      <a:pt x="23" y="37"/>
                    </a:lnTo>
                    <a:lnTo>
                      <a:pt x="22" y="40"/>
                    </a:lnTo>
                    <a:lnTo>
                      <a:pt x="22" y="43"/>
                    </a:lnTo>
                    <a:lnTo>
                      <a:pt x="21" y="45"/>
                    </a:lnTo>
                    <a:lnTo>
                      <a:pt x="20" y="47"/>
                    </a:lnTo>
                    <a:lnTo>
                      <a:pt x="19" y="49"/>
                    </a:lnTo>
                    <a:lnTo>
                      <a:pt x="18" y="51"/>
                    </a:lnTo>
                    <a:lnTo>
                      <a:pt x="18" y="53"/>
                    </a:lnTo>
                    <a:lnTo>
                      <a:pt x="17" y="54"/>
                    </a:lnTo>
                    <a:lnTo>
                      <a:pt x="15" y="56"/>
                    </a:lnTo>
                    <a:lnTo>
                      <a:pt x="14" y="57"/>
                    </a:lnTo>
                    <a:lnTo>
                      <a:pt x="13" y="57"/>
                    </a:lnTo>
                    <a:lnTo>
                      <a:pt x="12" y="58"/>
                    </a:lnTo>
                    <a:lnTo>
                      <a:pt x="11" y="58"/>
                    </a:lnTo>
                    <a:close/>
                  </a:path>
                </a:pathLst>
              </a:custGeom>
              <a:solidFill>
                <a:srgbClr val="FFBFA3"/>
              </a:solidFill>
              <a:ln w="9525">
                <a:noFill/>
                <a:round/>
                <a:headEnd/>
                <a:tailEnd/>
              </a:ln>
            </p:spPr>
            <p:txBody>
              <a:bodyPr/>
              <a:lstStyle/>
              <a:p>
                <a:endParaRPr lang="ru-RU"/>
              </a:p>
            </p:txBody>
          </p:sp>
          <p:sp>
            <p:nvSpPr>
              <p:cNvPr id="240" name="Freeform 122"/>
              <p:cNvSpPr>
                <a:spLocks/>
              </p:cNvSpPr>
              <p:nvPr/>
            </p:nvSpPr>
            <p:spPr bwMode="auto">
              <a:xfrm>
                <a:off x="1500" y="2070"/>
                <a:ext cx="14" cy="31"/>
              </a:xfrm>
              <a:custGeom>
                <a:avLst/>
                <a:gdLst/>
                <a:ahLst/>
                <a:cxnLst>
                  <a:cxn ang="0">
                    <a:pos x="0" y="0"/>
                  </a:cxn>
                  <a:cxn ang="0">
                    <a:pos x="0" y="0"/>
                  </a:cxn>
                  <a:cxn ang="0">
                    <a:pos x="0" y="3"/>
                  </a:cxn>
                  <a:cxn ang="0">
                    <a:pos x="0" y="6"/>
                  </a:cxn>
                  <a:cxn ang="0">
                    <a:pos x="1" y="9"/>
                  </a:cxn>
                  <a:cxn ang="0">
                    <a:pos x="1" y="12"/>
                  </a:cxn>
                  <a:cxn ang="0">
                    <a:pos x="2" y="14"/>
                  </a:cxn>
                  <a:cxn ang="0">
                    <a:pos x="2" y="17"/>
                  </a:cxn>
                  <a:cxn ang="0">
                    <a:pos x="2" y="19"/>
                  </a:cxn>
                  <a:cxn ang="0">
                    <a:pos x="3" y="22"/>
                  </a:cxn>
                  <a:cxn ang="0">
                    <a:pos x="4" y="24"/>
                  </a:cxn>
                  <a:cxn ang="0">
                    <a:pos x="5" y="25"/>
                  </a:cxn>
                  <a:cxn ang="0">
                    <a:pos x="6" y="27"/>
                  </a:cxn>
                  <a:cxn ang="0">
                    <a:pos x="8" y="28"/>
                  </a:cxn>
                  <a:cxn ang="0">
                    <a:pos x="8" y="30"/>
                  </a:cxn>
                  <a:cxn ang="0">
                    <a:pos x="10" y="31"/>
                  </a:cxn>
                  <a:cxn ang="0">
                    <a:pos x="12" y="31"/>
                  </a:cxn>
                  <a:cxn ang="0">
                    <a:pos x="14" y="31"/>
                  </a:cxn>
                  <a:cxn ang="0">
                    <a:pos x="14" y="27"/>
                  </a:cxn>
                  <a:cxn ang="0">
                    <a:pos x="13" y="26"/>
                  </a:cxn>
                  <a:cxn ang="0">
                    <a:pos x="12" y="26"/>
                  </a:cxn>
                  <a:cxn ang="0">
                    <a:pos x="12" y="26"/>
                  </a:cxn>
                  <a:cxn ang="0">
                    <a:pos x="11" y="25"/>
                  </a:cxn>
                  <a:cxn ang="0">
                    <a:pos x="10" y="24"/>
                  </a:cxn>
                  <a:cxn ang="0">
                    <a:pos x="9" y="23"/>
                  </a:cxn>
                  <a:cxn ang="0">
                    <a:pos x="8" y="22"/>
                  </a:cxn>
                  <a:cxn ang="0">
                    <a:pos x="8" y="20"/>
                  </a:cxn>
                  <a:cxn ang="0">
                    <a:pos x="7" y="18"/>
                  </a:cxn>
                  <a:cxn ang="0">
                    <a:pos x="7" y="16"/>
                  </a:cxn>
                  <a:cxn ang="0">
                    <a:pos x="6" y="14"/>
                  </a:cxn>
                  <a:cxn ang="0">
                    <a:pos x="6" y="11"/>
                  </a:cxn>
                  <a:cxn ang="0">
                    <a:pos x="5" y="8"/>
                  </a:cxn>
                  <a:cxn ang="0">
                    <a:pos x="5" y="6"/>
                  </a:cxn>
                  <a:cxn ang="0">
                    <a:pos x="5" y="3"/>
                  </a:cxn>
                  <a:cxn ang="0">
                    <a:pos x="5" y="0"/>
                  </a:cxn>
                  <a:cxn ang="0">
                    <a:pos x="5" y="0"/>
                  </a:cxn>
                  <a:cxn ang="0">
                    <a:pos x="0" y="0"/>
                  </a:cxn>
                </a:cxnLst>
                <a:rect l="0" t="0" r="r" b="b"/>
                <a:pathLst>
                  <a:path w="14" h="31">
                    <a:moveTo>
                      <a:pt x="0" y="0"/>
                    </a:moveTo>
                    <a:lnTo>
                      <a:pt x="0" y="0"/>
                    </a:lnTo>
                    <a:lnTo>
                      <a:pt x="0" y="3"/>
                    </a:lnTo>
                    <a:lnTo>
                      <a:pt x="0" y="6"/>
                    </a:lnTo>
                    <a:lnTo>
                      <a:pt x="1" y="9"/>
                    </a:lnTo>
                    <a:lnTo>
                      <a:pt x="1" y="12"/>
                    </a:lnTo>
                    <a:lnTo>
                      <a:pt x="2" y="14"/>
                    </a:lnTo>
                    <a:lnTo>
                      <a:pt x="2" y="17"/>
                    </a:lnTo>
                    <a:lnTo>
                      <a:pt x="2" y="19"/>
                    </a:lnTo>
                    <a:lnTo>
                      <a:pt x="3" y="22"/>
                    </a:lnTo>
                    <a:lnTo>
                      <a:pt x="4" y="24"/>
                    </a:lnTo>
                    <a:lnTo>
                      <a:pt x="5" y="25"/>
                    </a:lnTo>
                    <a:lnTo>
                      <a:pt x="6" y="27"/>
                    </a:lnTo>
                    <a:lnTo>
                      <a:pt x="8" y="28"/>
                    </a:lnTo>
                    <a:lnTo>
                      <a:pt x="8" y="30"/>
                    </a:lnTo>
                    <a:lnTo>
                      <a:pt x="10" y="31"/>
                    </a:lnTo>
                    <a:lnTo>
                      <a:pt x="12" y="31"/>
                    </a:lnTo>
                    <a:lnTo>
                      <a:pt x="14" y="31"/>
                    </a:lnTo>
                    <a:lnTo>
                      <a:pt x="14" y="27"/>
                    </a:lnTo>
                    <a:lnTo>
                      <a:pt x="13" y="26"/>
                    </a:lnTo>
                    <a:lnTo>
                      <a:pt x="12" y="26"/>
                    </a:lnTo>
                    <a:lnTo>
                      <a:pt x="12" y="26"/>
                    </a:lnTo>
                    <a:lnTo>
                      <a:pt x="11" y="25"/>
                    </a:lnTo>
                    <a:lnTo>
                      <a:pt x="10" y="24"/>
                    </a:lnTo>
                    <a:lnTo>
                      <a:pt x="9" y="23"/>
                    </a:lnTo>
                    <a:lnTo>
                      <a:pt x="8" y="22"/>
                    </a:lnTo>
                    <a:lnTo>
                      <a:pt x="8" y="20"/>
                    </a:lnTo>
                    <a:lnTo>
                      <a:pt x="7" y="18"/>
                    </a:lnTo>
                    <a:lnTo>
                      <a:pt x="7" y="16"/>
                    </a:lnTo>
                    <a:lnTo>
                      <a:pt x="6" y="14"/>
                    </a:lnTo>
                    <a:lnTo>
                      <a:pt x="6" y="11"/>
                    </a:lnTo>
                    <a:lnTo>
                      <a:pt x="5" y="8"/>
                    </a:lnTo>
                    <a:lnTo>
                      <a:pt x="5" y="6"/>
                    </a:lnTo>
                    <a:lnTo>
                      <a:pt x="5" y="3"/>
                    </a:lnTo>
                    <a:lnTo>
                      <a:pt x="5" y="0"/>
                    </a:lnTo>
                    <a:lnTo>
                      <a:pt x="5" y="0"/>
                    </a:lnTo>
                    <a:lnTo>
                      <a:pt x="0" y="0"/>
                    </a:lnTo>
                    <a:close/>
                  </a:path>
                </a:pathLst>
              </a:custGeom>
              <a:solidFill>
                <a:srgbClr val="000000"/>
              </a:solidFill>
              <a:ln w="9525">
                <a:noFill/>
                <a:round/>
                <a:headEnd/>
                <a:tailEnd/>
              </a:ln>
            </p:spPr>
            <p:txBody>
              <a:bodyPr/>
              <a:lstStyle/>
              <a:p>
                <a:endParaRPr lang="ru-RU"/>
              </a:p>
            </p:txBody>
          </p:sp>
          <p:sp>
            <p:nvSpPr>
              <p:cNvPr id="241" name="Freeform 123"/>
              <p:cNvSpPr>
                <a:spLocks/>
              </p:cNvSpPr>
              <p:nvPr/>
            </p:nvSpPr>
            <p:spPr bwMode="auto">
              <a:xfrm>
                <a:off x="1500" y="2038"/>
                <a:ext cx="16" cy="32"/>
              </a:xfrm>
              <a:custGeom>
                <a:avLst/>
                <a:gdLst/>
                <a:ahLst/>
                <a:cxnLst>
                  <a:cxn ang="0">
                    <a:pos x="16" y="0"/>
                  </a:cxn>
                  <a:cxn ang="0">
                    <a:pos x="16" y="0"/>
                  </a:cxn>
                  <a:cxn ang="0">
                    <a:pos x="14" y="1"/>
                  </a:cxn>
                  <a:cxn ang="0">
                    <a:pos x="12" y="1"/>
                  </a:cxn>
                  <a:cxn ang="0">
                    <a:pos x="11" y="2"/>
                  </a:cxn>
                  <a:cxn ang="0">
                    <a:pos x="9" y="3"/>
                  </a:cxn>
                  <a:cxn ang="0">
                    <a:pos x="8" y="5"/>
                  </a:cxn>
                  <a:cxn ang="0">
                    <a:pos x="7" y="6"/>
                  </a:cxn>
                  <a:cxn ang="0">
                    <a:pos x="6" y="9"/>
                  </a:cxn>
                  <a:cxn ang="0">
                    <a:pos x="5" y="10"/>
                  </a:cxn>
                  <a:cxn ang="0">
                    <a:pos x="4" y="12"/>
                  </a:cxn>
                  <a:cxn ang="0">
                    <a:pos x="3" y="15"/>
                  </a:cxn>
                  <a:cxn ang="0">
                    <a:pos x="2" y="18"/>
                  </a:cxn>
                  <a:cxn ang="0">
                    <a:pos x="2" y="20"/>
                  </a:cxn>
                  <a:cxn ang="0">
                    <a:pos x="1" y="23"/>
                  </a:cxn>
                  <a:cxn ang="0">
                    <a:pos x="1" y="26"/>
                  </a:cxn>
                  <a:cxn ang="0">
                    <a:pos x="1" y="29"/>
                  </a:cxn>
                  <a:cxn ang="0">
                    <a:pos x="0" y="32"/>
                  </a:cxn>
                  <a:cxn ang="0">
                    <a:pos x="5" y="32"/>
                  </a:cxn>
                  <a:cxn ang="0">
                    <a:pos x="5" y="29"/>
                  </a:cxn>
                  <a:cxn ang="0">
                    <a:pos x="5" y="26"/>
                  </a:cxn>
                  <a:cxn ang="0">
                    <a:pos x="6" y="24"/>
                  </a:cxn>
                  <a:cxn ang="0">
                    <a:pos x="7" y="21"/>
                  </a:cxn>
                  <a:cxn ang="0">
                    <a:pos x="7" y="19"/>
                  </a:cxn>
                  <a:cxn ang="0">
                    <a:pos x="8" y="16"/>
                  </a:cxn>
                  <a:cxn ang="0">
                    <a:pos x="8" y="14"/>
                  </a:cxn>
                  <a:cxn ang="0">
                    <a:pos x="9" y="12"/>
                  </a:cxn>
                  <a:cxn ang="0">
                    <a:pos x="10" y="10"/>
                  </a:cxn>
                  <a:cxn ang="0">
                    <a:pos x="11" y="9"/>
                  </a:cxn>
                  <a:cxn ang="0">
                    <a:pos x="12" y="8"/>
                  </a:cxn>
                  <a:cxn ang="0">
                    <a:pos x="13" y="6"/>
                  </a:cxn>
                  <a:cxn ang="0">
                    <a:pos x="14" y="6"/>
                  </a:cxn>
                  <a:cxn ang="0">
                    <a:pos x="14" y="5"/>
                  </a:cxn>
                  <a:cxn ang="0">
                    <a:pos x="15" y="5"/>
                  </a:cxn>
                  <a:cxn ang="0">
                    <a:pos x="16" y="5"/>
                  </a:cxn>
                  <a:cxn ang="0">
                    <a:pos x="16" y="5"/>
                  </a:cxn>
                  <a:cxn ang="0">
                    <a:pos x="16" y="0"/>
                  </a:cxn>
                </a:cxnLst>
                <a:rect l="0" t="0" r="r" b="b"/>
                <a:pathLst>
                  <a:path w="16" h="32">
                    <a:moveTo>
                      <a:pt x="16" y="0"/>
                    </a:moveTo>
                    <a:lnTo>
                      <a:pt x="16" y="0"/>
                    </a:lnTo>
                    <a:lnTo>
                      <a:pt x="14" y="1"/>
                    </a:lnTo>
                    <a:lnTo>
                      <a:pt x="12" y="1"/>
                    </a:lnTo>
                    <a:lnTo>
                      <a:pt x="11" y="2"/>
                    </a:lnTo>
                    <a:lnTo>
                      <a:pt x="9" y="3"/>
                    </a:lnTo>
                    <a:lnTo>
                      <a:pt x="8" y="5"/>
                    </a:lnTo>
                    <a:lnTo>
                      <a:pt x="7" y="6"/>
                    </a:lnTo>
                    <a:lnTo>
                      <a:pt x="6" y="9"/>
                    </a:lnTo>
                    <a:lnTo>
                      <a:pt x="5" y="10"/>
                    </a:lnTo>
                    <a:lnTo>
                      <a:pt x="4" y="12"/>
                    </a:lnTo>
                    <a:lnTo>
                      <a:pt x="3" y="15"/>
                    </a:lnTo>
                    <a:lnTo>
                      <a:pt x="2" y="18"/>
                    </a:lnTo>
                    <a:lnTo>
                      <a:pt x="2" y="20"/>
                    </a:lnTo>
                    <a:lnTo>
                      <a:pt x="1" y="23"/>
                    </a:lnTo>
                    <a:lnTo>
                      <a:pt x="1" y="26"/>
                    </a:lnTo>
                    <a:lnTo>
                      <a:pt x="1" y="29"/>
                    </a:lnTo>
                    <a:lnTo>
                      <a:pt x="0" y="32"/>
                    </a:lnTo>
                    <a:lnTo>
                      <a:pt x="5" y="32"/>
                    </a:lnTo>
                    <a:lnTo>
                      <a:pt x="5" y="29"/>
                    </a:lnTo>
                    <a:lnTo>
                      <a:pt x="5" y="26"/>
                    </a:lnTo>
                    <a:lnTo>
                      <a:pt x="6" y="24"/>
                    </a:lnTo>
                    <a:lnTo>
                      <a:pt x="7" y="21"/>
                    </a:lnTo>
                    <a:lnTo>
                      <a:pt x="7" y="19"/>
                    </a:lnTo>
                    <a:lnTo>
                      <a:pt x="8" y="16"/>
                    </a:lnTo>
                    <a:lnTo>
                      <a:pt x="8" y="14"/>
                    </a:lnTo>
                    <a:lnTo>
                      <a:pt x="9" y="12"/>
                    </a:lnTo>
                    <a:lnTo>
                      <a:pt x="10" y="10"/>
                    </a:lnTo>
                    <a:lnTo>
                      <a:pt x="11" y="9"/>
                    </a:lnTo>
                    <a:lnTo>
                      <a:pt x="12" y="8"/>
                    </a:lnTo>
                    <a:lnTo>
                      <a:pt x="13" y="6"/>
                    </a:lnTo>
                    <a:lnTo>
                      <a:pt x="14" y="6"/>
                    </a:lnTo>
                    <a:lnTo>
                      <a:pt x="14" y="5"/>
                    </a:lnTo>
                    <a:lnTo>
                      <a:pt x="15" y="5"/>
                    </a:lnTo>
                    <a:lnTo>
                      <a:pt x="16" y="5"/>
                    </a:lnTo>
                    <a:lnTo>
                      <a:pt x="16" y="5"/>
                    </a:lnTo>
                    <a:lnTo>
                      <a:pt x="16" y="0"/>
                    </a:lnTo>
                    <a:close/>
                  </a:path>
                </a:pathLst>
              </a:custGeom>
              <a:solidFill>
                <a:srgbClr val="000000"/>
              </a:solidFill>
              <a:ln w="9525">
                <a:noFill/>
                <a:round/>
                <a:headEnd/>
                <a:tailEnd/>
              </a:ln>
            </p:spPr>
            <p:txBody>
              <a:bodyPr/>
              <a:lstStyle/>
              <a:p>
                <a:endParaRPr lang="ru-RU"/>
              </a:p>
            </p:txBody>
          </p:sp>
          <p:sp>
            <p:nvSpPr>
              <p:cNvPr id="242" name="Freeform 124"/>
              <p:cNvSpPr>
                <a:spLocks/>
              </p:cNvSpPr>
              <p:nvPr/>
            </p:nvSpPr>
            <p:spPr bwMode="auto">
              <a:xfrm>
                <a:off x="1516" y="2038"/>
                <a:ext cx="13" cy="32"/>
              </a:xfrm>
              <a:custGeom>
                <a:avLst/>
                <a:gdLst/>
                <a:ahLst/>
                <a:cxnLst>
                  <a:cxn ang="0">
                    <a:pos x="13" y="32"/>
                  </a:cxn>
                  <a:cxn ang="0">
                    <a:pos x="13" y="32"/>
                  </a:cxn>
                  <a:cxn ang="0">
                    <a:pos x="13" y="29"/>
                  </a:cxn>
                  <a:cxn ang="0">
                    <a:pos x="13" y="26"/>
                  </a:cxn>
                  <a:cxn ang="0">
                    <a:pos x="13" y="23"/>
                  </a:cxn>
                  <a:cxn ang="0">
                    <a:pos x="12" y="20"/>
                  </a:cxn>
                  <a:cxn ang="0">
                    <a:pos x="12" y="17"/>
                  </a:cxn>
                  <a:cxn ang="0">
                    <a:pos x="11" y="15"/>
                  </a:cxn>
                  <a:cxn ang="0">
                    <a:pos x="11" y="12"/>
                  </a:cxn>
                  <a:cxn ang="0">
                    <a:pos x="10" y="10"/>
                  </a:cxn>
                  <a:cxn ang="0">
                    <a:pos x="9" y="8"/>
                  </a:cxn>
                  <a:cxn ang="0">
                    <a:pos x="8" y="6"/>
                  </a:cxn>
                  <a:cxn ang="0">
                    <a:pos x="7" y="4"/>
                  </a:cxn>
                  <a:cxn ang="0">
                    <a:pos x="6" y="3"/>
                  </a:cxn>
                  <a:cxn ang="0">
                    <a:pos x="5" y="2"/>
                  </a:cxn>
                  <a:cxn ang="0">
                    <a:pos x="3" y="1"/>
                  </a:cxn>
                  <a:cxn ang="0">
                    <a:pos x="1" y="0"/>
                  </a:cxn>
                  <a:cxn ang="0">
                    <a:pos x="0" y="0"/>
                  </a:cxn>
                  <a:cxn ang="0">
                    <a:pos x="0" y="5"/>
                  </a:cxn>
                  <a:cxn ang="0">
                    <a:pos x="0" y="5"/>
                  </a:cxn>
                  <a:cxn ang="0">
                    <a:pos x="1" y="5"/>
                  </a:cxn>
                  <a:cxn ang="0">
                    <a:pos x="1" y="6"/>
                  </a:cxn>
                  <a:cxn ang="0">
                    <a:pos x="2" y="6"/>
                  </a:cxn>
                  <a:cxn ang="0">
                    <a:pos x="3" y="7"/>
                  </a:cxn>
                  <a:cxn ang="0">
                    <a:pos x="4" y="9"/>
                  </a:cxn>
                  <a:cxn ang="0">
                    <a:pos x="5" y="10"/>
                  </a:cxn>
                  <a:cxn ang="0">
                    <a:pos x="5" y="12"/>
                  </a:cxn>
                  <a:cxn ang="0">
                    <a:pos x="6" y="14"/>
                  </a:cxn>
                  <a:cxn ang="0">
                    <a:pos x="7" y="15"/>
                  </a:cxn>
                  <a:cxn ang="0">
                    <a:pos x="7" y="18"/>
                  </a:cxn>
                  <a:cxn ang="0">
                    <a:pos x="8" y="20"/>
                  </a:cxn>
                  <a:cxn ang="0">
                    <a:pos x="8" y="23"/>
                  </a:cxn>
                  <a:cxn ang="0">
                    <a:pos x="8" y="26"/>
                  </a:cxn>
                  <a:cxn ang="0">
                    <a:pos x="8" y="29"/>
                  </a:cxn>
                  <a:cxn ang="0">
                    <a:pos x="8" y="32"/>
                  </a:cxn>
                  <a:cxn ang="0">
                    <a:pos x="8" y="32"/>
                  </a:cxn>
                  <a:cxn ang="0">
                    <a:pos x="13" y="32"/>
                  </a:cxn>
                </a:cxnLst>
                <a:rect l="0" t="0" r="r" b="b"/>
                <a:pathLst>
                  <a:path w="13" h="32">
                    <a:moveTo>
                      <a:pt x="13" y="32"/>
                    </a:moveTo>
                    <a:lnTo>
                      <a:pt x="13" y="32"/>
                    </a:lnTo>
                    <a:lnTo>
                      <a:pt x="13" y="29"/>
                    </a:lnTo>
                    <a:lnTo>
                      <a:pt x="13" y="26"/>
                    </a:lnTo>
                    <a:lnTo>
                      <a:pt x="13" y="23"/>
                    </a:lnTo>
                    <a:lnTo>
                      <a:pt x="12" y="20"/>
                    </a:lnTo>
                    <a:lnTo>
                      <a:pt x="12" y="17"/>
                    </a:lnTo>
                    <a:lnTo>
                      <a:pt x="11" y="15"/>
                    </a:lnTo>
                    <a:lnTo>
                      <a:pt x="11" y="12"/>
                    </a:lnTo>
                    <a:lnTo>
                      <a:pt x="10" y="10"/>
                    </a:lnTo>
                    <a:lnTo>
                      <a:pt x="9" y="8"/>
                    </a:lnTo>
                    <a:lnTo>
                      <a:pt x="8" y="6"/>
                    </a:lnTo>
                    <a:lnTo>
                      <a:pt x="7" y="4"/>
                    </a:lnTo>
                    <a:lnTo>
                      <a:pt x="6" y="3"/>
                    </a:lnTo>
                    <a:lnTo>
                      <a:pt x="5" y="2"/>
                    </a:lnTo>
                    <a:lnTo>
                      <a:pt x="3" y="1"/>
                    </a:lnTo>
                    <a:lnTo>
                      <a:pt x="1" y="0"/>
                    </a:lnTo>
                    <a:lnTo>
                      <a:pt x="0" y="0"/>
                    </a:lnTo>
                    <a:lnTo>
                      <a:pt x="0" y="5"/>
                    </a:lnTo>
                    <a:lnTo>
                      <a:pt x="0" y="5"/>
                    </a:lnTo>
                    <a:lnTo>
                      <a:pt x="1" y="5"/>
                    </a:lnTo>
                    <a:lnTo>
                      <a:pt x="1" y="6"/>
                    </a:lnTo>
                    <a:lnTo>
                      <a:pt x="2" y="6"/>
                    </a:lnTo>
                    <a:lnTo>
                      <a:pt x="3" y="7"/>
                    </a:lnTo>
                    <a:lnTo>
                      <a:pt x="4" y="9"/>
                    </a:lnTo>
                    <a:lnTo>
                      <a:pt x="5" y="10"/>
                    </a:lnTo>
                    <a:lnTo>
                      <a:pt x="5" y="12"/>
                    </a:lnTo>
                    <a:lnTo>
                      <a:pt x="6" y="14"/>
                    </a:lnTo>
                    <a:lnTo>
                      <a:pt x="7" y="15"/>
                    </a:lnTo>
                    <a:lnTo>
                      <a:pt x="7" y="18"/>
                    </a:lnTo>
                    <a:lnTo>
                      <a:pt x="8" y="20"/>
                    </a:lnTo>
                    <a:lnTo>
                      <a:pt x="8" y="23"/>
                    </a:lnTo>
                    <a:lnTo>
                      <a:pt x="8" y="26"/>
                    </a:lnTo>
                    <a:lnTo>
                      <a:pt x="8" y="29"/>
                    </a:lnTo>
                    <a:lnTo>
                      <a:pt x="8" y="32"/>
                    </a:lnTo>
                    <a:lnTo>
                      <a:pt x="8" y="32"/>
                    </a:lnTo>
                    <a:lnTo>
                      <a:pt x="13" y="32"/>
                    </a:lnTo>
                    <a:close/>
                  </a:path>
                </a:pathLst>
              </a:custGeom>
              <a:solidFill>
                <a:srgbClr val="000000"/>
              </a:solidFill>
              <a:ln w="9525">
                <a:noFill/>
                <a:round/>
                <a:headEnd/>
                <a:tailEnd/>
              </a:ln>
            </p:spPr>
            <p:txBody>
              <a:bodyPr/>
              <a:lstStyle/>
              <a:p>
                <a:endParaRPr lang="ru-RU"/>
              </a:p>
            </p:txBody>
          </p:sp>
          <p:sp>
            <p:nvSpPr>
              <p:cNvPr id="243" name="Freeform 125"/>
              <p:cNvSpPr>
                <a:spLocks/>
              </p:cNvSpPr>
              <p:nvPr/>
            </p:nvSpPr>
            <p:spPr bwMode="auto">
              <a:xfrm>
                <a:off x="1514" y="2070"/>
                <a:ext cx="15" cy="31"/>
              </a:xfrm>
              <a:custGeom>
                <a:avLst/>
                <a:gdLst/>
                <a:ahLst/>
                <a:cxnLst>
                  <a:cxn ang="0">
                    <a:pos x="0" y="31"/>
                  </a:cxn>
                  <a:cxn ang="0">
                    <a:pos x="0" y="31"/>
                  </a:cxn>
                  <a:cxn ang="0">
                    <a:pos x="1" y="31"/>
                  </a:cxn>
                  <a:cxn ang="0">
                    <a:pos x="3" y="31"/>
                  </a:cxn>
                  <a:cxn ang="0">
                    <a:pos x="5" y="29"/>
                  </a:cxn>
                  <a:cxn ang="0">
                    <a:pos x="6" y="28"/>
                  </a:cxn>
                  <a:cxn ang="0">
                    <a:pos x="7" y="27"/>
                  </a:cxn>
                  <a:cxn ang="0">
                    <a:pos x="9" y="25"/>
                  </a:cxn>
                  <a:cxn ang="0">
                    <a:pos x="10" y="23"/>
                  </a:cxn>
                  <a:cxn ang="0">
                    <a:pos x="11" y="21"/>
                  </a:cxn>
                  <a:cxn ang="0">
                    <a:pos x="12" y="19"/>
                  </a:cxn>
                  <a:cxn ang="0">
                    <a:pos x="12" y="17"/>
                  </a:cxn>
                  <a:cxn ang="0">
                    <a:pos x="13" y="14"/>
                  </a:cxn>
                  <a:cxn ang="0">
                    <a:pos x="13" y="11"/>
                  </a:cxn>
                  <a:cxn ang="0">
                    <a:pos x="14" y="8"/>
                  </a:cxn>
                  <a:cxn ang="0">
                    <a:pos x="14" y="6"/>
                  </a:cxn>
                  <a:cxn ang="0">
                    <a:pos x="15" y="3"/>
                  </a:cxn>
                  <a:cxn ang="0">
                    <a:pos x="15" y="0"/>
                  </a:cxn>
                  <a:cxn ang="0">
                    <a:pos x="10" y="0"/>
                  </a:cxn>
                  <a:cxn ang="0">
                    <a:pos x="10" y="2"/>
                  </a:cxn>
                  <a:cxn ang="0">
                    <a:pos x="10" y="5"/>
                  </a:cxn>
                  <a:cxn ang="0">
                    <a:pos x="9" y="8"/>
                  </a:cxn>
                  <a:cxn ang="0">
                    <a:pos x="9" y="11"/>
                  </a:cxn>
                  <a:cxn ang="0">
                    <a:pos x="8" y="13"/>
                  </a:cxn>
                  <a:cxn ang="0">
                    <a:pos x="8" y="15"/>
                  </a:cxn>
                  <a:cxn ang="0">
                    <a:pos x="7" y="17"/>
                  </a:cxn>
                  <a:cxn ang="0">
                    <a:pos x="6" y="19"/>
                  </a:cxn>
                  <a:cxn ang="0">
                    <a:pos x="5" y="21"/>
                  </a:cxn>
                  <a:cxn ang="0">
                    <a:pos x="4" y="23"/>
                  </a:cxn>
                  <a:cxn ang="0">
                    <a:pos x="3" y="24"/>
                  </a:cxn>
                  <a:cxn ang="0">
                    <a:pos x="3" y="25"/>
                  </a:cxn>
                  <a:cxn ang="0">
                    <a:pos x="2" y="26"/>
                  </a:cxn>
                  <a:cxn ang="0">
                    <a:pos x="1" y="26"/>
                  </a:cxn>
                  <a:cxn ang="0">
                    <a:pos x="0" y="27"/>
                  </a:cxn>
                  <a:cxn ang="0">
                    <a:pos x="0" y="27"/>
                  </a:cxn>
                  <a:cxn ang="0">
                    <a:pos x="0" y="27"/>
                  </a:cxn>
                  <a:cxn ang="0">
                    <a:pos x="0" y="31"/>
                  </a:cxn>
                </a:cxnLst>
                <a:rect l="0" t="0" r="r" b="b"/>
                <a:pathLst>
                  <a:path w="15" h="31">
                    <a:moveTo>
                      <a:pt x="0" y="31"/>
                    </a:moveTo>
                    <a:lnTo>
                      <a:pt x="0" y="31"/>
                    </a:lnTo>
                    <a:lnTo>
                      <a:pt x="1" y="31"/>
                    </a:lnTo>
                    <a:lnTo>
                      <a:pt x="3" y="31"/>
                    </a:lnTo>
                    <a:lnTo>
                      <a:pt x="5" y="29"/>
                    </a:lnTo>
                    <a:lnTo>
                      <a:pt x="6" y="28"/>
                    </a:lnTo>
                    <a:lnTo>
                      <a:pt x="7" y="27"/>
                    </a:lnTo>
                    <a:lnTo>
                      <a:pt x="9" y="25"/>
                    </a:lnTo>
                    <a:lnTo>
                      <a:pt x="10" y="23"/>
                    </a:lnTo>
                    <a:lnTo>
                      <a:pt x="11" y="21"/>
                    </a:lnTo>
                    <a:lnTo>
                      <a:pt x="12" y="19"/>
                    </a:lnTo>
                    <a:lnTo>
                      <a:pt x="12" y="17"/>
                    </a:lnTo>
                    <a:lnTo>
                      <a:pt x="13" y="14"/>
                    </a:lnTo>
                    <a:lnTo>
                      <a:pt x="13" y="11"/>
                    </a:lnTo>
                    <a:lnTo>
                      <a:pt x="14" y="8"/>
                    </a:lnTo>
                    <a:lnTo>
                      <a:pt x="14" y="6"/>
                    </a:lnTo>
                    <a:lnTo>
                      <a:pt x="15" y="3"/>
                    </a:lnTo>
                    <a:lnTo>
                      <a:pt x="15" y="0"/>
                    </a:lnTo>
                    <a:lnTo>
                      <a:pt x="10" y="0"/>
                    </a:lnTo>
                    <a:lnTo>
                      <a:pt x="10" y="2"/>
                    </a:lnTo>
                    <a:lnTo>
                      <a:pt x="10" y="5"/>
                    </a:lnTo>
                    <a:lnTo>
                      <a:pt x="9" y="8"/>
                    </a:lnTo>
                    <a:lnTo>
                      <a:pt x="9" y="11"/>
                    </a:lnTo>
                    <a:lnTo>
                      <a:pt x="8" y="13"/>
                    </a:lnTo>
                    <a:lnTo>
                      <a:pt x="8" y="15"/>
                    </a:lnTo>
                    <a:lnTo>
                      <a:pt x="7" y="17"/>
                    </a:lnTo>
                    <a:lnTo>
                      <a:pt x="6" y="19"/>
                    </a:lnTo>
                    <a:lnTo>
                      <a:pt x="5" y="21"/>
                    </a:lnTo>
                    <a:lnTo>
                      <a:pt x="4" y="23"/>
                    </a:lnTo>
                    <a:lnTo>
                      <a:pt x="3" y="24"/>
                    </a:lnTo>
                    <a:lnTo>
                      <a:pt x="3" y="25"/>
                    </a:lnTo>
                    <a:lnTo>
                      <a:pt x="2" y="26"/>
                    </a:lnTo>
                    <a:lnTo>
                      <a:pt x="1" y="26"/>
                    </a:lnTo>
                    <a:lnTo>
                      <a:pt x="0" y="27"/>
                    </a:lnTo>
                    <a:lnTo>
                      <a:pt x="0" y="27"/>
                    </a:lnTo>
                    <a:lnTo>
                      <a:pt x="0" y="27"/>
                    </a:lnTo>
                    <a:lnTo>
                      <a:pt x="0" y="31"/>
                    </a:lnTo>
                    <a:close/>
                  </a:path>
                </a:pathLst>
              </a:custGeom>
              <a:solidFill>
                <a:srgbClr val="000000"/>
              </a:solidFill>
              <a:ln w="9525">
                <a:noFill/>
                <a:round/>
                <a:headEnd/>
                <a:tailEnd/>
              </a:ln>
            </p:spPr>
            <p:txBody>
              <a:bodyPr/>
              <a:lstStyle/>
              <a:p>
                <a:endParaRPr lang="ru-RU"/>
              </a:p>
            </p:txBody>
          </p:sp>
          <p:sp>
            <p:nvSpPr>
              <p:cNvPr id="244" name="Freeform 126"/>
              <p:cNvSpPr>
                <a:spLocks/>
              </p:cNvSpPr>
              <p:nvPr/>
            </p:nvSpPr>
            <p:spPr bwMode="auto">
              <a:xfrm>
                <a:off x="1343" y="2072"/>
                <a:ext cx="35" cy="53"/>
              </a:xfrm>
              <a:custGeom>
                <a:avLst/>
                <a:gdLst/>
                <a:ahLst/>
                <a:cxnLst>
                  <a:cxn ang="0">
                    <a:pos x="32" y="52"/>
                  </a:cxn>
                  <a:cxn ang="0">
                    <a:pos x="30" y="53"/>
                  </a:cxn>
                  <a:cxn ang="0">
                    <a:pos x="27" y="52"/>
                  </a:cxn>
                  <a:cxn ang="0">
                    <a:pos x="24" y="51"/>
                  </a:cxn>
                  <a:cxn ang="0">
                    <a:pos x="20" y="49"/>
                  </a:cxn>
                  <a:cxn ang="0">
                    <a:pos x="17" y="46"/>
                  </a:cxn>
                  <a:cxn ang="0">
                    <a:pos x="14" y="42"/>
                  </a:cxn>
                  <a:cxn ang="0">
                    <a:pos x="11" y="37"/>
                  </a:cxn>
                  <a:cxn ang="0">
                    <a:pos x="8" y="32"/>
                  </a:cxn>
                  <a:cxn ang="0">
                    <a:pos x="6" y="30"/>
                  </a:cxn>
                  <a:cxn ang="0">
                    <a:pos x="5" y="27"/>
                  </a:cxn>
                  <a:cxn ang="0">
                    <a:pos x="4" y="25"/>
                  </a:cxn>
                  <a:cxn ang="0">
                    <a:pos x="3" y="22"/>
                  </a:cxn>
                  <a:cxn ang="0">
                    <a:pos x="2" y="20"/>
                  </a:cxn>
                  <a:cxn ang="0">
                    <a:pos x="2" y="17"/>
                  </a:cxn>
                  <a:cxn ang="0">
                    <a:pos x="1" y="15"/>
                  </a:cxn>
                  <a:cxn ang="0">
                    <a:pos x="1" y="13"/>
                  </a:cxn>
                  <a:cxn ang="0">
                    <a:pos x="0" y="10"/>
                  </a:cxn>
                  <a:cxn ang="0">
                    <a:pos x="0" y="9"/>
                  </a:cxn>
                  <a:cxn ang="0">
                    <a:pos x="0" y="7"/>
                  </a:cxn>
                  <a:cxn ang="0">
                    <a:pos x="1" y="5"/>
                  </a:cxn>
                  <a:cxn ang="0">
                    <a:pos x="1" y="3"/>
                  </a:cxn>
                  <a:cxn ang="0">
                    <a:pos x="2" y="3"/>
                  </a:cxn>
                  <a:cxn ang="0">
                    <a:pos x="2" y="1"/>
                  </a:cxn>
                  <a:cxn ang="0">
                    <a:pos x="3" y="0"/>
                  </a:cxn>
                  <a:cxn ang="0">
                    <a:pos x="6" y="0"/>
                  </a:cxn>
                  <a:cxn ang="0">
                    <a:pos x="8" y="0"/>
                  </a:cxn>
                  <a:cxn ang="0">
                    <a:pos x="11" y="2"/>
                  </a:cxn>
                  <a:cxn ang="0">
                    <a:pos x="14" y="4"/>
                  </a:cxn>
                  <a:cxn ang="0">
                    <a:pos x="18" y="7"/>
                  </a:cxn>
                  <a:cxn ang="0">
                    <a:pos x="21" y="11"/>
                  </a:cxn>
                  <a:cxn ang="0">
                    <a:pos x="25" y="15"/>
                  </a:cxn>
                  <a:cxn ang="0">
                    <a:pos x="28" y="20"/>
                  </a:cxn>
                  <a:cxn ang="0">
                    <a:pos x="29" y="23"/>
                  </a:cxn>
                  <a:cxn ang="0">
                    <a:pos x="30" y="26"/>
                  </a:cxn>
                  <a:cxn ang="0">
                    <a:pos x="32" y="28"/>
                  </a:cxn>
                  <a:cxn ang="0">
                    <a:pos x="33" y="31"/>
                  </a:cxn>
                  <a:cxn ang="0">
                    <a:pos x="33" y="33"/>
                  </a:cxn>
                  <a:cxn ang="0">
                    <a:pos x="34" y="36"/>
                  </a:cxn>
                  <a:cxn ang="0">
                    <a:pos x="35" y="38"/>
                  </a:cxn>
                  <a:cxn ang="0">
                    <a:pos x="35" y="40"/>
                  </a:cxn>
                  <a:cxn ang="0">
                    <a:pos x="35" y="42"/>
                  </a:cxn>
                  <a:cxn ang="0">
                    <a:pos x="35" y="44"/>
                  </a:cxn>
                  <a:cxn ang="0">
                    <a:pos x="35" y="46"/>
                  </a:cxn>
                  <a:cxn ang="0">
                    <a:pos x="35" y="48"/>
                  </a:cxn>
                  <a:cxn ang="0">
                    <a:pos x="34" y="49"/>
                  </a:cxn>
                  <a:cxn ang="0">
                    <a:pos x="33" y="50"/>
                  </a:cxn>
                  <a:cxn ang="0">
                    <a:pos x="33" y="51"/>
                  </a:cxn>
                  <a:cxn ang="0">
                    <a:pos x="32" y="52"/>
                  </a:cxn>
                </a:cxnLst>
                <a:rect l="0" t="0" r="r" b="b"/>
                <a:pathLst>
                  <a:path w="35" h="53">
                    <a:moveTo>
                      <a:pt x="32" y="52"/>
                    </a:moveTo>
                    <a:lnTo>
                      <a:pt x="30" y="53"/>
                    </a:lnTo>
                    <a:lnTo>
                      <a:pt x="27" y="52"/>
                    </a:lnTo>
                    <a:lnTo>
                      <a:pt x="24" y="51"/>
                    </a:lnTo>
                    <a:lnTo>
                      <a:pt x="20" y="49"/>
                    </a:lnTo>
                    <a:lnTo>
                      <a:pt x="17" y="46"/>
                    </a:lnTo>
                    <a:lnTo>
                      <a:pt x="14" y="42"/>
                    </a:lnTo>
                    <a:lnTo>
                      <a:pt x="11" y="37"/>
                    </a:lnTo>
                    <a:lnTo>
                      <a:pt x="8" y="32"/>
                    </a:lnTo>
                    <a:lnTo>
                      <a:pt x="6" y="30"/>
                    </a:lnTo>
                    <a:lnTo>
                      <a:pt x="5" y="27"/>
                    </a:lnTo>
                    <a:lnTo>
                      <a:pt x="4" y="25"/>
                    </a:lnTo>
                    <a:lnTo>
                      <a:pt x="3" y="22"/>
                    </a:lnTo>
                    <a:lnTo>
                      <a:pt x="2" y="20"/>
                    </a:lnTo>
                    <a:lnTo>
                      <a:pt x="2" y="17"/>
                    </a:lnTo>
                    <a:lnTo>
                      <a:pt x="1" y="15"/>
                    </a:lnTo>
                    <a:lnTo>
                      <a:pt x="1" y="13"/>
                    </a:lnTo>
                    <a:lnTo>
                      <a:pt x="0" y="10"/>
                    </a:lnTo>
                    <a:lnTo>
                      <a:pt x="0" y="9"/>
                    </a:lnTo>
                    <a:lnTo>
                      <a:pt x="0" y="7"/>
                    </a:lnTo>
                    <a:lnTo>
                      <a:pt x="1" y="5"/>
                    </a:lnTo>
                    <a:lnTo>
                      <a:pt x="1" y="3"/>
                    </a:lnTo>
                    <a:lnTo>
                      <a:pt x="2" y="3"/>
                    </a:lnTo>
                    <a:lnTo>
                      <a:pt x="2" y="1"/>
                    </a:lnTo>
                    <a:lnTo>
                      <a:pt x="3" y="0"/>
                    </a:lnTo>
                    <a:lnTo>
                      <a:pt x="6" y="0"/>
                    </a:lnTo>
                    <a:lnTo>
                      <a:pt x="8" y="0"/>
                    </a:lnTo>
                    <a:lnTo>
                      <a:pt x="11" y="2"/>
                    </a:lnTo>
                    <a:lnTo>
                      <a:pt x="14" y="4"/>
                    </a:lnTo>
                    <a:lnTo>
                      <a:pt x="18" y="7"/>
                    </a:lnTo>
                    <a:lnTo>
                      <a:pt x="21" y="11"/>
                    </a:lnTo>
                    <a:lnTo>
                      <a:pt x="25" y="15"/>
                    </a:lnTo>
                    <a:lnTo>
                      <a:pt x="28" y="20"/>
                    </a:lnTo>
                    <a:lnTo>
                      <a:pt x="29" y="23"/>
                    </a:lnTo>
                    <a:lnTo>
                      <a:pt x="30" y="26"/>
                    </a:lnTo>
                    <a:lnTo>
                      <a:pt x="32" y="28"/>
                    </a:lnTo>
                    <a:lnTo>
                      <a:pt x="33" y="31"/>
                    </a:lnTo>
                    <a:lnTo>
                      <a:pt x="33" y="33"/>
                    </a:lnTo>
                    <a:lnTo>
                      <a:pt x="34" y="36"/>
                    </a:lnTo>
                    <a:lnTo>
                      <a:pt x="35" y="38"/>
                    </a:lnTo>
                    <a:lnTo>
                      <a:pt x="35" y="40"/>
                    </a:lnTo>
                    <a:lnTo>
                      <a:pt x="35" y="42"/>
                    </a:lnTo>
                    <a:lnTo>
                      <a:pt x="35" y="44"/>
                    </a:lnTo>
                    <a:lnTo>
                      <a:pt x="35" y="46"/>
                    </a:lnTo>
                    <a:lnTo>
                      <a:pt x="35" y="48"/>
                    </a:lnTo>
                    <a:lnTo>
                      <a:pt x="34" y="49"/>
                    </a:lnTo>
                    <a:lnTo>
                      <a:pt x="33" y="50"/>
                    </a:lnTo>
                    <a:lnTo>
                      <a:pt x="33" y="51"/>
                    </a:lnTo>
                    <a:lnTo>
                      <a:pt x="32" y="52"/>
                    </a:lnTo>
                    <a:close/>
                  </a:path>
                </a:pathLst>
              </a:custGeom>
              <a:solidFill>
                <a:srgbClr val="FFBFA3"/>
              </a:solidFill>
              <a:ln w="9525">
                <a:noFill/>
                <a:round/>
                <a:headEnd/>
                <a:tailEnd/>
              </a:ln>
            </p:spPr>
            <p:txBody>
              <a:bodyPr/>
              <a:lstStyle/>
              <a:p>
                <a:endParaRPr lang="ru-RU"/>
              </a:p>
            </p:txBody>
          </p:sp>
          <p:sp>
            <p:nvSpPr>
              <p:cNvPr id="245" name="Freeform 127"/>
              <p:cNvSpPr>
                <a:spLocks/>
              </p:cNvSpPr>
              <p:nvPr/>
            </p:nvSpPr>
            <p:spPr bwMode="auto">
              <a:xfrm>
                <a:off x="1348" y="2103"/>
                <a:ext cx="28" cy="24"/>
              </a:xfrm>
              <a:custGeom>
                <a:avLst/>
                <a:gdLst/>
                <a:ahLst/>
                <a:cxnLst>
                  <a:cxn ang="0">
                    <a:pos x="0" y="3"/>
                  </a:cxn>
                  <a:cxn ang="0">
                    <a:pos x="0" y="3"/>
                  </a:cxn>
                  <a:cxn ang="0">
                    <a:pos x="3" y="8"/>
                  </a:cxn>
                  <a:cxn ang="0">
                    <a:pos x="7" y="12"/>
                  </a:cxn>
                  <a:cxn ang="0">
                    <a:pos x="10" y="17"/>
                  </a:cxn>
                  <a:cxn ang="0">
                    <a:pos x="14" y="20"/>
                  </a:cxn>
                  <a:cxn ang="0">
                    <a:pos x="18" y="22"/>
                  </a:cxn>
                  <a:cxn ang="0">
                    <a:pos x="21" y="23"/>
                  </a:cxn>
                  <a:cxn ang="0">
                    <a:pos x="25" y="24"/>
                  </a:cxn>
                  <a:cxn ang="0">
                    <a:pos x="28" y="23"/>
                  </a:cxn>
                  <a:cxn ang="0">
                    <a:pos x="26" y="19"/>
                  </a:cxn>
                  <a:cxn ang="0">
                    <a:pos x="25" y="19"/>
                  </a:cxn>
                  <a:cxn ang="0">
                    <a:pos x="22" y="19"/>
                  </a:cxn>
                  <a:cxn ang="0">
                    <a:pos x="20" y="18"/>
                  </a:cxn>
                  <a:cxn ang="0">
                    <a:pos x="17" y="16"/>
                  </a:cxn>
                  <a:cxn ang="0">
                    <a:pos x="14" y="13"/>
                  </a:cxn>
                  <a:cxn ang="0">
                    <a:pos x="11" y="9"/>
                  </a:cxn>
                  <a:cxn ang="0">
                    <a:pos x="8" y="5"/>
                  </a:cxn>
                  <a:cxn ang="0">
                    <a:pos x="4" y="0"/>
                  </a:cxn>
                  <a:cxn ang="0">
                    <a:pos x="4" y="0"/>
                  </a:cxn>
                  <a:cxn ang="0">
                    <a:pos x="0" y="3"/>
                  </a:cxn>
                </a:cxnLst>
                <a:rect l="0" t="0" r="r" b="b"/>
                <a:pathLst>
                  <a:path w="28" h="24">
                    <a:moveTo>
                      <a:pt x="0" y="3"/>
                    </a:moveTo>
                    <a:lnTo>
                      <a:pt x="0" y="3"/>
                    </a:lnTo>
                    <a:lnTo>
                      <a:pt x="3" y="8"/>
                    </a:lnTo>
                    <a:lnTo>
                      <a:pt x="7" y="12"/>
                    </a:lnTo>
                    <a:lnTo>
                      <a:pt x="10" y="17"/>
                    </a:lnTo>
                    <a:lnTo>
                      <a:pt x="14" y="20"/>
                    </a:lnTo>
                    <a:lnTo>
                      <a:pt x="18" y="22"/>
                    </a:lnTo>
                    <a:lnTo>
                      <a:pt x="21" y="23"/>
                    </a:lnTo>
                    <a:lnTo>
                      <a:pt x="25" y="24"/>
                    </a:lnTo>
                    <a:lnTo>
                      <a:pt x="28" y="23"/>
                    </a:lnTo>
                    <a:lnTo>
                      <a:pt x="26" y="19"/>
                    </a:lnTo>
                    <a:lnTo>
                      <a:pt x="25" y="19"/>
                    </a:lnTo>
                    <a:lnTo>
                      <a:pt x="22" y="19"/>
                    </a:lnTo>
                    <a:lnTo>
                      <a:pt x="20" y="18"/>
                    </a:lnTo>
                    <a:lnTo>
                      <a:pt x="17" y="16"/>
                    </a:lnTo>
                    <a:lnTo>
                      <a:pt x="14" y="13"/>
                    </a:lnTo>
                    <a:lnTo>
                      <a:pt x="11" y="9"/>
                    </a:lnTo>
                    <a:lnTo>
                      <a:pt x="8" y="5"/>
                    </a:lnTo>
                    <a:lnTo>
                      <a:pt x="4" y="0"/>
                    </a:lnTo>
                    <a:lnTo>
                      <a:pt x="4" y="0"/>
                    </a:lnTo>
                    <a:lnTo>
                      <a:pt x="0" y="3"/>
                    </a:lnTo>
                    <a:close/>
                  </a:path>
                </a:pathLst>
              </a:custGeom>
              <a:solidFill>
                <a:srgbClr val="000000"/>
              </a:solidFill>
              <a:ln w="9525">
                <a:noFill/>
                <a:round/>
                <a:headEnd/>
                <a:tailEnd/>
              </a:ln>
            </p:spPr>
            <p:txBody>
              <a:bodyPr/>
              <a:lstStyle/>
              <a:p>
                <a:endParaRPr lang="ru-RU"/>
              </a:p>
            </p:txBody>
          </p:sp>
          <p:sp>
            <p:nvSpPr>
              <p:cNvPr id="246" name="Freeform 128"/>
              <p:cNvSpPr>
                <a:spLocks/>
              </p:cNvSpPr>
              <p:nvPr/>
            </p:nvSpPr>
            <p:spPr bwMode="auto">
              <a:xfrm>
                <a:off x="1341" y="2070"/>
                <a:ext cx="11" cy="36"/>
              </a:xfrm>
              <a:custGeom>
                <a:avLst/>
                <a:gdLst/>
                <a:ahLst/>
                <a:cxnLst>
                  <a:cxn ang="0">
                    <a:pos x="4" y="0"/>
                  </a:cxn>
                  <a:cxn ang="0">
                    <a:pos x="4" y="1"/>
                  </a:cxn>
                  <a:cxn ang="0">
                    <a:pos x="3" y="2"/>
                  </a:cxn>
                  <a:cxn ang="0">
                    <a:pos x="2" y="3"/>
                  </a:cxn>
                  <a:cxn ang="0">
                    <a:pos x="1" y="5"/>
                  </a:cxn>
                  <a:cxn ang="0">
                    <a:pos x="1" y="7"/>
                  </a:cxn>
                  <a:cxn ang="0">
                    <a:pos x="0" y="8"/>
                  </a:cxn>
                  <a:cxn ang="0">
                    <a:pos x="0" y="11"/>
                  </a:cxn>
                  <a:cxn ang="0">
                    <a:pos x="0" y="13"/>
                  </a:cxn>
                  <a:cxn ang="0">
                    <a:pos x="0" y="15"/>
                  </a:cxn>
                  <a:cxn ang="0">
                    <a:pos x="1" y="17"/>
                  </a:cxn>
                  <a:cxn ang="0">
                    <a:pos x="1" y="20"/>
                  </a:cxn>
                  <a:cxn ang="0">
                    <a:pos x="2" y="22"/>
                  </a:cxn>
                  <a:cxn ang="0">
                    <a:pos x="3" y="25"/>
                  </a:cxn>
                  <a:cxn ang="0">
                    <a:pos x="4" y="28"/>
                  </a:cxn>
                  <a:cxn ang="0">
                    <a:pos x="4" y="30"/>
                  </a:cxn>
                  <a:cxn ang="0">
                    <a:pos x="6" y="33"/>
                  </a:cxn>
                  <a:cxn ang="0">
                    <a:pos x="7" y="36"/>
                  </a:cxn>
                  <a:cxn ang="0">
                    <a:pos x="11" y="33"/>
                  </a:cxn>
                  <a:cxn ang="0">
                    <a:pos x="10" y="31"/>
                  </a:cxn>
                  <a:cxn ang="0">
                    <a:pos x="9" y="28"/>
                  </a:cxn>
                  <a:cxn ang="0">
                    <a:pos x="8" y="26"/>
                  </a:cxn>
                  <a:cxn ang="0">
                    <a:pos x="7" y="23"/>
                  </a:cxn>
                  <a:cxn ang="0">
                    <a:pos x="6" y="21"/>
                  </a:cxn>
                  <a:cxn ang="0">
                    <a:pos x="6" y="19"/>
                  </a:cxn>
                  <a:cxn ang="0">
                    <a:pos x="5" y="17"/>
                  </a:cxn>
                  <a:cxn ang="0">
                    <a:pos x="5" y="14"/>
                  </a:cxn>
                  <a:cxn ang="0">
                    <a:pos x="5" y="12"/>
                  </a:cxn>
                  <a:cxn ang="0">
                    <a:pos x="5" y="11"/>
                  </a:cxn>
                  <a:cxn ang="0">
                    <a:pos x="5" y="9"/>
                  </a:cxn>
                  <a:cxn ang="0">
                    <a:pos x="5" y="8"/>
                  </a:cxn>
                  <a:cxn ang="0">
                    <a:pos x="5" y="6"/>
                  </a:cxn>
                  <a:cxn ang="0">
                    <a:pos x="6" y="5"/>
                  </a:cxn>
                  <a:cxn ang="0">
                    <a:pos x="6" y="5"/>
                  </a:cxn>
                  <a:cxn ang="0">
                    <a:pos x="7" y="5"/>
                  </a:cxn>
                  <a:cxn ang="0">
                    <a:pos x="7" y="5"/>
                  </a:cxn>
                  <a:cxn ang="0">
                    <a:pos x="4" y="0"/>
                  </a:cxn>
                </a:cxnLst>
                <a:rect l="0" t="0" r="r" b="b"/>
                <a:pathLst>
                  <a:path w="11" h="36">
                    <a:moveTo>
                      <a:pt x="4" y="0"/>
                    </a:moveTo>
                    <a:lnTo>
                      <a:pt x="4" y="1"/>
                    </a:lnTo>
                    <a:lnTo>
                      <a:pt x="3" y="2"/>
                    </a:lnTo>
                    <a:lnTo>
                      <a:pt x="2" y="3"/>
                    </a:lnTo>
                    <a:lnTo>
                      <a:pt x="1" y="5"/>
                    </a:lnTo>
                    <a:lnTo>
                      <a:pt x="1" y="7"/>
                    </a:lnTo>
                    <a:lnTo>
                      <a:pt x="0" y="8"/>
                    </a:lnTo>
                    <a:lnTo>
                      <a:pt x="0" y="11"/>
                    </a:lnTo>
                    <a:lnTo>
                      <a:pt x="0" y="13"/>
                    </a:lnTo>
                    <a:lnTo>
                      <a:pt x="0" y="15"/>
                    </a:lnTo>
                    <a:lnTo>
                      <a:pt x="1" y="17"/>
                    </a:lnTo>
                    <a:lnTo>
                      <a:pt x="1" y="20"/>
                    </a:lnTo>
                    <a:lnTo>
                      <a:pt x="2" y="22"/>
                    </a:lnTo>
                    <a:lnTo>
                      <a:pt x="3" y="25"/>
                    </a:lnTo>
                    <a:lnTo>
                      <a:pt x="4" y="28"/>
                    </a:lnTo>
                    <a:lnTo>
                      <a:pt x="4" y="30"/>
                    </a:lnTo>
                    <a:lnTo>
                      <a:pt x="6" y="33"/>
                    </a:lnTo>
                    <a:lnTo>
                      <a:pt x="7" y="36"/>
                    </a:lnTo>
                    <a:lnTo>
                      <a:pt x="11" y="33"/>
                    </a:lnTo>
                    <a:lnTo>
                      <a:pt x="10" y="31"/>
                    </a:lnTo>
                    <a:lnTo>
                      <a:pt x="9" y="28"/>
                    </a:lnTo>
                    <a:lnTo>
                      <a:pt x="8" y="26"/>
                    </a:lnTo>
                    <a:lnTo>
                      <a:pt x="7" y="23"/>
                    </a:lnTo>
                    <a:lnTo>
                      <a:pt x="6" y="21"/>
                    </a:lnTo>
                    <a:lnTo>
                      <a:pt x="6" y="19"/>
                    </a:lnTo>
                    <a:lnTo>
                      <a:pt x="5" y="17"/>
                    </a:lnTo>
                    <a:lnTo>
                      <a:pt x="5" y="14"/>
                    </a:lnTo>
                    <a:lnTo>
                      <a:pt x="5" y="12"/>
                    </a:lnTo>
                    <a:lnTo>
                      <a:pt x="5" y="11"/>
                    </a:lnTo>
                    <a:lnTo>
                      <a:pt x="5" y="9"/>
                    </a:lnTo>
                    <a:lnTo>
                      <a:pt x="5" y="8"/>
                    </a:lnTo>
                    <a:lnTo>
                      <a:pt x="5" y="6"/>
                    </a:lnTo>
                    <a:lnTo>
                      <a:pt x="6" y="5"/>
                    </a:lnTo>
                    <a:lnTo>
                      <a:pt x="6" y="5"/>
                    </a:lnTo>
                    <a:lnTo>
                      <a:pt x="7" y="5"/>
                    </a:lnTo>
                    <a:lnTo>
                      <a:pt x="7" y="5"/>
                    </a:lnTo>
                    <a:lnTo>
                      <a:pt x="4" y="0"/>
                    </a:lnTo>
                    <a:close/>
                  </a:path>
                </a:pathLst>
              </a:custGeom>
              <a:solidFill>
                <a:srgbClr val="000000"/>
              </a:solidFill>
              <a:ln w="9525">
                <a:noFill/>
                <a:round/>
                <a:headEnd/>
                <a:tailEnd/>
              </a:ln>
            </p:spPr>
            <p:txBody>
              <a:bodyPr/>
              <a:lstStyle/>
              <a:p>
                <a:endParaRPr lang="ru-RU"/>
              </a:p>
            </p:txBody>
          </p:sp>
          <p:sp>
            <p:nvSpPr>
              <p:cNvPr id="247" name="Freeform 129"/>
              <p:cNvSpPr>
                <a:spLocks/>
              </p:cNvSpPr>
              <p:nvPr/>
            </p:nvSpPr>
            <p:spPr bwMode="auto">
              <a:xfrm>
                <a:off x="1345" y="2070"/>
                <a:ext cx="28" cy="23"/>
              </a:xfrm>
              <a:custGeom>
                <a:avLst/>
                <a:gdLst/>
                <a:ahLst/>
                <a:cxnLst>
                  <a:cxn ang="0">
                    <a:pos x="28" y="21"/>
                  </a:cxn>
                  <a:cxn ang="0">
                    <a:pos x="28" y="21"/>
                  </a:cxn>
                  <a:cxn ang="0">
                    <a:pos x="25" y="16"/>
                  </a:cxn>
                  <a:cxn ang="0">
                    <a:pos x="21" y="11"/>
                  </a:cxn>
                  <a:cxn ang="0">
                    <a:pos x="18" y="7"/>
                  </a:cxn>
                  <a:cxn ang="0">
                    <a:pos x="14" y="4"/>
                  </a:cxn>
                  <a:cxn ang="0">
                    <a:pos x="11" y="2"/>
                  </a:cxn>
                  <a:cxn ang="0">
                    <a:pos x="7" y="0"/>
                  </a:cxn>
                  <a:cxn ang="0">
                    <a:pos x="3" y="0"/>
                  </a:cxn>
                  <a:cxn ang="0">
                    <a:pos x="0" y="0"/>
                  </a:cxn>
                  <a:cxn ang="0">
                    <a:pos x="3" y="5"/>
                  </a:cxn>
                  <a:cxn ang="0">
                    <a:pos x="4" y="4"/>
                  </a:cxn>
                  <a:cxn ang="0">
                    <a:pos x="6" y="5"/>
                  </a:cxn>
                  <a:cxn ang="0">
                    <a:pos x="8" y="5"/>
                  </a:cxn>
                  <a:cxn ang="0">
                    <a:pos x="11" y="8"/>
                  </a:cxn>
                  <a:cxn ang="0">
                    <a:pos x="14" y="11"/>
                  </a:cxn>
                  <a:cxn ang="0">
                    <a:pos x="18" y="14"/>
                  </a:cxn>
                  <a:cxn ang="0">
                    <a:pos x="21" y="19"/>
                  </a:cxn>
                  <a:cxn ang="0">
                    <a:pos x="24" y="23"/>
                  </a:cxn>
                  <a:cxn ang="0">
                    <a:pos x="24" y="23"/>
                  </a:cxn>
                  <a:cxn ang="0">
                    <a:pos x="28" y="21"/>
                  </a:cxn>
                </a:cxnLst>
                <a:rect l="0" t="0" r="r" b="b"/>
                <a:pathLst>
                  <a:path w="28" h="23">
                    <a:moveTo>
                      <a:pt x="28" y="21"/>
                    </a:moveTo>
                    <a:lnTo>
                      <a:pt x="28" y="21"/>
                    </a:lnTo>
                    <a:lnTo>
                      <a:pt x="25" y="16"/>
                    </a:lnTo>
                    <a:lnTo>
                      <a:pt x="21" y="11"/>
                    </a:lnTo>
                    <a:lnTo>
                      <a:pt x="18" y="7"/>
                    </a:lnTo>
                    <a:lnTo>
                      <a:pt x="14" y="4"/>
                    </a:lnTo>
                    <a:lnTo>
                      <a:pt x="11" y="2"/>
                    </a:lnTo>
                    <a:lnTo>
                      <a:pt x="7" y="0"/>
                    </a:lnTo>
                    <a:lnTo>
                      <a:pt x="3" y="0"/>
                    </a:lnTo>
                    <a:lnTo>
                      <a:pt x="0" y="0"/>
                    </a:lnTo>
                    <a:lnTo>
                      <a:pt x="3" y="5"/>
                    </a:lnTo>
                    <a:lnTo>
                      <a:pt x="4" y="4"/>
                    </a:lnTo>
                    <a:lnTo>
                      <a:pt x="6" y="5"/>
                    </a:lnTo>
                    <a:lnTo>
                      <a:pt x="8" y="5"/>
                    </a:lnTo>
                    <a:lnTo>
                      <a:pt x="11" y="8"/>
                    </a:lnTo>
                    <a:lnTo>
                      <a:pt x="14" y="11"/>
                    </a:lnTo>
                    <a:lnTo>
                      <a:pt x="18" y="14"/>
                    </a:lnTo>
                    <a:lnTo>
                      <a:pt x="21" y="19"/>
                    </a:lnTo>
                    <a:lnTo>
                      <a:pt x="24" y="23"/>
                    </a:lnTo>
                    <a:lnTo>
                      <a:pt x="24" y="23"/>
                    </a:lnTo>
                    <a:lnTo>
                      <a:pt x="28" y="21"/>
                    </a:lnTo>
                    <a:close/>
                  </a:path>
                </a:pathLst>
              </a:custGeom>
              <a:solidFill>
                <a:srgbClr val="000000"/>
              </a:solidFill>
              <a:ln w="9525">
                <a:noFill/>
                <a:round/>
                <a:headEnd/>
                <a:tailEnd/>
              </a:ln>
            </p:spPr>
            <p:txBody>
              <a:bodyPr/>
              <a:lstStyle/>
              <a:p>
                <a:endParaRPr lang="ru-RU"/>
              </a:p>
            </p:txBody>
          </p:sp>
          <p:sp>
            <p:nvSpPr>
              <p:cNvPr id="248" name="Freeform 130"/>
              <p:cNvSpPr>
                <a:spLocks/>
              </p:cNvSpPr>
              <p:nvPr/>
            </p:nvSpPr>
            <p:spPr bwMode="auto">
              <a:xfrm>
                <a:off x="1369" y="2091"/>
                <a:ext cx="12" cy="35"/>
              </a:xfrm>
              <a:custGeom>
                <a:avLst/>
                <a:gdLst/>
                <a:ahLst/>
                <a:cxnLst>
                  <a:cxn ang="0">
                    <a:pos x="7" y="35"/>
                  </a:cxn>
                  <a:cxn ang="0">
                    <a:pos x="7" y="35"/>
                  </a:cxn>
                  <a:cxn ang="0">
                    <a:pos x="9" y="34"/>
                  </a:cxn>
                  <a:cxn ang="0">
                    <a:pos x="10" y="32"/>
                  </a:cxn>
                  <a:cxn ang="0">
                    <a:pos x="10" y="31"/>
                  </a:cxn>
                  <a:cxn ang="0">
                    <a:pos x="11" y="29"/>
                  </a:cxn>
                  <a:cxn ang="0">
                    <a:pos x="11" y="27"/>
                  </a:cxn>
                  <a:cxn ang="0">
                    <a:pos x="12" y="25"/>
                  </a:cxn>
                  <a:cxn ang="0">
                    <a:pos x="12" y="23"/>
                  </a:cxn>
                  <a:cxn ang="0">
                    <a:pos x="11" y="21"/>
                  </a:cxn>
                  <a:cxn ang="0">
                    <a:pos x="11" y="18"/>
                  </a:cxn>
                  <a:cxn ang="0">
                    <a:pos x="10" y="16"/>
                  </a:cxn>
                  <a:cxn ang="0">
                    <a:pos x="10" y="13"/>
                  </a:cxn>
                  <a:cxn ang="0">
                    <a:pos x="9" y="11"/>
                  </a:cxn>
                  <a:cxn ang="0">
                    <a:pos x="8" y="8"/>
                  </a:cxn>
                  <a:cxn ang="0">
                    <a:pos x="7" y="5"/>
                  </a:cxn>
                  <a:cxn ang="0">
                    <a:pos x="5" y="3"/>
                  </a:cxn>
                  <a:cxn ang="0">
                    <a:pos x="4" y="0"/>
                  </a:cxn>
                  <a:cxn ang="0">
                    <a:pos x="0" y="2"/>
                  </a:cxn>
                  <a:cxn ang="0">
                    <a:pos x="1" y="5"/>
                  </a:cxn>
                  <a:cxn ang="0">
                    <a:pos x="2" y="7"/>
                  </a:cxn>
                  <a:cxn ang="0">
                    <a:pos x="3" y="10"/>
                  </a:cxn>
                  <a:cxn ang="0">
                    <a:pos x="4" y="12"/>
                  </a:cxn>
                  <a:cxn ang="0">
                    <a:pos x="5" y="15"/>
                  </a:cxn>
                  <a:cxn ang="0">
                    <a:pos x="6" y="17"/>
                  </a:cxn>
                  <a:cxn ang="0">
                    <a:pos x="6" y="19"/>
                  </a:cxn>
                  <a:cxn ang="0">
                    <a:pos x="7" y="21"/>
                  </a:cxn>
                  <a:cxn ang="0">
                    <a:pos x="7" y="24"/>
                  </a:cxn>
                  <a:cxn ang="0">
                    <a:pos x="7" y="25"/>
                  </a:cxn>
                  <a:cxn ang="0">
                    <a:pos x="7" y="27"/>
                  </a:cxn>
                  <a:cxn ang="0">
                    <a:pos x="7" y="28"/>
                  </a:cxn>
                  <a:cxn ang="0">
                    <a:pos x="6" y="29"/>
                  </a:cxn>
                  <a:cxn ang="0">
                    <a:pos x="6" y="30"/>
                  </a:cxn>
                  <a:cxn ang="0">
                    <a:pos x="5" y="31"/>
                  </a:cxn>
                  <a:cxn ang="0">
                    <a:pos x="5" y="31"/>
                  </a:cxn>
                  <a:cxn ang="0">
                    <a:pos x="5" y="31"/>
                  </a:cxn>
                  <a:cxn ang="0">
                    <a:pos x="7" y="35"/>
                  </a:cxn>
                </a:cxnLst>
                <a:rect l="0" t="0" r="r" b="b"/>
                <a:pathLst>
                  <a:path w="12" h="35">
                    <a:moveTo>
                      <a:pt x="7" y="35"/>
                    </a:moveTo>
                    <a:lnTo>
                      <a:pt x="7" y="35"/>
                    </a:lnTo>
                    <a:lnTo>
                      <a:pt x="9" y="34"/>
                    </a:lnTo>
                    <a:lnTo>
                      <a:pt x="10" y="32"/>
                    </a:lnTo>
                    <a:lnTo>
                      <a:pt x="10" y="31"/>
                    </a:lnTo>
                    <a:lnTo>
                      <a:pt x="11" y="29"/>
                    </a:lnTo>
                    <a:lnTo>
                      <a:pt x="11" y="27"/>
                    </a:lnTo>
                    <a:lnTo>
                      <a:pt x="12" y="25"/>
                    </a:lnTo>
                    <a:lnTo>
                      <a:pt x="12" y="23"/>
                    </a:lnTo>
                    <a:lnTo>
                      <a:pt x="11" y="21"/>
                    </a:lnTo>
                    <a:lnTo>
                      <a:pt x="11" y="18"/>
                    </a:lnTo>
                    <a:lnTo>
                      <a:pt x="10" y="16"/>
                    </a:lnTo>
                    <a:lnTo>
                      <a:pt x="10" y="13"/>
                    </a:lnTo>
                    <a:lnTo>
                      <a:pt x="9" y="11"/>
                    </a:lnTo>
                    <a:lnTo>
                      <a:pt x="8" y="8"/>
                    </a:lnTo>
                    <a:lnTo>
                      <a:pt x="7" y="5"/>
                    </a:lnTo>
                    <a:lnTo>
                      <a:pt x="5" y="3"/>
                    </a:lnTo>
                    <a:lnTo>
                      <a:pt x="4" y="0"/>
                    </a:lnTo>
                    <a:lnTo>
                      <a:pt x="0" y="2"/>
                    </a:lnTo>
                    <a:lnTo>
                      <a:pt x="1" y="5"/>
                    </a:lnTo>
                    <a:lnTo>
                      <a:pt x="2" y="7"/>
                    </a:lnTo>
                    <a:lnTo>
                      <a:pt x="3" y="10"/>
                    </a:lnTo>
                    <a:lnTo>
                      <a:pt x="4" y="12"/>
                    </a:lnTo>
                    <a:lnTo>
                      <a:pt x="5" y="15"/>
                    </a:lnTo>
                    <a:lnTo>
                      <a:pt x="6" y="17"/>
                    </a:lnTo>
                    <a:lnTo>
                      <a:pt x="6" y="19"/>
                    </a:lnTo>
                    <a:lnTo>
                      <a:pt x="7" y="21"/>
                    </a:lnTo>
                    <a:lnTo>
                      <a:pt x="7" y="24"/>
                    </a:lnTo>
                    <a:lnTo>
                      <a:pt x="7" y="25"/>
                    </a:lnTo>
                    <a:lnTo>
                      <a:pt x="7" y="27"/>
                    </a:lnTo>
                    <a:lnTo>
                      <a:pt x="7" y="28"/>
                    </a:lnTo>
                    <a:lnTo>
                      <a:pt x="6" y="29"/>
                    </a:lnTo>
                    <a:lnTo>
                      <a:pt x="6" y="30"/>
                    </a:lnTo>
                    <a:lnTo>
                      <a:pt x="5" y="31"/>
                    </a:lnTo>
                    <a:lnTo>
                      <a:pt x="5" y="31"/>
                    </a:lnTo>
                    <a:lnTo>
                      <a:pt x="5" y="31"/>
                    </a:lnTo>
                    <a:lnTo>
                      <a:pt x="7" y="35"/>
                    </a:lnTo>
                    <a:close/>
                  </a:path>
                </a:pathLst>
              </a:custGeom>
              <a:solidFill>
                <a:srgbClr val="000000"/>
              </a:solidFill>
              <a:ln w="9525">
                <a:noFill/>
                <a:round/>
                <a:headEnd/>
                <a:tailEnd/>
              </a:ln>
            </p:spPr>
            <p:txBody>
              <a:bodyPr/>
              <a:lstStyle/>
              <a:p>
                <a:endParaRPr lang="ru-RU"/>
              </a:p>
            </p:txBody>
          </p:sp>
          <p:sp>
            <p:nvSpPr>
              <p:cNvPr id="249" name="Freeform 131"/>
              <p:cNvSpPr>
                <a:spLocks/>
              </p:cNvSpPr>
              <p:nvPr/>
            </p:nvSpPr>
            <p:spPr bwMode="auto">
              <a:xfrm>
                <a:off x="1392" y="2122"/>
                <a:ext cx="113" cy="84"/>
              </a:xfrm>
              <a:custGeom>
                <a:avLst/>
                <a:gdLst/>
                <a:ahLst/>
                <a:cxnLst>
                  <a:cxn ang="0">
                    <a:pos x="55" y="84"/>
                  </a:cxn>
                  <a:cxn ang="0">
                    <a:pos x="3" y="69"/>
                  </a:cxn>
                  <a:cxn ang="0">
                    <a:pos x="0" y="8"/>
                  </a:cxn>
                  <a:cxn ang="0">
                    <a:pos x="113" y="0"/>
                  </a:cxn>
                  <a:cxn ang="0">
                    <a:pos x="112" y="68"/>
                  </a:cxn>
                  <a:cxn ang="0">
                    <a:pos x="55" y="84"/>
                  </a:cxn>
                </a:cxnLst>
                <a:rect l="0" t="0" r="r" b="b"/>
                <a:pathLst>
                  <a:path w="113" h="84">
                    <a:moveTo>
                      <a:pt x="55" y="84"/>
                    </a:moveTo>
                    <a:lnTo>
                      <a:pt x="3" y="69"/>
                    </a:lnTo>
                    <a:lnTo>
                      <a:pt x="0" y="8"/>
                    </a:lnTo>
                    <a:lnTo>
                      <a:pt x="113" y="0"/>
                    </a:lnTo>
                    <a:lnTo>
                      <a:pt x="112" y="68"/>
                    </a:lnTo>
                    <a:lnTo>
                      <a:pt x="55" y="84"/>
                    </a:lnTo>
                    <a:close/>
                  </a:path>
                </a:pathLst>
              </a:custGeom>
              <a:solidFill>
                <a:srgbClr val="FFBFA3"/>
              </a:solidFill>
              <a:ln w="9525">
                <a:noFill/>
                <a:round/>
                <a:headEnd/>
                <a:tailEnd/>
              </a:ln>
            </p:spPr>
            <p:txBody>
              <a:bodyPr/>
              <a:lstStyle/>
              <a:p>
                <a:endParaRPr lang="ru-RU"/>
              </a:p>
            </p:txBody>
          </p:sp>
          <p:sp>
            <p:nvSpPr>
              <p:cNvPr id="250" name="Freeform 132"/>
              <p:cNvSpPr>
                <a:spLocks/>
              </p:cNvSpPr>
              <p:nvPr/>
            </p:nvSpPr>
            <p:spPr bwMode="auto">
              <a:xfrm>
                <a:off x="1392" y="2189"/>
                <a:ext cx="56" cy="19"/>
              </a:xfrm>
              <a:custGeom>
                <a:avLst/>
                <a:gdLst/>
                <a:ahLst/>
                <a:cxnLst>
                  <a:cxn ang="0">
                    <a:pos x="0" y="3"/>
                  </a:cxn>
                  <a:cxn ang="0">
                    <a:pos x="2" y="5"/>
                  </a:cxn>
                  <a:cxn ang="0">
                    <a:pos x="55" y="19"/>
                  </a:cxn>
                  <a:cxn ang="0">
                    <a:pos x="56" y="15"/>
                  </a:cxn>
                  <a:cxn ang="0">
                    <a:pos x="3" y="0"/>
                  </a:cxn>
                  <a:cxn ang="0">
                    <a:pos x="5" y="2"/>
                  </a:cxn>
                  <a:cxn ang="0">
                    <a:pos x="0" y="3"/>
                  </a:cxn>
                  <a:cxn ang="0">
                    <a:pos x="0" y="5"/>
                  </a:cxn>
                  <a:cxn ang="0">
                    <a:pos x="2" y="5"/>
                  </a:cxn>
                  <a:cxn ang="0">
                    <a:pos x="0" y="3"/>
                  </a:cxn>
                </a:cxnLst>
                <a:rect l="0" t="0" r="r" b="b"/>
                <a:pathLst>
                  <a:path w="56" h="19">
                    <a:moveTo>
                      <a:pt x="0" y="3"/>
                    </a:moveTo>
                    <a:lnTo>
                      <a:pt x="2" y="5"/>
                    </a:lnTo>
                    <a:lnTo>
                      <a:pt x="55" y="19"/>
                    </a:lnTo>
                    <a:lnTo>
                      <a:pt x="56" y="15"/>
                    </a:lnTo>
                    <a:lnTo>
                      <a:pt x="3" y="0"/>
                    </a:lnTo>
                    <a:lnTo>
                      <a:pt x="5" y="2"/>
                    </a:lnTo>
                    <a:lnTo>
                      <a:pt x="0" y="3"/>
                    </a:lnTo>
                    <a:lnTo>
                      <a:pt x="0" y="5"/>
                    </a:lnTo>
                    <a:lnTo>
                      <a:pt x="2" y="5"/>
                    </a:lnTo>
                    <a:lnTo>
                      <a:pt x="0" y="3"/>
                    </a:lnTo>
                    <a:close/>
                  </a:path>
                </a:pathLst>
              </a:custGeom>
              <a:solidFill>
                <a:srgbClr val="000000"/>
              </a:solidFill>
              <a:ln w="9525">
                <a:noFill/>
                <a:round/>
                <a:headEnd/>
                <a:tailEnd/>
              </a:ln>
            </p:spPr>
            <p:txBody>
              <a:bodyPr/>
              <a:lstStyle/>
              <a:p>
                <a:endParaRPr lang="ru-RU"/>
              </a:p>
            </p:txBody>
          </p:sp>
          <p:sp>
            <p:nvSpPr>
              <p:cNvPr id="251" name="Freeform 133"/>
              <p:cNvSpPr>
                <a:spLocks/>
              </p:cNvSpPr>
              <p:nvPr/>
            </p:nvSpPr>
            <p:spPr bwMode="auto">
              <a:xfrm>
                <a:off x="1389" y="2127"/>
                <a:ext cx="8" cy="65"/>
              </a:xfrm>
              <a:custGeom>
                <a:avLst/>
                <a:gdLst/>
                <a:ahLst/>
                <a:cxnLst>
                  <a:cxn ang="0">
                    <a:pos x="2" y="0"/>
                  </a:cxn>
                  <a:cxn ang="0">
                    <a:pos x="0" y="3"/>
                  </a:cxn>
                  <a:cxn ang="0">
                    <a:pos x="3" y="65"/>
                  </a:cxn>
                  <a:cxn ang="0">
                    <a:pos x="8" y="64"/>
                  </a:cxn>
                  <a:cxn ang="0">
                    <a:pos x="5" y="3"/>
                  </a:cxn>
                  <a:cxn ang="0">
                    <a:pos x="3" y="5"/>
                  </a:cxn>
                  <a:cxn ang="0">
                    <a:pos x="2" y="0"/>
                  </a:cxn>
                  <a:cxn ang="0">
                    <a:pos x="0" y="1"/>
                  </a:cxn>
                  <a:cxn ang="0">
                    <a:pos x="0" y="3"/>
                  </a:cxn>
                  <a:cxn ang="0">
                    <a:pos x="2" y="0"/>
                  </a:cxn>
                </a:cxnLst>
                <a:rect l="0" t="0" r="r" b="b"/>
                <a:pathLst>
                  <a:path w="8" h="65">
                    <a:moveTo>
                      <a:pt x="2" y="0"/>
                    </a:moveTo>
                    <a:lnTo>
                      <a:pt x="0" y="3"/>
                    </a:lnTo>
                    <a:lnTo>
                      <a:pt x="3" y="65"/>
                    </a:lnTo>
                    <a:lnTo>
                      <a:pt x="8" y="64"/>
                    </a:lnTo>
                    <a:lnTo>
                      <a:pt x="5" y="3"/>
                    </a:lnTo>
                    <a:lnTo>
                      <a:pt x="3" y="5"/>
                    </a:lnTo>
                    <a:lnTo>
                      <a:pt x="2" y="0"/>
                    </a:lnTo>
                    <a:lnTo>
                      <a:pt x="0" y="1"/>
                    </a:lnTo>
                    <a:lnTo>
                      <a:pt x="0" y="3"/>
                    </a:lnTo>
                    <a:lnTo>
                      <a:pt x="2" y="0"/>
                    </a:lnTo>
                    <a:close/>
                  </a:path>
                </a:pathLst>
              </a:custGeom>
              <a:solidFill>
                <a:srgbClr val="000000"/>
              </a:solidFill>
              <a:ln w="9525">
                <a:noFill/>
                <a:round/>
                <a:headEnd/>
                <a:tailEnd/>
              </a:ln>
            </p:spPr>
            <p:txBody>
              <a:bodyPr/>
              <a:lstStyle/>
              <a:p>
                <a:endParaRPr lang="ru-RU"/>
              </a:p>
            </p:txBody>
          </p:sp>
          <p:sp>
            <p:nvSpPr>
              <p:cNvPr id="252" name="Freeform 134"/>
              <p:cNvSpPr>
                <a:spLocks/>
              </p:cNvSpPr>
              <p:nvPr/>
            </p:nvSpPr>
            <p:spPr bwMode="auto">
              <a:xfrm>
                <a:off x="1391" y="2120"/>
                <a:ext cx="116" cy="12"/>
              </a:xfrm>
              <a:custGeom>
                <a:avLst/>
                <a:gdLst/>
                <a:ahLst/>
                <a:cxnLst>
                  <a:cxn ang="0">
                    <a:pos x="116" y="2"/>
                  </a:cxn>
                  <a:cxn ang="0">
                    <a:pos x="114" y="0"/>
                  </a:cxn>
                  <a:cxn ang="0">
                    <a:pos x="0" y="7"/>
                  </a:cxn>
                  <a:cxn ang="0">
                    <a:pos x="1" y="12"/>
                  </a:cxn>
                  <a:cxn ang="0">
                    <a:pos x="114" y="5"/>
                  </a:cxn>
                  <a:cxn ang="0">
                    <a:pos x="111" y="2"/>
                  </a:cxn>
                  <a:cxn ang="0">
                    <a:pos x="116" y="2"/>
                  </a:cxn>
                  <a:cxn ang="0">
                    <a:pos x="116" y="0"/>
                  </a:cxn>
                  <a:cxn ang="0">
                    <a:pos x="114" y="0"/>
                  </a:cxn>
                  <a:cxn ang="0">
                    <a:pos x="116" y="2"/>
                  </a:cxn>
                </a:cxnLst>
                <a:rect l="0" t="0" r="r" b="b"/>
                <a:pathLst>
                  <a:path w="116" h="12">
                    <a:moveTo>
                      <a:pt x="116" y="2"/>
                    </a:moveTo>
                    <a:lnTo>
                      <a:pt x="114" y="0"/>
                    </a:lnTo>
                    <a:lnTo>
                      <a:pt x="0" y="7"/>
                    </a:lnTo>
                    <a:lnTo>
                      <a:pt x="1" y="12"/>
                    </a:lnTo>
                    <a:lnTo>
                      <a:pt x="114" y="5"/>
                    </a:lnTo>
                    <a:lnTo>
                      <a:pt x="111" y="2"/>
                    </a:lnTo>
                    <a:lnTo>
                      <a:pt x="116" y="2"/>
                    </a:lnTo>
                    <a:lnTo>
                      <a:pt x="116" y="0"/>
                    </a:lnTo>
                    <a:lnTo>
                      <a:pt x="114" y="0"/>
                    </a:lnTo>
                    <a:lnTo>
                      <a:pt x="116" y="2"/>
                    </a:lnTo>
                    <a:close/>
                  </a:path>
                </a:pathLst>
              </a:custGeom>
              <a:solidFill>
                <a:srgbClr val="000000"/>
              </a:solidFill>
              <a:ln w="9525">
                <a:noFill/>
                <a:round/>
                <a:headEnd/>
                <a:tailEnd/>
              </a:ln>
            </p:spPr>
            <p:txBody>
              <a:bodyPr/>
              <a:lstStyle/>
              <a:p>
                <a:endParaRPr lang="ru-RU"/>
              </a:p>
            </p:txBody>
          </p:sp>
          <p:sp>
            <p:nvSpPr>
              <p:cNvPr id="253" name="Freeform 135"/>
              <p:cNvSpPr>
                <a:spLocks/>
              </p:cNvSpPr>
              <p:nvPr/>
            </p:nvSpPr>
            <p:spPr bwMode="auto">
              <a:xfrm>
                <a:off x="1502" y="2122"/>
                <a:ext cx="5" cy="70"/>
              </a:xfrm>
              <a:custGeom>
                <a:avLst/>
                <a:gdLst/>
                <a:ahLst/>
                <a:cxnLst>
                  <a:cxn ang="0">
                    <a:pos x="3" y="70"/>
                  </a:cxn>
                  <a:cxn ang="0">
                    <a:pos x="4" y="68"/>
                  </a:cxn>
                  <a:cxn ang="0">
                    <a:pos x="5" y="0"/>
                  </a:cxn>
                  <a:cxn ang="0">
                    <a:pos x="0" y="0"/>
                  </a:cxn>
                  <a:cxn ang="0">
                    <a:pos x="0" y="68"/>
                  </a:cxn>
                  <a:cxn ang="0">
                    <a:pos x="1" y="66"/>
                  </a:cxn>
                  <a:cxn ang="0">
                    <a:pos x="3" y="70"/>
                  </a:cxn>
                  <a:cxn ang="0">
                    <a:pos x="4" y="70"/>
                  </a:cxn>
                  <a:cxn ang="0">
                    <a:pos x="4" y="68"/>
                  </a:cxn>
                  <a:cxn ang="0">
                    <a:pos x="3" y="70"/>
                  </a:cxn>
                </a:cxnLst>
                <a:rect l="0" t="0" r="r" b="b"/>
                <a:pathLst>
                  <a:path w="5" h="70">
                    <a:moveTo>
                      <a:pt x="3" y="70"/>
                    </a:moveTo>
                    <a:lnTo>
                      <a:pt x="4" y="68"/>
                    </a:lnTo>
                    <a:lnTo>
                      <a:pt x="5" y="0"/>
                    </a:lnTo>
                    <a:lnTo>
                      <a:pt x="0" y="0"/>
                    </a:lnTo>
                    <a:lnTo>
                      <a:pt x="0" y="68"/>
                    </a:lnTo>
                    <a:lnTo>
                      <a:pt x="1" y="66"/>
                    </a:lnTo>
                    <a:lnTo>
                      <a:pt x="3" y="70"/>
                    </a:lnTo>
                    <a:lnTo>
                      <a:pt x="4" y="70"/>
                    </a:lnTo>
                    <a:lnTo>
                      <a:pt x="4" y="68"/>
                    </a:lnTo>
                    <a:lnTo>
                      <a:pt x="3" y="70"/>
                    </a:lnTo>
                    <a:close/>
                  </a:path>
                </a:pathLst>
              </a:custGeom>
              <a:solidFill>
                <a:srgbClr val="000000"/>
              </a:solidFill>
              <a:ln w="9525">
                <a:noFill/>
                <a:round/>
                <a:headEnd/>
                <a:tailEnd/>
              </a:ln>
            </p:spPr>
            <p:txBody>
              <a:bodyPr/>
              <a:lstStyle/>
              <a:p>
                <a:endParaRPr lang="ru-RU"/>
              </a:p>
            </p:txBody>
          </p:sp>
          <p:sp>
            <p:nvSpPr>
              <p:cNvPr id="254" name="Freeform 136"/>
              <p:cNvSpPr>
                <a:spLocks/>
              </p:cNvSpPr>
              <p:nvPr/>
            </p:nvSpPr>
            <p:spPr bwMode="auto">
              <a:xfrm>
                <a:off x="1447" y="2188"/>
                <a:ext cx="58" cy="20"/>
              </a:xfrm>
              <a:custGeom>
                <a:avLst/>
                <a:gdLst/>
                <a:ahLst/>
                <a:cxnLst>
                  <a:cxn ang="0">
                    <a:pos x="0" y="20"/>
                  </a:cxn>
                  <a:cxn ang="0">
                    <a:pos x="1" y="20"/>
                  </a:cxn>
                  <a:cxn ang="0">
                    <a:pos x="58" y="4"/>
                  </a:cxn>
                  <a:cxn ang="0">
                    <a:pos x="56" y="0"/>
                  </a:cxn>
                  <a:cxn ang="0">
                    <a:pos x="0" y="16"/>
                  </a:cxn>
                  <a:cxn ang="0">
                    <a:pos x="1" y="16"/>
                  </a:cxn>
                  <a:cxn ang="0">
                    <a:pos x="0" y="20"/>
                  </a:cxn>
                  <a:cxn ang="0">
                    <a:pos x="0" y="20"/>
                  </a:cxn>
                  <a:cxn ang="0">
                    <a:pos x="1" y="20"/>
                  </a:cxn>
                  <a:cxn ang="0">
                    <a:pos x="0" y="20"/>
                  </a:cxn>
                </a:cxnLst>
                <a:rect l="0" t="0" r="r" b="b"/>
                <a:pathLst>
                  <a:path w="58" h="20">
                    <a:moveTo>
                      <a:pt x="0" y="20"/>
                    </a:moveTo>
                    <a:lnTo>
                      <a:pt x="1" y="20"/>
                    </a:lnTo>
                    <a:lnTo>
                      <a:pt x="58" y="4"/>
                    </a:lnTo>
                    <a:lnTo>
                      <a:pt x="56" y="0"/>
                    </a:lnTo>
                    <a:lnTo>
                      <a:pt x="0" y="16"/>
                    </a:lnTo>
                    <a:lnTo>
                      <a:pt x="1" y="16"/>
                    </a:lnTo>
                    <a:lnTo>
                      <a:pt x="0" y="20"/>
                    </a:lnTo>
                    <a:lnTo>
                      <a:pt x="0" y="20"/>
                    </a:lnTo>
                    <a:lnTo>
                      <a:pt x="1" y="20"/>
                    </a:lnTo>
                    <a:lnTo>
                      <a:pt x="0" y="20"/>
                    </a:lnTo>
                    <a:close/>
                  </a:path>
                </a:pathLst>
              </a:custGeom>
              <a:solidFill>
                <a:srgbClr val="000000"/>
              </a:solidFill>
              <a:ln w="9525">
                <a:noFill/>
                <a:round/>
                <a:headEnd/>
                <a:tailEnd/>
              </a:ln>
            </p:spPr>
            <p:txBody>
              <a:bodyPr/>
              <a:lstStyle/>
              <a:p>
                <a:endParaRPr lang="ru-RU"/>
              </a:p>
            </p:txBody>
          </p:sp>
          <p:sp>
            <p:nvSpPr>
              <p:cNvPr id="255" name="Freeform 137"/>
              <p:cNvSpPr>
                <a:spLocks/>
              </p:cNvSpPr>
              <p:nvPr/>
            </p:nvSpPr>
            <p:spPr bwMode="auto">
              <a:xfrm>
                <a:off x="1342" y="1949"/>
                <a:ext cx="171" cy="231"/>
              </a:xfrm>
              <a:custGeom>
                <a:avLst/>
                <a:gdLst/>
                <a:ahLst/>
                <a:cxnLst>
                  <a:cxn ang="0">
                    <a:pos x="127" y="228"/>
                  </a:cxn>
                  <a:cxn ang="0">
                    <a:pos x="139" y="218"/>
                  </a:cxn>
                  <a:cxn ang="0">
                    <a:pos x="150" y="206"/>
                  </a:cxn>
                  <a:cxn ang="0">
                    <a:pos x="160" y="194"/>
                  </a:cxn>
                  <a:cxn ang="0">
                    <a:pos x="167" y="183"/>
                  </a:cxn>
                  <a:cxn ang="0">
                    <a:pos x="170" y="176"/>
                  </a:cxn>
                  <a:cxn ang="0">
                    <a:pos x="171" y="168"/>
                  </a:cxn>
                  <a:cxn ang="0">
                    <a:pos x="171" y="156"/>
                  </a:cxn>
                  <a:cxn ang="0">
                    <a:pos x="171" y="142"/>
                  </a:cxn>
                  <a:cxn ang="0">
                    <a:pos x="171" y="125"/>
                  </a:cxn>
                  <a:cxn ang="0">
                    <a:pos x="170" y="107"/>
                  </a:cxn>
                  <a:cxn ang="0">
                    <a:pos x="169" y="90"/>
                  </a:cxn>
                  <a:cxn ang="0">
                    <a:pos x="168" y="74"/>
                  </a:cxn>
                  <a:cxn ang="0">
                    <a:pos x="166" y="61"/>
                  </a:cxn>
                  <a:cxn ang="0">
                    <a:pos x="166" y="51"/>
                  </a:cxn>
                  <a:cxn ang="0">
                    <a:pos x="165" y="46"/>
                  </a:cxn>
                  <a:cxn ang="0">
                    <a:pos x="150" y="27"/>
                  </a:cxn>
                  <a:cxn ang="0">
                    <a:pos x="128" y="9"/>
                  </a:cxn>
                  <a:cxn ang="0">
                    <a:pos x="106" y="1"/>
                  </a:cxn>
                  <a:cxn ang="0">
                    <a:pos x="85" y="2"/>
                  </a:cxn>
                  <a:cxn ang="0">
                    <a:pos x="65" y="8"/>
                  </a:cxn>
                  <a:cxn ang="0">
                    <a:pos x="47" y="19"/>
                  </a:cxn>
                  <a:cxn ang="0">
                    <a:pos x="32" y="33"/>
                  </a:cxn>
                  <a:cxn ang="0">
                    <a:pos x="18" y="47"/>
                  </a:cxn>
                  <a:cxn ang="0">
                    <a:pos x="9" y="59"/>
                  </a:cxn>
                  <a:cxn ang="0">
                    <a:pos x="2" y="68"/>
                  </a:cxn>
                  <a:cxn ang="0">
                    <a:pos x="0" y="71"/>
                  </a:cxn>
                  <a:cxn ang="0">
                    <a:pos x="0" y="74"/>
                  </a:cxn>
                  <a:cxn ang="0">
                    <a:pos x="3" y="82"/>
                  </a:cxn>
                  <a:cxn ang="0">
                    <a:pos x="6" y="94"/>
                  </a:cxn>
                  <a:cxn ang="0">
                    <a:pos x="9" y="108"/>
                  </a:cxn>
                  <a:cxn ang="0">
                    <a:pos x="14" y="124"/>
                  </a:cxn>
                  <a:cxn ang="0">
                    <a:pos x="19" y="141"/>
                  </a:cxn>
                  <a:cxn ang="0">
                    <a:pos x="24" y="157"/>
                  </a:cxn>
                  <a:cxn ang="0">
                    <a:pos x="29" y="172"/>
                  </a:cxn>
                  <a:cxn ang="0">
                    <a:pos x="34" y="185"/>
                  </a:cxn>
                  <a:cxn ang="0">
                    <a:pos x="38" y="194"/>
                  </a:cxn>
                  <a:cxn ang="0">
                    <a:pos x="43" y="200"/>
                  </a:cxn>
                  <a:cxn ang="0">
                    <a:pos x="53" y="209"/>
                  </a:cxn>
                  <a:cxn ang="0">
                    <a:pos x="69" y="218"/>
                  </a:cxn>
                  <a:cxn ang="0">
                    <a:pos x="86" y="226"/>
                  </a:cxn>
                  <a:cxn ang="0">
                    <a:pos x="103" y="231"/>
                  </a:cxn>
                  <a:cxn ang="0">
                    <a:pos x="118" y="231"/>
                  </a:cxn>
                </a:cxnLst>
                <a:rect l="0" t="0" r="r" b="b"/>
                <a:pathLst>
                  <a:path w="171" h="231">
                    <a:moveTo>
                      <a:pt x="118" y="231"/>
                    </a:moveTo>
                    <a:lnTo>
                      <a:pt x="122" y="229"/>
                    </a:lnTo>
                    <a:lnTo>
                      <a:pt x="127" y="228"/>
                    </a:lnTo>
                    <a:lnTo>
                      <a:pt x="131" y="225"/>
                    </a:lnTo>
                    <a:lnTo>
                      <a:pt x="135" y="222"/>
                    </a:lnTo>
                    <a:lnTo>
                      <a:pt x="139" y="218"/>
                    </a:lnTo>
                    <a:lnTo>
                      <a:pt x="143" y="215"/>
                    </a:lnTo>
                    <a:lnTo>
                      <a:pt x="147" y="211"/>
                    </a:lnTo>
                    <a:lnTo>
                      <a:pt x="150" y="206"/>
                    </a:lnTo>
                    <a:lnTo>
                      <a:pt x="154" y="202"/>
                    </a:lnTo>
                    <a:lnTo>
                      <a:pt x="157" y="198"/>
                    </a:lnTo>
                    <a:lnTo>
                      <a:pt x="160" y="194"/>
                    </a:lnTo>
                    <a:lnTo>
                      <a:pt x="163" y="190"/>
                    </a:lnTo>
                    <a:lnTo>
                      <a:pt x="165" y="186"/>
                    </a:lnTo>
                    <a:lnTo>
                      <a:pt x="167" y="183"/>
                    </a:lnTo>
                    <a:lnTo>
                      <a:pt x="168" y="180"/>
                    </a:lnTo>
                    <a:lnTo>
                      <a:pt x="169" y="177"/>
                    </a:lnTo>
                    <a:lnTo>
                      <a:pt x="170" y="176"/>
                    </a:lnTo>
                    <a:lnTo>
                      <a:pt x="170" y="174"/>
                    </a:lnTo>
                    <a:lnTo>
                      <a:pt x="171" y="171"/>
                    </a:lnTo>
                    <a:lnTo>
                      <a:pt x="171" y="168"/>
                    </a:lnTo>
                    <a:lnTo>
                      <a:pt x="171" y="164"/>
                    </a:lnTo>
                    <a:lnTo>
                      <a:pt x="171" y="160"/>
                    </a:lnTo>
                    <a:lnTo>
                      <a:pt x="171" y="156"/>
                    </a:lnTo>
                    <a:lnTo>
                      <a:pt x="171" y="152"/>
                    </a:lnTo>
                    <a:lnTo>
                      <a:pt x="171" y="146"/>
                    </a:lnTo>
                    <a:lnTo>
                      <a:pt x="171" y="142"/>
                    </a:lnTo>
                    <a:lnTo>
                      <a:pt x="171" y="136"/>
                    </a:lnTo>
                    <a:lnTo>
                      <a:pt x="171" y="131"/>
                    </a:lnTo>
                    <a:lnTo>
                      <a:pt x="171" y="125"/>
                    </a:lnTo>
                    <a:lnTo>
                      <a:pt x="170" y="119"/>
                    </a:lnTo>
                    <a:lnTo>
                      <a:pt x="170" y="113"/>
                    </a:lnTo>
                    <a:lnTo>
                      <a:pt x="170" y="107"/>
                    </a:lnTo>
                    <a:lnTo>
                      <a:pt x="169" y="101"/>
                    </a:lnTo>
                    <a:lnTo>
                      <a:pt x="169" y="96"/>
                    </a:lnTo>
                    <a:lnTo>
                      <a:pt x="169" y="90"/>
                    </a:lnTo>
                    <a:lnTo>
                      <a:pt x="169" y="85"/>
                    </a:lnTo>
                    <a:lnTo>
                      <a:pt x="168" y="79"/>
                    </a:lnTo>
                    <a:lnTo>
                      <a:pt x="168" y="74"/>
                    </a:lnTo>
                    <a:lnTo>
                      <a:pt x="167" y="70"/>
                    </a:lnTo>
                    <a:lnTo>
                      <a:pt x="167" y="65"/>
                    </a:lnTo>
                    <a:lnTo>
                      <a:pt x="166" y="61"/>
                    </a:lnTo>
                    <a:lnTo>
                      <a:pt x="166" y="57"/>
                    </a:lnTo>
                    <a:lnTo>
                      <a:pt x="166" y="54"/>
                    </a:lnTo>
                    <a:lnTo>
                      <a:pt x="166" y="51"/>
                    </a:lnTo>
                    <a:lnTo>
                      <a:pt x="165" y="49"/>
                    </a:lnTo>
                    <a:lnTo>
                      <a:pt x="165" y="47"/>
                    </a:lnTo>
                    <a:lnTo>
                      <a:pt x="165" y="46"/>
                    </a:lnTo>
                    <a:lnTo>
                      <a:pt x="164" y="45"/>
                    </a:lnTo>
                    <a:lnTo>
                      <a:pt x="157" y="35"/>
                    </a:lnTo>
                    <a:lnTo>
                      <a:pt x="150" y="27"/>
                    </a:lnTo>
                    <a:lnTo>
                      <a:pt x="143" y="19"/>
                    </a:lnTo>
                    <a:lnTo>
                      <a:pt x="135" y="14"/>
                    </a:lnTo>
                    <a:lnTo>
                      <a:pt x="128" y="9"/>
                    </a:lnTo>
                    <a:lnTo>
                      <a:pt x="121" y="5"/>
                    </a:lnTo>
                    <a:lnTo>
                      <a:pt x="114" y="2"/>
                    </a:lnTo>
                    <a:lnTo>
                      <a:pt x="106" y="1"/>
                    </a:lnTo>
                    <a:lnTo>
                      <a:pt x="99" y="0"/>
                    </a:lnTo>
                    <a:lnTo>
                      <a:pt x="92" y="0"/>
                    </a:lnTo>
                    <a:lnTo>
                      <a:pt x="85" y="2"/>
                    </a:lnTo>
                    <a:lnTo>
                      <a:pt x="79" y="3"/>
                    </a:lnTo>
                    <a:lnTo>
                      <a:pt x="72" y="5"/>
                    </a:lnTo>
                    <a:lnTo>
                      <a:pt x="65" y="8"/>
                    </a:lnTo>
                    <a:lnTo>
                      <a:pt x="59" y="11"/>
                    </a:lnTo>
                    <a:lnTo>
                      <a:pt x="53" y="15"/>
                    </a:lnTo>
                    <a:lnTo>
                      <a:pt x="47" y="19"/>
                    </a:lnTo>
                    <a:lnTo>
                      <a:pt x="42" y="24"/>
                    </a:lnTo>
                    <a:lnTo>
                      <a:pt x="37" y="28"/>
                    </a:lnTo>
                    <a:lnTo>
                      <a:pt x="32" y="33"/>
                    </a:lnTo>
                    <a:lnTo>
                      <a:pt x="27" y="37"/>
                    </a:lnTo>
                    <a:lnTo>
                      <a:pt x="22" y="42"/>
                    </a:lnTo>
                    <a:lnTo>
                      <a:pt x="18" y="47"/>
                    </a:lnTo>
                    <a:lnTo>
                      <a:pt x="15" y="51"/>
                    </a:lnTo>
                    <a:lnTo>
                      <a:pt x="11" y="55"/>
                    </a:lnTo>
                    <a:lnTo>
                      <a:pt x="9" y="59"/>
                    </a:lnTo>
                    <a:lnTo>
                      <a:pt x="6" y="63"/>
                    </a:lnTo>
                    <a:lnTo>
                      <a:pt x="4" y="66"/>
                    </a:lnTo>
                    <a:lnTo>
                      <a:pt x="2" y="68"/>
                    </a:lnTo>
                    <a:lnTo>
                      <a:pt x="1" y="70"/>
                    </a:lnTo>
                    <a:lnTo>
                      <a:pt x="0" y="71"/>
                    </a:lnTo>
                    <a:lnTo>
                      <a:pt x="0" y="71"/>
                    </a:lnTo>
                    <a:lnTo>
                      <a:pt x="0" y="72"/>
                    </a:lnTo>
                    <a:lnTo>
                      <a:pt x="0" y="73"/>
                    </a:lnTo>
                    <a:lnTo>
                      <a:pt x="0" y="74"/>
                    </a:lnTo>
                    <a:lnTo>
                      <a:pt x="1" y="76"/>
                    </a:lnTo>
                    <a:lnTo>
                      <a:pt x="2" y="79"/>
                    </a:lnTo>
                    <a:lnTo>
                      <a:pt x="3" y="82"/>
                    </a:lnTo>
                    <a:lnTo>
                      <a:pt x="3" y="86"/>
                    </a:lnTo>
                    <a:lnTo>
                      <a:pt x="5" y="90"/>
                    </a:lnTo>
                    <a:lnTo>
                      <a:pt x="6" y="94"/>
                    </a:lnTo>
                    <a:lnTo>
                      <a:pt x="7" y="98"/>
                    </a:lnTo>
                    <a:lnTo>
                      <a:pt x="8" y="103"/>
                    </a:lnTo>
                    <a:lnTo>
                      <a:pt x="9" y="108"/>
                    </a:lnTo>
                    <a:lnTo>
                      <a:pt x="11" y="113"/>
                    </a:lnTo>
                    <a:lnTo>
                      <a:pt x="13" y="119"/>
                    </a:lnTo>
                    <a:lnTo>
                      <a:pt x="14" y="124"/>
                    </a:lnTo>
                    <a:lnTo>
                      <a:pt x="16" y="130"/>
                    </a:lnTo>
                    <a:lnTo>
                      <a:pt x="18" y="135"/>
                    </a:lnTo>
                    <a:lnTo>
                      <a:pt x="19" y="141"/>
                    </a:lnTo>
                    <a:lnTo>
                      <a:pt x="21" y="146"/>
                    </a:lnTo>
                    <a:lnTo>
                      <a:pt x="22" y="152"/>
                    </a:lnTo>
                    <a:lnTo>
                      <a:pt x="24" y="157"/>
                    </a:lnTo>
                    <a:lnTo>
                      <a:pt x="26" y="163"/>
                    </a:lnTo>
                    <a:lnTo>
                      <a:pt x="28" y="168"/>
                    </a:lnTo>
                    <a:lnTo>
                      <a:pt x="29" y="172"/>
                    </a:lnTo>
                    <a:lnTo>
                      <a:pt x="31" y="177"/>
                    </a:lnTo>
                    <a:lnTo>
                      <a:pt x="32" y="181"/>
                    </a:lnTo>
                    <a:lnTo>
                      <a:pt x="34" y="185"/>
                    </a:lnTo>
                    <a:lnTo>
                      <a:pt x="35" y="188"/>
                    </a:lnTo>
                    <a:lnTo>
                      <a:pt x="37" y="191"/>
                    </a:lnTo>
                    <a:lnTo>
                      <a:pt x="38" y="194"/>
                    </a:lnTo>
                    <a:lnTo>
                      <a:pt x="39" y="196"/>
                    </a:lnTo>
                    <a:lnTo>
                      <a:pt x="40" y="197"/>
                    </a:lnTo>
                    <a:lnTo>
                      <a:pt x="43" y="200"/>
                    </a:lnTo>
                    <a:lnTo>
                      <a:pt x="46" y="203"/>
                    </a:lnTo>
                    <a:lnTo>
                      <a:pt x="49" y="205"/>
                    </a:lnTo>
                    <a:lnTo>
                      <a:pt x="53" y="209"/>
                    </a:lnTo>
                    <a:lnTo>
                      <a:pt x="58" y="212"/>
                    </a:lnTo>
                    <a:lnTo>
                      <a:pt x="63" y="215"/>
                    </a:lnTo>
                    <a:lnTo>
                      <a:pt x="69" y="218"/>
                    </a:lnTo>
                    <a:lnTo>
                      <a:pt x="75" y="221"/>
                    </a:lnTo>
                    <a:lnTo>
                      <a:pt x="80" y="224"/>
                    </a:lnTo>
                    <a:lnTo>
                      <a:pt x="86" y="226"/>
                    </a:lnTo>
                    <a:lnTo>
                      <a:pt x="92" y="228"/>
                    </a:lnTo>
                    <a:lnTo>
                      <a:pt x="97" y="230"/>
                    </a:lnTo>
                    <a:lnTo>
                      <a:pt x="103" y="231"/>
                    </a:lnTo>
                    <a:lnTo>
                      <a:pt x="109" y="231"/>
                    </a:lnTo>
                    <a:lnTo>
                      <a:pt x="113" y="231"/>
                    </a:lnTo>
                    <a:lnTo>
                      <a:pt x="118" y="231"/>
                    </a:lnTo>
                    <a:close/>
                  </a:path>
                </a:pathLst>
              </a:custGeom>
              <a:solidFill>
                <a:srgbClr val="FFBFA3"/>
              </a:solidFill>
              <a:ln w="9525">
                <a:noFill/>
                <a:round/>
                <a:headEnd/>
                <a:tailEnd/>
              </a:ln>
            </p:spPr>
            <p:txBody>
              <a:bodyPr/>
              <a:lstStyle/>
              <a:p>
                <a:endParaRPr lang="ru-RU"/>
              </a:p>
            </p:txBody>
          </p:sp>
          <p:sp>
            <p:nvSpPr>
              <p:cNvPr id="256" name="Freeform 138"/>
              <p:cNvSpPr>
                <a:spLocks/>
              </p:cNvSpPr>
              <p:nvPr/>
            </p:nvSpPr>
            <p:spPr bwMode="auto">
              <a:xfrm>
                <a:off x="1459" y="2125"/>
                <a:ext cx="55" cy="57"/>
              </a:xfrm>
              <a:custGeom>
                <a:avLst/>
                <a:gdLst/>
                <a:ahLst/>
                <a:cxnLst>
                  <a:cxn ang="0">
                    <a:pos x="50" y="0"/>
                  </a:cxn>
                  <a:cxn ang="0">
                    <a:pos x="50" y="0"/>
                  </a:cxn>
                  <a:cxn ang="0">
                    <a:pos x="49" y="3"/>
                  </a:cxn>
                  <a:cxn ang="0">
                    <a:pos x="48" y="6"/>
                  </a:cxn>
                  <a:cxn ang="0">
                    <a:pos x="46" y="9"/>
                  </a:cxn>
                  <a:cxn ang="0">
                    <a:pos x="43" y="13"/>
                  </a:cxn>
                  <a:cxn ang="0">
                    <a:pos x="41" y="17"/>
                  </a:cxn>
                  <a:cxn ang="0">
                    <a:pos x="38" y="21"/>
                  </a:cxn>
                  <a:cxn ang="0">
                    <a:pos x="35" y="25"/>
                  </a:cxn>
                  <a:cxn ang="0">
                    <a:pos x="32" y="29"/>
                  </a:cxn>
                  <a:cxn ang="0">
                    <a:pos x="28" y="33"/>
                  </a:cxn>
                  <a:cxn ang="0">
                    <a:pos x="24" y="37"/>
                  </a:cxn>
                  <a:cxn ang="0">
                    <a:pos x="21" y="40"/>
                  </a:cxn>
                  <a:cxn ang="0">
                    <a:pos x="17" y="44"/>
                  </a:cxn>
                  <a:cxn ang="0">
                    <a:pos x="12" y="47"/>
                  </a:cxn>
                  <a:cxn ang="0">
                    <a:pos x="8" y="49"/>
                  </a:cxn>
                  <a:cxn ang="0">
                    <a:pos x="5" y="51"/>
                  </a:cxn>
                  <a:cxn ang="0">
                    <a:pos x="0" y="52"/>
                  </a:cxn>
                  <a:cxn ang="0">
                    <a:pos x="2" y="57"/>
                  </a:cxn>
                  <a:cxn ang="0">
                    <a:pos x="6" y="56"/>
                  </a:cxn>
                  <a:cxn ang="0">
                    <a:pos x="11" y="53"/>
                  </a:cxn>
                  <a:cxn ang="0">
                    <a:pos x="15" y="51"/>
                  </a:cxn>
                  <a:cxn ang="0">
                    <a:pos x="20" y="48"/>
                  </a:cxn>
                  <a:cxn ang="0">
                    <a:pos x="24" y="44"/>
                  </a:cxn>
                  <a:cxn ang="0">
                    <a:pos x="28" y="40"/>
                  </a:cxn>
                  <a:cxn ang="0">
                    <a:pos x="32" y="36"/>
                  </a:cxn>
                  <a:cxn ang="0">
                    <a:pos x="36" y="32"/>
                  </a:cxn>
                  <a:cxn ang="0">
                    <a:pos x="39" y="28"/>
                  </a:cxn>
                  <a:cxn ang="0">
                    <a:pos x="42" y="24"/>
                  </a:cxn>
                  <a:cxn ang="0">
                    <a:pos x="45" y="19"/>
                  </a:cxn>
                  <a:cxn ang="0">
                    <a:pos x="48" y="15"/>
                  </a:cxn>
                  <a:cxn ang="0">
                    <a:pos x="50" y="11"/>
                  </a:cxn>
                  <a:cxn ang="0">
                    <a:pos x="52" y="8"/>
                  </a:cxn>
                  <a:cxn ang="0">
                    <a:pos x="54" y="5"/>
                  </a:cxn>
                  <a:cxn ang="0">
                    <a:pos x="55" y="2"/>
                  </a:cxn>
                  <a:cxn ang="0">
                    <a:pos x="55" y="2"/>
                  </a:cxn>
                  <a:cxn ang="0">
                    <a:pos x="50" y="0"/>
                  </a:cxn>
                </a:cxnLst>
                <a:rect l="0" t="0" r="r" b="b"/>
                <a:pathLst>
                  <a:path w="55" h="57">
                    <a:moveTo>
                      <a:pt x="50" y="0"/>
                    </a:moveTo>
                    <a:lnTo>
                      <a:pt x="50" y="0"/>
                    </a:lnTo>
                    <a:lnTo>
                      <a:pt x="49" y="3"/>
                    </a:lnTo>
                    <a:lnTo>
                      <a:pt x="48" y="6"/>
                    </a:lnTo>
                    <a:lnTo>
                      <a:pt x="46" y="9"/>
                    </a:lnTo>
                    <a:lnTo>
                      <a:pt x="43" y="13"/>
                    </a:lnTo>
                    <a:lnTo>
                      <a:pt x="41" y="17"/>
                    </a:lnTo>
                    <a:lnTo>
                      <a:pt x="38" y="21"/>
                    </a:lnTo>
                    <a:lnTo>
                      <a:pt x="35" y="25"/>
                    </a:lnTo>
                    <a:lnTo>
                      <a:pt x="32" y="29"/>
                    </a:lnTo>
                    <a:lnTo>
                      <a:pt x="28" y="33"/>
                    </a:lnTo>
                    <a:lnTo>
                      <a:pt x="24" y="37"/>
                    </a:lnTo>
                    <a:lnTo>
                      <a:pt x="21" y="40"/>
                    </a:lnTo>
                    <a:lnTo>
                      <a:pt x="17" y="44"/>
                    </a:lnTo>
                    <a:lnTo>
                      <a:pt x="12" y="47"/>
                    </a:lnTo>
                    <a:lnTo>
                      <a:pt x="8" y="49"/>
                    </a:lnTo>
                    <a:lnTo>
                      <a:pt x="5" y="51"/>
                    </a:lnTo>
                    <a:lnTo>
                      <a:pt x="0" y="52"/>
                    </a:lnTo>
                    <a:lnTo>
                      <a:pt x="2" y="57"/>
                    </a:lnTo>
                    <a:lnTo>
                      <a:pt x="6" y="56"/>
                    </a:lnTo>
                    <a:lnTo>
                      <a:pt x="11" y="53"/>
                    </a:lnTo>
                    <a:lnTo>
                      <a:pt x="15" y="51"/>
                    </a:lnTo>
                    <a:lnTo>
                      <a:pt x="20" y="48"/>
                    </a:lnTo>
                    <a:lnTo>
                      <a:pt x="24" y="44"/>
                    </a:lnTo>
                    <a:lnTo>
                      <a:pt x="28" y="40"/>
                    </a:lnTo>
                    <a:lnTo>
                      <a:pt x="32" y="36"/>
                    </a:lnTo>
                    <a:lnTo>
                      <a:pt x="36" y="32"/>
                    </a:lnTo>
                    <a:lnTo>
                      <a:pt x="39" y="28"/>
                    </a:lnTo>
                    <a:lnTo>
                      <a:pt x="42" y="24"/>
                    </a:lnTo>
                    <a:lnTo>
                      <a:pt x="45" y="19"/>
                    </a:lnTo>
                    <a:lnTo>
                      <a:pt x="48" y="15"/>
                    </a:lnTo>
                    <a:lnTo>
                      <a:pt x="50" y="11"/>
                    </a:lnTo>
                    <a:lnTo>
                      <a:pt x="52" y="8"/>
                    </a:lnTo>
                    <a:lnTo>
                      <a:pt x="54" y="5"/>
                    </a:lnTo>
                    <a:lnTo>
                      <a:pt x="55" y="2"/>
                    </a:lnTo>
                    <a:lnTo>
                      <a:pt x="55" y="2"/>
                    </a:lnTo>
                    <a:lnTo>
                      <a:pt x="50" y="0"/>
                    </a:lnTo>
                    <a:close/>
                  </a:path>
                </a:pathLst>
              </a:custGeom>
              <a:solidFill>
                <a:srgbClr val="000000"/>
              </a:solidFill>
              <a:ln w="9525">
                <a:noFill/>
                <a:round/>
                <a:headEnd/>
                <a:tailEnd/>
              </a:ln>
            </p:spPr>
            <p:txBody>
              <a:bodyPr/>
              <a:lstStyle/>
              <a:p>
                <a:endParaRPr lang="ru-RU"/>
              </a:p>
            </p:txBody>
          </p:sp>
          <p:sp>
            <p:nvSpPr>
              <p:cNvPr id="257" name="Freeform 139"/>
              <p:cNvSpPr>
                <a:spLocks/>
              </p:cNvSpPr>
              <p:nvPr/>
            </p:nvSpPr>
            <p:spPr bwMode="auto">
              <a:xfrm>
                <a:off x="1504" y="1992"/>
                <a:ext cx="12" cy="135"/>
              </a:xfrm>
              <a:custGeom>
                <a:avLst/>
                <a:gdLst/>
                <a:ahLst/>
                <a:cxnLst>
                  <a:cxn ang="0">
                    <a:pos x="1" y="4"/>
                  </a:cxn>
                  <a:cxn ang="0">
                    <a:pos x="0" y="4"/>
                  </a:cxn>
                  <a:cxn ang="0">
                    <a:pos x="1" y="8"/>
                  </a:cxn>
                  <a:cxn ang="0">
                    <a:pos x="2" y="15"/>
                  </a:cxn>
                  <a:cxn ang="0">
                    <a:pos x="3" y="22"/>
                  </a:cxn>
                  <a:cxn ang="0">
                    <a:pos x="4" y="32"/>
                  </a:cxn>
                  <a:cxn ang="0">
                    <a:pos x="4" y="42"/>
                  </a:cxn>
                  <a:cxn ang="0">
                    <a:pos x="5" y="53"/>
                  </a:cxn>
                  <a:cxn ang="0">
                    <a:pos x="5" y="65"/>
                  </a:cxn>
                  <a:cxn ang="0">
                    <a:pos x="6" y="76"/>
                  </a:cxn>
                  <a:cxn ang="0">
                    <a:pos x="6" y="88"/>
                  </a:cxn>
                  <a:cxn ang="0">
                    <a:pos x="7" y="99"/>
                  </a:cxn>
                  <a:cxn ang="0">
                    <a:pos x="7" y="109"/>
                  </a:cxn>
                  <a:cxn ang="0">
                    <a:pos x="7" y="117"/>
                  </a:cxn>
                  <a:cxn ang="0">
                    <a:pos x="7" y="125"/>
                  </a:cxn>
                  <a:cxn ang="0">
                    <a:pos x="6" y="130"/>
                  </a:cxn>
                  <a:cxn ang="0">
                    <a:pos x="5" y="133"/>
                  </a:cxn>
                  <a:cxn ang="0">
                    <a:pos x="10" y="133"/>
                  </a:cxn>
                  <a:cxn ang="0">
                    <a:pos x="11" y="128"/>
                  </a:cxn>
                  <a:cxn ang="0">
                    <a:pos x="11" y="121"/>
                  </a:cxn>
                  <a:cxn ang="0">
                    <a:pos x="12" y="113"/>
                  </a:cxn>
                  <a:cxn ang="0">
                    <a:pos x="12" y="103"/>
                  </a:cxn>
                  <a:cxn ang="0">
                    <a:pos x="11" y="93"/>
                  </a:cxn>
                  <a:cxn ang="0">
                    <a:pos x="11" y="82"/>
                  </a:cxn>
                  <a:cxn ang="0">
                    <a:pos x="10" y="70"/>
                  </a:cxn>
                  <a:cxn ang="0">
                    <a:pos x="10" y="58"/>
                  </a:cxn>
                  <a:cxn ang="0">
                    <a:pos x="9" y="47"/>
                  </a:cxn>
                  <a:cxn ang="0">
                    <a:pos x="9" y="36"/>
                  </a:cxn>
                  <a:cxn ang="0">
                    <a:pos x="8" y="27"/>
                  </a:cxn>
                  <a:cxn ang="0">
                    <a:pos x="7" y="18"/>
                  </a:cxn>
                  <a:cxn ang="0">
                    <a:pos x="6" y="10"/>
                  </a:cxn>
                  <a:cxn ang="0">
                    <a:pos x="5" y="5"/>
                  </a:cxn>
                  <a:cxn ang="0">
                    <a:pos x="5" y="2"/>
                  </a:cxn>
                  <a:cxn ang="0">
                    <a:pos x="4" y="1"/>
                  </a:cxn>
                  <a:cxn ang="0">
                    <a:pos x="1" y="4"/>
                  </a:cxn>
                  <a:cxn ang="0">
                    <a:pos x="0" y="4"/>
                  </a:cxn>
                </a:cxnLst>
                <a:rect l="0" t="0" r="r" b="b"/>
                <a:pathLst>
                  <a:path w="12" h="135">
                    <a:moveTo>
                      <a:pt x="0" y="4"/>
                    </a:moveTo>
                    <a:lnTo>
                      <a:pt x="1" y="4"/>
                    </a:lnTo>
                    <a:lnTo>
                      <a:pt x="0" y="4"/>
                    </a:lnTo>
                    <a:lnTo>
                      <a:pt x="0" y="4"/>
                    </a:lnTo>
                    <a:lnTo>
                      <a:pt x="1" y="6"/>
                    </a:lnTo>
                    <a:lnTo>
                      <a:pt x="1" y="8"/>
                    </a:lnTo>
                    <a:lnTo>
                      <a:pt x="1" y="11"/>
                    </a:lnTo>
                    <a:lnTo>
                      <a:pt x="2" y="15"/>
                    </a:lnTo>
                    <a:lnTo>
                      <a:pt x="2" y="18"/>
                    </a:lnTo>
                    <a:lnTo>
                      <a:pt x="3" y="22"/>
                    </a:lnTo>
                    <a:lnTo>
                      <a:pt x="3" y="27"/>
                    </a:lnTo>
                    <a:lnTo>
                      <a:pt x="4" y="32"/>
                    </a:lnTo>
                    <a:lnTo>
                      <a:pt x="4" y="37"/>
                    </a:lnTo>
                    <a:lnTo>
                      <a:pt x="4" y="42"/>
                    </a:lnTo>
                    <a:lnTo>
                      <a:pt x="4" y="47"/>
                    </a:lnTo>
                    <a:lnTo>
                      <a:pt x="5" y="53"/>
                    </a:lnTo>
                    <a:lnTo>
                      <a:pt x="5" y="59"/>
                    </a:lnTo>
                    <a:lnTo>
                      <a:pt x="5" y="65"/>
                    </a:lnTo>
                    <a:lnTo>
                      <a:pt x="6" y="70"/>
                    </a:lnTo>
                    <a:lnTo>
                      <a:pt x="6" y="76"/>
                    </a:lnTo>
                    <a:lnTo>
                      <a:pt x="6" y="82"/>
                    </a:lnTo>
                    <a:lnTo>
                      <a:pt x="6" y="88"/>
                    </a:lnTo>
                    <a:lnTo>
                      <a:pt x="7" y="93"/>
                    </a:lnTo>
                    <a:lnTo>
                      <a:pt x="7" y="99"/>
                    </a:lnTo>
                    <a:lnTo>
                      <a:pt x="7" y="103"/>
                    </a:lnTo>
                    <a:lnTo>
                      <a:pt x="7" y="109"/>
                    </a:lnTo>
                    <a:lnTo>
                      <a:pt x="7" y="113"/>
                    </a:lnTo>
                    <a:lnTo>
                      <a:pt x="7" y="117"/>
                    </a:lnTo>
                    <a:lnTo>
                      <a:pt x="7" y="121"/>
                    </a:lnTo>
                    <a:lnTo>
                      <a:pt x="7" y="125"/>
                    </a:lnTo>
                    <a:lnTo>
                      <a:pt x="6" y="128"/>
                    </a:lnTo>
                    <a:lnTo>
                      <a:pt x="6" y="130"/>
                    </a:lnTo>
                    <a:lnTo>
                      <a:pt x="6" y="132"/>
                    </a:lnTo>
                    <a:lnTo>
                      <a:pt x="5" y="133"/>
                    </a:lnTo>
                    <a:lnTo>
                      <a:pt x="10" y="135"/>
                    </a:lnTo>
                    <a:lnTo>
                      <a:pt x="10" y="133"/>
                    </a:lnTo>
                    <a:lnTo>
                      <a:pt x="11" y="131"/>
                    </a:lnTo>
                    <a:lnTo>
                      <a:pt x="11" y="128"/>
                    </a:lnTo>
                    <a:lnTo>
                      <a:pt x="11" y="125"/>
                    </a:lnTo>
                    <a:lnTo>
                      <a:pt x="11" y="121"/>
                    </a:lnTo>
                    <a:lnTo>
                      <a:pt x="11" y="117"/>
                    </a:lnTo>
                    <a:lnTo>
                      <a:pt x="12" y="113"/>
                    </a:lnTo>
                    <a:lnTo>
                      <a:pt x="12" y="109"/>
                    </a:lnTo>
                    <a:lnTo>
                      <a:pt x="12" y="103"/>
                    </a:lnTo>
                    <a:lnTo>
                      <a:pt x="11" y="99"/>
                    </a:lnTo>
                    <a:lnTo>
                      <a:pt x="11" y="93"/>
                    </a:lnTo>
                    <a:lnTo>
                      <a:pt x="11" y="88"/>
                    </a:lnTo>
                    <a:lnTo>
                      <a:pt x="11" y="82"/>
                    </a:lnTo>
                    <a:lnTo>
                      <a:pt x="11" y="76"/>
                    </a:lnTo>
                    <a:lnTo>
                      <a:pt x="10" y="70"/>
                    </a:lnTo>
                    <a:lnTo>
                      <a:pt x="10" y="64"/>
                    </a:lnTo>
                    <a:lnTo>
                      <a:pt x="10" y="58"/>
                    </a:lnTo>
                    <a:lnTo>
                      <a:pt x="10" y="52"/>
                    </a:lnTo>
                    <a:lnTo>
                      <a:pt x="9" y="47"/>
                    </a:lnTo>
                    <a:lnTo>
                      <a:pt x="9" y="41"/>
                    </a:lnTo>
                    <a:lnTo>
                      <a:pt x="9" y="36"/>
                    </a:lnTo>
                    <a:lnTo>
                      <a:pt x="8" y="31"/>
                    </a:lnTo>
                    <a:lnTo>
                      <a:pt x="8" y="27"/>
                    </a:lnTo>
                    <a:lnTo>
                      <a:pt x="7" y="22"/>
                    </a:lnTo>
                    <a:lnTo>
                      <a:pt x="7" y="18"/>
                    </a:lnTo>
                    <a:lnTo>
                      <a:pt x="7" y="14"/>
                    </a:lnTo>
                    <a:lnTo>
                      <a:pt x="6" y="10"/>
                    </a:lnTo>
                    <a:lnTo>
                      <a:pt x="6" y="8"/>
                    </a:lnTo>
                    <a:lnTo>
                      <a:pt x="5" y="5"/>
                    </a:lnTo>
                    <a:lnTo>
                      <a:pt x="5" y="4"/>
                    </a:lnTo>
                    <a:lnTo>
                      <a:pt x="5" y="2"/>
                    </a:lnTo>
                    <a:lnTo>
                      <a:pt x="4" y="0"/>
                    </a:lnTo>
                    <a:lnTo>
                      <a:pt x="4" y="1"/>
                    </a:lnTo>
                    <a:lnTo>
                      <a:pt x="0" y="4"/>
                    </a:lnTo>
                    <a:lnTo>
                      <a:pt x="1" y="4"/>
                    </a:lnTo>
                    <a:lnTo>
                      <a:pt x="1" y="4"/>
                    </a:lnTo>
                    <a:lnTo>
                      <a:pt x="0" y="4"/>
                    </a:lnTo>
                    <a:close/>
                  </a:path>
                </a:pathLst>
              </a:custGeom>
              <a:solidFill>
                <a:srgbClr val="000000"/>
              </a:solidFill>
              <a:ln w="9525">
                <a:noFill/>
                <a:round/>
                <a:headEnd/>
                <a:tailEnd/>
              </a:ln>
            </p:spPr>
            <p:txBody>
              <a:bodyPr/>
              <a:lstStyle/>
              <a:p>
                <a:endParaRPr lang="ru-RU"/>
              </a:p>
            </p:txBody>
          </p:sp>
          <p:sp>
            <p:nvSpPr>
              <p:cNvPr id="258" name="Freeform 140"/>
              <p:cNvSpPr>
                <a:spLocks/>
              </p:cNvSpPr>
              <p:nvPr/>
            </p:nvSpPr>
            <p:spPr bwMode="auto">
              <a:xfrm>
                <a:off x="1340" y="1947"/>
                <a:ext cx="168" cy="75"/>
              </a:xfrm>
              <a:custGeom>
                <a:avLst/>
                <a:gdLst/>
                <a:ahLst/>
                <a:cxnLst>
                  <a:cxn ang="0">
                    <a:pos x="4" y="75"/>
                  </a:cxn>
                  <a:cxn ang="0">
                    <a:pos x="5" y="73"/>
                  </a:cxn>
                  <a:cxn ang="0">
                    <a:pos x="8" y="69"/>
                  </a:cxn>
                  <a:cxn ang="0">
                    <a:pos x="12" y="63"/>
                  </a:cxn>
                  <a:cxn ang="0">
                    <a:pos x="19" y="55"/>
                  </a:cxn>
                  <a:cxn ang="0">
                    <a:pos x="26" y="46"/>
                  </a:cxn>
                  <a:cxn ang="0">
                    <a:pos x="36" y="36"/>
                  </a:cxn>
                  <a:cxn ang="0">
                    <a:pos x="45" y="27"/>
                  </a:cxn>
                  <a:cxn ang="0">
                    <a:pos x="57" y="19"/>
                  </a:cxn>
                  <a:cxn ang="0">
                    <a:pos x="69" y="13"/>
                  </a:cxn>
                  <a:cxn ang="0">
                    <a:pos x="81" y="7"/>
                  </a:cxn>
                  <a:cxn ang="0">
                    <a:pos x="95" y="5"/>
                  </a:cxn>
                  <a:cxn ang="0">
                    <a:pos x="108" y="5"/>
                  </a:cxn>
                  <a:cxn ang="0">
                    <a:pos x="122" y="9"/>
                  </a:cxn>
                  <a:cxn ang="0">
                    <a:pos x="136" y="17"/>
                  </a:cxn>
                  <a:cxn ang="0">
                    <a:pos x="150" y="30"/>
                  </a:cxn>
                  <a:cxn ang="0">
                    <a:pos x="164" y="49"/>
                  </a:cxn>
                  <a:cxn ang="0">
                    <a:pos x="161" y="36"/>
                  </a:cxn>
                  <a:cxn ang="0">
                    <a:pos x="146" y="20"/>
                  </a:cxn>
                  <a:cxn ang="0">
                    <a:pos x="131" y="9"/>
                  </a:cxn>
                  <a:cxn ang="0">
                    <a:pos x="116" y="2"/>
                  </a:cxn>
                  <a:cxn ang="0">
                    <a:pos x="101" y="0"/>
                  </a:cxn>
                  <a:cxn ang="0">
                    <a:pos x="87" y="1"/>
                  </a:cxn>
                  <a:cxn ang="0">
                    <a:pos x="73" y="5"/>
                  </a:cxn>
                  <a:cxn ang="0">
                    <a:pos x="60" y="11"/>
                  </a:cxn>
                  <a:cxn ang="0">
                    <a:pos x="48" y="19"/>
                  </a:cxn>
                  <a:cxn ang="0">
                    <a:pos x="37" y="29"/>
                  </a:cxn>
                  <a:cxn ang="0">
                    <a:pos x="27" y="38"/>
                  </a:cxn>
                  <a:cxn ang="0">
                    <a:pos x="19" y="47"/>
                  </a:cxn>
                  <a:cxn ang="0">
                    <a:pos x="11" y="56"/>
                  </a:cxn>
                  <a:cxn ang="0">
                    <a:pos x="6" y="63"/>
                  </a:cxn>
                  <a:cxn ang="0">
                    <a:pos x="2" y="69"/>
                  </a:cxn>
                  <a:cxn ang="0">
                    <a:pos x="0" y="72"/>
                  </a:cxn>
                  <a:cxn ang="0">
                    <a:pos x="0" y="74"/>
                  </a:cxn>
                  <a:cxn ang="0">
                    <a:pos x="0" y="73"/>
                  </a:cxn>
                  <a:cxn ang="0">
                    <a:pos x="4" y="73"/>
                  </a:cxn>
                </a:cxnLst>
                <a:rect l="0" t="0" r="r" b="b"/>
                <a:pathLst>
                  <a:path w="168" h="75">
                    <a:moveTo>
                      <a:pt x="4" y="73"/>
                    </a:moveTo>
                    <a:lnTo>
                      <a:pt x="4" y="75"/>
                    </a:lnTo>
                    <a:lnTo>
                      <a:pt x="4" y="75"/>
                    </a:lnTo>
                    <a:lnTo>
                      <a:pt x="5" y="73"/>
                    </a:lnTo>
                    <a:lnTo>
                      <a:pt x="6" y="72"/>
                    </a:lnTo>
                    <a:lnTo>
                      <a:pt x="8" y="69"/>
                    </a:lnTo>
                    <a:lnTo>
                      <a:pt x="10" y="66"/>
                    </a:lnTo>
                    <a:lnTo>
                      <a:pt x="12" y="63"/>
                    </a:lnTo>
                    <a:lnTo>
                      <a:pt x="15" y="59"/>
                    </a:lnTo>
                    <a:lnTo>
                      <a:pt x="19" y="55"/>
                    </a:lnTo>
                    <a:lnTo>
                      <a:pt x="23" y="50"/>
                    </a:lnTo>
                    <a:lnTo>
                      <a:pt x="26" y="46"/>
                    </a:lnTo>
                    <a:lnTo>
                      <a:pt x="31" y="41"/>
                    </a:lnTo>
                    <a:lnTo>
                      <a:pt x="36" y="36"/>
                    </a:lnTo>
                    <a:lnTo>
                      <a:pt x="40" y="32"/>
                    </a:lnTo>
                    <a:lnTo>
                      <a:pt x="45" y="27"/>
                    </a:lnTo>
                    <a:lnTo>
                      <a:pt x="51" y="23"/>
                    </a:lnTo>
                    <a:lnTo>
                      <a:pt x="57" y="19"/>
                    </a:lnTo>
                    <a:lnTo>
                      <a:pt x="63" y="16"/>
                    </a:lnTo>
                    <a:lnTo>
                      <a:pt x="69" y="13"/>
                    </a:lnTo>
                    <a:lnTo>
                      <a:pt x="75" y="10"/>
                    </a:lnTo>
                    <a:lnTo>
                      <a:pt x="81" y="7"/>
                    </a:lnTo>
                    <a:lnTo>
                      <a:pt x="88" y="6"/>
                    </a:lnTo>
                    <a:lnTo>
                      <a:pt x="95" y="5"/>
                    </a:lnTo>
                    <a:lnTo>
                      <a:pt x="101" y="4"/>
                    </a:lnTo>
                    <a:lnTo>
                      <a:pt x="108" y="5"/>
                    </a:lnTo>
                    <a:lnTo>
                      <a:pt x="115" y="7"/>
                    </a:lnTo>
                    <a:lnTo>
                      <a:pt x="122" y="9"/>
                    </a:lnTo>
                    <a:lnTo>
                      <a:pt x="129" y="13"/>
                    </a:lnTo>
                    <a:lnTo>
                      <a:pt x="136" y="17"/>
                    </a:lnTo>
                    <a:lnTo>
                      <a:pt x="143" y="23"/>
                    </a:lnTo>
                    <a:lnTo>
                      <a:pt x="150" y="30"/>
                    </a:lnTo>
                    <a:lnTo>
                      <a:pt x="157" y="38"/>
                    </a:lnTo>
                    <a:lnTo>
                      <a:pt x="164" y="49"/>
                    </a:lnTo>
                    <a:lnTo>
                      <a:pt x="168" y="46"/>
                    </a:lnTo>
                    <a:lnTo>
                      <a:pt x="161" y="36"/>
                    </a:lnTo>
                    <a:lnTo>
                      <a:pt x="154" y="27"/>
                    </a:lnTo>
                    <a:lnTo>
                      <a:pt x="146" y="20"/>
                    </a:lnTo>
                    <a:lnTo>
                      <a:pt x="139" y="14"/>
                    </a:lnTo>
                    <a:lnTo>
                      <a:pt x="131" y="9"/>
                    </a:lnTo>
                    <a:lnTo>
                      <a:pt x="124" y="5"/>
                    </a:lnTo>
                    <a:lnTo>
                      <a:pt x="116" y="2"/>
                    </a:lnTo>
                    <a:lnTo>
                      <a:pt x="109" y="1"/>
                    </a:lnTo>
                    <a:lnTo>
                      <a:pt x="101" y="0"/>
                    </a:lnTo>
                    <a:lnTo>
                      <a:pt x="94" y="0"/>
                    </a:lnTo>
                    <a:lnTo>
                      <a:pt x="87" y="1"/>
                    </a:lnTo>
                    <a:lnTo>
                      <a:pt x="80" y="3"/>
                    </a:lnTo>
                    <a:lnTo>
                      <a:pt x="73" y="5"/>
                    </a:lnTo>
                    <a:lnTo>
                      <a:pt x="67" y="8"/>
                    </a:lnTo>
                    <a:lnTo>
                      <a:pt x="60" y="11"/>
                    </a:lnTo>
                    <a:lnTo>
                      <a:pt x="54" y="15"/>
                    </a:lnTo>
                    <a:lnTo>
                      <a:pt x="48" y="19"/>
                    </a:lnTo>
                    <a:lnTo>
                      <a:pt x="42" y="24"/>
                    </a:lnTo>
                    <a:lnTo>
                      <a:pt x="37" y="29"/>
                    </a:lnTo>
                    <a:lnTo>
                      <a:pt x="32" y="33"/>
                    </a:lnTo>
                    <a:lnTo>
                      <a:pt x="27" y="38"/>
                    </a:lnTo>
                    <a:lnTo>
                      <a:pt x="23" y="43"/>
                    </a:lnTo>
                    <a:lnTo>
                      <a:pt x="19" y="47"/>
                    </a:lnTo>
                    <a:lnTo>
                      <a:pt x="15" y="52"/>
                    </a:lnTo>
                    <a:lnTo>
                      <a:pt x="11" y="56"/>
                    </a:lnTo>
                    <a:lnTo>
                      <a:pt x="8" y="60"/>
                    </a:lnTo>
                    <a:lnTo>
                      <a:pt x="6" y="63"/>
                    </a:lnTo>
                    <a:lnTo>
                      <a:pt x="4" y="66"/>
                    </a:lnTo>
                    <a:lnTo>
                      <a:pt x="2" y="69"/>
                    </a:lnTo>
                    <a:lnTo>
                      <a:pt x="1" y="71"/>
                    </a:lnTo>
                    <a:lnTo>
                      <a:pt x="0" y="72"/>
                    </a:lnTo>
                    <a:lnTo>
                      <a:pt x="0" y="72"/>
                    </a:lnTo>
                    <a:lnTo>
                      <a:pt x="0" y="74"/>
                    </a:lnTo>
                    <a:lnTo>
                      <a:pt x="0" y="72"/>
                    </a:lnTo>
                    <a:lnTo>
                      <a:pt x="0" y="73"/>
                    </a:lnTo>
                    <a:lnTo>
                      <a:pt x="0" y="74"/>
                    </a:lnTo>
                    <a:lnTo>
                      <a:pt x="4" y="73"/>
                    </a:lnTo>
                    <a:close/>
                  </a:path>
                </a:pathLst>
              </a:custGeom>
              <a:solidFill>
                <a:srgbClr val="000000"/>
              </a:solidFill>
              <a:ln w="9525">
                <a:noFill/>
                <a:round/>
                <a:headEnd/>
                <a:tailEnd/>
              </a:ln>
            </p:spPr>
            <p:txBody>
              <a:bodyPr/>
              <a:lstStyle/>
              <a:p>
                <a:endParaRPr lang="ru-RU"/>
              </a:p>
            </p:txBody>
          </p:sp>
          <p:sp>
            <p:nvSpPr>
              <p:cNvPr id="259" name="Freeform 141"/>
              <p:cNvSpPr>
                <a:spLocks/>
              </p:cNvSpPr>
              <p:nvPr/>
            </p:nvSpPr>
            <p:spPr bwMode="auto">
              <a:xfrm>
                <a:off x="1340" y="2020"/>
                <a:ext cx="44" cy="128"/>
              </a:xfrm>
              <a:custGeom>
                <a:avLst/>
                <a:gdLst/>
                <a:ahLst/>
                <a:cxnLst>
                  <a:cxn ang="0">
                    <a:pos x="44" y="125"/>
                  </a:cxn>
                  <a:cxn ang="0">
                    <a:pos x="42" y="122"/>
                  </a:cxn>
                  <a:cxn ang="0">
                    <a:pos x="39" y="117"/>
                  </a:cxn>
                  <a:cxn ang="0">
                    <a:pos x="36" y="109"/>
                  </a:cxn>
                  <a:cxn ang="0">
                    <a:pos x="33" y="100"/>
                  </a:cxn>
                  <a:cxn ang="0">
                    <a:pos x="30" y="91"/>
                  </a:cxn>
                  <a:cxn ang="0">
                    <a:pos x="27" y="80"/>
                  </a:cxn>
                  <a:cxn ang="0">
                    <a:pos x="23" y="69"/>
                  </a:cxn>
                  <a:cxn ang="0">
                    <a:pos x="20" y="58"/>
                  </a:cxn>
                  <a:cxn ang="0">
                    <a:pos x="17" y="47"/>
                  </a:cxn>
                  <a:cxn ang="0">
                    <a:pos x="14" y="36"/>
                  </a:cxn>
                  <a:cxn ang="0">
                    <a:pos x="11" y="27"/>
                  </a:cxn>
                  <a:cxn ang="0">
                    <a:pos x="9" y="18"/>
                  </a:cxn>
                  <a:cxn ang="0">
                    <a:pos x="7" y="10"/>
                  </a:cxn>
                  <a:cxn ang="0">
                    <a:pos x="5" y="5"/>
                  </a:cxn>
                  <a:cxn ang="0">
                    <a:pos x="5" y="1"/>
                  </a:cxn>
                  <a:cxn ang="0">
                    <a:pos x="4" y="0"/>
                  </a:cxn>
                  <a:cxn ang="0">
                    <a:pos x="0" y="1"/>
                  </a:cxn>
                  <a:cxn ang="0">
                    <a:pos x="1" y="4"/>
                  </a:cxn>
                  <a:cxn ang="0">
                    <a:pos x="2" y="9"/>
                  </a:cxn>
                  <a:cxn ang="0">
                    <a:pos x="3" y="15"/>
                  </a:cxn>
                  <a:cxn ang="0">
                    <a:pos x="5" y="23"/>
                  </a:cxn>
                  <a:cxn ang="0">
                    <a:pos x="8" y="33"/>
                  </a:cxn>
                  <a:cxn ang="0">
                    <a:pos x="11" y="43"/>
                  </a:cxn>
                  <a:cxn ang="0">
                    <a:pos x="14" y="54"/>
                  </a:cxn>
                  <a:cxn ang="0">
                    <a:pos x="17" y="65"/>
                  </a:cxn>
                  <a:cxn ang="0">
                    <a:pos x="20" y="76"/>
                  </a:cxn>
                  <a:cxn ang="0">
                    <a:pos x="24" y="87"/>
                  </a:cxn>
                  <a:cxn ang="0">
                    <a:pos x="27" y="97"/>
                  </a:cxn>
                  <a:cxn ang="0">
                    <a:pos x="30" y="107"/>
                  </a:cxn>
                  <a:cxn ang="0">
                    <a:pos x="34" y="115"/>
                  </a:cxn>
                  <a:cxn ang="0">
                    <a:pos x="36" y="122"/>
                  </a:cxn>
                  <a:cxn ang="0">
                    <a:pos x="39" y="126"/>
                  </a:cxn>
                  <a:cxn ang="0">
                    <a:pos x="40" y="128"/>
                  </a:cxn>
                </a:cxnLst>
                <a:rect l="0" t="0" r="r" b="b"/>
                <a:pathLst>
                  <a:path w="44" h="128">
                    <a:moveTo>
                      <a:pt x="44" y="125"/>
                    </a:moveTo>
                    <a:lnTo>
                      <a:pt x="44" y="125"/>
                    </a:lnTo>
                    <a:lnTo>
                      <a:pt x="43" y="124"/>
                    </a:lnTo>
                    <a:lnTo>
                      <a:pt x="42" y="122"/>
                    </a:lnTo>
                    <a:lnTo>
                      <a:pt x="41" y="120"/>
                    </a:lnTo>
                    <a:lnTo>
                      <a:pt x="39" y="117"/>
                    </a:lnTo>
                    <a:lnTo>
                      <a:pt x="38" y="113"/>
                    </a:lnTo>
                    <a:lnTo>
                      <a:pt x="36" y="109"/>
                    </a:lnTo>
                    <a:lnTo>
                      <a:pt x="35" y="105"/>
                    </a:lnTo>
                    <a:lnTo>
                      <a:pt x="33" y="100"/>
                    </a:lnTo>
                    <a:lnTo>
                      <a:pt x="32" y="96"/>
                    </a:lnTo>
                    <a:lnTo>
                      <a:pt x="30" y="91"/>
                    </a:lnTo>
                    <a:lnTo>
                      <a:pt x="29" y="86"/>
                    </a:lnTo>
                    <a:lnTo>
                      <a:pt x="27" y="80"/>
                    </a:lnTo>
                    <a:lnTo>
                      <a:pt x="25" y="75"/>
                    </a:lnTo>
                    <a:lnTo>
                      <a:pt x="23" y="69"/>
                    </a:lnTo>
                    <a:lnTo>
                      <a:pt x="22" y="64"/>
                    </a:lnTo>
                    <a:lnTo>
                      <a:pt x="20" y="58"/>
                    </a:lnTo>
                    <a:lnTo>
                      <a:pt x="18" y="52"/>
                    </a:lnTo>
                    <a:lnTo>
                      <a:pt x="17" y="47"/>
                    </a:lnTo>
                    <a:lnTo>
                      <a:pt x="15" y="41"/>
                    </a:lnTo>
                    <a:lnTo>
                      <a:pt x="14" y="36"/>
                    </a:lnTo>
                    <a:lnTo>
                      <a:pt x="13" y="32"/>
                    </a:lnTo>
                    <a:lnTo>
                      <a:pt x="11" y="27"/>
                    </a:lnTo>
                    <a:lnTo>
                      <a:pt x="10" y="22"/>
                    </a:lnTo>
                    <a:lnTo>
                      <a:pt x="9" y="18"/>
                    </a:lnTo>
                    <a:lnTo>
                      <a:pt x="8" y="14"/>
                    </a:lnTo>
                    <a:lnTo>
                      <a:pt x="7" y="10"/>
                    </a:lnTo>
                    <a:lnTo>
                      <a:pt x="6" y="7"/>
                    </a:lnTo>
                    <a:lnTo>
                      <a:pt x="5" y="5"/>
                    </a:lnTo>
                    <a:lnTo>
                      <a:pt x="5" y="3"/>
                    </a:lnTo>
                    <a:lnTo>
                      <a:pt x="5" y="1"/>
                    </a:lnTo>
                    <a:lnTo>
                      <a:pt x="4" y="0"/>
                    </a:lnTo>
                    <a:lnTo>
                      <a:pt x="4" y="0"/>
                    </a:lnTo>
                    <a:lnTo>
                      <a:pt x="0" y="1"/>
                    </a:lnTo>
                    <a:lnTo>
                      <a:pt x="0" y="1"/>
                    </a:lnTo>
                    <a:lnTo>
                      <a:pt x="0" y="2"/>
                    </a:lnTo>
                    <a:lnTo>
                      <a:pt x="1" y="4"/>
                    </a:lnTo>
                    <a:lnTo>
                      <a:pt x="1" y="6"/>
                    </a:lnTo>
                    <a:lnTo>
                      <a:pt x="2" y="9"/>
                    </a:lnTo>
                    <a:lnTo>
                      <a:pt x="2" y="12"/>
                    </a:lnTo>
                    <a:lnTo>
                      <a:pt x="3" y="15"/>
                    </a:lnTo>
                    <a:lnTo>
                      <a:pt x="4" y="19"/>
                    </a:lnTo>
                    <a:lnTo>
                      <a:pt x="5" y="23"/>
                    </a:lnTo>
                    <a:lnTo>
                      <a:pt x="7" y="28"/>
                    </a:lnTo>
                    <a:lnTo>
                      <a:pt x="8" y="33"/>
                    </a:lnTo>
                    <a:lnTo>
                      <a:pt x="9" y="38"/>
                    </a:lnTo>
                    <a:lnTo>
                      <a:pt x="11" y="43"/>
                    </a:lnTo>
                    <a:lnTo>
                      <a:pt x="12" y="48"/>
                    </a:lnTo>
                    <a:lnTo>
                      <a:pt x="14" y="54"/>
                    </a:lnTo>
                    <a:lnTo>
                      <a:pt x="16" y="60"/>
                    </a:lnTo>
                    <a:lnTo>
                      <a:pt x="17" y="65"/>
                    </a:lnTo>
                    <a:lnTo>
                      <a:pt x="19" y="71"/>
                    </a:lnTo>
                    <a:lnTo>
                      <a:pt x="20" y="76"/>
                    </a:lnTo>
                    <a:lnTo>
                      <a:pt x="22" y="82"/>
                    </a:lnTo>
                    <a:lnTo>
                      <a:pt x="24" y="87"/>
                    </a:lnTo>
                    <a:lnTo>
                      <a:pt x="26" y="92"/>
                    </a:lnTo>
                    <a:lnTo>
                      <a:pt x="27" y="97"/>
                    </a:lnTo>
                    <a:lnTo>
                      <a:pt x="29" y="102"/>
                    </a:lnTo>
                    <a:lnTo>
                      <a:pt x="30" y="107"/>
                    </a:lnTo>
                    <a:lnTo>
                      <a:pt x="32" y="111"/>
                    </a:lnTo>
                    <a:lnTo>
                      <a:pt x="34" y="115"/>
                    </a:lnTo>
                    <a:lnTo>
                      <a:pt x="35" y="118"/>
                    </a:lnTo>
                    <a:lnTo>
                      <a:pt x="36" y="122"/>
                    </a:lnTo>
                    <a:lnTo>
                      <a:pt x="38" y="124"/>
                    </a:lnTo>
                    <a:lnTo>
                      <a:pt x="39" y="126"/>
                    </a:lnTo>
                    <a:lnTo>
                      <a:pt x="40" y="128"/>
                    </a:lnTo>
                    <a:lnTo>
                      <a:pt x="40" y="128"/>
                    </a:lnTo>
                    <a:lnTo>
                      <a:pt x="44" y="125"/>
                    </a:lnTo>
                    <a:close/>
                  </a:path>
                </a:pathLst>
              </a:custGeom>
              <a:solidFill>
                <a:srgbClr val="000000"/>
              </a:solidFill>
              <a:ln w="9525">
                <a:noFill/>
                <a:round/>
                <a:headEnd/>
                <a:tailEnd/>
              </a:ln>
            </p:spPr>
            <p:txBody>
              <a:bodyPr/>
              <a:lstStyle/>
              <a:p>
                <a:endParaRPr lang="ru-RU"/>
              </a:p>
            </p:txBody>
          </p:sp>
          <p:sp>
            <p:nvSpPr>
              <p:cNvPr id="260" name="Freeform 142"/>
              <p:cNvSpPr>
                <a:spLocks/>
              </p:cNvSpPr>
              <p:nvPr/>
            </p:nvSpPr>
            <p:spPr bwMode="auto">
              <a:xfrm>
                <a:off x="1380" y="2145"/>
                <a:ext cx="81" cy="38"/>
              </a:xfrm>
              <a:custGeom>
                <a:avLst/>
                <a:gdLst/>
                <a:ahLst/>
                <a:cxnLst>
                  <a:cxn ang="0">
                    <a:pos x="79" y="32"/>
                  </a:cxn>
                  <a:cxn ang="0">
                    <a:pos x="79" y="32"/>
                  </a:cxn>
                  <a:cxn ang="0">
                    <a:pos x="75" y="33"/>
                  </a:cxn>
                  <a:cxn ang="0">
                    <a:pos x="71" y="33"/>
                  </a:cxn>
                  <a:cxn ang="0">
                    <a:pos x="65" y="32"/>
                  </a:cxn>
                  <a:cxn ang="0">
                    <a:pos x="60" y="32"/>
                  </a:cxn>
                  <a:cxn ang="0">
                    <a:pos x="55" y="30"/>
                  </a:cxn>
                  <a:cxn ang="0">
                    <a:pos x="49" y="28"/>
                  </a:cxn>
                  <a:cxn ang="0">
                    <a:pos x="43" y="26"/>
                  </a:cxn>
                  <a:cxn ang="0">
                    <a:pos x="37" y="23"/>
                  </a:cxn>
                  <a:cxn ang="0">
                    <a:pos x="32" y="20"/>
                  </a:cxn>
                  <a:cxn ang="0">
                    <a:pos x="27" y="17"/>
                  </a:cxn>
                  <a:cxn ang="0">
                    <a:pos x="21" y="14"/>
                  </a:cxn>
                  <a:cxn ang="0">
                    <a:pos x="17" y="11"/>
                  </a:cxn>
                  <a:cxn ang="0">
                    <a:pos x="13" y="8"/>
                  </a:cxn>
                  <a:cxn ang="0">
                    <a:pos x="9" y="5"/>
                  </a:cxn>
                  <a:cxn ang="0">
                    <a:pos x="6" y="2"/>
                  </a:cxn>
                  <a:cxn ang="0">
                    <a:pos x="4" y="0"/>
                  </a:cxn>
                  <a:cxn ang="0">
                    <a:pos x="0" y="3"/>
                  </a:cxn>
                  <a:cxn ang="0">
                    <a:pos x="3" y="6"/>
                  </a:cxn>
                  <a:cxn ang="0">
                    <a:pos x="6" y="9"/>
                  </a:cxn>
                  <a:cxn ang="0">
                    <a:pos x="10" y="12"/>
                  </a:cxn>
                  <a:cxn ang="0">
                    <a:pos x="14" y="15"/>
                  </a:cxn>
                  <a:cxn ang="0">
                    <a:pos x="19" y="18"/>
                  </a:cxn>
                  <a:cxn ang="0">
                    <a:pos x="24" y="21"/>
                  </a:cxn>
                  <a:cxn ang="0">
                    <a:pos x="30" y="24"/>
                  </a:cxn>
                  <a:cxn ang="0">
                    <a:pos x="35" y="27"/>
                  </a:cxn>
                  <a:cxn ang="0">
                    <a:pos x="41" y="30"/>
                  </a:cxn>
                  <a:cxn ang="0">
                    <a:pos x="47" y="32"/>
                  </a:cxn>
                  <a:cxn ang="0">
                    <a:pos x="53" y="34"/>
                  </a:cxn>
                  <a:cxn ang="0">
                    <a:pos x="59" y="36"/>
                  </a:cxn>
                  <a:cxn ang="0">
                    <a:pos x="65" y="37"/>
                  </a:cxn>
                  <a:cxn ang="0">
                    <a:pos x="70" y="38"/>
                  </a:cxn>
                  <a:cxn ang="0">
                    <a:pos x="76" y="38"/>
                  </a:cxn>
                  <a:cxn ang="0">
                    <a:pos x="81" y="37"/>
                  </a:cxn>
                  <a:cxn ang="0">
                    <a:pos x="81" y="37"/>
                  </a:cxn>
                  <a:cxn ang="0">
                    <a:pos x="79" y="32"/>
                  </a:cxn>
                </a:cxnLst>
                <a:rect l="0" t="0" r="r" b="b"/>
                <a:pathLst>
                  <a:path w="81" h="38">
                    <a:moveTo>
                      <a:pt x="79" y="32"/>
                    </a:moveTo>
                    <a:lnTo>
                      <a:pt x="79" y="32"/>
                    </a:lnTo>
                    <a:lnTo>
                      <a:pt x="75" y="33"/>
                    </a:lnTo>
                    <a:lnTo>
                      <a:pt x="71" y="33"/>
                    </a:lnTo>
                    <a:lnTo>
                      <a:pt x="65" y="32"/>
                    </a:lnTo>
                    <a:lnTo>
                      <a:pt x="60" y="32"/>
                    </a:lnTo>
                    <a:lnTo>
                      <a:pt x="55" y="30"/>
                    </a:lnTo>
                    <a:lnTo>
                      <a:pt x="49" y="28"/>
                    </a:lnTo>
                    <a:lnTo>
                      <a:pt x="43" y="26"/>
                    </a:lnTo>
                    <a:lnTo>
                      <a:pt x="37" y="23"/>
                    </a:lnTo>
                    <a:lnTo>
                      <a:pt x="32" y="20"/>
                    </a:lnTo>
                    <a:lnTo>
                      <a:pt x="27" y="17"/>
                    </a:lnTo>
                    <a:lnTo>
                      <a:pt x="21" y="14"/>
                    </a:lnTo>
                    <a:lnTo>
                      <a:pt x="17" y="11"/>
                    </a:lnTo>
                    <a:lnTo>
                      <a:pt x="13" y="8"/>
                    </a:lnTo>
                    <a:lnTo>
                      <a:pt x="9" y="5"/>
                    </a:lnTo>
                    <a:lnTo>
                      <a:pt x="6" y="2"/>
                    </a:lnTo>
                    <a:lnTo>
                      <a:pt x="4" y="0"/>
                    </a:lnTo>
                    <a:lnTo>
                      <a:pt x="0" y="3"/>
                    </a:lnTo>
                    <a:lnTo>
                      <a:pt x="3" y="6"/>
                    </a:lnTo>
                    <a:lnTo>
                      <a:pt x="6" y="9"/>
                    </a:lnTo>
                    <a:lnTo>
                      <a:pt x="10" y="12"/>
                    </a:lnTo>
                    <a:lnTo>
                      <a:pt x="14" y="15"/>
                    </a:lnTo>
                    <a:lnTo>
                      <a:pt x="19" y="18"/>
                    </a:lnTo>
                    <a:lnTo>
                      <a:pt x="24" y="21"/>
                    </a:lnTo>
                    <a:lnTo>
                      <a:pt x="30" y="24"/>
                    </a:lnTo>
                    <a:lnTo>
                      <a:pt x="35" y="27"/>
                    </a:lnTo>
                    <a:lnTo>
                      <a:pt x="41" y="30"/>
                    </a:lnTo>
                    <a:lnTo>
                      <a:pt x="47" y="32"/>
                    </a:lnTo>
                    <a:lnTo>
                      <a:pt x="53" y="34"/>
                    </a:lnTo>
                    <a:lnTo>
                      <a:pt x="59" y="36"/>
                    </a:lnTo>
                    <a:lnTo>
                      <a:pt x="65" y="37"/>
                    </a:lnTo>
                    <a:lnTo>
                      <a:pt x="70" y="38"/>
                    </a:lnTo>
                    <a:lnTo>
                      <a:pt x="76" y="38"/>
                    </a:lnTo>
                    <a:lnTo>
                      <a:pt x="81" y="37"/>
                    </a:lnTo>
                    <a:lnTo>
                      <a:pt x="81" y="37"/>
                    </a:lnTo>
                    <a:lnTo>
                      <a:pt x="79" y="32"/>
                    </a:lnTo>
                    <a:close/>
                  </a:path>
                </a:pathLst>
              </a:custGeom>
              <a:solidFill>
                <a:srgbClr val="000000"/>
              </a:solidFill>
              <a:ln w="9525">
                <a:noFill/>
                <a:round/>
                <a:headEnd/>
                <a:tailEnd/>
              </a:ln>
            </p:spPr>
            <p:txBody>
              <a:bodyPr/>
              <a:lstStyle/>
              <a:p>
                <a:endParaRPr lang="ru-RU"/>
              </a:p>
            </p:txBody>
          </p:sp>
          <p:sp>
            <p:nvSpPr>
              <p:cNvPr id="261" name="Freeform 143"/>
              <p:cNvSpPr>
                <a:spLocks/>
              </p:cNvSpPr>
              <p:nvPr/>
            </p:nvSpPr>
            <p:spPr bwMode="auto">
              <a:xfrm>
                <a:off x="1324" y="1939"/>
                <a:ext cx="203" cy="136"/>
              </a:xfrm>
              <a:custGeom>
                <a:avLst/>
                <a:gdLst/>
                <a:ahLst/>
                <a:cxnLst>
                  <a:cxn ang="0">
                    <a:pos x="121" y="3"/>
                  </a:cxn>
                  <a:cxn ang="0">
                    <a:pos x="132" y="8"/>
                  </a:cxn>
                  <a:cxn ang="0">
                    <a:pos x="140" y="13"/>
                  </a:cxn>
                  <a:cxn ang="0">
                    <a:pos x="143" y="16"/>
                  </a:cxn>
                  <a:cxn ang="0">
                    <a:pos x="145" y="12"/>
                  </a:cxn>
                  <a:cxn ang="0">
                    <a:pos x="159" y="7"/>
                  </a:cxn>
                  <a:cxn ang="0">
                    <a:pos x="178" y="12"/>
                  </a:cxn>
                  <a:cxn ang="0">
                    <a:pos x="189" y="21"/>
                  </a:cxn>
                  <a:cxn ang="0">
                    <a:pos x="197" y="31"/>
                  </a:cxn>
                  <a:cxn ang="0">
                    <a:pos x="200" y="37"/>
                  </a:cxn>
                  <a:cxn ang="0">
                    <a:pos x="201" y="39"/>
                  </a:cxn>
                  <a:cxn ang="0">
                    <a:pos x="203" y="47"/>
                  </a:cxn>
                  <a:cxn ang="0">
                    <a:pos x="203" y="59"/>
                  </a:cxn>
                  <a:cxn ang="0">
                    <a:pos x="200" y="73"/>
                  </a:cxn>
                  <a:cxn ang="0">
                    <a:pos x="194" y="87"/>
                  </a:cxn>
                  <a:cxn ang="0">
                    <a:pos x="191" y="100"/>
                  </a:cxn>
                  <a:cxn ang="0">
                    <a:pos x="189" y="109"/>
                  </a:cxn>
                  <a:cxn ang="0">
                    <a:pos x="189" y="114"/>
                  </a:cxn>
                  <a:cxn ang="0">
                    <a:pos x="188" y="111"/>
                  </a:cxn>
                  <a:cxn ang="0">
                    <a:pos x="187" y="98"/>
                  </a:cxn>
                  <a:cxn ang="0">
                    <a:pos x="184" y="83"/>
                  </a:cxn>
                  <a:cxn ang="0">
                    <a:pos x="179" y="73"/>
                  </a:cxn>
                  <a:cxn ang="0">
                    <a:pos x="169" y="64"/>
                  </a:cxn>
                  <a:cxn ang="0">
                    <a:pos x="163" y="52"/>
                  </a:cxn>
                  <a:cxn ang="0">
                    <a:pos x="138" y="49"/>
                  </a:cxn>
                  <a:cxn ang="0">
                    <a:pos x="128" y="60"/>
                  </a:cxn>
                  <a:cxn ang="0">
                    <a:pos x="108" y="76"/>
                  </a:cxn>
                  <a:cxn ang="0">
                    <a:pos x="86" y="88"/>
                  </a:cxn>
                  <a:cxn ang="0">
                    <a:pos x="66" y="85"/>
                  </a:cxn>
                  <a:cxn ang="0">
                    <a:pos x="50" y="84"/>
                  </a:cxn>
                  <a:cxn ang="0">
                    <a:pos x="38" y="90"/>
                  </a:cxn>
                  <a:cxn ang="0">
                    <a:pos x="30" y="97"/>
                  </a:cxn>
                  <a:cxn ang="0">
                    <a:pos x="35" y="136"/>
                  </a:cxn>
                  <a:cxn ang="0">
                    <a:pos x="29" y="133"/>
                  </a:cxn>
                  <a:cxn ang="0">
                    <a:pos x="16" y="125"/>
                  </a:cxn>
                  <a:cxn ang="0">
                    <a:pos x="4" y="114"/>
                  </a:cxn>
                  <a:cxn ang="0">
                    <a:pos x="0" y="103"/>
                  </a:cxn>
                  <a:cxn ang="0">
                    <a:pos x="2" y="91"/>
                  </a:cxn>
                  <a:cxn ang="0">
                    <a:pos x="4" y="78"/>
                  </a:cxn>
                  <a:cxn ang="0">
                    <a:pos x="7" y="66"/>
                  </a:cxn>
                  <a:cxn ang="0">
                    <a:pos x="12" y="59"/>
                  </a:cxn>
                  <a:cxn ang="0">
                    <a:pos x="15" y="53"/>
                  </a:cxn>
                  <a:cxn ang="0">
                    <a:pos x="16" y="44"/>
                  </a:cxn>
                  <a:cxn ang="0">
                    <a:pos x="18" y="35"/>
                  </a:cxn>
                  <a:cxn ang="0">
                    <a:pos x="26" y="25"/>
                  </a:cxn>
                  <a:cxn ang="0">
                    <a:pos x="42" y="16"/>
                  </a:cxn>
                  <a:cxn ang="0">
                    <a:pos x="65" y="7"/>
                  </a:cxn>
                  <a:cxn ang="0">
                    <a:pos x="89" y="1"/>
                  </a:cxn>
                  <a:cxn ang="0">
                    <a:pos x="109" y="0"/>
                  </a:cxn>
                </a:cxnLst>
                <a:rect l="0" t="0" r="r" b="b"/>
                <a:pathLst>
                  <a:path w="203" h="136">
                    <a:moveTo>
                      <a:pt x="109" y="0"/>
                    </a:moveTo>
                    <a:lnTo>
                      <a:pt x="113" y="1"/>
                    </a:lnTo>
                    <a:lnTo>
                      <a:pt x="117" y="2"/>
                    </a:lnTo>
                    <a:lnTo>
                      <a:pt x="121" y="3"/>
                    </a:lnTo>
                    <a:lnTo>
                      <a:pt x="124" y="4"/>
                    </a:lnTo>
                    <a:lnTo>
                      <a:pt x="127" y="5"/>
                    </a:lnTo>
                    <a:lnTo>
                      <a:pt x="130" y="7"/>
                    </a:lnTo>
                    <a:lnTo>
                      <a:pt x="132" y="8"/>
                    </a:lnTo>
                    <a:lnTo>
                      <a:pt x="134" y="10"/>
                    </a:lnTo>
                    <a:lnTo>
                      <a:pt x="137" y="11"/>
                    </a:lnTo>
                    <a:lnTo>
                      <a:pt x="138" y="12"/>
                    </a:lnTo>
                    <a:lnTo>
                      <a:pt x="140" y="13"/>
                    </a:lnTo>
                    <a:lnTo>
                      <a:pt x="141" y="15"/>
                    </a:lnTo>
                    <a:lnTo>
                      <a:pt x="142" y="15"/>
                    </a:lnTo>
                    <a:lnTo>
                      <a:pt x="143" y="16"/>
                    </a:lnTo>
                    <a:lnTo>
                      <a:pt x="143" y="16"/>
                    </a:lnTo>
                    <a:lnTo>
                      <a:pt x="143" y="17"/>
                    </a:lnTo>
                    <a:lnTo>
                      <a:pt x="143" y="16"/>
                    </a:lnTo>
                    <a:lnTo>
                      <a:pt x="144" y="15"/>
                    </a:lnTo>
                    <a:lnTo>
                      <a:pt x="145" y="12"/>
                    </a:lnTo>
                    <a:lnTo>
                      <a:pt x="146" y="10"/>
                    </a:lnTo>
                    <a:lnTo>
                      <a:pt x="149" y="9"/>
                    </a:lnTo>
                    <a:lnTo>
                      <a:pt x="153" y="7"/>
                    </a:lnTo>
                    <a:lnTo>
                      <a:pt x="159" y="7"/>
                    </a:lnTo>
                    <a:lnTo>
                      <a:pt x="166" y="8"/>
                    </a:lnTo>
                    <a:lnTo>
                      <a:pt x="170" y="9"/>
                    </a:lnTo>
                    <a:lnTo>
                      <a:pt x="174" y="10"/>
                    </a:lnTo>
                    <a:lnTo>
                      <a:pt x="178" y="12"/>
                    </a:lnTo>
                    <a:lnTo>
                      <a:pt x="181" y="14"/>
                    </a:lnTo>
                    <a:lnTo>
                      <a:pt x="184" y="16"/>
                    </a:lnTo>
                    <a:lnTo>
                      <a:pt x="187" y="19"/>
                    </a:lnTo>
                    <a:lnTo>
                      <a:pt x="189" y="21"/>
                    </a:lnTo>
                    <a:lnTo>
                      <a:pt x="191" y="24"/>
                    </a:lnTo>
                    <a:lnTo>
                      <a:pt x="193" y="26"/>
                    </a:lnTo>
                    <a:lnTo>
                      <a:pt x="195" y="29"/>
                    </a:lnTo>
                    <a:lnTo>
                      <a:pt x="197" y="31"/>
                    </a:lnTo>
                    <a:lnTo>
                      <a:pt x="198" y="33"/>
                    </a:lnTo>
                    <a:lnTo>
                      <a:pt x="199" y="35"/>
                    </a:lnTo>
                    <a:lnTo>
                      <a:pt x="200" y="36"/>
                    </a:lnTo>
                    <a:lnTo>
                      <a:pt x="200" y="37"/>
                    </a:lnTo>
                    <a:lnTo>
                      <a:pt x="200" y="37"/>
                    </a:lnTo>
                    <a:lnTo>
                      <a:pt x="200" y="37"/>
                    </a:lnTo>
                    <a:lnTo>
                      <a:pt x="200" y="38"/>
                    </a:lnTo>
                    <a:lnTo>
                      <a:pt x="201" y="39"/>
                    </a:lnTo>
                    <a:lnTo>
                      <a:pt x="201" y="41"/>
                    </a:lnTo>
                    <a:lnTo>
                      <a:pt x="202" y="42"/>
                    </a:lnTo>
                    <a:lnTo>
                      <a:pt x="202" y="44"/>
                    </a:lnTo>
                    <a:lnTo>
                      <a:pt x="203" y="47"/>
                    </a:lnTo>
                    <a:lnTo>
                      <a:pt x="203" y="49"/>
                    </a:lnTo>
                    <a:lnTo>
                      <a:pt x="203" y="52"/>
                    </a:lnTo>
                    <a:lnTo>
                      <a:pt x="203" y="55"/>
                    </a:lnTo>
                    <a:lnTo>
                      <a:pt x="203" y="59"/>
                    </a:lnTo>
                    <a:lnTo>
                      <a:pt x="203" y="62"/>
                    </a:lnTo>
                    <a:lnTo>
                      <a:pt x="202" y="66"/>
                    </a:lnTo>
                    <a:lnTo>
                      <a:pt x="201" y="69"/>
                    </a:lnTo>
                    <a:lnTo>
                      <a:pt x="200" y="73"/>
                    </a:lnTo>
                    <a:lnTo>
                      <a:pt x="199" y="77"/>
                    </a:lnTo>
                    <a:lnTo>
                      <a:pt x="197" y="80"/>
                    </a:lnTo>
                    <a:lnTo>
                      <a:pt x="196" y="84"/>
                    </a:lnTo>
                    <a:lnTo>
                      <a:pt x="194" y="87"/>
                    </a:lnTo>
                    <a:lnTo>
                      <a:pt x="193" y="91"/>
                    </a:lnTo>
                    <a:lnTo>
                      <a:pt x="192" y="94"/>
                    </a:lnTo>
                    <a:lnTo>
                      <a:pt x="191" y="97"/>
                    </a:lnTo>
                    <a:lnTo>
                      <a:pt x="191" y="100"/>
                    </a:lnTo>
                    <a:lnTo>
                      <a:pt x="190" y="103"/>
                    </a:lnTo>
                    <a:lnTo>
                      <a:pt x="190" y="105"/>
                    </a:lnTo>
                    <a:lnTo>
                      <a:pt x="190" y="107"/>
                    </a:lnTo>
                    <a:lnTo>
                      <a:pt x="189" y="109"/>
                    </a:lnTo>
                    <a:lnTo>
                      <a:pt x="189" y="111"/>
                    </a:lnTo>
                    <a:lnTo>
                      <a:pt x="189" y="112"/>
                    </a:lnTo>
                    <a:lnTo>
                      <a:pt x="189" y="114"/>
                    </a:lnTo>
                    <a:lnTo>
                      <a:pt x="189" y="114"/>
                    </a:lnTo>
                    <a:lnTo>
                      <a:pt x="189" y="114"/>
                    </a:lnTo>
                    <a:lnTo>
                      <a:pt x="189" y="114"/>
                    </a:lnTo>
                    <a:lnTo>
                      <a:pt x="188" y="113"/>
                    </a:lnTo>
                    <a:lnTo>
                      <a:pt x="188" y="111"/>
                    </a:lnTo>
                    <a:lnTo>
                      <a:pt x="188" y="108"/>
                    </a:lnTo>
                    <a:lnTo>
                      <a:pt x="188" y="105"/>
                    </a:lnTo>
                    <a:lnTo>
                      <a:pt x="187" y="102"/>
                    </a:lnTo>
                    <a:lnTo>
                      <a:pt x="187" y="98"/>
                    </a:lnTo>
                    <a:lnTo>
                      <a:pt x="187" y="94"/>
                    </a:lnTo>
                    <a:lnTo>
                      <a:pt x="186" y="91"/>
                    </a:lnTo>
                    <a:lnTo>
                      <a:pt x="185" y="87"/>
                    </a:lnTo>
                    <a:lnTo>
                      <a:pt x="184" y="83"/>
                    </a:lnTo>
                    <a:lnTo>
                      <a:pt x="183" y="80"/>
                    </a:lnTo>
                    <a:lnTo>
                      <a:pt x="182" y="77"/>
                    </a:lnTo>
                    <a:lnTo>
                      <a:pt x="181" y="75"/>
                    </a:lnTo>
                    <a:lnTo>
                      <a:pt x="179" y="73"/>
                    </a:lnTo>
                    <a:lnTo>
                      <a:pt x="178" y="72"/>
                    </a:lnTo>
                    <a:lnTo>
                      <a:pt x="175" y="70"/>
                    </a:lnTo>
                    <a:lnTo>
                      <a:pt x="171" y="68"/>
                    </a:lnTo>
                    <a:lnTo>
                      <a:pt x="169" y="64"/>
                    </a:lnTo>
                    <a:lnTo>
                      <a:pt x="167" y="61"/>
                    </a:lnTo>
                    <a:lnTo>
                      <a:pt x="165" y="57"/>
                    </a:lnTo>
                    <a:lnTo>
                      <a:pt x="164" y="55"/>
                    </a:lnTo>
                    <a:lnTo>
                      <a:pt x="163" y="52"/>
                    </a:lnTo>
                    <a:lnTo>
                      <a:pt x="163" y="52"/>
                    </a:lnTo>
                    <a:lnTo>
                      <a:pt x="151" y="56"/>
                    </a:lnTo>
                    <a:lnTo>
                      <a:pt x="139" y="49"/>
                    </a:lnTo>
                    <a:lnTo>
                      <a:pt x="138" y="49"/>
                    </a:lnTo>
                    <a:lnTo>
                      <a:pt x="137" y="51"/>
                    </a:lnTo>
                    <a:lnTo>
                      <a:pt x="134" y="53"/>
                    </a:lnTo>
                    <a:lnTo>
                      <a:pt x="131" y="56"/>
                    </a:lnTo>
                    <a:lnTo>
                      <a:pt x="128" y="60"/>
                    </a:lnTo>
                    <a:lnTo>
                      <a:pt x="124" y="64"/>
                    </a:lnTo>
                    <a:lnTo>
                      <a:pt x="119" y="68"/>
                    </a:lnTo>
                    <a:lnTo>
                      <a:pt x="114" y="72"/>
                    </a:lnTo>
                    <a:lnTo>
                      <a:pt x="108" y="76"/>
                    </a:lnTo>
                    <a:lnTo>
                      <a:pt x="102" y="80"/>
                    </a:lnTo>
                    <a:lnTo>
                      <a:pt x="97" y="83"/>
                    </a:lnTo>
                    <a:lnTo>
                      <a:pt x="91" y="86"/>
                    </a:lnTo>
                    <a:lnTo>
                      <a:pt x="86" y="88"/>
                    </a:lnTo>
                    <a:lnTo>
                      <a:pt x="80" y="88"/>
                    </a:lnTo>
                    <a:lnTo>
                      <a:pt x="75" y="88"/>
                    </a:lnTo>
                    <a:lnTo>
                      <a:pt x="71" y="87"/>
                    </a:lnTo>
                    <a:lnTo>
                      <a:pt x="66" y="85"/>
                    </a:lnTo>
                    <a:lnTo>
                      <a:pt x="62" y="84"/>
                    </a:lnTo>
                    <a:lnTo>
                      <a:pt x="58" y="83"/>
                    </a:lnTo>
                    <a:lnTo>
                      <a:pt x="54" y="84"/>
                    </a:lnTo>
                    <a:lnTo>
                      <a:pt x="50" y="84"/>
                    </a:lnTo>
                    <a:lnTo>
                      <a:pt x="47" y="86"/>
                    </a:lnTo>
                    <a:lnTo>
                      <a:pt x="43" y="86"/>
                    </a:lnTo>
                    <a:lnTo>
                      <a:pt x="40" y="88"/>
                    </a:lnTo>
                    <a:lnTo>
                      <a:pt x="38" y="90"/>
                    </a:lnTo>
                    <a:lnTo>
                      <a:pt x="36" y="91"/>
                    </a:lnTo>
                    <a:lnTo>
                      <a:pt x="33" y="93"/>
                    </a:lnTo>
                    <a:lnTo>
                      <a:pt x="32" y="95"/>
                    </a:lnTo>
                    <a:lnTo>
                      <a:pt x="30" y="97"/>
                    </a:lnTo>
                    <a:lnTo>
                      <a:pt x="30" y="97"/>
                    </a:lnTo>
                    <a:lnTo>
                      <a:pt x="29" y="98"/>
                    </a:lnTo>
                    <a:lnTo>
                      <a:pt x="29" y="98"/>
                    </a:lnTo>
                    <a:lnTo>
                      <a:pt x="35" y="136"/>
                    </a:lnTo>
                    <a:lnTo>
                      <a:pt x="34" y="136"/>
                    </a:lnTo>
                    <a:lnTo>
                      <a:pt x="33" y="136"/>
                    </a:lnTo>
                    <a:lnTo>
                      <a:pt x="31" y="135"/>
                    </a:lnTo>
                    <a:lnTo>
                      <a:pt x="29" y="133"/>
                    </a:lnTo>
                    <a:lnTo>
                      <a:pt x="26" y="131"/>
                    </a:lnTo>
                    <a:lnTo>
                      <a:pt x="23" y="130"/>
                    </a:lnTo>
                    <a:lnTo>
                      <a:pt x="19" y="127"/>
                    </a:lnTo>
                    <a:lnTo>
                      <a:pt x="16" y="125"/>
                    </a:lnTo>
                    <a:lnTo>
                      <a:pt x="13" y="122"/>
                    </a:lnTo>
                    <a:lnTo>
                      <a:pt x="10" y="119"/>
                    </a:lnTo>
                    <a:lnTo>
                      <a:pt x="7" y="117"/>
                    </a:lnTo>
                    <a:lnTo>
                      <a:pt x="4" y="114"/>
                    </a:lnTo>
                    <a:lnTo>
                      <a:pt x="2" y="111"/>
                    </a:lnTo>
                    <a:lnTo>
                      <a:pt x="0" y="108"/>
                    </a:lnTo>
                    <a:lnTo>
                      <a:pt x="0" y="105"/>
                    </a:lnTo>
                    <a:lnTo>
                      <a:pt x="0" y="103"/>
                    </a:lnTo>
                    <a:lnTo>
                      <a:pt x="0" y="100"/>
                    </a:lnTo>
                    <a:lnTo>
                      <a:pt x="1" y="97"/>
                    </a:lnTo>
                    <a:lnTo>
                      <a:pt x="1" y="94"/>
                    </a:lnTo>
                    <a:lnTo>
                      <a:pt x="2" y="91"/>
                    </a:lnTo>
                    <a:lnTo>
                      <a:pt x="2" y="88"/>
                    </a:lnTo>
                    <a:lnTo>
                      <a:pt x="3" y="85"/>
                    </a:lnTo>
                    <a:lnTo>
                      <a:pt x="3" y="81"/>
                    </a:lnTo>
                    <a:lnTo>
                      <a:pt x="4" y="78"/>
                    </a:lnTo>
                    <a:lnTo>
                      <a:pt x="5" y="75"/>
                    </a:lnTo>
                    <a:lnTo>
                      <a:pt x="5" y="72"/>
                    </a:lnTo>
                    <a:lnTo>
                      <a:pt x="6" y="69"/>
                    </a:lnTo>
                    <a:lnTo>
                      <a:pt x="7" y="66"/>
                    </a:lnTo>
                    <a:lnTo>
                      <a:pt x="8" y="64"/>
                    </a:lnTo>
                    <a:lnTo>
                      <a:pt x="9" y="62"/>
                    </a:lnTo>
                    <a:lnTo>
                      <a:pt x="10" y="60"/>
                    </a:lnTo>
                    <a:lnTo>
                      <a:pt x="12" y="59"/>
                    </a:lnTo>
                    <a:lnTo>
                      <a:pt x="13" y="57"/>
                    </a:lnTo>
                    <a:lnTo>
                      <a:pt x="14" y="56"/>
                    </a:lnTo>
                    <a:lnTo>
                      <a:pt x="14" y="55"/>
                    </a:lnTo>
                    <a:lnTo>
                      <a:pt x="15" y="53"/>
                    </a:lnTo>
                    <a:lnTo>
                      <a:pt x="15" y="51"/>
                    </a:lnTo>
                    <a:lnTo>
                      <a:pt x="15" y="49"/>
                    </a:lnTo>
                    <a:lnTo>
                      <a:pt x="16" y="46"/>
                    </a:lnTo>
                    <a:lnTo>
                      <a:pt x="16" y="44"/>
                    </a:lnTo>
                    <a:lnTo>
                      <a:pt x="17" y="42"/>
                    </a:lnTo>
                    <a:lnTo>
                      <a:pt x="17" y="40"/>
                    </a:lnTo>
                    <a:lnTo>
                      <a:pt x="18" y="37"/>
                    </a:lnTo>
                    <a:lnTo>
                      <a:pt x="18" y="35"/>
                    </a:lnTo>
                    <a:lnTo>
                      <a:pt x="20" y="32"/>
                    </a:lnTo>
                    <a:lnTo>
                      <a:pt x="21" y="30"/>
                    </a:lnTo>
                    <a:lnTo>
                      <a:pt x="23" y="27"/>
                    </a:lnTo>
                    <a:lnTo>
                      <a:pt x="26" y="25"/>
                    </a:lnTo>
                    <a:lnTo>
                      <a:pt x="29" y="23"/>
                    </a:lnTo>
                    <a:lnTo>
                      <a:pt x="33" y="21"/>
                    </a:lnTo>
                    <a:lnTo>
                      <a:pt x="37" y="18"/>
                    </a:lnTo>
                    <a:lnTo>
                      <a:pt x="42" y="16"/>
                    </a:lnTo>
                    <a:lnTo>
                      <a:pt x="47" y="14"/>
                    </a:lnTo>
                    <a:lnTo>
                      <a:pt x="53" y="12"/>
                    </a:lnTo>
                    <a:lnTo>
                      <a:pt x="58" y="9"/>
                    </a:lnTo>
                    <a:lnTo>
                      <a:pt x="65" y="7"/>
                    </a:lnTo>
                    <a:lnTo>
                      <a:pt x="71" y="5"/>
                    </a:lnTo>
                    <a:lnTo>
                      <a:pt x="77" y="4"/>
                    </a:lnTo>
                    <a:lnTo>
                      <a:pt x="83" y="2"/>
                    </a:lnTo>
                    <a:lnTo>
                      <a:pt x="89" y="1"/>
                    </a:lnTo>
                    <a:lnTo>
                      <a:pt x="94" y="1"/>
                    </a:lnTo>
                    <a:lnTo>
                      <a:pt x="100" y="0"/>
                    </a:lnTo>
                    <a:lnTo>
                      <a:pt x="105" y="0"/>
                    </a:lnTo>
                    <a:lnTo>
                      <a:pt x="109" y="0"/>
                    </a:lnTo>
                    <a:close/>
                  </a:path>
                </a:pathLst>
              </a:custGeom>
              <a:solidFill>
                <a:srgbClr val="000000"/>
              </a:solidFill>
              <a:ln w="9525">
                <a:noFill/>
                <a:round/>
                <a:headEnd/>
                <a:tailEnd/>
              </a:ln>
            </p:spPr>
            <p:txBody>
              <a:bodyPr/>
              <a:lstStyle/>
              <a:p>
                <a:endParaRPr lang="ru-RU"/>
              </a:p>
            </p:txBody>
          </p:sp>
          <p:sp>
            <p:nvSpPr>
              <p:cNvPr id="262" name="Freeform 144"/>
              <p:cNvSpPr>
                <a:spLocks/>
              </p:cNvSpPr>
              <p:nvPr/>
            </p:nvSpPr>
            <p:spPr bwMode="auto">
              <a:xfrm>
                <a:off x="1433" y="1938"/>
                <a:ext cx="36" cy="21"/>
              </a:xfrm>
              <a:custGeom>
                <a:avLst/>
                <a:gdLst/>
                <a:ahLst/>
                <a:cxnLst>
                  <a:cxn ang="0">
                    <a:pos x="33" y="18"/>
                  </a:cxn>
                  <a:cxn ang="0">
                    <a:pos x="35" y="17"/>
                  </a:cxn>
                  <a:cxn ang="0">
                    <a:pos x="35" y="16"/>
                  </a:cxn>
                  <a:cxn ang="0">
                    <a:pos x="35" y="16"/>
                  </a:cxn>
                  <a:cxn ang="0">
                    <a:pos x="34" y="16"/>
                  </a:cxn>
                  <a:cxn ang="0">
                    <a:pos x="33" y="15"/>
                  </a:cxn>
                  <a:cxn ang="0">
                    <a:pos x="32" y="13"/>
                  </a:cxn>
                  <a:cxn ang="0">
                    <a:pos x="30" y="12"/>
                  </a:cxn>
                  <a:cxn ang="0">
                    <a:pos x="28" y="11"/>
                  </a:cxn>
                  <a:cxn ang="0">
                    <a:pos x="26" y="10"/>
                  </a:cxn>
                  <a:cxn ang="0">
                    <a:pos x="24" y="8"/>
                  </a:cxn>
                  <a:cxn ang="0">
                    <a:pos x="21" y="7"/>
                  </a:cxn>
                  <a:cxn ang="0">
                    <a:pos x="18" y="5"/>
                  </a:cxn>
                  <a:cxn ang="0">
                    <a:pos x="15" y="4"/>
                  </a:cxn>
                  <a:cxn ang="0">
                    <a:pos x="12" y="3"/>
                  </a:cxn>
                  <a:cxn ang="0">
                    <a:pos x="9" y="2"/>
                  </a:cxn>
                  <a:cxn ang="0">
                    <a:pos x="4" y="1"/>
                  </a:cxn>
                  <a:cxn ang="0">
                    <a:pos x="0" y="0"/>
                  </a:cxn>
                  <a:cxn ang="0">
                    <a:pos x="0" y="2"/>
                  </a:cxn>
                  <a:cxn ang="0">
                    <a:pos x="4" y="3"/>
                  </a:cxn>
                  <a:cxn ang="0">
                    <a:pos x="8" y="4"/>
                  </a:cxn>
                  <a:cxn ang="0">
                    <a:pos x="11" y="5"/>
                  </a:cxn>
                  <a:cxn ang="0">
                    <a:pos x="15" y="6"/>
                  </a:cxn>
                  <a:cxn ang="0">
                    <a:pos x="18" y="8"/>
                  </a:cxn>
                  <a:cxn ang="0">
                    <a:pos x="20" y="9"/>
                  </a:cxn>
                  <a:cxn ang="0">
                    <a:pos x="23" y="10"/>
                  </a:cxn>
                  <a:cxn ang="0">
                    <a:pos x="25" y="12"/>
                  </a:cxn>
                  <a:cxn ang="0">
                    <a:pos x="27" y="13"/>
                  </a:cxn>
                  <a:cxn ang="0">
                    <a:pos x="29" y="14"/>
                  </a:cxn>
                  <a:cxn ang="0">
                    <a:pos x="30" y="15"/>
                  </a:cxn>
                  <a:cxn ang="0">
                    <a:pos x="31" y="16"/>
                  </a:cxn>
                  <a:cxn ang="0">
                    <a:pos x="32" y="17"/>
                  </a:cxn>
                  <a:cxn ang="0">
                    <a:pos x="33" y="18"/>
                  </a:cxn>
                  <a:cxn ang="0">
                    <a:pos x="33" y="18"/>
                  </a:cxn>
                  <a:cxn ang="0">
                    <a:pos x="34" y="19"/>
                  </a:cxn>
                  <a:cxn ang="0">
                    <a:pos x="36" y="18"/>
                  </a:cxn>
                  <a:cxn ang="0">
                    <a:pos x="34" y="19"/>
                  </a:cxn>
                  <a:cxn ang="0">
                    <a:pos x="36" y="21"/>
                  </a:cxn>
                  <a:cxn ang="0">
                    <a:pos x="36" y="18"/>
                  </a:cxn>
                  <a:cxn ang="0">
                    <a:pos x="33" y="18"/>
                  </a:cxn>
                </a:cxnLst>
                <a:rect l="0" t="0" r="r" b="b"/>
                <a:pathLst>
                  <a:path w="36" h="21">
                    <a:moveTo>
                      <a:pt x="33" y="18"/>
                    </a:moveTo>
                    <a:lnTo>
                      <a:pt x="35" y="17"/>
                    </a:lnTo>
                    <a:lnTo>
                      <a:pt x="35" y="16"/>
                    </a:lnTo>
                    <a:lnTo>
                      <a:pt x="35" y="16"/>
                    </a:lnTo>
                    <a:lnTo>
                      <a:pt x="34" y="16"/>
                    </a:lnTo>
                    <a:lnTo>
                      <a:pt x="33" y="15"/>
                    </a:lnTo>
                    <a:lnTo>
                      <a:pt x="32" y="13"/>
                    </a:lnTo>
                    <a:lnTo>
                      <a:pt x="30" y="12"/>
                    </a:lnTo>
                    <a:lnTo>
                      <a:pt x="28" y="11"/>
                    </a:lnTo>
                    <a:lnTo>
                      <a:pt x="26" y="10"/>
                    </a:lnTo>
                    <a:lnTo>
                      <a:pt x="24" y="8"/>
                    </a:lnTo>
                    <a:lnTo>
                      <a:pt x="21" y="7"/>
                    </a:lnTo>
                    <a:lnTo>
                      <a:pt x="18" y="5"/>
                    </a:lnTo>
                    <a:lnTo>
                      <a:pt x="15" y="4"/>
                    </a:lnTo>
                    <a:lnTo>
                      <a:pt x="12" y="3"/>
                    </a:lnTo>
                    <a:lnTo>
                      <a:pt x="9" y="2"/>
                    </a:lnTo>
                    <a:lnTo>
                      <a:pt x="4" y="1"/>
                    </a:lnTo>
                    <a:lnTo>
                      <a:pt x="0" y="0"/>
                    </a:lnTo>
                    <a:lnTo>
                      <a:pt x="0" y="2"/>
                    </a:lnTo>
                    <a:lnTo>
                      <a:pt x="4" y="3"/>
                    </a:lnTo>
                    <a:lnTo>
                      <a:pt x="8" y="4"/>
                    </a:lnTo>
                    <a:lnTo>
                      <a:pt x="11" y="5"/>
                    </a:lnTo>
                    <a:lnTo>
                      <a:pt x="15" y="6"/>
                    </a:lnTo>
                    <a:lnTo>
                      <a:pt x="18" y="8"/>
                    </a:lnTo>
                    <a:lnTo>
                      <a:pt x="20" y="9"/>
                    </a:lnTo>
                    <a:lnTo>
                      <a:pt x="23" y="10"/>
                    </a:lnTo>
                    <a:lnTo>
                      <a:pt x="25" y="12"/>
                    </a:lnTo>
                    <a:lnTo>
                      <a:pt x="27" y="13"/>
                    </a:lnTo>
                    <a:lnTo>
                      <a:pt x="29" y="14"/>
                    </a:lnTo>
                    <a:lnTo>
                      <a:pt x="30" y="15"/>
                    </a:lnTo>
                    <a:lnTo>
                      <a:pt x="31" y="16"/>
                    </a:lnTo>
                    <a:lnTo>
                      <a:pt x="32" y="17"/>
                    </a:lnTo>
                    <a:lnTo>
                      <a:pt x="33" y="18"/>
                    </a:lnTo>
                    <a:lnTo>
                      <a:pt x="33" y="18"/>
                    </a:lnTo>
                    <a:lnTo>
                      <a:pt x="34" y="19"/>
                    </a:lnTo>
                    <a:lnTo>
                      <a:pt x="36" y="18"/>
                    </a:lnTo>
                    <a:lnTo>
                      <a:pt x="34" y="19"/>
                    </a:lnTo>
                    <a:lnTo>
                      <a:pt x="36" y="21"/>
                    </a:lnTo>
                    <a:lnTo>
                      <a:pt x="36" y="18"/>
                    </a:lnTo>
                    <a:lnTo>
                      <a:pt x="33" y="18"/>
                    </a:lnTo>
                    <a:close/>
                  </a:path>
                </a:pathLst>
              </a:custGeom>
              <a:solidFill>
                <a:srgbClr val="000000"/>
              </a:solidFill>
              <a:ln w="9525">
                <a:noFill/>
                <a:round/>
                <a:headEnd/>
                <a:tailEnd/>
              </a:ln>
            </p:spPr>
            <p:txBody>
              <a:bodyPr/>
              <a:lstStyle/>
              <a:p>
                <a:endParaRPr lang="ru-RU"/>
              </a:p>
            </p:txBody>
          </p:sp>
          <p:sp>
            <p:nvSpPr>
              <p:cNvPr id="263" name="Freeform 145"/>
              <p:cNvSpPr>
                <a:spLocks/>
              </p:cNvSpPr>
              <p:nvPr/>
            </p:nvSpPr>
            <p:spPr bwMode="auto">
              <a:xfrm>
                <a:off x="1466" y="1945"/>
                <a:ext cx="24" cy="11"/>
              </a:xfrm>
              <a:custGeom>
                <a:avLst/>
                <a:gdLst/>
                <a:ahLst/>
                <a:cxnLst>
                  <a:cxn ang="0">
                    <a:pos x="24" y="1"/>
                  </a:cxn>
                  <a:cxn ang="0">
                    <a:pos x="24" y="1"/>
                  </a:cxn>
                  <a:cxn ang="0">
                    <a:pos x="17" y="0"/>
                  </a:cxn>
                  <a:cxn ang="0">
                    <a:pos x="11" y="0"/>
                  </a:cxn>
                  <a:cxn ang="0">
                    <a:pos x="6" y="1"/>
                  </a:cxn>
                  <a:cxn ang="0">
                    <a:pos x="3" y="4"/>
                  </a:cxn>
                  <a:cxn ang="0">
                    <a:pos x="1" y="6"/>
                  </a:cxn>
                  <a:cxn ang="0">
                    <a:pos x="1" y="8"/>
                  </a:cxn>
                  <a:cxn ang="0">
                    <a:pos x="0" y="10"/>
                  </a:cxn>
                  <a:cxn ang="0">
                    <a:pos x="0" y="11"/>
                  </a:cxn>
                  <a:cxn ang="0">
                    <a:pos x="3" y="11"/>
                  </a:cxn>
                  <a:cxn ang="0">
                    <a:pos x="3" y="10"/>
                  </a:cxn>
                  <a:cxn ang="0">
                    <a:pos x="3" y="9"/>
                  </a:cxn>
                  <a:cxn ang="0">
                    <a:pos x="4" y="7"/>
                  </a:cxn>
                  <a:cxn ang="0">
                    <a:pos x="5" y="5"/>
                  </a:cxn>
                  <a:cxn ang="0">
                    <a:pos x="7" y="4"/>
                  </a:cxn>
                  <a:cxn ang="0">
                    <a:pos x="11" y="2"/>
                  </a:cxn>
                  <a:cxn ang="0">
                    <a:pos x="17" y="2"/>
                  </a:cxn>
                  <a:cxn ang="0">
                    <a:pos x="23" y="3"/>
                  </a:cxn>
                  <a:cxn ang="0">
                    <a:pos x="23" y="3"/>
                  </a:cxn>
                  <a:cxn ang="0">
                    <a:pos x="24" y="1"/>
                  </a:cxn>
                </a:cxnLst>
                <a:rect l="0" t="0" r="r" b="b"/>
                <a:pathLst>
                  <a:path w="24" h="11">
                    <a:moveTo>
                      <a:pt x="24" y="1"/>
                    </a:moveTo>
                    <a:lnTo>
                      <a:pt x="24" y="1"/>
                    </a:lnTo>
                    <a:lnTo>
                      <a:pt x="17" y="0"/>
                    </a:lnTo>
                    <a:lnTo>
                      <a:pt x="11" y="0"/>
                    </a:lnTo>
                    <a:lnTo>
                      <a:pt x="6" y="1"/>
                    </a:lnTo>
                    <a:lnTo>
                      <a:pt x="3" y="4"/>
                    </a:lnTo>
                    <a:lnTo>
                      <a:pt x="1" y="6"/>
                    </a:lnTo>
                    <a:lnTo>
                      <a:pt x="1" y="8"/>
                    </a:lnTo>
                    <a:lnTo>
                      <a:pt x="0" y="10"/>
                    </a:lnTo>
                    <a:lnTo>
                      <a:pt x="0" y="11"/>
                    </a:lnTo>
                    <a:lnTo>
                      <a:pt x="3" y="11"/>
                    </a:lnTo>
                    <a:lnTo>
                      <a:pt x="3" y="10"/>
                    </a:lnTo>
                    <a:lnTo>
                      <a:pt x="3" y="9"/>
                    </a:lnTo>
                    <a:lnTo>
                      <a:pt x="4" y="7"/>
                    </a:lnTo>
                    <a:lnTo>
                      <a:pt x="5" y="5"/>
                    </a:lnTo>
                    <a:lnTo>
                      <a:pt x="7" y="4"/>
                    </a:lnTo>
                    <a:lnTo>
                      <a:pt x="11" y="2"/>
                    </a:lnTo>
                    <a:lnTo>
                      <a:pt x="17" y="2"/>
                    </a:lnTo>
                    <a:lnTo>
                      <a:pt x="23" y="3"/>
                    </a:lnTo>
                    <a:lnTo>
                      <a:pt x="23" y="3"/>
                    </a:lnTo>
                    <a:lnTo>
                      <a:pt x="24" y="1"/>
                    </a:lnTo>
                    <a:close/>
                  </a:path>
                </a:pathLst>
              </a:custGeom>
              <a:solidFill>
                <a:srgbClr val="000000"/>
              </a:solidFill>
              <a:ln w="9525">
                <a:noFill/>
                <a:round/>
                <a:headEnd/>
                <a:tailEnd/>
              </a:ln>
            </p:spPr>
            <p:txBody>
              <a:bodyPr/>
              <a:lstStyle/>
              <a:p>
                <a:endParaRPr lang="ru-RU"/>
              </a:p>
            </p:txBody>
          </p:sp>
          <p:sp>
            <p:nvSpPr>
              <p:cNvPr id="264" name="Freeform 146"/>
              <p:cNvSpPr>
                <a:spLocks/>
              </p:cNvSpPr>
              <p:nvPr/>
            </p:nvSpPr>
            <p:spPr bwMode="auto">
              <a:xfrm>
                <a:off x="1489" y="1946"/>
                <a:ext cx="36" cy="31"/>
              </a:xfrm>
              <a:custGeom>
                <a:avLst/>
                <a:gdLst/>
                <a:ahLst/>
                <a:cxnLst>
                  <a:cxn ang="0">
                    <a:pos x="36" y="30"/>
                  </a:cxn>
                  <a:cxn ang="0">
                    <a:pos x="36" y="29"/>
                  </a:cxn>
                  <a:cxn ang="0">
                    <a:pos x="36" y="29"/>
                  </a:cxn>
                  <a:cxn ang="0">
                    <a:pos x="36" y="28"/>
                  </a:cxn>
                  <a:cxn ang="0">
                    <a:pos x="35" y="27"/>
                  </a:cxn>
                  <a:cxn ang="0">
                    <a:pos x="34" y="25"/>
                  </a:cxn>
                  <a:cxn ang="0">
                    <a:pos x="33" y="23"/>
                  </a:cxn>
                  <a:cxn ang="0">
                    <a:pos x="31" y="21"/>
                  </a:cxn>
                  <a:cxn ang="0">
                    <a:pos x="29" y="19"/>
                  </a:cxn>
                  <a:cxn ang="0">
                    <a:pos x="27" y="16"/>
                  </a:cxn>
                  <a:cxn ang="0">
                    <a:pos x="25" y="14"/>
                  </a:cxn>
                  <a:cxn ang="0">
                    <a:pos x="22" y="11"/>
                  </a:cxn>
                  <a:cxn ang="0">
                    <a:pos x="19" y="8"/>
                  </a:cxn>
                  <a:cxn ang="0">
                    <a:pos x="16" y="6"/>
                  </a:cxn>
                  <a:cxn ang="0">
                    <a:pos x="13" y="4"/>
                  </a:cxn>
                  <a:cxn ang="0">
                    <a:pos x="9" y="2"/>
                  </a:cxn>
                  <a:cxn ang="0">
                    <a:pos x="5" y="0"/>
                  </a:cxn>
                  <a:cxn ang="0">
                    <a:pos x="1" y="0"/>
                  </a:cxn>
                  <a:cxn ang="0">
                    <a:pos x="0" y="2"/>
                  </a:cxn>
                  <a:cxn ang="0">
                    <a:pos x="5" y="3"/>
                  </a:cxn>
                  <a:cxn ang="0">
                    <a:pos x="8" y="4"/>
                  </a:cxn>
                  <a:cxn ang="0">
                    <a:pos x="12" y="6"/>
                  </a:cxn>
                  <a:cxn ang="0">
                    <a:pos x="15" y="8"/>
                  </a:cxn>
                  <a:cxn ang="0">
                    <a:pos x="18" y="10"/>
                  </a:cxn>
                  <a:cxn ang="0">
                    <a:pos x="21" y="13"/>
                  </a:cxn>
                  <a:cxn ang="0">
                    <a:pos x="23" y="15"/>
                  </a:cxn>
                  <a:cxn ang="0">
                    <a:pos x="25" y="18"/>
                  </a:cxn>
                  <a:cxn ang="0">
                    <a:pos x="28" y="20"/>
                  </a:cxn>
                  <a:cxn ang="0">
                    <a:pos x="29" y="22"/>
                  </a:cxn>
                  <a:cxn ang="0">
                    <a:pos x="31" y="25"/>
                  </a:cxn>
                  <a:cxn ang="0">
                    <a:pos x="32" y="27"/>
                  </a:cxn>
                  <a:cxn ang="0">
                    <a:pos x="33" y="28"/>
                  </a:cxn>
                  <a:cxn ang="0">
                    <a:pos x="34" y="29"/>
                  </a:cxn>
                  <a:cxn ang="0">
                    <a:pos x="34" y="30"/>
                  </a:cxn>
                  <a:cxn ang="0">
                    <a:pos x="34" y="31"/>
                  </a:cxn>
                  <a:cxn ang="0">
                    <a:pos x="34" y="30"/>
                  </a:cxn>
                  <a:cxn ang="0">
                    <a:pos x="36" y="30"/>
                  </a:cxn>
                  <a:cxn ang="0">
                    <a:pos x="36" y="29"/>
                  </a:cxn>
                  <a:cxn ang="0">
                    <a:pos x="36" y="29"/>
                  </a:cxn>
                  <a:cxn ang="0">
                    <a:pos x="36" y="30"/>
                  </a:cxn>
                </a:cxnLst>
                <a:rect l="0" t="0" r="r" b="b"/>
                <a:pathLst>
                  <a:path w="36" h="31">
                    <a:moveTo>
                      <a:pt x="36" y="30"/>
                    </a:moveTo>
                    <a:lnTo>
                      <a:pt x="36" y="29"/>
                    </a:lnTo>
                    <a:lnTo>
                      <a:pt x="36" y="29"/>
                    </a:lnTo>
                    <a:lnTo>
                      <a:pt x="36" y="28"/>
                    </a:lnTo>
                    <a:lnTo>
                      <a:pt x="35" y="27"/>
                    </a:lnTo>
                    <a:lnTo>
                      <a:pt x="34" y="25"/>
                    </a:lnTo>
                    <a:lnTo>
                      <a:pt x="33" y="23"/>
                    </a:lnTo>
                    <a:lnTo>
                      <a:pt x="31" y="21"/>
                    </a:lnTo>
                    <a:lnTo>
                      <a:pt x="29" y="19"/>
                    </a:lnTo>
                    <a:lnTo>
                      <a:pt x="27" y="16"/>
                    </a:lnTo>
                    <a:lnTo>
                      <a:pt x="25" y="14"/>
                    </a:lnTo>
                    <a:lnTo>
                      <a:pt x="22" y="11"/>
                    </a:lnTo>
                    <a:lnTo>
                      <a:pt x="19" y="8"/>
                    </a:lnTo>
                    <a:lnTo>
                      <a:pt x="16" y="6"/>
                    </a:lnTo>
                    <a:lnTo>
                      <a:pt x="13" y="4"/>
                    </a:lnTo>
                    <a:lnTo>
                      <a:pt x="9" y="2"/>
                    </a:lnTo>
                    <a:lnTo>
                      <a:pt x="5" y="0"/>
                    </a:lnTo>
                    <a:lnTo>
                      <a:pt x="1" y="0"/>
                    </a:lnTo>
                    <a:lnTo>
                      <a:pt x="0" y="2"/>
                    </a:lnTo>
                    <a:lnTo>
                      <a:pt x="5" y="3"/>
                    </a:lnTo>
                    <a:lnTo>
                      <a:pt x="8" y="4"/>
                    </a:lnTo>
                    <a:lnTo>
                      <a:pt x="12" y="6"/>
                    </a:lnTo>
                    <a:lnTo>
                      <a:pt x="15" y="8"/>
                    </a:lnTo>
                    <a:lnTo>
                      <a:pt x="18" y="10"/>
                    </a:lnTo>
                    <a:lnTo>
                      <a:pt x="21" y="13"/>
                    </a:lnTo>
                    <a:lnTo>
                      <a:pt x="23" y="15"/>
                    </a:lnTo>
                    <a:lnTo>
                      <a:pt x="25" y="18"/>
                    </a:lnTo>
                    <a:lnTo>
                      <a:pt x="28" y="20"/>
                    </a:lnTo>
                    <a:lnTo>
                      <a:pt x="29" y="22"/>
                    </a:lnTo>
                    <a:lnTo>
                      <a:pt x="31" y="25"/>
                    </a:lnTo>
                    <a:lnTo>
                      <a:pt x="32" y="27"/>
                    </a:lnTo>
                    <a:lnTo>
                      <a:pt x="33" y="28"/>
                    </a:lnTo>
                    <a:lnTo>
                      <a:pt x="34" y="29"/>
                    </a:lnTo>
                    <a:lnTo>
                      <a:pt x="34" y="30"/>
                    </a:lnTo>
                    <a:lnTo>
                      <a:pt x="34" y="31"/>
                    </a:lnTo>
                    <a:lnTo>
                      <a:pt x="34" y="30"/>
                    </a:lnTo>
                    <a:lnTo>
                      <a:pt x="36" y="30"/>
                    </a:lnTo>
                    <a:lnTo>
                      <a:pt x="36" y="29"/>
                    </a:lnTo>
                    <a:lnTo>
                      <a:pt x="36" y="29"/>
                    </a:lnTo>
                    <a:lnTo>
                      <a:pt x="36" y="30"/>
                    </a:lnTo>
                    <a:close/>
                  </a:path>
                </a:pathLst>
              </a:custGeom>
              <a:solidFill>
                <a:srgbClr val="000000"/>
              </a:solidFill>
              <a:ln w="9525">
                <a:noFill/>
                <a:round/>
                <a:headEnd/>
                <a:tailEnd/>
              </a:ln>
            </p:spPr>
            <p:txBody>
              <a:bodyPr/>
              <a:lstStyle/>
              <a:p>
                <a:endParaRPr lang="ru-RU"/>
              </a:p>
            </p:txBody>
          </p:sp>
          <p:sp>
            <p:nvSpPr>
              <p:cNvPr id="265" name="Freeform 147"/>
              <p:cNvSpPr>
                <a:spLocks/>
              </p:cNvSpPr>
              <p:nvPr/>
            </p:nvSpPr>
            <p:spPr bwMode="auto">
              <a:xfrm>
                <a:off x="1521" y="1976"/>
                <a:ext cx="7" cy="40"/>
              </a:xfrm>
              <a:custGeom>
                <a:avLst/>
                <a:gdLst/>
                <a:ahLst/>
                <a:cxnLst>
                  <a:cxn ang="0">
                    <a:pos x="3" y="40"/>
                  </a:cxn>
                  <a:cxn ang="0">
                    <a:pos x="3" y="40"/>
                  </a:cxn>
                  <a:cxn ang="0">
                    <a:pos x="4" y="36"/>
                  </a:cxn>
                  <a:cxn ang="0">
                    <a:pos x="6" y="33"/>
                  </a:cxn>
                  <a:cxn ang="0">
                    <a:pos x="6" y="29"/>
                  </a:cxn>
                  <a:cxn ang="0">
                    <a:pos x="7" y="26"/>
                  </a:cxn>
                  <a:cxn ang="0">
                    <a:pos x="7" y="22"/>
                  </a:cxn>
                  <a:cxn ang="0">
                    <a:pos x="7" y="18"/>
                  </a:cxn>
                  <a:cxn ang="0">
                    <a:pos x="7" y="15"/>
                  </a:cxn>
                  <a:cxn ang="0">
                    <a:pos x="7" y="12"/>
                  </a:cxn>
                  <a:cxn ang="0">
                    <a:pos x="6" y="9"/>
                  </a:cxn>
                  <a:cxn ang="0">
                    <a:pos x="6" y="7"/>
                  </a:cxn>
                  <a:cxn ang="0">
                    <a:pos x="6" y="5"/>
                  </a:cxn>
                  <a:cxn ang="0">
                    <a:pos x="6" y="4"/>
                  </a:cxn>
                  <a:cxn ang="0">
                    <a:pos x="5" y="2"/>
                  </a:cxn>
                  <a:cxn ang="0">
                    <a:pos x="5" y="1"/>
                  </a:cxn>
                  <a:cxn ang="0">
                    <a:pos x="4" y="0"/>
                  </a:cxn>
                  <a:cxn ang="0">
                    <a:pos x="4" y="0"/>
                  </a:cxn>
                  <a:cxn ang="0">
                    <a:pos x="2" y="0"/>
                  </a:cxn>
                  <a:cxn ang="0">
                    <a:pos x="2" y="1"/>
                  </a:cxn>
                  <a:cxn ang="0">
                    <a:pos x="2" y="1"/>
                  </a:cxn>
                  <a:cxn ang="0">
                    <a:pos x="3" y="2"/>
                  </a:cxn>
                  <a:cxn ang="0">
                    <a:pos x="3" y="4"/>
                  </a:cxn>
                  <a:cxn ang="0">
                    <a:pos x="3" y="6"/>
                  </a:cxn>
                  <a:cxn ang="0">
                    <a:pos x="4" y="7"/>
                  </a:cxn>
                  <a:cxn ang="0">
                    <a:pos x="4" y="10"/>
                  </a:cxn>
                  <a:cxn ang="0">
                    <a:pos x="5" y="13"/>
                  </a:cxn>
                  <a:cxn ang="0">
                    <a:pos x="5" y="15"/>
                  </a:cxn>
                  <a:cxn ang="0">
                    <a:pos x="5" y="18"/>
                  </a:cxn>
                  <a:cxn ang="0">
                    <a:pos x="5" y="22"/>
                  </a:cxn>
                  <a:cxn ang="0">
                    <a:pos x="4" y="25"/>
                  </a:cxn>
                  <a:cxn ang="0">
                    <a:pos x="4" y="29"/>
                  </a:cxn>
                  <a:cxn ang="0">
                    <a:pos x="3" y="32"/>
                  </a:cxn>
                  <a:cxn ang="0">
                    <a:pos x="2" y="36"/>
                  </a:cxn>
                  <a:cxn ang="0">
                    <a:pos x="0" y="39"/>
                  </a:cxn>
                  <a:cxn ang="0">
                    <a:pos x="0" y="39"/>
                  </a:cxn>
                  <a:cxn ang="0">
                    <a:pos x="3" y="40"/>
                  </a:cxn>
                </a:cxnLst>
                <a:rect l="0" t="0" r="r" b="b"/>
                <a:pathLst>
                  <a:path w="7" h="40">
                    <a:moveTo>
                      <a:pt x="3" y="40"/>
                    </a:moveTo>
                    <a:lnTo>
                      <a:pt x="3" y="40"/>
                    </a:lnTo>
                    <a:lnTo>
                      <a:pt x="4" y="36"/>
                    </a:lnTo>
                    <a:lnTo>
                      <a:pt x="6" y="33"/>
                    </a:lnTo>
                    <a:lnTo>
                      <a:pt x="6" y="29"/>
                    </a:lnTo>
                    <a:lnTo>
                      <a:pt x="7" y="26"/>
                    </a:lnTo>
                    <a:lnTo>
                      <a:pt x="7" y="22"/>
                    </a:lnTo>
                    <a:lnTo>
                      <a:pt x="7" y="18"/>
                    </a:lnTo>
                    <a:lnTo>
                      <a:pt x="7" y="15"/>
                    </a:lnTo>
                    <a:lnTo>
                      <a:pt x="7" y="12"/>
                    </a:lnTo>
                    <a:lnTo>
                      <a:pt x="6" y="9"/>
                    </a:lnTo>
                    <a:lnTo>
                      <a:pt x="6" y="7"/>
                    </a:lnTo>
                    <a:lnTo>
                      <a:pt x="6" y="5"/>
                    </a:lnTo>
                    <a:lnTo>
                      <a:pt x="6" y="4"/>
                    </a:lnTo>
                    <a:lnTo>
                      <a:pt x="5" y="2"/>
                    </a:lnTo>
                    <a:lnTo>
                      <a:pt x="5" y="1"/>
                    </a:lnTo>
                    <a:lnTo>
                      <a:pt x="4" y="0"/>
                    </a:lnTo>
                    <a:lnTo>
                      <a:pt x="4" y="0"/>
                    </a:lnTo>
                    <a:lnTo>
                      <a:pt x="2" y="0"/>
                    </a:lnTo>
                    <a:lnTo>
                      <a:pt x="2" y="1"/>
                    </a:lnTo>
                    <a:lnTo>
                      <a:pt x="2" y="1"/>
                    </a:lnTo>
                    <a:lnTo>
                      <a:pt x="3" y="2"/>
                    </a:lnTo>
                    <a:lnTo>
                      <a:pt x="3" y="4"/>
                    </a:lnTo>
                    <a:lnTo>
                      <a:pt x="3" y="6"/>
                    </a:lnTo>
                    <a:lnTo>
                      <a:pt x="4" y="7"/>
                    </a:lnTo>
                    <a:lnTo>
                      <a:pt x="4" y="10"/>
                    </a:lnTo>
                    <a:lnTo>
                      <a:pt x="5" y="13"/>
                    </a:lnTo>
                    <a:lnTo>
                      <a:pt x="5" y="15"/>
                    </a:lnTo>
                    <a:lnTo>
                      <a:pt x="5" y="18"/>
                    </a:lnTo>
                    <a:lnTo>
                      <a:pt x="5" y="22"/>
                    </a:lnTo>
                    <a:lnTo>
                      <a:pt x="4" y="25"/>
                    </a:lnTo>
                    <a:lnTo>
                      <a:pt x="4" y="29"/>
                    </a:lnTo>
                    <a:lnTo>
                      <a:pt x="3" y="32"/>
                    </a:lnTo>
                    <a:lnTo>
                      <a:pt x="2" y="36"/>
                    </a:lnTo>
                    <a:lnTo>
                      <a:pt x="0" y="39"/>
                    </a:lnTo>
                    <a:lnTo>
                      <a:pt x="0" y="39"/>
                    </a:lnTo>
                    <a:lnTo>
                      <a:pt x="3" y="40"/>
                    </a:lnTo>
                    <a:close/>
                  </a:path>
                </a:pathLst>
              </a:custGeom>
              <a:solidFill>
                <a:srgbClr val="000000"/>
              </a:solidFill>
              <a:ln w="9525">
                <a:noFill/>
                <a:round/>
                <a:headEnd/>
                <a:tailEnd/>
              </a:ln>
            </p:spPr>
            <p:txBody>
              <a:bodyPr/>
              <a:lstStyle/>
              <a:p>
                <a:endParaRPr lang="ru-RU"/>
              </a:p>
            </p:txBody>
          </p:sp>
          <p:sp>
            <p:nvSpPr>
              <p:cNvPr id="266" name="Freeform 148"/>
              <p:cNvSpPr>
                <a:spLocks/>
              </p:cNvSpPr>
              <p:nvPr/>
            </p:nvSpPr>
            <p:spPr bwMode="auto">
              <a:xfrm>
                <a:off x="1511" y="2015"/>
                <a:ext cx="13" cy="49"/>
              </a:xfrm>
              <a:custGeom>
                <a:avLst/>
                <a:gdLst/>
                <a:ahLst/>
                <a:cxnLst>
                  <a:cxn ang="0">
                    <a:pos x="0" y="38"/>
                  </a:cxn>
                  <a:cxn ang="0">
                    <a:pos x="3" y="38"/>
                  </a:cxn>
                  <a:cxn ang="0">
                    <a:pos x="3" y="38"/>
                  </a:cxn>
                  <a:cxn ang="0">
                    <a:pos x="3" y="38"/>
                  </a:cxn>
                  <a:cxn ang="0">
                    <a:pos x="3" y="37"/>
                  </a:cxn>
                  <a:cxn ang="0">
                    <a:pos x="3" y="35"/>
                  </a:cxn>
                  <a:cxn ang="0">
                    <a:pos x="3" y="33"/>
                  </a:cxn>
                  <a:cxn ang="0">
                    <a:pos x="3" y="32"/>
                  </a:cxn>
                  <a:cxn ang="0">
                    <a:pos x="4" y="29"/>
                  </a:cxn>
                  <a:cxn ang="0">
                    <a:pos x="4" y="27"/>
                  </a:cxn>
                  <a:cxn ang="0">
                    <a:pos x="5" y="24"/>
                  </a:cxn>
                  <a:cxn ang="0">
                    <a:pos x="6" y="21"/>
                  </a:cxn>
                  <a:cxn ang="0">
                    <a:pos x="6" y="18"/>
                  </a:cxn>
                  <a:cxn ang="0">
                    <a:pos x="7" y="15"/>
                  </a:cxn>
                  <a:cxn ang="0">
                    <a:pos x="9" y="11"/>
                  </a:cxn>
                  <a:cxn ang="0">
                    <a:pos x="10" y="8"/>
                  </a:cxn>
                  <a:cxn ang="0">
                    <a:pos x="11" y="4"/>
                  </a:cxn>
                  <a:cxn ang="0">
                    <a:pos x="13" y="1"/>
                  </a:cxn>
                  <a:cxn ang="0">
                    <a:pos x="10" y="0"/>
                  </a:cxn>
                  <a:cxn ang="0">
                    <a:pos x="9" y="4"/>
                  </a:cxn>
                  <a:cxn ang="0">
                    <a:pos x="7" y="7"/>
                  </a:cxn>
                  <a:cxn ang="0">
                    <a:pos x="6" y="11"/>
                  </a:cxn>
                  <a:cxn ang="0">
                    <a:pos x="5" y="14"/>
                  </a:cxn>
                  <a:cxn ang="0">
                    <a:pos x="4" y="17"/>
                  </a:cxn>
                  <a:cxn ang="0">
                    <a:pos x="3" y="21"/>
                  </a:cxn>
                  <a:cxn ang="0">
                    <a:pos x="3" y="24"/>
                  </a:cxn>
                  <a:cxn ang="0">
                    <a:pos x="2" y="27"/>
                  </a:cxn>
                  <a:cxn ang="0">
                    <a:pos x="2" y="29"/>
                  </a:cxn>
                  <a:cxn ang="0">
                    <a:pos x="1" y="31"/>
                  </a:cxn>
                  <a:cxn ang="0">
                    <a:pos x="1" y="33"/>
                  </a:cxn>
                  <a:cxn ang="0">
                    <a:pos x="1" y="35"/>
                  </a:cxn>
                  <a:cxn ang="0">
                    <a:pos x="0" y="36"/>
                  </a:cxn>
                  <a:cxn ang="0">
                    <a:pos x="0" y="37"/>
                  </a:cxn>
                  <a:cxn ang="0">
                    <a:pos x="0" y="38"/>
                  </a:cxn>
                  <a:cxn ang="0">
                    <a:pos x="0" y="38"/>
                  </a:cxn>
                  <a:cxn ang="0">
                    <a:pos x="3" y="38"/>
                  </a:cxn>
                  <a:cxn ang="0">
                    <a:pos x="0" y="38"/>
                  </a:cxn>
                  <a:cxn ang="0">
                    <a:pos x="2" y="49"/>
                  </a:cxn>
                  <a:cxn ang="0">
                    <a:pos x="3" y="38"/>
                  </a:cxn>
                  <a:cxn ang="0">
                    <a:pos x="0" y="38"/>
                  </a:cxn>
                </a:cxnLst>
                <a:rect l="0" t="0" r="r" b="b"/>
                <a:pathLst>
                  <a:path w="13" h="49">
                    <a:moveTo>
                      <a:pt x="0" y="38"/>
                    </a:moveTo>
                    <a:lnTo>
                      <a:pt x="3" y="38"/>
                    </a:lnTo>
                    <a:lnTo>
                      <a:pt x="3" y="38"/>
                    </a:lnTo>
                    <a:lnTo>
                      <a:pt x="3" y="38"/>
                    </a:lnTo>
                    <a:lnTo>
                      <a:pt x="3" y="37"/>
                    </a:lnTo>
                    <a:lnTo>
                      <a:pt x="3" y="35"/>
                    </a:lnTo>
                    <a:lnTo>
                      <a:pt x="3" y="33"/>
                    </a:lnTo>
                    <a:lnTo>
                      <a:pt x="3" y="32"/>
                    </a:lnTo>
                    <a:lnTo>
                      <a:pt x="4" y="29"/>
                    </a:lnTo>
                    <a:lnTo>
                      <a:pt x="4" y="27"/>
                    </a:lnTo>
                    <a:lnTo>
                      <a:pt x="5" y="24"/>
                    </a:lnTo>
                    <a:lnTo>
                      <a:pt x="6" y="21"/>
                    </a:lnTo>
                    <a:lnTo>
                      <a:pt x="6" y="18"/>
                    </a:lnTo>
                    <a:lnTo>
                      <a:pt x="7" y="15"/>
                    </a:lnTo>
                    <a:lnTo>
                      <a:pt x="9" y="11"/>
                    </a:lnTo>
                    <a:lnTo>
                      <a:pt x="10" y="8"/>
                    </a:lnTo>
                    <a:lnTo>
                      <a:pt x="11" y="4"/>
                    </a:lnTo>
                    <a:lnTo>
                      <a:pt x="13" y="1"/>
                    </a:lnTo>
                    <a:lnTo>
                      <a:pt x="10" y="0"/>
                    </a:lnTo>
                    <a:lnTo>
                      <a:pt x="9" y="4"/>
                    </a:lnTo>
                    <a:lnTo>
                      <a:pt x="7" y="7"/>
                    </a:lnTo>
                    <a:lnTo>
                      <a:pt x="6" y="11"/>
                    </a:lnTo>
                    <a:lnTo>
                      <a:pt x="5" y="14"/>
                    </a:lnTo>
                    <a:lnTo>
                      <a:pt x="4" y="17"/>
                    </a:lnTo>
                    <a:lnTo>
                      <a:pt x="3" y="21"/>
                    </a:lnTo>
                    <a:lnTo>
                      <a:pt x="3" y="24"/>
                    </a:lnTo>
                    <a:lnTo>
                      <a:pt x="2" y="27"/>
                    </a:lnTo>
                    <a:lnTo>
                      <a:pt x="2" y="29"/>
                    </a:lnTo>
                    <a:lnTo>
                      <a:pt x="1" y="31"/>
                    </a:lnTo>
                    <a:lnTo>
                      <a:pt x="1" y="33"/>
                    </a:lnTo>
                    <a:lnTo>
                      <a:pt x="1" y="35"/>
                    </a:lnTo>
                    <a:lnTo>
                      <a:pt x="0" y="36"/>
                    </a:lnTo>
                    <a:lnTo>
                      <a:pt x="0" y="37"/>
                    </a:lnTo>
                    <a:lnTo>
                      <a:pt x="0" y="38"/>
                    </a:lnTo>
                    <a:lnTo>
                      <a:pt x="0" y="38"/>
                    </a:lnTo>
                    <a:lnTo>
                      <a:pt x="3" y="38"/>
                    </a:lnTo>
                    <a:lnTo>
                      <a:pt x="0" y="38"/>
                    </a:lnTo>
                    <a:lnTo>
                      <a:pt x="2" y="49"/>
                    </a:lnTo>
                    <a:lnTo>
                      <a:pt x="3" y="38"/>
                    </a:lnTo>
                    <a:lnTo>
                      <a:pt x="0" y="38"/>
                    </a:lnTo>
                    <a:close/>
                  </a:path>
                </a:pathLst>
              </a:custGeom>
              <a:solidFill>
                <a:srgbClr val="000000"/>
              </a:solidFill>
              <a:ln w="9525">
                <a:noFill/>
                <a:round/>
                <a:headEnd/>
                <a:tailEnd/>
              </a:ln>
            </p:spPr>
            <p:txBody>
              <a:bodyPr/>
              <a:lstStyle/>
              <a:p>
                <a:endParaRPr lang="ru-RU"/>
              </a:p>
            </p:txBody>
          </p:sp>
          <p:sp>
            <p:nvSpPr>
              <p:cNvPr id="267" name="Freeform 149"/>
              <p:cNvSpPr>
                <a:spLocks/>
              </p:cNvSpPr>
              <p:nvPr/>
            </p:nvSpPr>
            <p:spPr bwMode="auto">
              <a:xfrm>
                <a:off x="1502" y="2010"/>
                <a:ext cx="12" cy="43"/>
              </a:xfrm>
              <a:custGeom>
                <a:avLst/>
                <a:gdLst/>
                <a:ahLst/>
                <a:cxnLst>
                  <a:cxn ang="0">
                    <a:pos x="0" y="2"/>
                  </a:cxn>
                  <a:cxn ang="0">
                    <a:pos x="0" y="2"/>
                  </a:cxn>
                  <a:cxn ang="0">
                    <a:pos x="0" y="3"/>
                  </a:cxn>
                  <a:cxn ang="0">
                    <a:pos x="2" y="4"/>
                  </a:cxn>
                  <a:cxn ang="0">
                    <a:pos x="3" y="6"/>
                  </a:cxn>
                  <a:cxn ang="0">
                    <a:pos x="4" y="9"/>
                  </a:cxn>
                  <a:cxn ang="0">
                    <a:pos x="5" y="12"/>
                  </a:cxn>
                  <a:cxn ang="0">
                    <a:pos x="6" y="16"/>
                  </a:cxn>
                  <a:cxn ang="0">
                    <a:pos x="6" y="20"/>
                  </a:cxn>
                  <a:cxn ang="0">
                    <a:pos x="7" y="23"/>
                  </a:cxn>
                  <a:cxn ang="0">
                    <a:pos x="8" y="27"/>
                  </a:cxn>
                  <a:cxn ang="0">
                    <a:pos x="8" y="31"/>
                  </a:cxn>
                  <a:cxn ang="0">
                    <a:pos x="9" y="34"/>
                  </a:cxn>
                  <a:cxn ang="0">
                    <a:pos x="9" y="37"/>
                  </a:cxn>
                  <a:cxn ang="0">
                    <a:pos x="9" y="40"/>
                  </a:cxn>
                  <a:cxn ang="0">
                    <a:pos x="9" y="42"/>
                  </a:cxn>
                  <a:cxn ang="0">
                    <a:pos x="9" y="43"/>
                  </a:cxn>
                  <a:cxn ang="0">
                    <a:pos x="9" y="43"/>
                  </a:cxn>
                  <a:cxn ang="0">
                    <a:pos x="12" y="43"/>
                  </a:cxn>
                  <a:cxn ang="0">
                    <a:pos x="12" y="43"/>
                  </a:cxn>
                  <a:cxn ang="0">
                    <a:pos x="12" y="42"/>
                  </a:cxn>
                  <a:cxn ang="0">
                    <a:pos x="12" y="40"/>
                  </a:cxn>
                  <a:cxn ang="0">
                    <a:pos x="11" y="37"/>
                  </a:cxn>
                  <a:cxn ang="0">
                    <a:pos x="11" y="34"/>
                  </a:cxn>
                  <a:cxn ang="0">
                    <a:pos x="11" y="31"/>
                  </a:cxn>
                  <a:cxn ang="0">
                    <a:pos x="10" y="27"/>
                  </a:cxn>
                  <a:cxn ang="0">
                    <a:pos x="10" y="23"/>
                  </a:cxn>
                  <a:cxn ang="0">
                    <a:pos x="9" y="19"/>
                  </a:cxn>
                  <a:cxn ang="0">
                    <a:pos x="8" y="15"/>
                  </a:cxn>
                  <a:cxn ang="0">
                    <a:pos x="7" y="12"/>
                  </a:cxn>
                  <a:cxn ang="0">
                    <a:pos x="6" y="9"/>
                  </a:cxn>
                  <a:cxn ang="0">
                    <a:pos x="5" y="6"/>
                  </a:cxn>
                  <a:cxn ang="0">
                    <a:pos x="4" y="3"/>
                  </a:cxn>
                  <a:cxn ang="0">
                    <a:pos x="2" y="1"/>
                  </a:cxn>
                  <a:cxn ang="0">
                    <a:pos x="0" y="0"/>
                  </a:cxn>
                  <a:cxn ang="0">
                    <a:pos x="0" y="0"/>
                  </a:cxn>
                  <a:cxn ang="0">
                    <a:pos x="0" y="2"/>
                  </a:cxn>
                </a:cxnLst>
                <a:rect l="0" t="0" r="r" b="b"/>
                <a:pathLst>
                  <a:path w="12" h="43">
                    <a:moveTo>
                      <a:pt x="0" y="2"/>
                    </a:moveTo>
                    <a:lnTo>
                      <a:pt x="0" y="2"/>
                    </a:lnTo>
                    <a:lnTo>
                      <a:pt x="0" y="3"/>
                    </a:lnTo>
                    <a:lnTo>
                      <a:pt x="2" y="4"/>
                    </a:lnTo>
                    <a:lnTo>
                      <a:pt x="3" y="6"/>
                    </a:lnTo>
                    <a:lnTo>
                      <a:pt x="4" y="9"/>
                    </a:lnTo>
                    <a:lnTo>
                      <a:pt x="5" y="12"/>
                    </a:lnTo>
                    <a:lnTo>
                      <a:pt x="6" y="16"/>
                    </a:lnTo>
                    <a:lnTo>
                      <a:pt x="6" y="20"/>
                    </a:lnTo>
                    <a:lnTo>
                      <a:pt x="7" y="23"/>
                    </a:lnTo>
                    <a:lnTo>
                      <a:pt x="8" y="27"/>
                    </a:lnTo>
                    <a:lnTo>
                      <a:pt x="8" y="31"/>
                    </a:lnTo>
                    <a:lnTo>
                      <a:pt x="9" y="34"/>
                    </a:lnTo>
                    <a:lnTo>
                      <a:pt x="9" y="37"/>
                    </a:lnTo>
                    <a:lnTo>
                      <a:pt x="9" y="40"/>
                    </a:lnTo>
                    <a:lnTo>
                      <a:pt x="9" y="42"/>
                    </a:lnTo>
                    <a:lnTo>
                      <a:pt x="9" y="43"/>
                    </a:lnTo>
                    <a:lnTo>
                      <a:pt x="9" y="43"/>
                    </a:lnTo>
                    <a:lnTo>
                      <a:pt x="12" y="43"/>
                    </a:lnTo>
                    <a:lnTo>
                      <a:pt x="12" y="43"/>
                    </a:lnTo>
                    <a:lnTo>
                      <a:pt x="12" y="42"/>
                    </a:lnTo>
                    <a:lnTo>
                      <a:pt x="12" y="40"/>
                    </a:lnTo>
                    <a:lnTo>
                      <a:pt x="11" y="37"/>
                    </a:lnTo>
                    <a:lnTo>
                      <a:pt x="11" y="34"/>
                    </a:lnTo>
                    <a:lnTo>
                      <a:pt x="11" y="31"/>
                    </a:lnTo>
                    <a:lnTo>
                      <a:pt x="10" y="27"/>
                    </a:lnTo>
                    <a:lnTo>
                      <a:pt x="10" y="23"/>
                    </a:lnTo>
                    <a:lnTo>
                      <a:pt x="9" y="19"/>
                    </a:lnTo>
                    <a:lnTo>
                      <a:pt x="8" y="15"/>
                    </a:lnTo>
                    <a:lnTo>
                      <a:pt x="7" y="12"/>
                    </a:lnTo>
                    <a:lnTo>
                      <a:pt x="6" y="9"/>
                    </a:lnTo>
                    <a:lnTo>
                      <a:pt x="5" y="6"/>
                    </a:lnTo>
                    <a:lnTo>
                      <a:pt x="4" y="3"/>
                    </a:lnTo>
                    <a:lnTo>
                      <a:pt x="2" y="1"/>
                    </a:lnTo>
                    <a:lnTo>
                      <a:pt x="0" y="0"/>
                    </a:lnTo>
                    <a:lnTo>
                      <a:pt x="0" y="0"/>
                    </a:lnTo>
                    <a:lnTo>
                      <a:pt x="0" y="2"/>
                    </a:lnTo>
                    <a:close/>
                  </a:path>
                </a:pathLst>
              </a:custGeom>
              <a:solidFill>
                <a:srgbClr val="000000"/>
              </a:solidFill>
              <a:ln w="9525">
                <a:noFill/>
                <a:round/>
                <a:headEnd/>
                <a:tailEnd/>
              </a:ln>
            </p:spPr>
            <p:txBody>
              <a:bodyPr/>
              <a:lstStyle/>
              <a:p>
                <a:endParaRPr lang="ru-RU"/>
              </a:p>
            </p:txBody>
          </p:sp>
          <p:sp>
            <p:nvSpPr>
              <p:cNvPr id="268" name="Freeform 150"/>
              <p:cNvSpPr>
                <a:spLocks/>
              </p:cNvSpPr>
              <p:nvPr/>
            </p:nvSpPr>
            <p:spPr bwMode="auto">
              <a:xfrm>
                <a:off x="1486" y="1989"/>
                <a:ext cx="16" cy="23"/>
              </a:xfrm>
              <a:custGeom>
                <a:avLst/>
                <a:gdLst/>
                <a:ahLst/>
                <a:cxnLst>
                  <a:cxn ang="0">
                    <a:pos x="1" y="3"/>
                  </a:cxn>
                  <a:cxn ang="0">
                    <a:pos x="0" y="2"/>
                  </a:cxn>
                  <a:cxn ang="0">
                    <a:pos x="0" y="3"/>
                  </a:cxn>
                  <a:cxn ang="0">
                    <a:pos x="1" y="5"/>
                  </a:cxn>
                  <a:cxn ang="0">
                    <a:pos x="2" y="8"/>
                  </a:cxn>
                  <a:cxn ang="0">
                    <a:pos x="4" y="11"/>
                  </a:cxn>
                  <a:cxn ang="0">
                    <a:pos x="6" y="15"/>
                  </a:cxn>
                  <a:cxn ang="0">
                    <a:pos x="9" y="19"/>
                  </a:cxn>
                  <a:cxn ang="0">
                    <a:pos x="12" y="22"/>
                  </a:cxn>
                  <a:cxn ang="0">
                    <a:pos x="16" y="23"/>
                  </a:cxn>
                  <a:cxn ang="0">
                    <a:pos x="16" y="21"/>
                  </a:cxn>
                  <a:cxn ang="0">
                    <a:pos x="13" y="19"/>
                  </a:cxn>
                  <a:cxn ang="0">
                    <a:pos x="10" y="17"/>
                  </a:cxn>
                  <a:cxn ang="0">
                    <a:pos x="8" y="13"/>
                  </a:cxn>
                  <a:cxn ang="0">
                    <a:pos x="6" y="10"/>
                  </a:cxn>
                  <a:cxn ang="0">
                    <a:pos x="4" y="7"/>
                  </a:cxn>
                  <a:cxn ang="0">
                    <a:pos x="3" y="4"/>
                  </a:cxn>
                  <a:cxn ang="0">
                    <a:pos x="3" y="2"/>
                  </a:cxn>
                  <a:cxn ang="0">
                    <a:pos x="2" y="1"/>
                  </a:cxn>
                  <a:cxn ang="0">
                    <a:pos x="0" y="0"/>
                  </a:cxn>
                  <a:cxn ang="0">
                    <a:pos x="2" y="1"/>
                  </a:cxn>
                  <a:cxn ang="0">
                    <a:pos x="2" y="0"/>
                  </a:cxn>
                  <a:cxn ang="0">
                    <a:pos x="0" y="0"/>
                  </a:cxn>
                  <a:cxn ang="0">
                    <a:pos x="1" y="3"/>
                  </a:cxn>
                </a:cxnLst>
                <a:rect l="0" t="0" r="r" b="b"/>
                <a:pathLst>
                  <a:path w="16" h="23">
                    <a:moveTo>
                      <a:pt x="1" y="3"/>
                    </a:moveTo>
                    <a:lnTo>
                      <a:pt x="0" y="2"/>
                    </a:lnTo>
                    <a:lnTo>
                      <a:pt x="0" y="3"/>
                    </a:lnTo>
                    <a:lnTo>
                      <a:pt x="1" y="5"/>
                    </a:lnTo>
                    <a:lnTo>
                      <a:pt x="2" y="8"/>
                    </a:lnTo>
                    <a:lnTo>
                      <a:pt x="4" y="11"/>
                    </a:lnTo>
                    <a:lnTo>
                      <a:pt x="6" y="15"/>
                    </a:lnTo>
                    <a:lnTo>
                      <a:pt x="9" y="19"/>
                    </a:lnTo>
                    <a:lnTo>
                      <a:pt x="12" y="22"/>
                    </a:lnTo>
                    <a:lnTo>
                      <a:pt x="16" y="23"/>
                    </a:lnTo>
                    <a:lnTo>
                      <a:pt x="16" y="21"/>
                    </a:lnTo>
                    <a:lnTo>
                      <a:pt x="13" y="19"/>
                    </a:lnTo>
                    <a:lnTo>
                      <a:pt x="10" y="17"/>
                    </a:lnTo>
                    <a:lnTo>
                      <a:pt x="8" y="13"/>
                    </a:lnTo>
                    <a:lnTo>
                      <a:pt x="6" y="10"/>
                    </a:lnTo>
                    <a:lnTo>
                      <a:pt x="4" y="7"/>
                    </a:lnTo>
                    <a:lnTo>
                      <a:pt x="3" y="4"/>
                    </a:lnTo>
                    <a:lnTo>
                      <a:pt x="3" y="2"/>
                    </a:lnTo>
                    <a:lnTo>
                      <a:pt x="2" y="1"/>
                    </a:lnTo>
                    <a:lnTo>
                      <a:pt x="0" y="0"/>
                    </a:lnTo>
                    <a:lnTo>
                      <a:pt x="2" y="1"/>
                    </a:lnTo>
                    <a:lnTo>
                      <a:pt x="2" y="0"/>
                    </a:lnTo>
                    <a:lnTo>
                      <a:pt x="0" y="0"/>
                    </a:lnTo>
                    <a:lnTo>
                      <a:pt x="1" y="3"/>
                    </a:lnTo>
                    <a:close/>
                  </a:path>
                </a:pathLst>
              </a:custGeom>
              <a:solidFill>
                <a:srgbClr val="000000"/>
              </a:solidFill>
              <a:ln w="9525">
                <a:noFill/>
                <a:round/>
                <a:headEnd/>
                <a:tailEnd/>
              </a:ln>
            </p:spPr>
            <p:txBody>
              <a:bodyPr/>
              <a:lstStyle/>
              <a:p>
                <a:endParaRPr lang="ru-RU"/>
              </a:p>
            </p:txBody>
          </p:sp>
          <p:sp>
            <p:nvSpPr>
              <p:cNvPr id="269" name="Freeform 151"/>
              <p:cNvSpPr>
                <a:spLocks/>
              </p:cNvSpPr>
              <p:nvPr/>
            </p:nvSpPr>
            <p:spPr bwMode="auto">
              <a:xfrm>
                <a:off x="1474" y="1989"/>
                <a:ext cx="13" cy="7"/>
              </a:xfrm>
              <a:custGeom>
                <a:avLst/>
                <a:gdLst/>
                <a:ahLst/>
                <a:cxnLst>
                  <a:cxn ang="0">
                    <a:pos x="0" y="7"/>
                  </a:cxn>
                  <a:cxn ang="0">
                    <a:pos x="1" y="7"/>
                  </a:cxn>
                  <a:cxn ang="0">
                    <a:pos x="13" y="3"/>
                  </a:cxn>
                  <a:cxn ang="0">
                    <a:pos x="12" y="0"/>
                  </a:cxn>
                  <a:cxn ang="0">
                    <a:pos x="1" y="5"/>
                  </a:cxn>
                  <a:cxn ang="0">
                    <a:pos x="2" y="5"/>
                  </a:cxn>
                  <a:cxn ang="0">
                    <a:pos x="0" y="7"/>
                  </a:cxn>
                  <a:cxn ang="0">
                    <a:pos x="1" y="7"/>
                  </a:cxn>
                  <a:cxn ang="0">
                    <a:pos x="1" y="7"/>
                  </a:cxn>
                  <a:cxn ang="0">
                    <a:pos x="0" y="7"/>
                  </a:cxn>
                </a:cxnLst>
                <a:rect l="0" t="0" r="r" b="b"/>
                <a:pathLst>
                  <a:path w="13" h="7">
                    <a:moveTo>
                      <a:pt x="0" y="7"/>
                    </a:moveTo>
                    <a:lnTo>
                      <a:pt x="1" y="7"/>
                    </a:lnTo>
                    <a:lnTo>
                      <a:pt x="13" y="3"/>
                    </a:lnTo>
                    <a:lnTo>
                      <a:pt x="12" y="0"/>
                    </a:lnTo>
                    <a:lnTo>
                      <a:pt x="1" y="5"/>
                    </a:lnTo>
                    <a:lnTo>
                      <a:pt x="2" y="5"/>
                    </a:lnTo>
                    <a:lnTo>
                      <a:pt x="0" y="7"/>
                    </a:lnTo>
                    <a:lnTo>
                      <a:pt x="1" y="7"/>
                    </a:lnTo>
                    <a:lnTo>
                      <a:pt x="1" y="7"/>
                    </a:lnTo>
                    <a:lnTo>
                      <a:pt x="0" y="7"/>
                    </a:lnTo>
                    <a:close/>
                  </a:path>
                </a:pathLst>
              </a:custGeom>
              <a:solidFill>
                <a:srgbClr val="000000"/>
              </a:solidFill>
              <a:ln w="9525">
                <a:noFill/>
                <a:round/>
                <a:headEnd/>
                <a:tailEnd/>
              </a:ln>
            </p:spPr>
            <p:txBody>
              <a:bodyPr/>
              <a:lstStyle/>
              <a:p>
                <a:endParaRPr lang="ru-RU"/>
              </a:p>
            </p:txBody>
          </p:sp>
          <p:sp>
            <p:nvSpPr>
              <p:cNvPr id="270" name="Freeform 152"/>
              <p:cNvSpPr>
                <a:spLocks/>
              </p:cNvSpPr>
              <p:nvPr/>
            </p:nvSpPr>
            <p:spPr bwMode="auto">
              <a:xfrm>
                <a:off x="1462" y="1986"/>
                <a:ext cx="14" cy="10"/>
              </a:xfrm>
              <a:custGeom>
                <a:avLst/>
                <a:gdLst/>
                <a:ahLst/>
                <a:cxnLst>
                  <a:cxn ang="0">
                    <a:pos x="2" y="2"/>
                  </a:cxn>
                  <a:cxn ang="0">
                    <a:pos x="0" y="3"/>
                  </a:cxn>
                  <a:cxn ang="0">
                    <a:pos x="12" y="10"/>
                  </a:cxn>
                  <a:cxn ang="0">
                    <a:pos x="14" y="8"/>
                  </a:cxn>
                  <a:cxn ang="0">
                    <a:pos x="2" y="1"/>
                  </a:cxn>
                  <a:cxn ang="0">
                    <a:pos x="0" y="1"/>
                  </a:cxn>
                  <a:cxn ang="0">
                    <a:pos x="2" y="1"/>
                  </a:cxn>
                  <a:cxn ang="0">
                    <a:pos x="1" y="0"/>
                  </a:cxn>
                  <a:cxn ang="0">
                    <a:pos x="0" y="1"/>
                  </a:cxn>
                  <a:cxn ang="0">
                    <a:pos x="2" y="2"/>
                  </a:cxn>
                </a:cxnLst>
                <a:rect l="0" t="0" r="r" b="b"/>
                <a:pathLst>
                  <a:path w="14" h="10">
                    <a:moveTo>
                      <a:pt x="2" y="2"/>
                    </a:moveTo>
                    <a:lnTo>
                      <a:pt x="0" y="3"/>
                    </a:lnTo>
                    <a:lnTo>
                      <a:pt x="12" y="10"/>
                    </a:lnTo>
                    <a:lnTo>
                      <a:pt x="14" y="8"/>
                    </a:lnTo>
                    <a:lnTo>
                      <a:pt x="2" y="1"/>
                    </a:lnTo>
                    <a:lnTo>
                      <a:pt x="0" y="1"/>
                    </a:lnTo>
                    <a:lnTo>
                      <a:pt x="2" y="1"/>
                    </a:lnTo>
                    <a:lnTo>
                      <a:pt x="1" y="0"/>
                    </a:lnTo>
                    <a:lnTo>
                      <a:pt x="0" y="1"/>
                    </a:lnTo>
                    <a:lnTo>
                      <a:pt x="2" y="2"/>
                    </a:lnTo>
                    <a:close/>
                  </a:path>
                </a:pathLst>
              </a:custGeom>
              <a:solidFill>
                <a:srgbClr val="000000"/>
              </a:solidFill>
              <a:ln w="9525">
                <a:noFill/>
                <a:round/>
                <a:headEnd/>
                <a:tailEnd/>
              </a:ln>
            </p:spPr>
            <p:txBody>
              <a:bodyPr/>
              <a:lstStyle/>
              <a:p>
                <a:endParaRPr lang="ru-RU"/>
              </a:p>
            </p:txBody>
          </p:sp>
          <p:sp>
            <p:nvSpPr>
              <p:cNvPr id="271" name="Freeform 153"/>
              <p:cNvSpPr>
                <a:spLocks/>
              </p:cNvSpPr>
              <p:nvPr/>
            </p:nvSpPr>
            <p:spPr bwMode="auto">
              <a:xfrm>
                <a:off x="1394" y="1987"/>
                <a:ext cx="70" cy="42"/>
              </a:xfrm>
              <a:custGeom>
                <a:avLst/>
                <a:gdLst/>
                <a:ahLst/>
                <a:cxnLst>
                  <a:cxn ang="0">
                    <a:pos x="0" y="40"/>
                  </a:cxn>
                  <a:cxn ang="0">
                    <a:pos x="0" y="40"/>
                  </a:cxn>
                  <a:cxn ang="0">
                    <a:pos x="5" y="41"/>
                  </a:cxn>
                  <a:cxn ang="0">
                    <a:pos x="10" y="42"/>
                  </a:cxn>
                  <a:cxn ang="0">
                    <a:pos x="16" y="41"/>
                  </a:cxn>
                  <a:cxn ang="0">
                    <a:pos x="22" y="39"/>
                  </a:cxn>
                  <a:cxn ang="0">
                    <a:pos x="27" y="36"/>
                  </a:cxn>
                  <a:cxn ang="0">
                    <a:pos x="33" y="33"/>
                  </a:cxn>
                  <a:cxn ang="0">
                    <a:pos x="39" y="29"/>
                  </a:cxn>
                  <a:cxn ang="0">
                    <a:pos x="44" y="25"/>
                  </a:cxn>
                  <a:cxn ang="0">
                    <a:pos x="50" y="21"/>
                  </a:cxn>
                  <a:cxn ang="0">
                    <a:pos x="54" y="17"/>
                  </a:cxn>
                  <a:cxn ang="0">
                    <a:pos x="59" y="13"/>
                  </a:cxn>
                  <a:cxn ang="0">
                    <a:pos x="62" y="9"/>
                  </a:cxn>
                  <a:cxn ang="0">
                    <a:pos x="65" y="6"/>
                  </a:cxn>
                  <a:cxn ang="0">
                    <a:pos x="68" y="4"/>
                  </a:cxn>
                  <a:cxn ang="0">
                    <a:pos x="69" y="2"/>
                  </a:cxn>
                  <a:cxn ang="0">
                    <a:pos x="70" y="1"/>
                  </a:cxn>
                  <a:cxn ang="0">
                    <a:pos x="68" y="0"/>
                  </a:cxn>
                  <a:cxn ang="0">
                    <a:pos x="67" y="0"/>
                  </a:cxn>
                  <a:cxn ang="0">
                    <a:pos x="66" y="2"/>
                  </a:cxn>
                  <a:cxn ang="0">
                    <a:pos x="64" y="4"/>
                  </a:cxn>
                  <a:cxn ang="0">
                    <a:pos x="61" y="7"/>
                  </a:cxn>
                  <a:cxn ang="0">
                    <a:pos x="57" y="11"/>
                  </a:cxn>
                  <a:cxn ang="0">
                    <a:pos x="53" y="15"/>
                  </a:cxn>
                  <a:cxn ang="0">
                    <a:pos x="48" y="19"/>
                  </a:cxn>
                  <a:cxn ang="0">
                    <a:pos x="43" y="23"/>
                  </a:cxn>
                  <a:cxn ang="0">
                    <a:pos x="38" y="27"/>
                  </a:cxn>
                  <a:cxn ang="0">
                    <a:pos x="32" y="31"/>
                  </a:cxn>
                  <a:cxn ang="0">
                    <a:pos x="26" y="34"/>
                  </a:cxn>
                  <a:cxn ang="0">
                    <a:pos x="20" y="37"/>
                  </a:cxn>
                  <a:cxn ang="0">
                    <a:pos x="15" y="38"/>
                  </a:cxn>
                  <a:cxn ang="0">
                    <a:pos x="10" y="39"/>
                  </a:cxn>
                  <a:cxn ang="0">
                    <a:pos x="5" y="39"/>
                  </a:cxn>
                  <a:cxn ang="0">
                    <a:pos x="1" y="38"/>
                  </a:cxn>
                  <a:cxn ang="0">
                    <a:pos x="1" y="38"/>
                  </a:cxn>
                  <a:cxn ang="0">
                    <a:pos x="0" y="40"/>
                  </a:cxn>
                </a:cxnLst>
                <a:rect l="0" t="0" r="r" b="b"/>
                <a:pathLst>
                  <a:path w="70" h="42">
                    <a:moveTo>
                      <a:pt x="0" y="40"/>
                    </a:moveTo>
                    <a:lnTo>
                      <a:pt x="0" y="40"/>
                    </a:lnTo>
                    <a:lnTo>
                      <a:pt x="5" y="41"/>
                    </a:lnTo>
                    <a:lnTo>
                      <a:pt x="10" y="42"/>
                    </a:lnTo>
                    <a:lnTo>
                      <a:pt x="16" y="41"/>
                    </a:lnTo>
                    <a:lnTo>
                      <a:pt x="22" y="39"/>
                    </a:lnTo>
                    <a:lnTo>
                      <a:pt x="27" y="36"/>
                    </a:lnTo>
                    <a:lnTo>
                      <a:pt x="33" y="33"/>
                    </a:lnTo>
                    <a:lnTo>
                      <a:pt x="39" y="29"/>
                    </a:lnTo>
                    <a:lnTo>
                      <a:pt x="44" y="25"/>
                    </a:lnTo>
                    <a:lnTo>
                      <a:pt x="50" y="21"/>
                    </a:lnTo>
                    <a:lnTo>
                      <a:pt x="54" y="17"/>
                    </a:lnTo>
                    <a:lnTo>
                      <a:pt x="59" y="13"/>
                    </a:lnTo>
                    <a:lnTo>
                      <a:pt x="62" y="9"/>
                    </a:lnTo>
                    <a:lnTo>
                      <a:pt x="65" y="6"/>
                    </a:lnTo>
                    <a:lnTo>
                      <a:pt x="68" y="4"/>
                    </a:lnTo>
                    <a:lnTo>
                      <a:pt x="69" y="2"/>
                    </a:lnTo>
                    <a:lnTo>
                      <a:pt x="70" y="1"/>
                    </a:lnTo>
                    <a:lnTo>
                      <a:pt x="68" y="0"/>
                    </a:lnTo>
                    <a:lnTo>
                      <a:pt x="67" y="0"/>
                    </a:lnTo>
                    <a:lnTo>
                      <a:pt x="66" y="2"/>
                    </a:lnTo>
                    <a:lnTo>
                      <a:pt x="64" y="4"/>
                    </a:lnTo>
                    <a:lnTo>
                      <a:pt x="61" y="7"/>
                    </a:lnTo>
                    <a:lnTo>
                      <a:pt x="57" y="11"/>
                    </a:lnTo>
                    <a:lnTo>
                      <a:pt x="53" y="15"/>
                    </a:lnTo>
                    <a:lnTo>
                      <a:pt x="48" y="19"/>
                    </a:lnTo>
                    <a:lnTo>
                      <a:pt x="43" y="23"/>
                    </a:lnTo>
                    <a:lnTo>
                      <a:pt x="38" y="27"/>
                    </a:lnTo>
                    <a:lnTo>
                      <a:pt x="32" y="31"/>
                    </a:lnTo>
                    <a:lnTo>
                      <a:pt x="26" y="34"/>
                    </a:lnTo>
                    <a:lnTo>
                      <a:pt x="20" y="37"/>
                    </a:lnTo>
                    <a:lnTo>
                      <a:pt x="15" y="38"/>
                    </a:lnTo>
                    <a:lnTo>
                      <a:pt x="10" y="39"/>
                    </a:lnTo>
                    <a:lnTo>
                      <a:pt x="5" y="39"/>
                    </a:lnTo>
                    <a:lnTo>
                      <a:pt x="1" y="38"/>
                    </a:lnTo>
                    <a:lnTo>
                      <a:pt x="1" y="38"/>
                    </a:lnTo>
                    <a:lnTo>
                      <a:pt x="0" y="40"/>
                    </a:lnTo>
                    <a:close/>
                  </a:path>
                </a:pathLst>
              </a:custGeom>
              <a:solidFill>
                <a:srgbClr val="000000"/>
              </a:solidFill>
              <a:ln w="9525">
                <a:noFill/>
                <a:round/>
                <a:headEnd/>
                <a:tailEnd/>
              </a:ln>
            </p:spPr>
            <p:txBody>
              <a:bodyPr/>
              <a:lstStyle/>
              <a:p>
                <a:endParaRPr lang="ru-RU"/>
              </a:p>
            </p:txBody>
          </p:sp>
          <p:sp>
            <p:nvSpPr>
              <p:cNvPr id="272" name="Freeform 154"/>
              <p:cNvSpPr>
                <a:spLocks/>
              </p:cNvSpPr>
              <p:nvPr/>
            </p:nvSpPr>
            <p:spPr bwMode="auto">
              <a:xfrm>
                <a:off x="1351" y="2021"/>
                <a:ext cx="44" cy="17"/>
              </a:xfrm>
              <a:custGeom>
                <a:avLst/>
                <a:gdLst/>
                <a:ahLst/>
                <a:cxnLst>
                  <a:cxn ang="0">
                    <a:pos x="3" y="16"/>
                  </a:cxn>
                  <a:cxn ang="0">
                    <a:pos x="3" y="17"/>
                  </a:cxn>
                  <a:cxn ang="0">
                    <a:pos x="3" y="17"/>
                  </a:cxn>
                  <a:cxn ang="0">
                    <a:pos x="3" y="16"/>
                  </a:cxn>
                  <a:cxn ang="0">
                    <a:pos x="4" y="15"/>
                  </a:cxn>
                  <a:cxn ang="0">
                    <a:pos x="6" y="14"/>
                  </a:cxn>
                  <a:cxn ang="0">
                    <a:pos x="7" y="12"/>
                  </a:cxn>
                  <a:cxn ang="0">
                    <a:pos x="9" y="11"/>
                  </a:cxn>
                  <a:cxn ang="0">
                    <a:pos x="12" y="9"/>
                  </a:cxn>
                  <a:cxn ang="0">
                    <a:pos x="14" y="7"/>
                  </a:cxn>
                  <a:cxn ang="0">
                    <a:pos x="17" y="6"/>
                  </a:cxn>
                  <a:cxn ang="0">
                    <a:pos x="20" y="4"/>
                  </a:cxn>
                  <a:cxn ang="0">
                    <a:pos x="24" y="4"/>
                  </a:cxn>
                  <a:cxn ang="0">
                    <a:pos x="27" y="3"/>
                  </a:cxn>
                  <a:cxn ang="0">
                    <a:pos x="31" y="3"/>
                  </a:cxn>
                  <a:cxn ang="0">
                    <a:pos x="34" y="3"/>
                  </a:cxn>
                  <a:cxn ang="0">
                    <a:pos x="39" y="4"/>
                  </a:cxn>
                  <a:cxn ang="0">
                    <a:pos x="43" y="6"/>
                  </a:cxn>
                  <a:cxn ang="0">
                    <a:pos x="44" y="4"/>
                  </a:cxn>
                  <a:cxn ang="0">
                    <a:pos x="39" y="2"/>
                  </a:cxn>
                  <a:cxn ang="0">
                    <a:pos x="35" y="1"/>
                  </a:cxn>
                  <a:cxn ang="0">
                    <a:pos x="31" y="0"/>
                  </a:cxn>
                  <a:cxn ang="0">
                    <a:pos x="27" y="1"/>
                  </a:cxn>
                  <a:cxn ang="0">
                    <a:pos x="23" y="1"/>
                  </a:cxn>
                  <a:cxn ang="0">
                    <a:pos x="19" y="2"/>
                  </a:cxn>
                  <a:cxn ang="0">
                    <a:pos x="16" y="4"/>
                  </a:cxn>
                  <a:cxn ang="0">
                    <a:pos x="13" y="5"/>
                  </a:cxn>
                  <a:cxn ang="0">
                    <a:pos x="10" y="7"/>
                  </a:cxn>
                  <a:cxn ang="0">
                    <a:pos x="8" y="9"/>
                  </a:cxn>
                  <a:cxn ang="0">
                    <a:pos x="6" y="10"/>
                  </a:cxn>
                  <a:cxn ang="0">
                    <a:pos x="4" y="12"/>
                  </a:cxn>
                  <a:cxn ang="0">
                    <a:pos x="3" y="14"/>
                  </a:cxn>
                  <a:cxn ang="0">
                    <a:pos x="2" y="15"/>
                  </a:cxn>
                  <a:cxn ang="0">
                    <a:pos x="1" y="15"/>
                  </a:cxn>
                  <a:cxn ang="0">
                    <a:pos x="0" y="16"/>
                  </a:cxn>
                  <a:cxn ang="0">
                    <a:pos x="0" y="17"/>
                  </a:cxn>
                  <a:cxn ang="0">
                    <a:pos x="0" y="16"/>
                  </a:cxn>
                  <a:cxn ang="0">
                    <a:pos x="0" y="16"/>
                  </a:cxn>
                  <a:cxn ang="0">
                    <a:pos x="0" y="17"/>
                  </a:cxn>
                  <a:cxn ang="0">
                    <a:pos x="3" y="16"/>
                  </a:cxn>
                </a:cxnLst>
                <a:rect l="0" t="0" r="r" b="b"/>
                <a:pathLst>
                  <a:path w="44" h="17">
                    <a:moveTo>
                      <a:pt x="3" y="16"/>
                    </a:moveTo>
                    <a:lnTo>
                      <a:pt x="3" y="17"/>
                    </a:lnTo>
                    <a:lnTo>
                      <a:pt x="3" y="17"/>
                    </a:lnTo>
                    <a:lnTo>
                      <a:pt x="3" y="16"/>
                    </a:lnTo>
                    <a:lnTo>
                      <a:pt x="4" y="15"/>
                    </a:lnTo>
                    <a:lnTo>
                      <a:pt x="6" y="14"/>
                    </a:lnTo>
                    <a:lnTo>
                      <a:pt x="7" y="12"/>
                    </a:lnTo>
                    <a:lnTo>
                      <a:pt x="9" y="11"/>
                    </a:lnTo>
                    <a:lnTo>
                      <a:pt x="12" y="9"/>
                    </a:lnTo>
                    <a:lnTo>
                      <a:pt x="14" y="7"/>
                    </a:lnTo>
                    <a:lnTo>
                      <a:pt x="17" y="6"/>
                    </a:lnTo>
                    <a:lnTo>
                      <a:pt x="20" y="4"/>
                    </a:lnTo>
                    <a:lnTo>
                      <a:pt x="24" y="4"/>
                    </a:lnTo>
                    <a:lnTo>
                      <a:pt x="27" y="3"/>
                    </a:lnTo>
                    <a:lnTo>
                      <a:pt x="31" y="3"/>
                    </a:lnTo>
                    <a:lnTo>
                      <a:pt x="34" y="3"/>
                    </a:lnTo>
                    <a:lnTo>
                      <a:pt x="39" y="4"/>
                    </a:lnTo>
                    <a:lnTo>
                      <a:pt x="43" y="6"/>
                    </a:lnTo>
                    <a:lnTo>
                      <a:pt x="44" y="4"/>
                    </a:lnTo>
                    <a:lnTo>
                      <a:pt x="39" y="2"/>
                    </a:lnTo>
                    <a:lnTo>
                      <a:pt x="35" y="1"/>
                    </a:lnTo>
                    <a:lnTo>
                      <a:pt x="31" y="0"/>
                    </a:lnTo>
                    <a:lnTo>
                      <a:pt x="27" y="1"/>
                    </a:lnTo>
                    <a:lnTo>
                      <a:pt x="23" y="1"/>
                    </a:lnTo>
                    <a:lnTo>
                      <a:pt x="19" y="2"/>
                    </a:lnTo>
                    <a:lnTo>
                      <a:pt x="16" y="4"/>
                    </a:lnTo>
                    <a:lnTo>
                      <a:pt x="13" y="5"/>
                    </a:lnTo>
                    <a:lnTo>
                      <a:pt x="10" y="7"/>
                    </a:lnTo>
                    <a:lnTo>
                      <a:pt x="8" y="9"/>
                    </a:lnTo>
                    <a:lnTo>
                      <a:pt x="6" y="10"/>
                    </a:lnTo>
                    <a:lnTo>
                      <a:pt x="4" y="12"/>
                    </a:lnTo>
                    <a:lnTo>
                      <a:pt x="3" y="14"/>
                    </a:lnTo>
                    <a:lnTo>
                      <a:pt x="2" y="15"/>
                    </a:lnTo>
                    <a:lnTo>
                      <a:pt x="1" y="15"/>
                    </a:lnTo>
                    <a:lnTo>
                      <a:pt x="0" y="16"/>
                    </a:lnTo>
                    <a:lnTo>
                      <a:pt x="0" y="17"/>
                    </a:lnTo>
                    <a:lnTo>
                      <a:pt x="0" y="16"/>
                    </a:lnTo>
                    <a:lnTo>
                      <a:pt x="0" y="16"/>
                    </a:lnTo>
                    <a:lnTo>
                      <a:pt x="0" y="17"/>
                    </a:lnTo>
                    <a:lnTo>
                      <a:pt x="3" y="16"/>
                    </a:lnTo>
                    <a:close/>
                  </a:path>
                </a:pathLst>
              </a:custGeom>
              <a:solidFill>
                <a:srgbClr val="000000"/>
              </a:solidFill>
              <a:ln w="9525">
                <a:noFill/>
                <a:round/>
                <a:headEnd/>
                <a:tailEnd/>
              </a:ln>
            </p:spPr>
            <p:txBody>
              <a:bodyPr/>
              <a:lstStyle/>
              <a:p>
                <a:endParaRPr lang="ru-RU"/>
              </a:p>
            </p:txBody>
          </p:sp>
          <p:sp>
            <p:nvSpPr>
              <p:cNvPr id="273" name="Freeform 155"/>
              <p:cNvSpPr>
                <a:spLocks/>
              </p:cNvSpPr>
              <p:nvPr/>
            </p:nvSpPr>
            <p:spPr bwMode="auto">
              <a:xfrm>
                <a:off x="1351" y="2037"/>
                <a:ext cx="9" cy="41"/>
              </a:xfrm>
              <a:custGeom>
                <a:avLst/>
                <a:gdLst/>
                <a:ahLst/>
                <a:cxnLst>
                  <a:cxn ang="0">
                    <a:pos x="7" y="40"/>
                  </a:cxn>
                  <a:cxn ang="0">
                    <a:pos x="9" y="38"/>
                  </a:cxn>
                  <a:cxn ang="0">
                    <a:pos x="3" y="0"/>
                  </a:cxn>
                  <a:cxn ang="0">
                    <a:pos x="0" y="1"/>
                  </a:cxn>
                  <a:cxn ang="0">
                    <a:pos x="6" y="39"/>
                  </a:cxn>
                  <a:cxn ang="0">
                    <a:pos x="8" y="38"/>
                  </a:cxn>
                  <a:cxn ang="0">
                    <a:pos x="7" y="40"/>
                  </a:cxn>
                  <a:cxn ang="0">
                    <a:pos x="9" y="41"/>
                  </a:cxn>
                  <a:cxn ang="0">
                    <a:pos x="9" y="38"/>
                  </a:cxn>
                  <a:cxn ang="0">
                    <a:pos x="7" y="40"/>
                  </a:cxn>
                </a:cxnLst>
                <a:rect l="0" t="0" r="r" b="b"/>
                <a:pathLst>
                  <a:path w="9" h="41">
                    <a:moveTo>
                      <a:pt x="7" y="40"/>
                    </a:moveTo>
                    <a:lnTo>
                      <a:pt x="9" y="38"/>
                    </a:lnTo>
                    <a:lnTo>
                      <a:pt x="3" y="0"/>
                    </a:lnTo>
                    <a:lnTo>
                      <a:pt x="0" y="1"/>
                    </a:lnTo>
                    <a:lnTo>
                      <a:pt x="6" y="39"/>
                    </a:lnTo>
                    <a:lnTo>
                      <a:pt x="8" y="38"/>
                    </a:lnTo>
                    <a:lnTo>
                      <a:pt x="7" y="40"/>
                    </a:lnTo>
                    <a:lnTo>
                      <a:pt x="9" y="41"/>
                    </a:lnTo>
                    <a:lnTo>
                      <a:pt x="9" y="38"/>
                    </a:lnTo>
                    <a:lnTo>
                      <a:pt x="7" y="40"/>
                    </a:lnTo>
                    <a:close/>
                  </a:path>
                </a:pathLst>
              </a:custGeom>
              <a:solidFill>
                <a:srgbClr val="000000"/>
              </a:solidFill>
              <a:ln w="9525">
                <a:noFill/>
                <a:round/>
                <a:headEnd/>
                <a:tailEnd/>
              </a:ln>
            </p:spPr>
            <p:txBody>
              <a:bodyPr/>
              <a:lstStyle/>
              <a:p>
                <a:endParaRPr lang="ru-RU"/>
              </a:p>
            </p:txBody>
          </p:sp>
          <p:sp>
            <p:nvSpPr>
              <p:cNvPr id="274" name="Freeform 156"/>
              <p:cNvSpPr>
                <a:spLocks/>
              </p:cNvSpPr>
              <p:nvPr/>
            </p:nvSpPr>
            <p:spPr bwMode="auto">
              <a:xfrm>
                <a:off x="1323" y="2042"/>
                <a:ext cx="36" cy="35"/>
              </a:xfrm>
              <a:custGeom>
                <a:avLst/>
                <a:gdLst/>
                <a:ahLst/>
                <a:cxnLst>
                  <a:cxn ang="0">
                    <a:pos x="0" y="0"/>
                  </a:cxn>
                  <a:cxn ang="0">
                    <a:pos x="0" y="0"/>
                  </a:cxn>
                  <a:cxn ang="0">
                    <a:pos x="0" y="2"/>
                  </a:cxn>
                  <a:cxn ang="0">
                    <a:pos x="0" y="5"/>
                  </a:cxn>
                  <a:cxn ang="0">
                    <a:pos x="2" y="8"/>
                  </a:cxn>
                  <a:cxn ang="0">
                    <a:pos x="4" y="11"/>
                  </a:cxn>
                  <a:cxn ang="0">
                    <a:pos x="7" y="14"/>
                  </a:cxn>
                  <a:cxn ang="0">
                    <a:pos x="10" y="17"/>
                  </a:cxn>
                  <a:cxn ang="0">
                    <a:pos x="13" y="20"/>
                  </a:cxn>
                  <a:cxn ang="0">
                    <a:pos x="17" y="23"/>
                  </a:cxn>
                  <a:cxn ang="0">
                    <a:pos x="20" y="25"/>
                  </a:cxn>
                  <a:cxn ang="0">
                    <a:pos x="23" y="28"/>
                  </a:cxn>
                  <a:cxn ang="0">
                    <a:pos x="26" y="30"/>
                  </a:cxn>
                  <a:cxn ang="0">
                    <a:pos x="29" y="31"/>
                  </a:cxn>
                  <a:cxn ang="0">
                    <a:pos x="31" y="33"/>
                  </a:cxn>
                  <a:cxn ang="0">
                    <a:pos x="33" y="34"/>
                  </a:cxn>
                  <a:cxn ang="0">
                    <a:pos x="34" y="34"/>
                  </a:cxn>
                  <a:cxn ang="0">
                    <a:pos x="35" y="35"/>
                  </a:cxn>
                  <a:cxn ang="0">
                    <a:pos x="36" y="33"/>
                  </a:cxn>
                  <a:cxn ang="0">
                    <a:pos x="36" y="33"/>
                  </a:cxn>
                  <a:cxn ang="0">
                    <a:pos x="34" y="32"/>
                  </a:cxn>
                  <a:cxn ang="0">
                    <a:pos x="33" y="30"/>
                  </a:cxn>
                  <a:cxn ang="0">
                    <a:pos x="30" y="29"/>
                  </a:cxn>
                  <a:cxn ang="0">
                    <a:pos x="28" y="28"/>
                  </a:cxn>
                  <a:cxn ang="0">
                    <a:pos x="24" y="25"/>
                  </a:cxn>
                  <a:cxn ang="0">
                    <a:pos x="21" y="23"/>
                  </a:cxn>
                  <a:cxn ang="0">
                    <a:pos x="18" y="21"/>
                  </a:cxn>
                  <a:cxn ang="0">
                    <a:pos x="15" y="18"/>
                  </a:cxn>
                  <a:cxn ang="0">
                    <a:pos x="12" y="16"/>
                  </a:cxn>
                  <a:cxn ang="0">
                    <a:pos x="9" y="13"/>
                  </a:cxn>
                  <a:cxn ang="0">
                    <a:pos x="6" y="10"/>
                  </a:cxn>
                  <a:cxn ang="0">
                    <a:pos x="4" y="7"/>
                  </a:cxn>
                  <a:cxn ang="0">
                    <a:pos x="3" y="5"/>
                  </a:cxn>
                  <a:cxn ang="0">
                    <a:pos x="2" y="2"/>
                  </a:cxn>
                  <a:cxn ang="0">
                    <a:pos x="2" y="0"/>
                  </a:cxn>
                  <a:cxn ang="0">
                    <a:pos x="2" y="0"/>
                  </a:cxn>
                  <a:cxn ang="0">
                    <a:pos x="0" y="0"/>
                  </a:cxn>
                </a:cxnLst>
                <a:rect l="0" t="0" r="r" b="b"/>
                <a:pathLst>
                  <a:path w="36" h="35">
                    <a:moveTo>
                      <a:pt x="0" y="0"/>
                    </a:moveTo>
                    <a:lnTo>
                      <a:pt x="0" y="0"/>
                    </a:lnTo>
                    <a:lnTo>
                      <a:pt x="0" y="2"/>
                    </a:lnTo>
                    <a:lnTo>
                      <a:pt x="0" y="5"/>
                    </a:lnTo>
                    <a:lnTo>
                      <a:pt x="2" y="8"/>
                    </a:lnTo>
                    <a:lnTo>
                      <a:pt x="4" y="11"/>
                    </a:lnTo>
                    <a:lnTo>
                      <a:pt x="7" y="14"/>
                    </a:lnTo>
                    <a:lnTo>
                      <a:pt x="10" y="17"/>
                    </a:lnTo>
                    <a:lnTo>
                      <a:pt x="13" y="20"/>
                    </a:lnTo>
                    <a:lnTo>
                      <a:pt x="17" y="23"/>
                    </a:lnTo>
                    <a:lnTo>
                      <a:pt x="20" y="25"/>
                    </a:lnTo>
                    <a:lnTo>
                      <a:pt x="23" y="28"/>
                    </a:lnTo>
                    <a:lnTo>
                      <a:pt x="26" y="30"/>
                    </a:lnTo>
                    <a:lnTo>
                      <a:pt x="29" y="31"/>
                    </a:lnTo>
                    <a:lnTo>
                      <a:pt x="31" y="33"/>
                    </a:lnTo>
                    <a:lnTo>
                      <a:pt x="33" y="34"/>
                    </a:lnTo>
                    <a:lnTo>
                      <a:pt x="34" y="34"/>
                    </a:lnTo>
                    <a:lnTo>
                      <a:pt x="35" y="35"/>
                    </a:lnTo>
                    <a:lnTo>
                      <a:pt x="36" y="33"/>
                    </a:lnTo>
                    <a:lnTo>
                      <a:pt x="36" y="33"/>
                    </a:lnTo>
                    <a:lnTo>
                      <a:pt x="34" y="32"/>
                    </a:lnTo>
                    <a:lnTo>
                      <a:pt x="33" y="30"/>
                    </a:lnTo>
                    <a:lnTo>
                      <a:pt x="30" y="29"/>
                    </a:lnTo>
                    <a:lnTo>
                      <a:pt x="28" y="28"/>
                    </a:lnTo>
                    <a:lnTo>
                      <a:pt x="24" y="25"/>
                    </a:lnTo>
                    <a:lnTo>
                      <a:pt x="21" y="23"/>
                    </a:lnTo>
                    <a:lnTo>
                      <a:pt x="18" y="21"/>
                    </a:lnTo>
                    <a:lnTo>
                      <a:pt x="15" y="18"/>
                    </a:lnTo>
                    <a:lnTo>
                      <a:pt x="12" y="16"/>
                    </a:lnTo>
                    <a:lnTo>
                      <a:pt x="9" y="13"/>
                    </a:lnTo>
                    <a:lnTo>
                      <a:pt x="6" y="10"/>
                    </a:lnTo>
                    <a:lnTo>
                      <a:pt x="4" y="7"/>
                    </a:lnTo>
                    <a:lnTo>
                      <a:pt x="3" y="5"/>
                    </a:lnTo>
                    <a:lnTo>
                      <a:pt x="2" y="2"/>
                    </a:lnTo>
                    <a:lnTo>
                      <a:pt x="2" y="0"/>
                    </a:lnTo>
                    <a:lnTo>
                      <a:pt x="2" y="0"/>
                    </a:lnTo>
                    <a:lnTo>
                      <a:pt x="0" y="0"/>
                    </a:lnTo>
                    <a:close/>
                  </a:path>
                </a:pathLst>
              </a:custGeom>
              <a:solidFill>
                <a:srgbClr val="000000"/>
              </a:solidFill>
              <a:ln w="9525">
                <a:noFill/>
                <a:round/>
                <a:headEnd/>
                <a:tailEnd/>
              </a:ln>
            </p:spPr>
            <p:txBody>
              <a:bodyPr/>
              <a:lstStyle/>
              <a:p>
                <a:endParaRPr lang="ru-RU"/>
              </a:p>
            </p:txBody>
          </p:sp>
          <p:sp>
            <p:nvSpPr>
              <p:cNvPr id="275" name="Freeform 157"/>
              <p:cNvSpPr>
                <a:spLocks/>
              </p:cNvSpPr>
              <p:nvPr/>
            </p:nvSpPr>
            <p:spPr bwMode="auto">
              <a:xfrm>
                <a:off x="1323" y="1997"/>
                <a:ext cx="13" cy="45"/>
              </a:xfrm>
              <a:custGeom>
                <a:avLst/>
                <a:gdLst/>
                <a:ahLst/>
                <a:cxnLst>
                  <a:cxn ang="0">
                    <a:pos x="12" y="0"/>
                  </a:cxn>
                  <a:cxn ang="0">
                    <a:pos x="12" y="0"/>
                  </a:cxn>
                  <a:cxn ang="0">
                    <a:pos x="10" y="2"/>
                  </a:cxn>
                  <a:cxn ang="0">
                    <a:pos x="9" y="3"/>
                  </a:cxn>
                  <a:cxn ang="0">
                    <a:pos x="8" y="5"/>
                  </a:cxn>
                  <a:cxn ang="0">
                    <a:pos x="7" y="8"/>
                  </a:cxn>
                  <a:cxn ang="0">
                    <a:pos x="6" y="11"/>
                  </a:cxn>
                  <a:cxn ang="0">
                    <a:pos x="5" y="14"/>
                  </a:cxn>
                  <a:cxn ang="0">
                    <a:pos x="4" y="17"/>
                  </a:cxn>
                  <a:cxn ang="0">
                    <a:pos x="4" y="20"/>
                  </a:cxn>
                  <a:cxn ang="0">
                    <a:pos x="3" y="23"/>
                  </a:cxn>
                  <a:cxn ang="0">
                    <a:pos x="3" y="27"/>
                  </a:cxn>
                  <a:cxn ang="0">
                    <a:pos x="2" y="30"/>
                  </a:cxn>
                  <a:cxn ang="0">
                    <a:pos x="2" y="33"/>
                  </a:cxn>
                  <a:cxn ang="0">
                    <a:pos x="1" y="36"/>
                  </a:cxn>
                  <a:cxn ang="0">
                    <a:pos x="0" y="39"/>
                  </a:cxn>
                  <a:cxn ang="0">
                    <a:pos x="0" y="42"/>
                  </a:cxn>
                  <a:cxn ang="0">
                    <a:pos x="0" y="45"/>
                  </a:cxn>
                  <a:cxn ang="0">
                    <a:pos x="2" y="45"/>
                  </a:cxn>
                  <a:cxn ang="0">
                    <a:pos x="3" y="42"/>
                  </a:cxn>
                  <a:cxn ang="0">
                    <a:pos x="3" y="39"/>
                  </a:cxn>
                  <a:cxn ang="0">
                    <a:pos x="3" y="37"/>
                  </a:cxn>
                  <a:cxn ang="0">
                    <a:pos x="4" y="33"/>
                  </a:cxn>
                  <a:cxn ang="0">
                    <a:pos x="4" y="30"/>
                  </a:cxn>
                  <a:cxn ang="0">
                    <a:pos x="5" y="27"/>
                  </a:cxn>
                  <a:cxn ang="0">
                    <a:pos x="6" y="24"/>
                  </a:cxn>
                  <a:cxn ang="0">
                    <a:pos x="6" y="20"/>
                  </a:cxn>
                  <a:cxn ang="0">
                    <a:pos x="7" y="17"/>
                  </a:cxn>
                  <a:cxn ang="0">
                    <a:pos x="8" y="14"/>
                  </a:cxn>
                  <a:cxn ang="0">
                    <a:pos x="9" y="11"/>
                  </a:cxn>
                  <a:cxn ang="0">
                    <a:pos x="9" y="9"/>
                  </a:cxn>
                  <a:cxn ang="0">
                    <a:pos x="10" y="6"/>
                  </a:cxn>
                  <a:cxn ang="0">
                    <a:pos x="11" y="5"/>
                  </a:cxn>
                  <a:cxn ang="0">
                    <a:pos x="12" y="3"/>
                  </a:cxn>
                  <a:cxn ang="0">
                    <a:pos x="13" y="2"/>
                  </a:cxn>
                  <a:cxn ang="0">
                    <a:pos x="13" y="2"/>
                  </a:cxn>
                  <a:cxn ang="0">
                    <a:pos x="12" y="0"/>
                  </a:cxn>
                </a:cxnLst>
                <a:rect l="0" t="0" r="r" b="b"/>
                <a:pathLst>
                  <a:path w="13" h="45">
                    <a:moveTo>
                      <a:pt x="12" y="0"/>
                    </a:moveTo>
                    <a:lnTo>
                      <a:pt x="12" y="0"/>
                    </a:lnTo>
                    <a:lnTo>
                      <a:pt x="10" y="2"/>
                    </a:lnTo>
                    <a:lnTo>
                      <a:pt x="9" y="3"/>
                    </a:lnTo>
                    <a:lnTo>
                      <a:pt x="8" y="5"/>
                    </a:lnTo>
                    <a:lnTo>
                      <a:pt x="7" y="8"/>
                    </a:lnTo>
                    <a:lnTo>
                      <a:pt x="6" y="11"/>
                    </a:lnTo>
                    <a:lnTo>
                      <a:pt x="5" y="14"/>
                    </a:lnTo>
                    <a:lnTo>
                      <a:pt x="4" y="17"/>
                    </a:lnTo>
                    <a:lnTo>
                      <a:pt x="4" y="20"/>
                    </a:lnTo>
                    <a:lnTo>
                      <a:pt x="3" y="23"/>
                    </a:lnTo>
                    <a:lnTo>
                      <a:pt x="3" y="27"/>
                    </a:lnTo>
                    <a:lnTo>
                      <a:pt x="2" y="30"/>
                    </a:lnTo>
                    <a:lnTo>
                      <a:pt x="2" y="33"/>
                    </a:lnTo>
                    <a:lnTo>
                      <a:pt x="1" y="36"/>
                    </a:lnTo>
                    <a:lnTo>
                      <a:pt x="0" y="39"/>
                    </a:lnTo>
                    <a:lnTo>
                      <a:pt x="0" y="42"/>
                    </a:lnTo>
                    <a:lnTo>
                      <a:pt x="0" y="45"/>
                    </a:lnTo>
                    <a:lnTo>
                      <a:pt x="2" y="45"/>
                    </a:lnTo>
                    <a:lnTo>
                      <a:pt x="3" y="42"/>
                    </a:lnTo>
                    <a:lnTo>
                      <a:pt x="3" y="39"/>
                    </a:lnTo>
                    <a:lnTo>
                      <a:pt x="3" y="37"/>
                    </a:lnTo>
                    <a:lnTo>
                      <a:pt x="4" y="33"/>
                    </a:lnTo>
                    <a:lnTo>
                      <a:pt x="4" y="30"/>
                    </a:lnTo>
                    <a:lnTo>
                      <a:pt x="5" y="27"/>
                    </a:lnTo>
                    <a:lnTo>
                      <a:pt x="6" y="24"/>
                    </a:lnTo>
                    <a:lnTo>
                      <a:pt x="6" y="20"/>
                    </a:lnTo>
                    <a:lnTo>
                      <a:pt x="7" y="17"/>
                    </a:lnTo>
                    <a:lnTo>
                      <a:pt x="8" y="14"/>
                    </a:lnTo>
                    <a:lnTo>
                      <a:pt x="9" y="11"/>
                    </a:lnTo>
                    <a:lnTo>
                      <a:pt x="9" y="9"/>
                    </a:lnTo>
                    <a:lnTo>
                      <a:pt x="10" y="6"/>
                    </a:lnTo>
                    <a:lnTo>
                      <a:pt x="11" y="5"/>
                    </a:lnTo>
                    <a:lnTo>
                      <a:pt x="12" y="3"/>
                    </a:lnTo>
                    <a:lnTo>
                      <a:pt x="13" y="2"/>
                    </a:lnTo>
                    <a:lnTo>
                      <a:pt x="13" y="2"/>
                    </a:lnTo>
                    <a:lnTo>
                      <a:pt x="12" y="0"/>
                    </a:lnTo>
                    <a:close/>
                  </a:path>
                </a:pathLst>
              </a:custGeom>
              <a:solidFill>
                <a:srgbClr val="000000"/>
              </a:solidFill>
              <a:ln w="9525">
                <a:noFill/>
                <a:round/>
                <a:headEnd/>
                <a:tailEnd/>
              </a:ln>
            </p:spPr>
            <p:txBody>
              <a:bodyPr/>
              <a:lstStyle/>
              <a:p>
                <a:endParaRPr lang="ru-RU"/>
              </a:p>
            </p:txBody>
          </p:sp>
          <p:sp>
            <p:nvSpPr>
              <p:cNvPr id="276" name="Freeform 158"/>
              <p:cNvSpPr>
                <a:spLocks/>
              </p:cNvSpPr>
              <p:nvPr/>
            </p:nvSpPr>
            <p:spPr bwMode="auto">
              <a:xfrm>
                <a:off x="1335" y="1963"/>
                <a:ext cx="16" cy="36"/>
              </a:xfrm>
              <a:custGeom>
                <a:avLst/>
                <a:gdLst/>
                <a:ahLst/>
                <a:cxnLst>
                  <a:cxn ang="0">
                    <a:pos x="14" y="0"/>
                  </a:cxn>
                  <a:cxn ang="0">
                    <a:pos x="14" y="0"/>
                  </a:cxn>
                  <a:cxn ang="0">
                    <a:pos x="11" y="2"/>
                  </a:cxn>
                  <a:cxn ang="0">
                    <a:pos x="9" y="5"/>
                  </a:cxn>
                  <a:cxn ang="0">
                    <a:pos x="8" y="8"/>
                  </a:cxn>
                  <a:cxn ang="0">
                    <a:pos x="7" y="10"/>
                  </a:cxn>
                  <a:cxn ang="0">
                    <a:pos x="6" y="13"/>
                  </a:cxn>
                  <a:cxn ang="0">
                    <a:pos x="5" y="15"/>
                  </a:cxn>
                  <a:cxn ang="0">
                    <a:pos x="4" y="18"/>
                  </a:cxn>
                  <a:cxn ang="0">
                    <a:pos x="4" y="20"/>
                  </a:cxn>
                  <a:cxn ang="0">
                    <a:pos x="3" y="22"/>
                  </a:cxn>
                  <a:cxn ang="0">
                    <a:pos x="3" y="25"/>
                  </a:cxn>
                  <a:cxn ang="0">
                    <a:pos x="3" y="27"/>
                  </a:cxn>
                  <a:cxn ang="0">
                    <a:pos x="3" y="28"/>
                  </a:cxn>
                  <a:cxn ang="0">
                    <a:pos x="2" y="30"/>
                  </a:cxn>
                  <a:cxn ang="0">
                    <a:pos x="2" y="32"/>
                  </a:cxn>
                  <a:cxn ang="0">
                    <a:pos x="1" y="33"/>
                  </a:cxn>
                  <a:cxn ang="0">
                    <a:pos x="0" y="34"/>
                  </a:cxn>
                  <a:cxn ang="0">
                    <a:pos x="1" y="36"/>
                  </a:cxn>
                  <a:cxn ang="0">
                    <a:pos x="3" y="34"/>
                  </a:cxn>
                  <a:cxn ang="0">
                    <a:pos x="4" y="33"/>
                  </a:cxn>
                  <a:cxn ang="0">
                    <a:pos x="5" y="31"/>
                  </a:cxn>
                  <a:cxn ang="0">
                    <a:pos x="5" y="29"/>
                  </a:cxn>
                  <a:cxn ang="0">
                    <a:pos x="6" y="27"/>
                  </a:cxn>
                  <a:cxn ang="0">
                    <a:pos x="6" y="25"/>
                  </a:cxn>
                  <a:cxn ang="0">
                    <a:pos x="6" y="22"/>
                  </a:cxn>
                  <a:cxn ang="0">
                    <a:pos x="6" y="20"/>
                  </a:cxn>
                  <a:cxn ang="0">
                    <a:pos x="7" y="18"/>
                  </a:cxn>
                  <a:cxn ang="0">
                    <a:pos x="7" y="16"/>
                  </a:cxn>
                  <a:cxn ang="0">
                    <a:pos x="8" y="14"/>
                  </a:cxn>
                  <a:cxn ang="0">
                    <a:pos x="8" y="11"/>
                  </a:cxn>
                  <a:cxn ang="0">
                    <a:pos x="10" y="9"/>
                  </a:cxn>
                  <a:cxn ang="0">
                    <a:pos x="11" y="6"/>
                  </a:cxn>
                  <a:cxn ang="0">
                    <a:pos x="13" y="4"/>
                  </a:cxn>
                  <a:cxn ang="0">
                    <a:pos x="16" y="2"/>
                  </a:cxn>
                  <a:cxn ang="0">
                    <a:pos x="16" y="2"/>
                  </a:cxn>
                  <a:cxn ang="0">
                    <a:pos x="14" y="0"/>
                  </a:cxn>
                </a:cxnLst>
                <a:rect l="0" t="0" r="r" b="b"/>
                <a:pathLst>
                  <a:path w="16" h="36">
                    <a:moveTo>
                      <a:pt x="14" y="0"/>
                    </a:moveTo>
                    <a:lnTo>
                      <a:pt x="14" y="0"/>
                    </a:lnTo>
                    <a:lnTo>
                      <a:pt x="11" y="2"/>
                    </a:lnTo>
                    <a:lnTo>
                      <a:pt x="9" y="5"/>
                    </a:lnTo>
                    <a:lnTo>
                      <a:pt x="8" y="8"/>
                    </a:lnTo>
                    <a:lnTo>
                      <a:pt x="7" y="10"/>
                    </a:lnTo>
                    <a:lnTo>
                      <a:pt x="6" y="13"/>
                    </a:lnTo>
                    <a:lnTo>
                      <a:pt x="5" y="15"/>
                    </a:lnTo>
                    <a:lnTo>
                      <a:pt x="4" y="18"/>
                    </a:lnTo>
                    <a:lnTo>
                      <a:pt x="4" y="20"/>
                    </a:lnTo>
                    <a:lnTo>
                      <a:pt x="3" y="22"/>
                    </a:lnTo>
                    <a:lnTo>
                      <a:pt x="3" y="25"/>
                    </a:lnTo>
                    <a:lnTo>
                      <a:pt x="3" y="27"/>
                    </a:lnTo>
                    <a:lnTo>
                      <a:pt x="3" y="28"/>
                    </a:lnTo>
                    <a:lnTo>
                      <a:pt x="2" y="30"/>
                    </a:lnTo>
                    <a:lnTo>
                      <a:pt x="2" y="32"/>
                    </a:lnTo>
                    <a:lnTo>
                      <a:pt x="1" y="33"/>
                    </a:lnTo>
                    <a:lnTo>
                      <a:pt x="0" y="34"/>
                    </a:lnTo>
                    <a:lnTo>
                      <a:pt x="1" y="36"/>
                    </a:lnTo>
                    <a:lnTo>
                      <a:pt x="3" y="34"/>
                    </a:lnTo>
                    <a:lnTo>
                      <a:pt x="4" y="33"/>
                    </a:lnTo>
                    <a:lnTo>
                      <a:pt x="5" y="31"/>
                    </a:lnTo>
                    <a:lnTo>
                      <a:pt x="5" y="29"/>
                    </a:lnTo>
                    <a:lnTo>
                      <a:pt x="6" y="27"/>
                    </a:lnTo>
                    <a:lnTo>
                      <a:pt x="6" y="25"/>
                    </a:lnTo>
                    <a:lnTo>
                      <a:pt x="6" y="22"/>
                    </a:lnTo>
                    <a:lnTo>
                      <a:pt x="6" y="20"/>
                    </a:lnTo>
                    <a:lnTo>
                      <a:pt x="7" y="18"/>
                    </a:lnTo>
                    <a:lnTo>
                      <a:pt x="7" y="16"/>
                    </a:lnTo>
                    <a:lnTo>
                      <a:pt x="8" y="14"/>
                    </a:lnTo>
                    <a:lnTo>
                      <a:pt x="8" y="11"/>
                    </a:lnTo>
                    <a:lnTo>
                      <a:pt x="10" y="9"/>
                    </a:lnTo>
                    <a:lnTo>
                      <a:pt x="11" y="6"/>
                    </a:lnTo>
                    <a:lnTo>
                      <a:pt x="13" y="4"/>
                    </a:lnTo>
                    <a:lnTo>
                      <a:pt x="16" y="2"/>
                    </a:lnTo>
                    <a:lnTo>
                      <a:pt x="16" y="2"/>
                    </a:lnTo>
                    <a:lnTo>
                      <a:pt x="14" y="0"/>
                    </a:lnTo>
                    <a:close/>
                  </a:path>
                </a:pathLst>
              </a:custGeom>
              <a:solidFill>
                <a:srgbClr val="000000"/>
              </a:solidFill>
              <a:ln w="9525">
                <a:noFill/>
                <a:round/>
                <a:headEnd/>
                <a:tailEnd/>
              </a:ln>
            </p:spPr>
            <p:txBody>
              <a:bodyPr/>
              <a:lstStyle/>
              <a:p>
                <a:endParaRPr lang="ru-RU"/>
              </a:p>
            </p:txBody>
          </p:sp>
          <p:sp>
            <p:nvSpPr>
              <p:cNvPr id="277" name="Freeform 159"/>
              <p:cNvSpPr>
                <a:spLocks/>
              </p:cNvSpPr>
              <p:nvPr/>
            </p:nvSpPr>
            <p:spPr bwMode="auto">
              <a:xfrm>
                <a:off x="1349" y="1938"/>
                <a:ext cx="84" cy="27"/>
              </a:xfrm>
              <a:custGeom>
                <a:avLst/>
                <a:gdLst/>
                <a:ahLst/>
                <a:cxnLst>
                  <a:cxn ang="0">
                    <a:pos x="84" y="0"/>
                  </a:cxn>
                  <a:cxn ang="0">
                    <a:pos x="84" y="0"/>
                  </a:cxn>
                  <a:cxn ang="0">
                    <a:pos x="80" y="0"/>
                  </a:cxn>
                  <a:cxn ang="0">
                    <a:pos x="75" y="0"/>
                  </a:cxn>
                  <a:cxn ang="0">
                    <a:pos x="69" y="0"/>
                  </a:cxn>
                  <a:cxn ang="0">
                    <a:pos x="64" y="1"/>
                  </a:cxn>
                  <a:cxn ang="0">
                    <a:pos x="58" y="2"/>
                  </a:cxn>
                  <a:cxn ang="0">
                    <a:pos x="52" y="4"/>
                  </a:cxn>
                  <a:cxn ang="0">
                    <a:pos x="46" y="5"/>
                  </a:cxn>
                  <a:cxn ang="0">
                    <a:pos x="40" y="7"/>
                  </a:cxn>
                  <a:cxn ang="0">
                    <a:pos x="33" y="9"/>
                  </a:cxn>
                  <a:cxn ang="0">
                    <a:pos x="27" y="11"/>
                  </a:cxn>
                  <a:cxn ang="0">
                    <a:pos x="21" y="13"/>
                  </a:cxn>
                  <a:cxn ang="0">
                    <a:pos x="16" y="16"/>
                  </a:cxn>
                  <a:cxn ang="0">
                    <a:pos x="11" y="18"/>
                  </a:cxn>
                  <a:cxn ang="0">
                    <a:pos x="7" y="21"/>
                  </a:cxn>
                  <a:cxn ang="0">
                    <a:pos x="3" y="23"/>
                  </a:cxn>
                  <a:cxn ang="0">
                    <a:pos x="0" y="25"/>
                  </a:cxn>
                  <a:cxn ang="0">
                    <a:pos x="2" y="27"/>
                  </a:cxn>
                  <a:cxn ang="0">
                    <a:pos x="5" y="25"/>
                  </a:cxn>
                  <a:cxn ang="0">
                    <a:pos x="8" y="23"/>
                  </a:cxn>
                  <a:cxn ang="0">
                    <a:pos x="12" y="20"/>
                  </a:cxn>
                  <a:cxn ang="0">
                    <a:pos x="18" y="18"/>
                  </a:cxn>
                  <a:cxn ang="0">
                    <a:pos x="23" y="16"/>
                  </a:cxn>
                  <a:cxn ang="0">
                    <a:pos x="28" y="13"/>
                  </a:cxn>
                  <a:cxn ang="0">
                    <a:pos x="34" y="11"/>
                  </a:cxn>
                  <a:cxn ang="0">
                    <a:pos x="40" y="9"/>
                  </a:cxn>
                  <a:cxn ang="0">
                    <a:pos x="46" y="8"/>
                  </a:cxn>
                  <a:cxn ang="0">
                    <a:pos x="52" y="6"/>
                  </a:cxn>
                  <a:cxn ang="0">
                    <a:pos x="58" y="5"/>
                  </a:cxn>
                  <a:cxn ang="0">
                    <a:pos x="64" y="3"/>
                  </a:cxn>
                  <a:cxn ang="0">
                    <a:pos x="70" y="2"/>
                  </a:cxn>
                  <a:cxn ang="0">
                    <a:pos x="75" y="2"/>
                  </a:cxn>
                  <a:cxn ang="0">
                    <a:pos x="80" y="2"/>
                  </a:cxn>
                  <a:cxn ang="0">
                    <a:pos x="84" y="2"/>
                  </a:cxn>
                  <a:cxn ang="0">
                    <a:pos x="84" y="2"/>
                  </a:cxn>
                  <a:cxn ang="0">
                    <a:pos x="84" y="0"/>
                  </a:cxn>
                </a:cxnLst>
                <a:rect l="0" t="0" r="r" b="b"/>
                <a:pathLst>
                  <a:path w="84" h="27">
                    <a:moveTo>
                      <a:pt x="84" y="0"/>
                    </a:moveTo>
                    <a:lnTo>
                      <a:pt x="84" y="0"/>
                    </a:lnTo>
                    <a:lnTo>
                      <a:pt x="80" y="0"/>
                    </a:lnTo>
                    <a:lnTo>
                      <a:pt x="75" y="0"/>
                    </a:lnTo>
                    <a:lnTo>
                      <a:pt x="69" y="0"/>
                    </a:lnTo>
                    <a:lnTo>
                      <a:pt x="64" y="1"/>
                    </a:lnTo>
                    <a:lnTo>
                      <a:pt x="58" y="2"/>
                    </a:lnTo>
                    <a:lnTo>
                      <a:pt x="52" y="4"/>
                    </a:lnTo>
                    <a:lnTo>
                      <a:pt x="46" y="5"/>
                    </a:lnTo>
                    <a:lnTo>
                      <a:pt x="40" y="7"/>
                    </a:lnTo>
                    <a:lnTo>
                      <a:pt x="33" y="9"/>
                    </a:lnTo>
                    <a:lnTo>
                      <a:pt x="27" y="11"/>
                    </a:lnTo>
                    <a:lnTo>
                      <a:pt x="21" y="13"/>
                    </a:lnTo>
                    <a:lnTo>
                      <a:pt x="16" y="16"/>
                    </a:lnTo>
                    <a:lnTo>
                      <a:pt x="11" y="18"/>
                    </a:lnTo>
                    <a:lnTo>
                      <a:pt x="7" y="21"/>
                    </a:lnTo>
                    <a:lnTo>
                      <a:pt x="3" y="23"/>
                    </a:lnTo>
                    <a:lnTo>
                      <a:pt x="0" y="25"/>
                    </a:lnTo>
                    <a:lnTo>
                      <a:pt x="2" y="27"/>
                    </a:lnTo>
                    <a:lnTo>
                      <a:pt x="5" y="25"/>
                    </a:lnTo>
                    <a:lnTo>
                      <a:pt x="8" y="23"/>
                    </a:lnTo>
                    <a:lnTo>
                      <a:pt x="12" y="20"/>
                    </a:lnTo>
                    <a:lnTo>
                      <a:pt x="18" y="18"/>
                    </a:lnTo>
                    <a:lnTo>
                      <a:pt x="23" y="16"/>
                    </a:lnTo>
                    <a:lnTo>
                      <a:pt x="28" y="13"/>
                    </a:lnTo>
                    <a:lnTo>
                      <a:pt x="34" y="11"/>
                    </a:lnTo>
                    <a:lnTo>
                      <a:pt x="40" y="9"/>
                    </a:lnTo>
                    <a:lnTo>
                      <a:pt x="46" y="8"/>
                    </a:lnTo>
                    <a:lnTo>
                      <a:pt x="52" y="6"/>
                    </a:lnTo>
                    <a:lnTo>
                      <a:pt x="58" y="5"/>
                    </a:lnTo>
                    <a:lnTo>
                      <a:pt x="64" y="3"/>
                    </a:lnTo>
                    <a:lnTo>
                      <a:pt x="70" y="2"/>
                    </a:lnTo>
                    <a:lnTo>
                      <a:pt x="75" y="2"/>
                    </a:lnTo>
                    <a:lnTo>
                      <a:pt x="80" y="2"/>
                    </a:lnTo>
                    <a:lnTo>
                      <a:pt x="84" y="2"/>
                    </a:lnTo>
                    <a:lnTo>
                      <a:pt x="84" y="2"/>
                    </a:lnTo>
                    <a:lnTo>
                      <a:pt x="84" y="0"/>
                    </a:lnTo>
                    <a:close/>
                  </a:path>
                </a:pathLst>
              </a:custGeom>
              <a:solidFill>
                <a:srgbClr val="000000"/>
              </a:solidFill>
              <a:ln w="9525">
                <a:noFill/>
                <a:round/>
                <a:headEnd/>
                <a:tailEnd/>
              </a:ln>
            </p:spPr>
            <p:txBody>
              <a:bodyPr/>
              <a:lstStyle/>
              <a:p>
                <a:endParaRPr lang="ru-RU"/>
              </a:p>
            </p:txBody>
          </p:sp>
          <p:sp>
            <p:nvSpPr>
              <p:cNvPr id="278" name="Freeform 160"/>
              <p:cNvSpPr>
                <a:spLocks/>
              </p:cNvSpPr>
              <p:nvPr/>
            </p:nvSpPr>
            <p:spPr bwMode="auto">
              <a:xfrm>
                <a:off x="1463" y="2029"/>
                <a:ext cx="32" cy="7"/>
              </a:xfrm>
              <a:custGeom>
                <a:avLst/>
                <a:gdLst/>
                <a:ahLst/>
                <a:cxnLst>
                  <a:cxn ang="0">
                    <a:pos x="0" y="7"/>
                  </a:cxn>
                  <a:cxn ang="0">
                    <a:pos x="32" y="4"/>
                  </a:cxn>
                  <a:cxn ang="0">
                    <a:pos x="20" y="0"/>
                  </a:cxn>
                  <a:cxn ang="0">
                    <a:pos x="0" y="7"/>
                  </a:cxn>
                </a:cxnLst>
                <a:rect l="0" t="0" r="r" b="b"/>
                <a:pathLst>
                  <a:path w="32" h="7">
                    <a:moveTo>
                      <a:pt x="0" y="7"/>
                    </a:moveTo>
                    <a:lnTo>
                      <a:pt x="32" y="4"/>
                    </a:lnTo>
                    <a:lnTo>
                      <a:pt x="20" y="0"/>
                    </a:lnTo>
                    <a:lnTo>
                      <a:pt x="0" y="7"/>
                    </a:lnTo>
                    <a:close/>
                  </a:path>
                </a:pathLst>
              </a:custGeom>
              <a:solidFill>
                <a:srgbClr val="000000"/>
              </a:solidFill>
              <a:ln w="9525">
                <a:noFill/>
                <a:round/>
                <a:headEnd/>
                <a:tailEnd/>
              </a:ln>
            </p:spPr>
            <p:txBody>
              <a:bodyPr/>
              <a:lstStyle/>
              <a:p>
                <a:endParaRPr lang="ru-RU"/>
              </a:p>
            </p:txBody>
          </p:sp>
          <p:sp>
            <p:nvSpPr>
              <p:cNvPr id="279" name="Freeform 161"/>
              <p:cNvSpPr>
                <a:spLocks/>
              </p:cNvSpPr>
              <p:nvPr/>
            </p:nvSpPr>
            <p:spPr bwMode="auto">
              <a:xfrm>
                <a:off x="1463" y="2032"/>
                <a:ext cx="38" cy="5"/>
              </a:xfrm>
              <a:custGeom>
                <a:avLst/>
                <a:gdLst/>
                <a:ahLst/>
                <a:cxnLst>
                  <a:cxn ang="0">
                    <a:pos x="32" y="2"/>
                  </a:cxn>
                  <a:cxn ang="0">
                    <a:pos x="32" y="0"/>
                  </a:cxn>
                  <a:cxn ang="0">
                    <a:pos x="0" y="3"/>
                  </a:cxn>
                  <a:cxn ang="0">
                    <a:pos x="0" y="5"/>
                  </a:cxn>
                  <a:cxn ang="0">
                    <a:pos x="33" y="2"/>
                  </a:cxn>
                  <a:cxn ang="0">
                    <a:pos x="33" y="0"/>
                  </a:cxn>
                  <a:cxn ang="0">
                    <a:pos x="33" y="2"/>
                  </a:cxn>
                  <a:cxn ang="0">
                    <a:pos x="38" y="1"/>
                  </a:cxn>
                  <a:cxn ang="0">
                    <a:pos x="33" y="0"/>
                  </a:cxn>
                  <a:cxn ang="0">
                    <a:pos x="32" y="2"/>
                  </a:cxn>
                </a:cxnLst>
                <a:rect l="0" t="0" r="r" b="b"/>
                <a:pathLst>
                  <a:path w="38" h="5">
                    <a:moveTo>
                      <a:pt x="32" y="2"/>
                    </a:moveTo>
                    <a:lnTo>
                      <a:pt x="32" y="0"/>
                    </a:lnTo>
                    <a:lnTo>
                      <a:pt x="0" y="3"/>
                    </a:lnTo>
                    <a:lnTo>
                      <a:pt x="0" y="5"/>
                    </a:lnTo>
                    <a:lnTo>
                      <a:pt x="33" y="2"/>
                    </a:lnTo>
                    <a:lnTo>
                      <a:pt x="33" y="0"/>
                    </a:lnTo>
                    <a:lnTo>
                      <a:pt x="33" y="2"/>
                    </a:lnTo>
                    <a:lnTo>
                      <a:pt x="38" y="1"/>
                    </a:lnTo>
                    <a:lnTo>
                      <a:pt x="33" y="0"/>
                    </a:lnTo>
                    <a:lnTo>
                      <a:pt x="32" y="2"/>
                    </a:lnTo>
                    <a:close/>
                  </a:path>
                </a:pathLst>
              </a:custGeom>
              <a:solidFill>
                <a:srgbClr val="000000"/>
              </a:solidFill>
              <a:ln w="9525">
                <a:noFill/>
                <a:round/>
                <a:headEnd/>
                <a:tailEnd/>
              </a:ln>
            </p:spPr>
            <p:txBody>
              <a:bodyPr/>
              <a:lstStyle/>
              <a:p>
                <a:endParaRPr lang="ru-RU"/>
              </a:p>
            </p:txBody>
          </p:sp>
          <p:sp>
            <p:nvSpPr>
              <p:cNvPr id="280" name="Freeform 162"/>
              <p:cNvSpPr>
                <a:spLocks/>
              </p:cNvSpPr>
              <p:nvPr/>
            </p:nvSpPr>
            <p:spPr bwMode="auto">
              <a:xfrm>
                <a:off x="1482" y="2027"/>
                <a:ext cx="14" cy="7"/>
              </a:xfrm>
              <a:custGeom>
                <a:avLst/>
                <a:gdLst/>
                <a:ahLst/>
                <a:cxnLst>
                  <a:cxn ang="0">
                    <a:pos x="1" y="3"/>
                  </a:cxn>
                  <a:cxn ang="0">
                    <a:pos x="0" y="3"/>
                  </a:cxn>
                  <a:cxn ang="0">
                    <a:pos x="13" y="7"/>
                  </a:cxn>
                  <a:cxn ang="0">
                    <a:pos x="14" y="5"/>
                  </a:cxn>
                  <a:cxn ang="0">
                    <a:pos x="1" y="0"/>
                  </a:cxn>
                  <a:cxn ang="0">
                    <a:pos x="0" y="0"/>
                  </a:cxn>
                  <a:cxn ang="0">
                    <a:pos x="1" y="0"/>
                  </a:cxn>
                  <a:cxn ang="0">
                    <a:pos x="1" y="0"/>
                  </a:cxn>
                  <a:cxn ang="0">
                    <a:pos x="0" y="0"/>
                  </a:cxn>
                  <a:cxn ang="0">
                    <a:pos x="1" y="3"/>
                  </a:cxn>
                </a:cxnLst>
                <a:rect l="0" t="0" r="r" b="b"/>
                <a:pathLst>
                  <a:path w="14" h="7">
                    <a:moveTo>
                      <a:pt x="1" y="3"/>
                    </a:moveTo>
                    <a:lnTo>
                      <a:pt x="0" y="3"/>
                    </a:lnTo>
                    <a:lnTo>
                      <a:pt x="13" y="7"/>
                    </a:lnTo>
                    <a:lnTo>
                      <a:pt x="14" y="5"/>
                    </a:lnTo>
                    <a:lnTo>
                      <a:pt x="1" y="0"/>
                    </a:lnTo>
                    <a:lnTo>
                      <a:pt x="0" y="0"/>
                    </a:lnTo>
                    <a:lnTo>
                      <a:pt x="1" y="0"/>
                    </a:lnTo>
                    <a:lnTo>
                      <a:pt x="1" y="0"/>
                    </a:lnTo>
                    <a:lnTo>
                      <a:pt x="0" y="0"/>
                    </a:lnTo>
                    <a:lnTo>
                      <a:pt x="1" y="3"/>
                    </a:lnTo>
                    <a:close/>
                  </a:path>
                </a:pathLst>
              </a:custGeom>
              <a:solidFill>
                <a:srgbClr val="000000"/>
              </a:solidFill>
              <a:ln w="9525">
                <a:noFill/>
                <a:round/>
                <a:headEnd/>
                <a:tailEnd/>
              </a:ln>
            </p:spPr>
            <p:txBody>
              <a:bodyPr/>
              <a:lstStyle/>
              <a:p>
                <a:endParaRPr lang="ru-RU"/>
              </a:p>
            </p:txBody>
          </p:sp>
          <p:sp>
            <p:nvSpPr>
              <p:cNvPr id="281" name="Freeform 163"/>
              <p:cNvSpPr>
                <a:spLocks/>
              </p:cNvSpPr>
              <p:nvPr/>
            </p:nvSpPr>
            <p:spPr bwMode="auto">
              <a:xfrm>
                <a:off x="1455" y="2027"/>
                <a:ext cx="28" cy="11"/>
              </a:xfrm>
              <a:custGeom>
                <a:avLst/>
                <a:gdLst/>
                <a:ahLst/>
                <a:cxnLst>
                  <a:cxn ang="0">
                    <a:pos x="8" y="8"/>
                  </a:cxn>
                  <a:cxn ang="0">
                    <a:pos x="8" y="10"/>
                  </a:cxn>
                  <a:cxn ang="0">
                    <a:pos x="28" y="3"/>
                  </a:cxn>
                  <a:cxn ang="0">
                    <a:pos x="27" y="0"/>
                  </a:cxn>
                  <a:cxn ang="0">
                    <a:pos x="8" y="8"/>
                  </a:cxn>
                  <a:cxn ang="0">
                    <a:pos x="8" y="10"/>
                  </a:cxn>
                  <a:cxn ang="0">
                    <a:pos x="8" y="8"/>
                  </a:cxn>
                  <a:cxn ang="0">
                    <a:pos x="0" y="11"/>
                  </a:cxn>
                  <a:cxn ang="0">
                    <a:pos x="8" y="10"/>
                  </a:cxn>
                  <a:cxn ang="0">
                    <a:pos x="8" y="8"/>
                  </a:cxn>
                </a:cxnLst>
                <a:rect l="0" t="0" r="r" b="b"/>
                <a:pathLst>
                  <a:path w="28" h="11">
                    <a:moveTo>
                      <a:pt x="8" y="8"/>
                    </a:moveTo>
                    <a:lnTo>
                      <a:pt x="8" y="10"/>
                    </a:lnTo>
                    <a:lnTo>
                      <a:pt x="28" y="3"/>
                    </a:lnTo>
                    <a:lnTo>
                      <a:pt x="27" y="0"/>
                    </a:lnTo>
                    <a:lnTo>
                      <a:pt x="8" y="8"/>
                    </a:lnTo>
                    <a:lnTo>
                      <a:pt x="8" y="10"/>
                    </a:lnTo>
                    <a:lnTo>
                      <a:pt x="8" y="8"/>
                    </a:lnTo>
                    <a:lnTo>
                      <a:pt x="0" y="11"/>
                    </a:lnTo>
                    <a:lnTo>
                      <a:pt x="8" y="10"/>
                    </a:lnTo>
                    <a:lnTo>
                      <a:pt x="8" y="8"/>
                    </a:lnTo>
                    <a:close/>
                  </a:path>
                </a:pathLst>
              </a:custGeom>
              <a:solidFill>
                <a:srgbClr val="000000"/>
              </a:solidFill>
              <a:ln w="9525">
                <a:noFill/>
                <a:round/>
                <a:headEnd/>
                <a:tailEnd/>
              </a:ln>
            </p:spPr>
            <p:txBody>
              <a:bodyPr/>
              <a:lstStyle/>
              <a:p>
                <a:endParaRPr lang="ru-RU"/>
              </a:p>
            </p:txBody>
          </p:sp>
          <p:sp>
            <p:nvSpPr>
              <p:cNvPr id="282" name="Freeform 164"/>
              <p:cNvSpPr>
                <a:spLocks/>
              </p:cNvSpPr>
              <p:nvPr/>
            </p:nvSpPr>
            <p:spPr bwMode="auto">
              <a:xfrm>
                <a:off x="1470" y="2052"/>
                <a:ext cx="15" cy="12"/>
              </a:xfrm>
              <a:custGeom>
                <a:avLst/>
                <a:gdLst/>
                <a:ahLst/>
                <a:cxnLst>
                  <a:cxn ang="0">
                    <a:pos x="8" y="12"/>
                  </a:cxn>
                  <a:cxn ang="0">
                    <a:pos x="9" y="12"/>
                  </a:cxn>
                  <a:cxn ang="0">
                    <a:pos x="11" y="12"/>
                  </a:cxn>
                  <a:cxn ang="0">
                    <a:pos x="12" y="11"/>
                  </a:cxn>
                  <a:cxn ang="0">
                    <a:pos x="13" y="10"/>
                  </a:cxn>
                  <a:cxn ang="0">
                    <a:pos x="14" y="9"/>
                  </a:cxn>
                  <a:cxn ang="0">
                    <a:pos x="15" y="8"/>
                  </a:cxn>
                  <a:cxn ang="0">
                    <a:pos x="15" y="7"/>
                  </a:cxn>
                  <a:cxn ang="0">
                    <a:pos x="15" y="6"/>
                  </a:cxn>
                  <a:cxn ang="0">
                    <a:pos x="15" y="4"/>
                  </a:cxn>
                  <a:cxn ang="0">
                    <a:pos x="15" y="3"/>
                  </a:cxn>
                  <a:cxn ang="0">
                    <a:pos x="14" y="2"/>
                  </a:cxn>
                  <a:cxn ang="0">
                    <a:pos x="13" y="1"/>
                  </a:cxn>
                  <a:cxn ang="0">
                    <a:pos x="12" y="1"/>
                  </a:cxn>
                  <a:cxn ang="0">
                    <a:pos x="11" y="0"/>
                  </a:cxn>
                  <a:cxn ang="0">
                    <a:pos x="9" y="0"/>
                  </a:cxn>
                  <a:cxn ang="0">
                    <a:pos x="8" y="0"/>
                  </a:cxn>
                  <a:cxn ang="0">
                    <a:pos x="7" y="0"/>
                  </a:cxn>
                  <a:cxn ang="0">
                    <a:pos x="5" y="0"/>
                  </a:cxn>
                  <a:cxn ang="0">
                    <a:pos x="4" y="1"/>
                  </a:cxn>
                  <a:cxn ang="0">
                    <a:pos x="3" y="1"/>
                  </a:cxn>
                  <a:cxn ang="0">
                    <a:pos x="2" y="2"/>
                  </a:cxn>
                  <a:cxn ang="0">
                    <a:pos x="1" y="3"/>
                  </a:cxn>
                  <a:cxn ang="0">
                    <a:pos x="0" y="4"/>
                  </a:cxn>
                  <a:cxn ang="0">
                    <a:pos x="0" y="6"/>
                  </a:cxn>
                  <a:cxn ang="0">
                    <a:pos x="0" y="7"/>
                  </a:cxn>
                  <a:cxn ang="0">
                    <a:pos x="1" y="8"/>
                  </a:cxn>
                  <a:cxn ang="0">
                    <a:pos x="2" y="9"/>
                  </a:cxn>
                  <a:cxn ang="0">
                    <a:pos x="3" y="10"/>
                  </a:cxn>
                  <a:cxn ang="0">
                    <a:pos x="4" y="11"/>
                  </a:cxn>
                  <a:cxn ang="0">
                    <a:pos x="5" y="12"/>
                  </a:cxn>
                  <a:cxn ang="0">
                    <a:pos x="7" y="12"/>
                  </a:cxn>
                  <a:cxn ang="0">
                    <a:pos x="8" y="12"/>
                  </a:cxn>
                </a:cxnLst>
                <a:rect l="0" t="0" r="r" b="b"/>
                <a:pathLst>
                  <a:path w="15" h="12">
                    <a:moveTo>
                      <a:pt x="8" y="12"/>
                    </a:moveTo>
                    <a:lnTo>
                      <a:pt x="9" y="12"/>
                    </a:lnTo>
                    <a:lnTo>
                      <a:pt x="11" y="12"/>
                    </a:lnTo>
                    <a:lnTo>
                      <a:pt x="12" y="11"/>
                    </a:lnTo>
                    <a:lnTo>
                      <a:pt x="13" y="10"/>
                    </a:lnTo>
                    <a:lnTo>
                      <a:pt x="14" y="9"/>
                    </a:lnTo>
                    <a:lnTo>
                      <a:pt x="15" y="8"/>
                    </a:lnTo>
                    <a:lnTo>
                      <a:pt x="15" y="7"/>
                    </a:lnTo>
                    <a:lnTo>
                      <a:pt x="15" y="6"/>
                    </a:lnTo>
                    <a:lnTo>
                      <a:pt x="15" y="4"/>
                    </a:lnTo>
                    <a:lnTo>
                      <a:pt x="15" y="3"/>
                    </a:lnTo>
                    <a:lnTo>
                      <a:pt x="14" y="2"/>
                    </a:lnTo>
                    <a:lnTo>
                      <a:pt x="13" y="1"/>
                    </a:lnTo>
                    <a:lnTo>
                      <a:pt x="12" y="1"/>
                    </a:lnTo>
                    <a:lnTo>
                      <a:pt x="11" y="0"/>
                    </a:lnTo>
                    <a:lnTo>
                      <a:pt x="9" y="0"/>
                    </a:lnTo>
                    <a:lnTo>
                      <a:pt x="8" y="0"/>
                    </a:lnTo>
                    <a:lnTo>
                      <a:pt x="7" y="0"/>
                    </a:lnTo>
                    <a:lnTo>
                      <a:pt x="5" y="0"/>
                    </a:lnTo>
                    <a:lnTo>
                      <a:pt x="4" y="1"/>
                    </a:lnTo>
                    <a:lnTo>
                      <a:pt x="3" y="1"/>
                    </a:lnTo>
                    <a:lnTo>
                      <a:pt x="2" y="2"/>
                    </a:lnTo>
                    <a:lnTo>
                      <a:pt x="1" y="3"/>
                    </a:lnTo>
                    <a:lnTo>
                      <a:pt x="0" y="4"/>
                    </a:lnTo>
                    <a:lnTo>
                      <a:pt x="0" y="6"/>
                    </a:lnTo>
                    <a:lnTo>
                      <a:pt x="0" y="7"/>
                    </a:lnTo>
                    <a:lnTo>
                      <a:pt x="1" y="8"/>
                    </a:lnTo>
                    <a:lnTo>
                      <a:pt x="2" y="9"/>
                    </a:lnTo>
                    <a:lnTo>
                      <a:pt x="3" y="10"/>
                    </a:lnTo>
                    <a:lnTo>
                      <a:pt x="4" y="11"/>
                    </a:lnTo>
                    <a:lnTo>
                      <a:pt x="5" y="12"/>
                    </a:lnTo>
                    <a:lnTo>
                      <a:pt x="7" y="12"/>
                    </a:lnTo>
                    <a:lnTo>
                      <a:pt x="8" y="12"/>
                    </a:lnTo>
                    <a:close/>
                  </a:path>
                </a:pathLst>
              </a:custGeom>
              <a:solidFill>
                <a:srgbClr val="000000"/>
              </a:solidFill>
              <a:ln w="9525">
                <a:noFill/>
                <a:round/>
                <a:headEnd/>
                <a:tailEnd/>
              </a:ln>
            </p:spPr>
            <p:txBody>
              <a:bodyPr/>
              <a:lstStyle/>
              <a:p>
                <a:endParaRPr lang="ru-RU"/>
              </a:p>
            </p:txBody>
          </p:sp>
          <p:sp>
            <p:nvSpPr>
              <p:cNvPr id="283" name="Freeform 165"/>
              <p:cNvSpPr>
                <a:spLocks/>
              </p:cNvSpPr>
              <p:nvPr/>
            </p:nvSpPr>
            <p:spPr bwMode="auto">
              <a:xfrm>
                <a:off x="1478" y="2058"/>
                <a:ext cx="8" cy="7"/>
              </a:xfrm>
              <a:custGeom>
                <a:avLst/>
                <a:gdLst/>
                <a:ahLst/>
                <a:cxnLst>
                  <a:cxn ang="0">
                    <a:pos x="6" y="0"/>
                  </a:cxn>
                  <a:cxn ang="0">
                    <a:pos x="6" y="0"/>
                  </a:cxn>
                  <a:cxn ang="0">
                    <a:pos x="6" y="0"/>
                  </a:cxn>
                  <a:cxn ang="0">
                    <a:pos x="6" y="1"/>
                  </a:cxn>
                  <a:cxn ang="0">
                    <a:pos x="5" y="2"/>
                  </a:cxn>
                  <a:cxn ang="0">
                    <a:pos x="4" y="3"/>
                  </a:cxn>
                  <a:cxn ang="0">
                    <a:pos x="4" y="4"/>
                  </a:cxn>
                  <a:cxn ang="0">
                    <a:pos x="2" y="4"/>
                  </a:cxn>
                  <a:cxn ang="0">
                    <a:pos x="1" y="5"/>
                  </a:cxn>
                  <a:cxn ang="0">
                    <a:pos x="0" y="5"/>
                  </a:cxn>
                  <a:cxn ang="0">
                    <a:pos x="0" y="7"/>
                  </a:cxn>
                  <a:cxn ang="0">
                    <a:pos x="2" y="7"/>
                  </a:cxn>
                  <a:cxn ang="0">
                    <a:pos x="3" y="6"/>
                  </a:cxn>
                  <a:cxn ang="0">
                    <a:pos x="5" y="6"/>
                  </a:cxn>
                  <a:cxn ang="0">
                    <a:pos x="6" y="5"/>
                  </a:cxn>
                  <a:cxn ang="0">
                    <a:pos x="7" y="4"/>
                  </a:cxn>
                  <a:cxn ang="0">
                    <a:pos x="8" y="3"/>
                  </a:cxn>
                  <a:cxn ang="0">
                    <a:pos x="8" y="1"/>
                  </a:cxn>
                  <a:cxn ang="0">
                    <a:pos x="8" y="0"/>
                  </a:cxn>
                  <a:cxn ang="0">
                    <a:pos x="8" y="0"/>
                  </a:cxn>
                  <a:cxn ang="0">
                    <a:pos x="6" y="0"/>
                  </a:cxn>
                </a:cxnLst>
                <a:rect l="0" t="0" r="r" b="b"/>
                <a:pathLst>
                  <a:path w="8" h="7">
                    <a:moveTo>
                      <a:pt x="6" y="0"/>
                    </a:moveTo>
                    <a:lnTo>
                      <a:pt x="6" y="0"/>
                    </a:lnTo>
                    <a:lnTo>
                      <a:pt x="6" y="0"/>
                    </a:lnTo>
                    <a:lnTo>
                      <a:pt x="6" y="1"/>
                    </a:lnTo>
                    <a:lnTo>
                      <a:pt x="5" y="2"/>
                    </a:lnTo>
                    <a:lnTo>
                      <a:pt x="4" y="3"/>
                    </a:lnTo>
                    <a:lnTo>
                      <a:pt x="4" y="4"/>
                    </a:lnTo>
                    <a:lnTo>
                      <a:pt x="2" y="4"/>
                    </a:lnTo>
                    <a:lnTo>
                      <a:pt x="1" y="5"/>
                    </a:lnTo>
                    <a:lnTo>
                      <a:pt x="0" y="5"/>
                    </a:lnTo>
                    <a:lnTo>
                      <a:pt x="0" y="7"/>
                    </a:lnTo>
                    <a:lnTo>
                      <a:pt x="2" y="7"/>
                    </a:lnTo>
                    <a:lnTo>
                      <a:pt x="3" y="6"/>
                    </a:lnTo>
                    <a:lnTo>
                      <a:pt x="5" y="6"/>
                    </a:lnTo>
                    <a:lnTo>
                      <a:pt x="6" y="5"/>
                    </a:lnTo>
                    <a:lnTo>
                      <a:pt x="7" y="4"/>
                    </a:lnTo>
                    <a:lnTo>
                      <a:pt x="8" y="3"/>
                    </a:lnTo>
                    <a:lnTo>
                      <a:pt x="8" y="1"/>
                    </a:lnTo>
                    <a:lnTo>
                      <a:pt x="8" y="0"/>
                    </a:lnTo>
                    <a:lnTo>
                      <a:pt x="8" y="0"/>
                    </a:lnTo>
                    <a:lnTo>
                      <a:pt x="6" y="0"/>
                    </a:lnTo>
                    <a:close/>
                  </a:path>
                </a:pathLst>
              </a:custGeom>
              <a:solidFill>
                <a:srgbClr val="000000"/>
              </a:solidFill>
              <a:ln w="9525">
                <a:noFill/>
                <a:round/>
                <a:headEnd/>
                <a:tailEnd/>
              </a:ln>
            </p:spPr>
            <p:txBody>
              <a:bodyPr/>
              <a:lstStyle/>
              <a:p>
                <a:endParaRPr lang="ru-RU"/>
              </a:p>
            </p:txBody>
          </p:sp>
          <p:sp>
            <p:nvSpPr>
              <p:cNvPr id="284" name="Freeform 166"/>
              <p:cNvSpPr>
                <a:spLocks/>
              </p:cNvSpPr>
              <p:nvPr/>
            </p:nvSpPr>
            <p:spPr bwMode="auto">
              <a:xfrm>
                <a:off x="1478" y="2050"/>
                <a:ext cx="8" cy="8"/>
              </a:xfrm>
              <a:custGeom>
                <a:avLst/>
                <a:gdLst/>
                <a:ahLst/>
                <a:cxnLst>
                  <a:cxn ang="0">
                    <a:pos x="0" y="3"/>
                  </a:cxn>
                  <a:cxn ang="0">
                    <a:pos x="0" y="3"/>
                  </a:cxn>
                  <a:cxn ang="0">
                    <a:pos x="1" y="3"/>
                  </a:cxn>
                  <a:cxn ang="0">
                    <a:pos x="2" y="3"/>
                  </a:cxn>
                  <a:cxn ang="0">
                    <a:pos x="4" y="3"/>
                  </a:cxn>
                  <a:cxn ang="0">
                    <a:pos x="4" y="4"/>
                  </a:cxn>
                  <a:cxn ang="0">
                    <a:pos x="5" y="5"/>
                  </a:cxn>
                  <a:cxn ang="0">
                    <a:pos x="6" y="6"/>
                  </a:cxn>
                  <a:cxn ang="0">
                    <a:pos x="6" y="7"/>
                  </a:cxn>
                  <a:cxn ang="0">
                    <a:pos x="6" y="8"/>
                  </a:cxn>
                  <a:cxn ang="0">
                    <a:pos x="8" y="8"/>
                  </a:cxn>
                  <a:cxn ang="0">
                    <a:pos x="8" y="6"/>
                  </a:cxn>
                  <a:cxn ang="0">
                    <a:pos x="8" y="5"/>
                  </a:cxn>
                  <a:cxn ang="0">
                    <a:pos x="7" y="3"/>
                  </a:cxn>
                  <a:cxn ang="0">
                    <a:pos x="6" y="3"/>
                  </a:cxn>
                  <a:cxn ang="0">
                    <a:pos x="5" y="2"/>
                  </a:cxn>
                  <a:cxn ang="0">
                    <a:pos x="3" y="1"/>
                  </a:cxn>
                  <a:cxn ang="0">
                    <a:pos x="2" y="0"/>
                  </a:cxn>
                  <a:cxn ang="0">
                    <a:pos x="0" y="0"/>
                  </a:cxn>
                  <a:cxn ang="0">
                    <a:pos x="0" y="0"/>
                  </a:cxn>
                  <a:cxn ang="0">
                    <a:pos x="0" y="3"/>
                  </a:cxn>
                </a:cxnLst>
                <a:rect l="0" t="0" r="r" b="b"/>
                <a:pathLst>
                  <a:path w="8" h="8">
                    <a:moveTo>
                      <a:pt x="0" y="3"/>
                    </a:moveTo>
                    <a:lnTo>
                      <a:pt x="0" y="3"/>
                    </a:lnTo>
                    <a:lnTo>
                      <a:pt x="1" y="3"/>
                    </a:lnTo>
                    <a:lnTo>
                      <a:pt x="2" y="3"/>
                    </a:lnTo>
                    <a:lnTo>
                      <a:pt x="4" y="3"/>
                    </a:lnTo>
                    <a:lnTo>
                      <a:pt x="4" y="4"/>
                    </a:lnTo>
                    <a:lnTo>
                      <a:pt x="5" y="5"/>
                    </a:lnTo>
                    <a:lnTo>
                      <a:pt x="6" y="6"/>
                    </a:lnTo>
                    <a:lnTo>
                      <a:pt x="6" y="7"/>
                    </a:lnTo>
                    <a:lnTo>
                      <a:pt x="6" y="8"/>
                    </a:lnTo>
                    <a:lnTo>
                      <a:pt x="8" y="8"/>
                    </a:lnTo>
                    <a:lnTo>
                      <a:pt x="8" y="6"/>
                    </a:lnTo>
                    <a:lnTo>
                      <a:pt x="8" y="5"/>
                    </a:lnTo>
                    <a:lnTo>
                      <a:pt x="7" y="3"/>
                    </a:lnTo>
                    <a:lnTo>
                      <a:pt x="6" y="3"/>
                    </a:lnTo>
                    <a:lnTo>
                      <a:pt x="5" y="2"/>
                    </a:lnTo>
                    <a:lnTo>
                      <a:pt x="3" y="1"/>
                    </a:lnTo>
                    <a:lnTo>
                      <a:pt x="2" y="0"/>
                    </a:lnTo>
                    <a:lnTo>
                      <a:pt x="0" y="0"/>
                    </a:lnTo>
                    <a:lnTo>
                      <a:pt x="0" y="0"/>
                    </a:lnTo>
                    <a:lnTo>
                      <a:pt x="0" y="3"/>
                    </a:lnTo>
                    <a:close/>
                  </a:path>
                </a:pathLst>
              </a:custGeom>
              <a:solidFill>
                <a:srgbClr val="000000"/>
              </a:solidFill>
              <a:ln w="9525">
                <a:noFill/>
                <a:round/>
                <a:headEnd/>
                <a:tailEnd/>
              </a:ln>
            </p:spPr>
            <p:txBody>
              <a:bodyPr/>
              <a:lstStyle/>
              <a:p>
                <a:endParaRPr lang="ru-RU"/>
              </a:p>
            </p:txBody>
          </p:sp>
          <p:sp>
            <p:nvSpPr>
              <p:cNvPr id="285" name="Freeform 167"/>
              <p:cNvSpPr>
                <a:spLocks/>
              </p:cNvSpPr>
              <p:nvPr/>
            </p:nvSpPr>
            <p:spPr bwMode="auto">
              <a:xfrm>
                <a:off x="1469" y="2050"/>
                <a:ext cx="9" cy="8"/>
              </a:xfrm>
              <a:custGeom>
                <a:avLst/>
                <a:gdLst/>
                <a:ahLst/>
                <a:cxnLst>
                  <a:cxn ang="0">
                    <a:pos x="3" y="8"/>
                  </a:cxn>
                  <a:cxn ang="0">
                    <a:pos x="3" y="8"/>
                  </a:cxn>
                  <a:cxn ang="0">
                    <a:pos x="3" y="7"/>
                  </a:cxn>
                  <a:cxn ang="0">
                    <a:pos x="3" y="6"/>
                  </a:cxn>
                  <a:cxn ang="0">
                    <a:pos x="4" y="5"/>
                  </a:cxn>
                  <a:cxn ang="0">
                    <a:pos x="4" y="4"/>
                  </a:cxn>
                  <a:cxn ang="0">
                    <a:pos x="5" y="3"/>
                  </a:cxn>
                  <a:cxn ang="0">
                    <a:pos x="6" y="3"/>
                  </a:cxn>
                  <a:cxn ang="0">
                    <a:pos x="8" y="3"/>
                  </a:cxn>
                  <a:cxn ang="0">
                    <a:pos x="9" y="3"/>
                  </a:cxn>
                  <a:cxn ang="0">
                    <a:pos x="9" y="0"/>
                  </a:cxn>
                  <a:cxn ang="0">
                    <a:pos x="7" y="0"/>
                  </a:cxn>
                  <a:cxn ang="0">
                    <a:pos x="6" y="1"/>
                  </a:cxn>
                  <a:cxn ang="0">
                    <a:pos x="4" y="2"/>
                  </a:cxn>
                  <a:cxn ang="0">
                    <a:pos x="3" y="3"/>
                  </a:cxn>
                  <a:cxn ang="0">
                    <a:pos x="2" y="3"/>
                  </a:cxn>
                  <a:cxn ang="0">
                    <a:pos x="1" y="5"/>
                  </a:cxn>
                  <a:cxn ang="0">
                    <a:pos x="1" y="6"/>
                  </a:cxn>
                  <a:cxn ang="0">
                    <a:pos x="0" y="8"/>
                  </a:cxn>
                  <a:cxn ang="0">
                    <a:pos x="0" y="8"/>
                  </a:cxn>
                  <a:cxn ang="0">
                    <a:pos x="3" y="8"/>
                  </a:cxn>
                </a:cxnLst>
                <a:rect l="0" t="0" r="r" b="b"/>
                <a:pathLst>
                  <a:path w="9" h="8">
                    <a:moveTo>
                      <a:pt x="3" y="8"/>
                    </a:moveTo>
                    <a:lnTo>
                      <a:pt x="3" y="8"/>
                    </a:lnTo>
                    <a:lnTo>
                      <a:pt x="3" y="7"/>
                    </a:lnTo>
                    <a:lnTo>
                      <a:pt x="3" y="6"/>
                    </a:lnTo>
                    <a:lnTo>
                      <a:pt x="4" y="5"/>
                    </a:lnTo>
                    <a:lnTo>
                      <a:pt x="4" y="4"/>
                    </a:lnTo>
                    <a:lnTo>
                      <a:pt x="5" y="3"/>
                    </a:lnTo>
                    <a:lnTo>
                      <a:pt x="6" y="3"/>
                    </a:lnTo>
                    <a:lnTo>
                      <a:pt x="8" y="3"/>
                    </a:lnTo>
                    <a:lnTo>
                      <a:pt x="9" y="3"/>
                    </a:lnTo>
                    <a:lnTo>
                      <a:pt x="9" y="0"/>
                    </a:lnTo>
                    <a:lnTo>
                      <a:pt x="7" y="0"/>
                    </a:lnTo>
                    <a:lnTo>
                      <a:pt x="6" y="1"/>
                    </a:lnTo>
                    <a:lnTo>
                      <a:pt x="4" y="2"/>
                    </a:lnTo>
                    <a:lnTo>
                      <a:pt x="3" y="3"/>
                    </a:lnTo>
                    <a:lnTo>
                      <a:pt x="2" y="3"/>
                    </a:lnTo>
                    <a:lnTo>
                      <a:pt x="1" y="5"/>
                    </a:lnTo>
                    <a:lnTo>
                      <a:pt x="1" y="6"/>
                    </a:lnTo>
                    <a:lnTo>
                      <a:pt x="0" y="8"/>
                    </a:lnTo>
                    <a:lnTo>
                      <a:pt x="0" y="8"/>
                    </a:lnTo>
                    <a:lnTo>
                      <a:pt x="3" y="8"/>
                    </a:lnTo>
                    <a:close/>
                  </a:path>
                </a:pathLst>
              </a:custGeom>
              <a:solidFill>
                <a:srgbClr val="000000"/>
              </a:solidFill>
              <a:ln w="9525">
                <a:noFill/>
                <a:round/>
                <a:headEnd/>
                <a:tailEnd/>
              </a:ln>
            </p:spPr>
            <p:txBody>
              <a:bodyPr/>
              <a:lstStyle/>
              <a:p>
                <a:endParaRPr lang="ru-RU"/>
              </a:p>
            </p:txBody>
          </p:sp>
          <p:sp>
            <p:nvSpPr>
              <p:cNvPr id="286" name="Freeform 168"/>
              <p:cNvSpPr>
                <a:spLocks/>
              </p:cNvSpPr>
              <p:nvPr/>
            </p:nvSpPr>
            <p:spPr bwMode="auto">
              <a:xfrm>
                <a:off x="1469" y="2058"/>
                <a:ext cx="9" cy="7"/>
              </a:xfrm>
              <a:custGeom>
                <a:avLst/>
                <a:gdLst/>
                <a:ahLst/>
                <a:cxnLst>
                  <a:cxn ang="0">
                    <a:pos x="9" y="5"/>
                  </a:cxn>
                  <a:cxn ang="0">
                    <a:pos x="9" y="5"/>
                  </a:cxn>
                  <a:cxn ang="0">
                    <a:pos x="8" y="5"/>
                  </a:cxn>
                  <a:cxn ang="0">
                    <a:pos x="6" y="4"/>
                  </a:cxn>
                  <a:cxn ang="0">
                    <a:pos x="5" y="4"/>
                  </a:cxn>
                  <a:cxn ang="0">
                    <a:pos x="4" y="3"/>
                  </a:cxn>
                  <a:cxn ang="0">
                    <a:pos x="4" y="2"/>
                  </a:cxn>
                  <a:cxn ang="0">
                    <a:pos x="3" y="1"/>
                  </a:cxn>
                  <a:cxn ang="0">
                    <a:pos x="3" y="0"/>
                  </a:cxn>
                  <a:cxn ang="0">
                    <a:pos x="3" y="0"/>
                  </a:cxn>
                  <a:cxn ang="0">
                    <a:pos x="0" y="0"/>
                  </a:cxn>
                  <a:cxn ang="0">
                    <a:pos x="1" y="1"/>
                  </a:cxn>
                  <a:cxn ang="0">
                    <a:pos x="1" y="3"/>
                  </a:cxn>
                  <a:cxn ang="0">
                    <a:pos x="2" y="4"/>
                  </a:cxn>
                  <a:cxn ang="0">
                    <a:pos x="3" y="5"/>
                  </a:cxn>
                  <a:cxn ang="0">
                    <a:pos x="4" y="6"/>
                  </a:cxn>
                  <a:cxn ang="0">
                    <a:pos x="6" y="6"/>
                  </a:cxn>
                  <a:cxn ang="0">
                    <a:pos x="7" y="7"/>
                  </a:cxn>
                  <a:cxn ang="0">
                    <a:pos x="9" y="7"/>
                  </a:cxn>
                  <a:cxn ang="0">
                    <a:pos x="9" y="7"/>
                  </a:cxn>
                  <a:cxn ang="0">
                    <a:pos x="9" y="5"/>
                  </a:cxn>
                </a:cxnLst>
                <a:rect l="0" t="0" r="r" b="b"/>
                <a:pathLst>
                  <a:path w="9" h="7">
                    <a:moveTo>
                      <a:pt x="9" y="5"/>
                    </a:moveTo>
                    <a:lnTo>
                      <a:pt x="9" y="5"/>
                    </a:lnTo>
                    <a:lnTo>
                      <a:pt x="8" y="5"/>
                    </a:lnTo>
                    <a:lnTo>
                      <a:pt x="6" y="4"/>
                    </a:lnTo>
                    <a:lnTo>
                      <a:pt x="5" y="4"/>
                    </a:lnTo>
                    <a:lnTo>
                      <a:pt x="4" y="3"/>
                    </a:lnTo>
                    <a:lnTo>
                      <a:pt x="4" y="2"/>
                    </a:lnTo>
                    <a:lnTo>
                      <a:pt x="3" y="1"/>
                    </a:lnTo>
                    <a:lnTo>
                      <a:pt x="3" y="0"/>
                    </a:lnTo>
                    <a:lnTo>
                      <a:pt x="3" y="0"/>
                    </a:lnTo>
                    <a:lnTo>
                      <a:pt x="0" y="0"/>
                    </a:lnTo>
                    <a:lnTo>
                      <a:pt x="1" y="1"/>
                    </a:lnTo>
                    <a:lnTo>
                      <a:pt x="1" y="3"/>
                    </a:lnTo>
                    <a:lnTo>
                      <a:pt x="2" y="4"/>
                    </a:lnTo>
                    <a:lnTo>
                      <a:pt x="3" y="5"/>
                    </a:lnTo>
                    <a:lnTo>
                      <a:pt x="4" y="6"/>
                    </a:lnTo>
                    <a:lnTo>
                      <a:pt x="6" y="6"/>
                    </a:lnTo>
                    <a:lnTo>
                      <a:pt x="7" y="7"/>
                    </a:lnTo>
                    <a:lnTo>
                      <a:pt x="9" y="7"/>
                    </a:lnTo>
                    <a:lnTo>
                      <a:pt x="9" y="7"/>
                    </a:lnTo>
                    <a:lnTo>
                      <a:pt x="9" y="5"/>
                    </a:lnTo>
                    <a:close/>
                  </a:path>
                </a:pathLst>
              </a:custGeom>
              <a:solidFill>
                <a:srgbClr val="000000"/>
              </a:solidFill>
              <a:ln w="9525">
                <a:noFill/>
                <a:round/>
                <a:headEnd/>
                <a:tailEnd/>
              </a:ln>
            </p:spPr>
            <p:txBody>
              <a:bodyPr/>
              <a:lstStyle/>
              <a:p>
                <a:endParaRPr lang="ru-RU"/>
              </a:p>
            </p:txBody>
          </p:sp>
          <p:sp>
            <p:nvSpPr>
              <p:cNvPr id="287" name="Freeform 169"/>
              <p:cNvSpPr>
                <a:spLocks/>
              </p:cNvSpPr>
              <p:nvPr/>
            </p:nvSpPr>
            <p:spPr bwMode="auto">
              <a:xfrm>
                <a:off x="1374" y="2041"/>
                <a:ext cx="32" cy="7"/>
              </a:xfrm>
              <a:custGeom>
                <a:avLst/>
                <a:gdLst/>
                <a:ahLst/>
                <a:cxnLst>
                  <a:cxn ang="0">
                    <a:pos x="32" y="2"/>
                  </a:cxn>
                  <a:cxn ang="0">
                    <a:pos x="0" y="7"/>
                  </a:cxn>
                  <a:cxn ang="0">
                    <a:pos x="13" y="0"/>
                  </a:cxn>
                  <a:cxn ang="0">
                    <a:pos x="32" y="2"/>
                  </a:cxn>
                </a:cxnLst>
                <a:rect l="0" t="0" r="r" b="b"/>
                <a:pathLst>
                  <a:path w="32" h="7">
                    <a:moveTo>
                      <a:pt x="32" y="2"/>
                    </a:moveTo>
                    <a:lnTo>
                      <a:pt x="0" y="7"/>
                    </a:lnTo>
                    <a:lnTo>
                      <a:pt x="13" y="0"/>
                    </a:lnTo>
                    <a:lnTo>
                      <a:pt x="32" y="2"/>
                    </a:lnTo>
                    <a:close/>
                  </a:path>
                </a:pathLst>
              </a:custGeom>
              <a:solidFill>
                <a:srgbClr val="000000"/>
              </a:solidFill>
              <a:ln w="9525">
                <a:noFill/>
                <a:round/>
                <a:headEnd/>
                <a:tailEnd/>
              </a:ln>
            </p:spPr>
            <p:txBody>
              <a:bodyPr/>
              <a:lstStyle/>
              <a:p>
                <a:endParaRPr lang="ru-RU"/>
              </a:p>
            </p:txBody>
          </p:sp>
          <p:sp>
            <p:nvSpPr>
              <p:cNvPr id="288" name="Freeform 170"/>
              <p:cNvSpPr>
                <a:spLocks/>
              </p:cNvSpPr>
              <p:nvPr/>
            </p:nvSpPr>
            <p:spPr bwMode="auto">
              <a:xfrm>
                <a:off x="1368" y="2042"/>
                <a:ext cx="38" cy="9"/>
              </a:xfrm>
              <a:custGeom>
                <a:avLst/>
                <a:gdLst/>
                <a:ahLst/>
                <a:cxnLst>
                  <a:cxn ang="0">
                    <a:pos x="5" y="5"/>
                  </a:cxn>
                  <a:cxn ang="0">
                    <a:pos x="6" y="8"/>
                  </a:cxn>
                  <a:cxn ang="0">
                    <a:pos x="38" y="2"/>
                  </a:cxn>
                  <a:cxn ang="0">
                    <a:pos x="38" y="0"/>
                  </a:cxn>
                  <a:cxn ang="0">
                    <a:pos x="5" y="5"/>
                  </a:cxn>
                  <a:cxn ang="0">
                    <a:pos x="6" y="8"/>
                  </a:cxn>
                  <a:cxn ang="0">
                    <a:pos x="5" y="5"/>
                  </a:cxn>
                  <a:cxn ang="0">
                    <a:pos x="0" y="9"/>
                  </a:cxn>
                  <a:cxn ang="0">
                    <a:pos x="6" y="8"/>
                  </a:cxn>
                  <a:cxn ang="0">
                    <a:pos x="5" y="5"/>
                  </a:cxn>
                </a:cxnLst>
                <a:rect l="0" t="0" r="r" b="b"/>
                <a:pathLst>
                  <a:path w="38" h="9">
                    <a:moveTo>
                      <a:pt x="5" y="5"/>
                    </a:moveTo>
                    <a:lnTo>
                      <a:pt x="6" y="8"/>
                    </a:lnTo>
                    <a:lnTo>
                      <a:pt x="38" y="2"/>
                    </a:lnTo>
                    <a:lnTo>
                      <a:pt x="38" y="0"/>
                    </a:lnTo>
                    <a:lnTo>
                      <a:pt x="5" y="5"/>
                    </a:lnTo>
                    <a:lnTo>
                      <a:pt x="6" y="8"/>
                    </a:lnTo>
                    <a:lnTo>
                      <a:pt x="5" y="5"/>
                    </a:lnTo>
                    <a:lnTo>
                      <a:pt x="0" y="9"/>
                    </a:lnTo>
                    <a:lnTo>
                      <a:pt x="6" y="8"/>
                    </a:lnTo>
                    <a:lnTo>
                      <a:pt x="5" y="5"/>
                    </a:lnTo>
                    <a:close/>
                  </a:path>
                </a:pathLst>
              </a:custGeom>
              <a:solidFill>
                <a:srgbClr val="000000"/>
              </a:solidFill>
              <a:ln w="9525">
                <a:noFill/>
                <a:round/>
                <a:headEnd/>
                <a:tailEnd/>
              </a:ln>
            </p:spPr>
            <p:txBody>
              <a:bodyPr/>
              <a:lstStyle/>
              <a:p>
                <a:endParaRPr lang="ru-RU"/>
              </a:p>
            </p:txBody>
          </p:sp>
          <p:sp>
            <p:nvSpPr>
              <p:cNvPr id="289" name="Freeform 171"/>
              <p:cNvSpPr>
                <a:spLocks/>
              </p:cNvSpPr>
              <p:nvPr/>
            </p:nvSpPr>
            <p:spPr bwMode="auto">
              <a:xfrm>
                <a:off x="1373" y="2039"/>
                <a:ext cx="15" cy="11"/>
              </a:xfrm>
              <a:custGeom>
                <a:avLst/>
                <a:gdLst/>
                <a:ahLst/>
                <a:cxnLst>
                  <a:cxn ang="0">
                    <a:pos x="14" y="0"/>
                  </a:cxn>
                  <a:cxn ang="0">
                    <a:pos x="13" y="0"/>
                  </a:cxn>
                  <a:cxn ang="0">
                    <a:pos x="0" y="8"/>
                  </a:cxn>
                  <a:cxn ang="0">
                    <a:pos x="1" y="11"/>
                  </a:cxn>
                  <a:cxn ang="0">
                    <a:pos x="15" y="3"/>
                  </a:cxn>
                  <a:cxn ang="0">
                    <a:pos x="14" y="3"/>
                  </a:cxn>
                  <a:cxn ang="0">
                    <a:pos x="14" y="0"/>
                  </a:cxn>
                  <a:cxn ang="0">
                    <a:pos x="14" y="0"/>
                  </a:cxn>
                  <a:cxn ang="0">
                    <a:pos x="13" y="0"/>
                  </a:cxn>
                  <a:cxn ang="0">
                    <a:pos x="14" y="0"/>
                  </a:cxn>
                </a:cxnLst>
                <a:rect l="0" t="0" r="r" b="b"/>
                <a:pathLst>
                  <a:path w="15" h="11">
                    <a:moveTo>
                      <a:pt x="14" y="0"/>
                    </a:moveTo>
                    <a:lnTo>
                      <a:pt x="13" y="0"/>
                    </a:lnTo>
                    <a:lnTo>
                      <a:pt x="0" y="8"/>
                    </a:lnTo>
                    <a:lnTo>
                      <a:pt x="1" y="11"/>
                    </a:lnTo>
                    <a:lnTo>
                      <a:pt x="15" y="3"/>
                    </a:lnTo>
                    <a:lnTo>
                      <a:pt x="14" y="3"/>
                    </a:lnTo>
                    <a:lnTo>
                      <a:pt x="14" y="0"/>
                    </a:lnTo>
                    <a:lnTo>
                      <a:pt x="14" y="0"/>
                    </a:lnTo>
                    <a:lnTo>
                      <a:pt x="13" y="0"/>
                    </a:lnTo>
                    <a:lnTo>
                      <a:pt x="14" y="0"/>
                    </a:lnTo>
                    <a:close/>
                  </a:path>
                </a:pathLst>
              </a:custGeom>
              <a:solidFill>
                <a:srgbClr val="000000"/>
              </a:solidFill>
              <a:ln w="9525">
                <a:noFill/>
                <a:round/>
                <a:headEnd/>
                <a:tailEnd/>
              </a:ln>
            </p:spPr>
            <p:txBody>
              <a:bodyPr/>
              <a:lstStyle/>
              <a:p>
                <a:endParaRPr lang="ru-RU"/>
              </a:p>
            </p:txBody>
          </p:sp>
          <p:sp>
            <p:nvSpPr>
              <p:cNvPr id="290" name="Freeform 172"/>
              <p:cNvSpPr>
                <a:spLocks/>
              </p:cNvSpPr>
              <p:nvPr/>
            </p:nvSpPr>
            <p:spPr bwMode="auto">
              <a:xfrm>
                <a:off x="1387" y="2039"/>
                <a:ext cx="27" cy="5"/>
              </a:xfrm>
              <a:custGeom>
                <a:avLst/>
                <a:gdLst/>
                <a:ahLst/>
                <a:cxnLst>
                  <a:cxn ang="0">
                    <a:pos x="19" y="5"/>
                  </a:cxn>
                  <a:cxn ang="0">
                    <a:pos x="19" y="3"/>
                  </a:cxn>
                  <a:cxn ang="0">
                    <a:pos x="0" y="0"/>
                  </a:cxn>
                  <a:cxn ang="0">
                    <a:pos x="0" y="3"/>
                  </a:cxn>
                  <a:cxn ang="0">
                    <a:pos x="19" y="5"/>
                  </a:cxn>
                  <a:cxn ang="0">
                    <a:pos x="19" y="3"/>
                  </a:cxn>
                  <a:cxn ang="0">
                    <a:pos x="19" y="5"/>
                  </a:cxn>
                  <a:cxn ang="0">
                    <a:pos x="27" y="4"/>
                  </a:cxn>
                  <a:cxn ang="0">
                    <a:pos x="19" y="3"/>
                  </a:cxn>
                  <a:cxn ang="0">
                    <a:pos x="19" y="5"/>
                  </a:cxn>
                </a:cxnLst>
                <a:rect l="0" t="0" r="r" b="b"/>
                <a:pathLst>
                  <a:path w="27" h="5">
                    <a:moveTo>
                      <a:pt x="19" y="5"/>
                    </a:moveTo>
                    <a:lnTo>
                      <a:pt x="19" y="3"/>
                    </a:lnTo>
                    <a:lnTo>
                      <a:pt x="0" y="0"/>
                    </a:lnTo>
                    <a:lnTo>
                      <a:pt x="0" y="3"/>
                    </a:lnTo>
                    <a:lnTo>
                      <a:pt x="19" y="5"/>
                    </a:lnTo>
                    <a:lnTo>
                      <a:pt x="19" y="3"/>
                    </a:lnTo>
                    <a:lnTo>
                      <a:pt x="19" y="5"/>
                    </a:lnTo>
                    <a:lnTo>
                      <a:pt x="27" y="4"/>
                    </a:lnTo>
                    <a:lnTo>
                      <a:pt x="19" y="3"/>
                    </a:lnTo>
                    <a:lnTo>
                      <a:pt x="19" y="5"/>
                    </a:lnTo>
                    <a:close/>
                  </a:path>
                </a:pathLst>
              </a:custGeom>
              <a:solidFill>
                <a:srgbClr val="000000"/>
              </a:solidFill>
              <a:ln w="9525">
                <a:noFill/>
                <a:round/>
                <a:headEnd/>
                <a:tailEnd/>
              </a:ln>
            </p:spPr>
            <p:txBody>
              <a:bodyPr/>
              <a:lstStyle/>
              <a:p>
                <a:endParaRPr lang="ru-RU"/>
              </a:p>
            </p:txBody>
          </p:sp>
          <p:sp>
            <p:nvSpPr>
              <p:cNvPr id="291" name="Freeform 173"/>
              <p:cNvSpPr>
                <a:spLocks/>
              </p:cNvSpPr>
              <p:nvPr/>
            </p:nvSpPr>
            <p:spPr bwMode="auto">
              <a:xfrm>
                <a:off x="1390" y="2062"/>
                <a:ext cx="15" cy="12"/>
              </a:xfrm>
              <a:custGeom>
                <a:avLst/>
                <a:gdLst/>
                <a:ahLst/>
                <a:cxnLst>
                  <a:cxn ang="0">
                    <a:pos x="7" y="12"/>
                  </a:cxn>
                  <a:cxn ang="0">
                    <a:pos x="6" y="12"/>
                  </a:cxn>
                  <a:cxn ang="0">
                    <a:pos x="5" y="12"/>
                  </a:cxn>
                  <a:cxn ang="0">
                    <a:pos x="3" y="11"/>
                  </a:cxn>
                  <a:cxn ang="0">
                    <a:pos x="2" y="10"/>
                  </a:cxn>
                  <a:cxn ang="0">
                    <a:pos x="1" y="9"/>
                  </a:cxn>
                  <a:cxn ang="0">
                    <a:pos x="0" y="8"/>
                  </a:cxn>
                  <a:cxn ang="0">
                    <a:pos x="0" y="7"/>
                  </a:cxn>
                  <a:cxn ang="0">
                    <a:pos x="0" y="6"/>
                  </a:cxn>
                  <a:cxn ang="0">
                    <a:pos x="0" y="5"/>
                  </a:cxn>
                  <a:cxn ang="0">
                    <a:pos x="0" y="3"/>
                  </a:cxn>
                  <a:cxn ang="0">
                    <a:pos x="1" y="2"/>
                  </a:cxn>
                  <a:cxn ang="0">
                    <a:pos x="2" y="2"/>
                  </a:cxn>
                  <a:cxn ang="0">
                    <a:pos x="3" y="1"/>
                  </a:cxn>
                  <a:cxn ang="0">
                    <a:pos x="5" y="0"/>
                  </a:cxn>
                  <a:cxn ang="0">
                    <a:pos x="6" y="0"/>
                  </a:cxn>
                  <a:cxn ang="0">
                    <a:pos x="7" y="0"/>
                  </a:cxn>
                  <a:cxn ang="0">
                    <a:pos x="9" y="0"/>
                  </a:cxn>
                  <a:cxn ang="0">
                    <a:pos x="10" y="0"/>
                  </a:cxn>
                  <a:cxn ang="0">
                    <a:pos x="11" y="1"/>
                  </a:cxn>
                  <a:cxn ang="0">
                    <a:pos x="13" y="2"/>
                  </a:cxn>
                  <a:cxn ang="0">
                    <a:pos x="14" y="2"/>
                  </a:cxn>
                  <a:cxn ang="0">
                    <a:pos x="14" y="3"/>
                  </a:cxn>
                  <a:cxn ang="0">
                    <a:pos x="14" y="5"/>
                  </a:cxn>
                  <a:cxn ang="0">
                    <a:pos x="15" y="6"/>
                  </a:cxn>
                  <a:cxn ang="0">
                    <a:pos x="14" y="7"/>
                  </a:cxn>
                  <a:cxn ang="0">
                    <a:pos x="14" y="8"/>
                  </a:cxn>
                  <a:cxn ang="0">
                    <a:pos x="14" y="9"/>
                  </a:cxn>
                  <a:cxn ang="0">
                    <a:pos x="13" y="10"/>
                  </a:cxn>
                  <a:cxn ang="0">
                    <a:pos x="11" y="11"/>
                  </a:cxn>
                  <a:cxn ang="0">
                    <a:pos x="10" y="12"/>
                  </a:cxn>
                  <a:cxn ang="0">
                    <a:pos x="9" y="12"/>
                  </a:cxn>
                  <a:cxn ang="0">
                    <a:pos x="7" y="12"/>
                  </a:cxn>
                </a:cxnLst>
                <a:rect l="0" t="0" r="r" b="b"/>
                <a:pathLst>
                  <a:path w="15" h="12">
                    <a:moveTo>
                      <a:pt x="7" y="12"/>
                    </a:moveTo>
                    <a:lnTo>
                      <a:pt x="6" y="12"/>
                    </a:lnTo>
                    <a:lnTo>
                      <a:pt x="5" y="12"/>
                    </a:lnTo>
                    <a:lnTo>
                      <a:pt x="3" y="11"/>
                    </a:lnTo>
                    <a:lnTo>
                      <a:pt x="2" y="10"/>
                    </a:lnTo>
                    <a:lnTo>
                      <a:pt x="1" y="9"/>
                    </a:lnTo>
                    <a:lnTo>
                      <a:pt x="0" y="8"/>
                    </a:lnTo>
                    <a:lnTo>
                      <a:pt x="0" y="7"/>
                    </a:lnTo>
                    <a:lnTo>
                      <a:pt x="0" y="6"/>
                    </a:lnTo>
                    <a:lnTo>
                      <a:pt x="0" y="5"/>
                    </a:lnTo>
                    <a:lnTo>
                      <a:pt x="0" y="3"/>
                    </a:lnTo>
                    <a:lnTo>
                      <a:pt x="1" y="2"/>
                    </a:lnTo>
                    <a:lnTo>
                      <a:pt x="2" y="2"/>
                    </a:lnTo>
                    <a:lnTo>
                      <a:pt x="3" y="1"/>
                    </a:lnTo>
                    <a:lnTo>
                      <a:pt x="5" y="0"/>
                    </a:lnTo>
                    <a:lnTo>
                      <a:pt x="6" y="0"/>
                    </a:lnTo>
                    <a:lnTo>
                      <a:pt x="7" y="0"/>
                    </a:lnTo>
                    <a:lnTo>
                      <a:pt x="9" y="0"/>
                    </a:lnTo>
                    <a:lnTo>
                      <a:pt x="10" y="0"/>
                    </a:lnTo>
                    <a:lnTo>
                      <a:pt x="11" y="1"/>
                    </a:lnTo>
                    <a:lnTo>
                      <a:pt x="13" y="2"/>
                    </a:lnTo>
                    <a:lnTo>
                      <a:pt x="14" y="2"/>
                    </a:lnTo>
                    <a:lnTo>
                      <a:pt x="14" y="3"/>
                    </a:lnTo>
                    <a:lnTo>
                      <a:pt x="14" y="5"/>
                    </a:lnTo>
                    <a:lnTo>
                      <a:pt x="15" y="6"/>
                    </a:lnTo>
                    <a:lnTo>
                      <a:pt x="14" y="7"/>
                    </a:lnTo>
                    <a:lnTo>
                      <a:pt x="14" y="8"/>
                    </a:lnTo>
                    <a:lnTo>
                      <a:pt x="14" y="9"/>
                    </a:lnTo>
                    <a:lnTo>
                      <a:pt x="13" y="10"/>
                    </a:lnTo>
                    <a:lnTo>
                      <a:pt x="11" y="11"/>
                    </a:lnTo>
                    <a:lnTo>
                      <a:pt x="10" y="12"/>
                    </a:lnTo>
                    <a:lnTo>
                      <a:pt x="9" y="12"/>
                    </a:lnTo>
                    <a:lnTo>
                      <a:pt x="7" y="12"/>
                    </a:lnTo>
                    <a:close/>
                  </a:path>
                </a:pathLst>
              </a:custGeom>
              <a:solidFill>
                <a:srgbClr val="000000"/>
              </a:solidFill>
              <a:ln w="9525">
                <a:noFill/>
                <a:round/>
                <a:headEnd/>
                <a:tailEnd/>
              </a:ln>
            </p:spPr>
            <p:txBody>
              <a:bodyPr/>
              <a:lstStyle/>
              <a:p>
                <a:endParaRPr lang="ru-RU"/>
              </a:p>
            </p:txBody>
          </p:sp>
          <p:sp>
            <p:nvSpPr>
              <p:cNvPr id="292" name="Freeform 174"/>
              <p:cNvSpPr>
                <a:spLocks/>
              </p:cNvSpPr>
              <p:nvPr/>
            </p:nvSpPr>
            <p:spPr bwMode="auto">
              <a:xfrm>
                <a:off x="1389" y="2068"/>
                <a:ext cx="8" cy="7"/>
              </a:xfrm>
              <a:custGeom>
                <a:avLst/>
                <a:gdLst/>
                <a:ahLst/>
                <a:cxnLst>
                  <a:cxn ang="0">
                    <a:pos x="0" y="0"/>
                  </a:cxn>
                  <a:cxn ang="0">
                    <a:pos x="0" y="0"/>
                  </a:cxn>
                  <a:cxn ang="0">
                    <a:pos x="0" y="2"/>
                  </a:cxn>
                  <a:cxn ang="0">
                    <a:pos x="0" y="3"/>
                  </a:cxn>
                  <a:cxn ang="0">
                    <a:pos x="1" y="4"/>
                  </a:cxn>
                  <a:cxn ang="0">
                    <a:pos x="2" y="5"/>
                  </a:cxn>
                  <a:cxn ang="0">
                    <a:pos x="4" y="6"/>
                  </a:cxn>
                  <a:cxn ang="0">
                    <a:pos x="5" y="7"/>
                  </a:cxn>
                  <a:cxn ang="0">
                    <a:pos x="7" y="7"/>
                  </a:cxn>
                  <a:cxn ang="0">
                    <a:pos x="8" y="7"/>
                  </a:cxn>
                  <a:cxn ang="0">
                    <a:pos x="8" y="5"/>
                  </a:cxn>
                  <a:cxn ang="0">
                    <a:pos x="7" y="5"/>
                  </a:cxn>
                  <a:cxn ang="0">
                    <a:pos x="6" y="4"/>
                  </a:cxn>
                  <a:cxn ang="0">
                    <a:pos x="5" y="4"/>
                  </a:cxn>
                  <a:cxn ang="0">
                    <a:pos x="4" y="3"/>
                  </a:cxn>
                  <a:cxn ang="0">
                    <a:pos x="3" y="2"/>
                  </a:cxn>
                  <a:cxn ang="0">
                    <a:pos x="3" y="2"/>
                  </a:cxn>
                  <a:cxn ang="0">
                    <a:pos x="2" y="1"/>
                  </a:cxn>
                  <a:cxn ang="0">
                    <a:pos x="2" y="0"/>
                  </a:cxn>
                  <a:cxn ang="0">
                    <a:pos x="2" y="0"/>
                  </a:cxn>
                  <a:cxn ang="0">
                    <a:pos x="0" y="0"/>
                  </a:cxn>
                </a:cxnLst>
                <a:rect l="0" t="0" r="r" b="b"/>
                <a:pathLst>
                  <a:path w="8" h="7">
                    <a:moveTo>
                      <a:pt x="0" y="0"/>
                    </a:moveTo>
                    <a:lnTo>
                      <a:pt x="0" y="0"/>
                    </a:lnTo>
                    <a:lnTo>
                      <a:pt x="0" y="2"/>
                    </a:lnTo>
                    <a:lnTo>
                      <a:pt x="0" y="3"/>
                    </a:lnTo>
                    <a:lnTo>
                      <a:pt x="1" y="4"/>
                    </a:lnTo>
                    <a:lnTo>
                      <a:pt x="2" y="5"/>
                    </a:lnTo>
                    <a:lnTo>
                      <a:pt x="4" y="6"/>
                    </a:lnTo>
                    <a:lnTo>
                      <a:pt x="5" y="7"/>
                    </a:lnTo>
                    <a:lnTo>
                      <a:pt x="7" y="7"/>
                    </a:lnTo>
                    <a:lnTo>
                      <a:pt x="8" y="7"/>
                    </a:lnTo>
                    <a:lnTo>
                      <a:pt x="8" y="5"/>
                    </a:lnTo>
                    <a:lnTo>
                      <a:pt x="7" y="5"/>
                    </a:lnTo>
                    <a:lnTo>
                      <a:pt x="6" y="4"/>
                    </a:lnTo>
                    <a:lnTo>
                      <a:pt x="5" y="4"/>
                    </a:lnTo>
                    <a:lnTo>
                      <a:pt x="4" y="3"/>
                    </a:lnTo>
                    <a:lnTo>
                      <a:pt x="3" y="2"/>
                    </a:lnTo>
                    <a:lnTo>
                      <a:pt x="3" y="2"/>
                    </a:lnTo>
                    <a:lnTo>
                      <a:pt x="2" y="1"/>
                    </a:lnTo>
                    <a:lnTo>
                      <a:pt x="2" y="0"/>
                    </a:lnTo>
                    <a:lnTo>
                      <a:pt x="2" y="0"/>
                    </a:lnTo>
                    <a:lnTo>
                      <a:pt x="0" y="0"/>
                    </a:lnTo>
                    <a:close/>
                  </a:path>
                </a:pathLst>
              </a:custGeom>
              <a:solidFill>
                <a:srgbClr val="000000"/>
              </a:solidFill>
              <a:ln w="9525">
                <a:noFill/>
                <a:round/>
                <a:headEnd/>
                <a:tailEnd/>
              </a:ln>
            </p:spPr>
            <p:txBody>
              <a:bodyPr/>
              <a:lstStyle/>
              <a:p>
                <a:endParaRPr lang="ru-RU"/>
              </a:p>
            </p:txBody>
          </p:sp>
          <p:sp>
            <p:nvSpPr>
              <p:cNvPr id="293" name="Freeform 175"/>
              <p:cNvSpPr>
                <a:spLocks/>
              </p:cNvSpPr>
              <p:nvPr/>
            </p:nvSpPr>
            <p:spPr bwMode="auto">
              <a:xfrm>
                <a:off x="1389" y="2061"/>
                <a:ext cx="8" cy="7"/>
              </a:xfrm>
              <a:custGeom>
                <a:avLst/>
                <a:gdLst/>
                <a:ahLst/>
                <a:cxnLst>
                  <a:cxn ang="0">
                    <a:pos x="8" y="0"/>
                  </a:cxn>
                  <a:cxn ang="0">
                    <a:pos x="8" y="0"/>
                  </a:cxn>
                  <a:cxn ang="0">
                    <a:pos x="7" y="0"/>
                  </a:cxn>
                  <a:cxn ang="0">
                    <a:pos x="5" y="0"/>
                  </a:cxn>
                  <a:cxn ang="0">
                    <a:pos x="4" y="1"/>
                  </a:cxn>
                  <a:cxn ang="0">
                    <a:pos x="2" y="2"/>
                  </a:cxn>
                  <a:cxn ang="0">
                    <a:pos x="1" y="3"/>
                  </a:cxn>
                  <a:cxn ang="0">
                    <a:pos x="0" y="4"/>
                  </a:cxn>
                  <a:cxn ang="0">
                    <a:pos x="0" y="6"/>
                  </a:cxn>
                  <a:cxn ang="0">
                    <a:pos x="0" y="7"/>
                  </a:cxn>
                  <a:cxn ang="0">
                    <a:pos x="2" y="7"/>
                  </a:cxn>
                  <a:cxn ang="0">
                    <a:pos x="2" y="6"/>
                  </a:cxn>
                  <a:cxn ang="0">
                    <a:pos x="3" y="5"/>
                  </a:cxn>
                  <a:cxn ang="0">
                    <a:pos x="3" y="4"/>
                  </a:cxn>
                  <a:cxn ang="0">
                    <a:pos x="4" y="3"/>
                  </a:cxn>
                  <a:cxn ang="0">
                    <a:pos x="5" y="3"/>
                  </a:cxn>
                  <a:cxn ang="0">
                    <a:pos x="6" y="3"/>
                  </a:cxn>
                  <a:cxn ang="0">
                    <a:pos x="7" y="2"/>
                  </a:cxn>
                  <a:cxn ang="0">
                    <a:pos x="8" y="2"/>
                  </a:cxn>
                  <a:cxn ang="0">
                    <a:pos x="8" y="2"/>
                  </a:cxn>
                  <a:cxn ang="0">
                    <a:pos x="8" y="0"/>
                  </a:cxn>
                </a:cxnLst>
                <a:rect l="0" t="0" r="r" b="b"/>
                <a:pathLst>
                  <a:path w="8" h="7">
                    <a:moveTo>
                      <a:pt x="8" y="0"/>
                    </a:moveTo>
                    <a:lnTo>
                      <a:pt x="8" y="0"/>
                    </a:lnTo>
                    <a:lnTo>
                      <a:pt x="7" y="0"/>
                    </a:lnTo>
                    <a:lnTo>
                      <a:pt x="5" y="0"/>
                    </a:lnTo>
                    <a:lnTo>
                      <a:pt x="4" y="1"/>
                    </a:lnTo>
                    <a:lnTo>
                      <a:pt x="2" y="2"/>
                    </a:lnTo>
                    <a:lnTo>
                      <a:pt x="1" y="3"/>
                    </a:lnTo>
                    <a:lnTo>
                      <a:pt x="0" y="4"/>
                    </a:lnTo>
                    <a:lnTo>
                      <a:pt x="0" y="6"/>
                    </a:lnTo>
                    <a:lnTo>
                      <a:pt x="0" y="7"/>
                    </a:lnTo>
                    <a:lnTo>
                      <a:pt x="2" y="7"/>
                    </a:lnTo>
                    <a:lnTo>
                      <a:pt x="2" y="6"/>
                    </a:lnTo>
                    <a:lnTo>
                      <a:pt x="3" y="5"/>
                    </a:lnTo>
                    <a:lnTo>
                      <a:pt x="3" y="4"/>
                    </a:lnTo>
                    <a:lnTo>
                      <a:pt x="4" y="3"/>
                    </a:lnTo>
                    <a:lnTo>
                      <a:pt x="5" y="3"/>
                    </a:lnTo>
                    <a:lnTo>
                      <a:pt x="6" y="3"/>
                    </a:lnTo>
                    <a:lnTo>
                      <a:pt x="7" y="2"/>
                    </a:lnTo>
                    <a:lnTo>
                      <a:pt x="8" y="2"/>
                    </a:lnTo>
                    <a:lnTo>
                      <a:pt x="8" y="2"/>
                    </a:lnTo>
                    <a:lnTo>
                      <a:pt x="8" y="0"/>
                    </a:lnTo>
                    <a:close/>
                  </a:path>
                </a:pathLst>
              </a:custGeom>
              <a:solidFill>
                <a:srgbClr val="000000"/>
              </a:solidFill>
              <a:ln w="9525">
                <a:noFill/>
                <a:round/>
                <a:headEnd/>
                <a:tailEnd/>
              </a:ln>
            </p:spPr>
            <p:txBody>
              <a:bodyPr/>
              <a:lstStyle/>
              <a:p>
                <a:endParaRPr lang="ru-RU"/>
              </a:p>
            </p:txBody>
          </p:sp>
          <p:sp>
            <p:nvSpPr>
              <p:cNvPr id="294" name="Freeform 176"/>
              <p:cNvSpPr>
                <a:spLocks/>
              </p:cNvSpPr>
              <p:nvPr/>
            </p:nvSpPr>
            <p:spPr bwMode="auto">
              <a:xfrm>
                <a:off x="1397" y="2061"/>
                <a:ext cx="9" cy="7"/>
              </a:xfrm>
              <a:custGeom>
                <a:avLst/>
                <a:gdLst/>
                <a:ahLst/>
                <a:cxnLst>
                  <a:cxn ang="0">
                    <a:pos x="9" y="7"/>
                  </a:cxn>
                  <a:cxn ang="0">
                    <a:pos x="9" y="7"/>
                  </a:cxn>
                  <a:cxn ang="0">
                    <a:pos x="9" y="6"/>
                  </a:cxn>
                  <a:cxn ang="0">
                    <a:pos x="8" y="4"/>
                  </a:cxn>
                  <a:cxn ang="0">
                    <a:pos x="7" y="3"/>
                  </a:cxn>
                  <a:cxn ang="0">
                    <a:pos x="6" y="2"/>
                  </a:cxn>
                  <a:cxn ang="0">
                    <a:pos x="5" y="1"/>
                  </a:cxn>
                  <a:cxn ang="0">
                    <a:pos x="4" y="0"/>
                  </a:cxn>
                  <a:cxn ang="0">
                    <a:pos x="2" y="0"/>
                  </a:cxn>
                  <a:cxn ang="0">
                    <a:pos x="0" y="0"/>
                  </a:cxn>
                  <a:cxn ang="0">
                    <a:pos x="0" y="2"/>
                  </a:cxn>
                  <a:cxn ang="0">
                    <a:pos x="2" y="2"/>
                  </a:cxn>
                  <a:cxn ang="0">
                    <a:pos x="3" y="3"/>
                  </a:cxn>
                  <a:cxn ang="0">
                    <a:pos x="4" y="3"/>
                  </a:cxn>
                  <a:cxn ang="0">
                    <a:pos x="5" y="3"/>
                  </a:cxn>
                  <a:cxn ang="0">
                    <a:pos x="6" y="4"/>
                  </a:cxn>
                  <a:cxn ang="0">
                    <a:pos x="6" y="5"/>
                  </a:cxn>
                  <a:cxn ang="0">
                    <a:pos x="6" y="6"/>
                  </a:cxn>
                  <a:cxn ang="0">
                    <a:pos x="7" y="7"/>
                  </a:cxn>
                  <a:cxn ang="0">
                    <a:pos x="7" y="7"/>
                  </a:cxn>
                  <a:cxn ang="0">
                    <a:pos x="9" y="7"/>
                  </a:cxn>
                </a:cxnLst>
                <a:rect l="0" t="0" r="r" b="b"/>
                <a:pathLst>
                  <a:path w="9" h="7">
                    <a:moveTo>
                      <a:pt x="9" y="7"/>
                    </a:moveTo>
                    <a:lnTo>
                      <a:pt x="9" y="7"/>
                    </a:lnTo>
                    <a:lnTo>
                      <a:pt x="9" y="6"/>
                    </a:lnTo>
                    <a:lnTo>
                      <a:pt x="8" y="4"/>
                    </a:lnTo>
                    <a:lnTo>
                      <a:pt x="7" y="3"/>
                    </a:lnTo>
                    <a:lnTo>
                      <a:pt x="6" y="2"/>
                    </a:lnTo>
                    <a:lnTo>
                      <a:pt x="5" y="1"/>
                    </a:lnTo>
                    <a:lnTo>
                      <a:pt x="4" y="0"/>
                    </a:lnTo>
                    <a:lnTo>
                      <a:pt x="2" y="0"/>
                    </a:lnTo>
                    <a:lnTo>
                      <a:pt x="0" y="0"/>
                    </a:lnTo>
                    <a:lnTo>
                      <a:pt x="0" y="2"/>
                    </a:lnTo>
                    <a:lnTo>
                      <a:pt x="2" y="2"/>
                    </a:lnTo>
                    <a:lnTo>
                      <a:pt x="3" y="3"/>
                    </a:lnTo>
                    <a:lnTo>
                      <a:pt x="4" y="3"/>
                    </a:lnTo>
                    <a:lnTo>
                      <a:pt x="5" y="3"/>
                    </a:lnTo>
                    <a:lnTo>
                      <a:pt x="6" y="4"/>
                    </a:lnTo>
                    <a:lnTo>
                      <a:pt x="6" y="5"/>
                    </a:lnTo>
                    <a:lnTo>
                      <a:pt x="6" y="6"/>
                    </a:lnTo>
                    <a:lnTo>
                      <a:pt x="7" y="7"/>
                    </a:lnTo>
                    <a:lnTo>
                      <a:pt x="7" y="7"/>
                    </a:lnTo>
                    <a:lnTo>
                      <a:pt x="9" y="7"/>
                    </a:lnTo>
                    <a:close/>
                  </a:path>
                </a:pathLst>
              </a:custGeom>
              <a:solidFill>
                <a:srgbClr val="000000"/>
              </a:solidFill>
              <a:ln w="9525">
                <a:noFill/>
                <a:round/>
                <a:headEnd/>
                <a:tailEnd/>
              </a:ln>
            </p:spPr>
            <p:txBody>
              <a:bodyPr/>
              <a:lstStyle/>
              <a:p>
                <a:endParaRPr lang="ru-RU"/>
              </a:p>
            </p:txBody>
          </p:sp>
          <p:sp>
            <p:nvSpPr>
              <p:cNvPr id="295" name="Freeform 177"/>
              <p:cNvSpPr>
                <a:spLocks/>
              </p:cNvSpPr>
              <p:nvPr/>
            </p:nvSpPr>
            <p:spPr bwMode="auto">
              <a:xfrm>
                <a:off x="1397" y="2068"/>
                <a:ext cx="9" cy="7"/>
              </a:xfrm>
              <a:custGeom>
                <a:avLst/>
                <a:gdLst/>
                <a:ahLst/>
                <a:cxnLst>
                  <a:cxn ang="0">
                    <a:pos x="0" y="7"/>
                  </a:cxn>
                  <a:cxn ang="0">
                    <a:pos x="0" y="7"/>
                  </a:cxn>
                  <a:cxn ang="0">
                    <a:pos x="2" y="7"/>
                  </a:cxn>
                  <a:cxn ang="0">
                    <a:pos x="4" y="7"/>
                  </a:cxn>
                  <a:cxn ang="0">
                    <a:pos x="5" y="6"/>
                  </a:cxn>
                  <a:cxn ang="0">
                    <a:pos x="6" y="5"/>
                  </a:cxn>
                  <a:cxn ang="0">
                    <a:pos x="7" y="4"/>
                  </a:cxn>
                  <a:cxn ang="0">
                    <a:pos x="8" y="3"/>
                  </a:cxn>
                  <a:cxn ang="0">
                    <a:pos x="9" y="2"/>
                  </a:cxn>
                  <a:cxn ang="0">
                    <a:pos x="9" y="0"/>
                  </a:cxn>
                  <a:cxn ang="0">
                    <a:pos x="7" y="0"/>
                  </a:cxn>
                  <a:cxn ang="0">
                    <a:pos x="6" y="1"/>
                  </a:cxn>
                  <a:cxn ang="0">
                    <a:pos x="6" y="2"/>
                  </a:cxn>
                  <a:cxn ang="0">
                    <a:pos x="6" y="3"/>
                  </a:cxn>
                  <a:cxn ang="0">
                    <a:pos x="5" y="3"/>
                  </a:cxn>
                  <a:cxn ang="0">
                    <a:pos x="4" y="4"/>
                  </a:cxn>
                  <a:cxn ang="0">
                    <a:pos x="3" y="4"/>
                  </a:cxn>
                  <a:cxn ang="0">
                    <a:pos x="2" y="5"/>
                  </a:cxn>
                  <a:cxn ang="0">
                    <a:pos x="0" y="5"/>
                  </a:cxn>
                  <a:cxn ang="0">
                    <a:pos x="0" y="5"/>
                  </a:cxn>
                  <a:cxn ang="0">
                    <a:pos x="0" y="7"/>
                  </a:cxn>
                </a:cxnLst>
                <a:rect l="0" t="0" r="r" b="b"/>
                <a:pathLst>
                  <a:path w="9" h="7">
                    <a:moveTo>
                      <a:pt x="0" y="7"/>
                    </a:moveTo>
                    <a:lnTo>
                      <a:pt x="0" y="7"/>
                    </a:lnTo>
                    <a:lnTo>
                      <a:pt x="2" y="7"/>
                    </a:lnTo>
                    <a:lnTo>
                      <a:pt x="4" y="7"/>
                    </a:lnTo>
                    <a:lnTo>
                      <a:pt x="5" y="6"/>
                    </a:lnTo>
                    <a:lnTo>
                      <a:pt x="6" y="5"/>
                    </a:lnTo>
                    <a:lnTo>
                      <a:pt x="7" y="4"/>
                    </a:lnTo>
                    <a:lnTo>
                      <a:pt x="8" y="3"/>
                    </a:lnTo>
                    <a:lnTo>
                      <a:pt x="9" y="2"/>
                    </a:lnTo>
                    <a:lnTo>
                      <a:pt x="9" y="0"/>
                    </a:lnTo>
                    <a:lnTo>
                      <a:pt x="7" y="0"/>
                    </a:lnTo>
                    <a:lnTo>
                      <a:pt x="6" y="1"/>
                    </a:lnTo>
                    <a:lnTo>
                      <a:pt x="6" y="2"/>
                    </a:lnTo>
                    <a:lnTo>
                      <a:pt x="6" y="3"/>
                    </a:lnTo>
                    <a:lnTo>
                      <a:pt x="5" y="3"/>
                    </a:lnTo>
                    <a:lnTo>
                      <a:pt x="4" y="4"/>
                    </a:lnTo>
                    <a:lnTo>
                      <a:pt x="3" y="4"/>
                    </a:lnTo>
                    <a:lnTo>
                      <a:pt x="2" y="5"/>
                    </a:lnTo>
                    <a:lnTo>
                      <a:pt x="0" y="5"/>
                    </a:lnTo>
                    <a:lnTo>
                      <a:pt x="0" y="5"/>
                    </a:lnTo>
                    <a:lnTo>
                      <a:pt x="0" y="7"/>
                    </a:lnTo>
                    <a:close/>
                  </a:path>
                </a:pathLst>
              </a:custGeom>
              <a:solidFill>
                <a:srgbClr val="000000"/>
              </a:solidFill>
              <a:ln w="9525">
                <a:noFill/>
                <a:round/>
                <a:headEnd/>
                <a:tailEnd/>
              </a:ln>
            </p:spPr>
            <p:txBody>
              <a:bodyPr/>
              <a:lstStyle/>
              <a:p>
                <a:endParaRPr lang="ru-RU"/>
              </a:p>
            </p:txBody>
          </p:sp>
          <p:sp>
            <p:nvSpPr>
              <p:cNvPr id="296" name="Freeform 178"/>
              <p:cNvSpPr>
                <a:spLocks/>
              </p:cNvSpPr>
              <p:nvPr/>
            </p:nvSpPr>
            <p:spPr bwMode="auto">
              <a:xfrm>
                <a:off x="1412" y="2118"/>
                <a:ext cx="71" cy="28"/>
              </a:xfrm>
              <a:custGeom>
                <a:avLst/>
                <a:gdLst/>
                <a:ahLst/>
                <a:cxnLst>
                  <a:cxn ang="0">
                    <a:pos x="0" y="10"/>
                  </a:cxn>
                  <a:cxn ang="0">
                    <a:pos x="71" y="0"/>
                  </a:cxn>
                  <a:cxn ang="0">
                    <a:pos x="70" y="0"/>
                  </a:cxn>
                  <a:cxn ang="0">
                    <a:pos x="70" y="1"/>
                  </a:cxn>
                  <a:cxn ang="0">
                    <a:pos x="69" y="2"/>
                  </a:cxn>
                  <a:cxn ang="0">
                    <a:pos x="68" y="4"/>
                  </a:cxn>
                  <a:cxn ang="0">
                    <a:pos x="67" y="6"/>
                  </a:cxn>
                  <a:cxn ang="0">
                    <a:pos x="65" y="8"/>
                  </a:cxn>
                  <a:cxn ang="0">
                    <a:pos x="64" y="11"/>
                  </a:cxn>
                  <a:cxn ang="0">
                    <a:pos x="62" y="14"/>
                  </a:cxn>
                  <a:cxn ang="0">
                    <a:pos x="60" y="16"/>
                  </a:cxn>
                  <a:cxn ang="0">
                    <a:pos x="58" y="19"/>
                  </a:cxn>
                  <a:cxn ang="0">
                    <a:pos x="55" y="21"/>
                  </a:cxn>
                  <a:cxn ang="0">
                    <a:pos x="52" y="23"/>
                  </a:cxn>
                  <a:cxn ang="0">
                    <a:pos x="49" y="25"/>
                  </a:cxn>
                  <a:cxn ang="0">
                    <a:pos x="46" y="26"/>
                  </a:cxn>
                  <a:cxn ang="0">
                    <a:pos x="43" y="28"/>
                  </a:cxn>
                  <a:cxn ang="0">
                    <a:pos x="39" y="28"/>
                  </a:cxn>
                  <a:cxn ang="0">
                    <a:pos x="35" y="28"/>
                  </a:cxn>
                  <a:cxn ang="0">
                    <a:pos x="32" y="28"/>
                  </a:cxn>
                  <a:cxn ang="0">
                    <a:pos x="28" y="27"/>
                  </a:cxn>
                  <a:cxn ang="0">
                    <a:pos x="25" y="26"/>
                  </a:cxn>
                  <a:cxn ang="0">
                    <a:pos x="21" y="25"/>
                  </a:cxn>
                  <a:cxn ang="0">
                    <a:pos x="18" y="23"/>
                  </a:cxn>
                  <a:cxn ang="0">
                    <a:pos x="15" y="21"/>
                  </a:cxn>
                  <a:cxn ang="0">
                    <a:pos x="12" y="19"/>
                  </a:cxn>
                  <a:cxn ang="0">
                    <a:pos x="10" y="18"/>
                  </a:cxn>
                  <a:cxn ang="0">
                    <a:pos x="8" y="16"/>
                  </a:cxn>
                  <a:cxn ang="0">
                    <a:pos x="5" y="15"/>
                  </a:cxn>
                  <a:cxn ang="0">
                    <a:pos x="4" y="13"/>
                  </a:cxn>
                  <a:cxn ang="0">
                    <a:pos x="2" y="12"/>
                  </a:cxn>
                  <a:cxn ang="0">
                    <a:pos x="1" y="11"/>
                  </a:cxn>
                  <a:cxn ang="0">
                    <a:pos x="1" y="11"/>
                  </a:cxn>
                  <a:cxn ang="0">
                    <a:pos x="0" y="10"/>
                  </a:cxn>
                </a:cxnLst>
                <a:rect l="0" t="0" r="r" b="b"/>
                <a:pathLst>
                  <a:path w="71" h="28">
                    <a:moveTo>
                      <a:pt x="0" y="10"/>
                    </a:moveTo>
                    <a:lnTo>
                      <a:pt x="71" y="0"/>
                    </a:lnTo>
                    <a:lnTo>
                      <a:pt x="70" y="0"/>
                    </a:lnTo>
                    <a:lnTo>
                      <a:pt x="70" y="1"/>
                    </a:lnTo>
                    <a:lnTo>
                      <a:pt x="69" y="2"/>
                    </a:lnTo>
                    <a:lnTo>
                      <a:pt x="68" y="4"/>
                    </a:lnTo>
                    <a:lnTo>
                      <a:pt x="67" y="6"/>
                    </a:lnTo>
                    <a:lnTo>
                      <a:pt x="65" y="8"/>
                    </a:lnTo>
                    <a:lnTo>
                      <a:pt x="64" y="11"/>
                    </a:lnTo>
                    <a:lnTo>
                      <a:pt x="62" y="14"/>
                    </a:lnTo>
                    <a:lnTo>
                      <a:pt x="60" y="16"/>
                    </a:lnTo>
                    <a:lnTo>
                      <a:pt x="58" y="19"/>
                    </a:lnTo>
                    <a:lnTo>
                      <a:pt x="55" y="21"/>
                    </a:lnTo>
                    <a:lnTo>
                      <a:pt x="52" y="23"/>
                    </a:lnTo>
                    <a:lnTo>
                      <a:pt x="49" y="25"/>
                    </a:lnTo>
                    <a:lnTo>
                      <a:pt x="46" y="26"/>
                    </a:lnTo>
                    <a:lnTo>
                      <a:pt x="43" y="28"/>
                    </a:lnTo>
                    <a:lnTo>
                      <a:pt x="39" y="28"/>
                    </a:lnTo>
                    <a:lnTo>
                      <a:pt x="35" y="28"/>
                    </a:lnTo>
                    <a:lnTo>
                      <a:pt x="32" y="28"/>
                    </a:lnTo>
                    <a:lnTo>
                      <a:pt x="28" y="27"/>
                    </a:lnTo>
                    <a:lnTo>
                      <a:pt x="25" y="26"/>
                    </a:lnTo>
                    <a:lnTo>
                      <a:pt x="21" y="25"/>
                    </a:lnTo>
                    <a:lnTo>
                      <a:pt x="18" y="23"/>
                    </a:lnTo>
                    <a:lnTo>
                      <a:pt x="15" y="21"/>
                    </a:lnTo>
                    <a:lnTo>
                      <a:pt x="12" y="19"/>
                    </a:lnTo>
                    <a:lnTo>
                      <a:pt x="10" y="18"/>
                    </a:lnTo>
                    <a:lnTo>
                      <a:pt x="8" y="16"/>
                    </a:lnTo>
                    <a:lnTo>
                      <a:pt x="5" y="15"/>
                    </a:lnTo>
                    <a:lnTo>
                      <a:pt x="4" y="13"/>
                    </a:lnTo>
                    <a:lnTo>
                      <a:pt x="2" y="12"/>
                    </a:lnTo>
                    <a:lnTo>
                      <a:pt x="1" y="11"/>
                    </a:lnTo>
                    <a:lnTo>
                      <a:pt x="1" y="11"/>
                    </a:lnTo>
                    <a:lnTo>
                      <a:pt x="0" y="10"/>
                    </a:lnTo>
                    <a:close/>
                  </a:path>
                </a:pathLst>
              </a:custGeom>
              <a:solidFill>
                <a:srgbClr val="FFFFFF"/>
              </a:solidFill>
              <a:ln w="9525">
                <a:noFill/>
                <a:round/>
                <a:headEnd/>
                <a:tailEnd/>
              </a:ln>
            </p:spPr>
            <p:txBody>
              <a:bodyPr/>
              <a:lstStyle/>
              <a:p>
                <a:endParaRPr lang="ru-RU"/>
              </a:p>
            </p:txBody>
          </p:sp>
          <p:sp>
            <p:nvSpPr>
              <p:cNvPr id="297" name="Freeform 179"/>
              <p:cNvSpPr>
                <a:spLocks/>
              </p:cNvSpPr>
              <p:nvPr/>
            </p:nvSpPr>
            <p:spPr bwMode="auto">
              <a:xfrm>
                <a:off x="1412" y="2117"/>
                <a:ext cx="72" cy="12"/>
              </a:xfrm>
              <a:custGeom>
                <a:avLst/>
                <a:gdLst/>
                <a:ahLst/>
                <a:cxnLst>
                  <a:cxn ang="0">
                    <a:pos x="71" y="2"/>
                  </a:cxn>
                  <a:cxn ang="0">
                    <a:pos x="70" y="0"/>
                  </a:cxn>
                  <a:cxn ang="0">
                    <a:pos x="0" y="10"/>
                  </a:cxn>
                  <a:cxn ang="0">
                    <a:pos x="1" y="12"/>
                  </a:cxn>
                  <a:cxn ang="0">
                    <a:pos x="71" y="2"/>
                  </a:cxn>
                  <a:cxn ang="0">
                    <a:pos x="69" y="1"/>
                  </a:cxn>
                  <a:cxn ang="0">
                    <a:pos x="71" y="2"/>
                  </a:cxn>
                  <a:cxn ang="0">
                    <a:pos x="72" y="0"/>
                  </a:cxn>
                  <a:cxn ang="0">
                    <a:pos x="70" y="0"/>
                  </a:cxn>
                  <a:cxn ang="0">
                    <a:pos x="71" y="2"/>
                  </a:cxn>
                </a:cxnLst>
                <a:rect l="0" t="0" r="r" b="b"/>
                <a:pathLst>
                  <a:path w="72" h="12">
                    <a:moveTo>
                      <a:pt x="71" y="2"/>
                    </a:moveTo>
                    <a:lnTo>
                      <a:pt x="70" y="0"/>
                    </a:lnTo>
                    <a:lnTo>
                      <a:pt x="0" y="10"/>
                    </a:lnTo>
                    <a:lnTo>
                      <a:pt x="1" y="12"/>
                    </a:lnTo>
                    <a:lnTo>
                      <a:pt x="71" y="2"/>
                    </a:lnTo>
                    <a:lnTo>
                      <a:pt x="69" y="1"/>
                    </a:lnTo>
                    <a:lnTo>
                      <a:pt x="71" y="2"/>
                    </a:lnTo>
                    <a:lnTo>
                      <a:pt x="72" y="0"/>
                    </a:lnTo>
                    <a:lnTo>
                      <a:pt x="70" y="0"/>
                    </a:lnTo>
                    <a:lnTo>
                      <a:pt x="71" y="2"/>
                    </a:lnTo>
                    <a:close/>
                  </a:path>
                </a:pathLst>
              </a:custGeom>
              <a:solidFill>
                <a:srgbClr val="000000"/>
              </a:solidFill>
              <a:ln w="9525">
                <a:noFill/>
                <a:round/>
                <a:headEnd/>
                <a:tailEnd/>
              </a:ln>
            </p:spPr>
            <p:txBody>
              <a:bodyPr/>
              <a:lstStyle/>
              <a:p>
                <a:endParaRPr lang="ru-RU"/>
              </a:p>
            </p:txBody>
          </p:sp>
          <p:sp>
            <p:nvSpPr>
              <p:cNvPr id="298" name="Freeform 180"/>
              <p:cNvSpPr>
                <a:spLocks/>
              </p:cNvSpPr>
              <p:nvPr/>
            </p:nvSpPr>
            <p:spPr bwMode="auto">
              <a:xfrm>
                <a:off x="1451" y="2118"/>
                <a:ext cx="32" cy="29"/>
              </a:xfrm>
              <a:custGeom>
                <a:avLst/>
                <a:gdLst/>
                <a:ahLst/>
                <a:cxnLst>
                  <a:cxn ang="0">
                    <a:pos x="0" y="29"/>
                  </a:cxn>
                  <a:cxn ang="0">
                    <a:pos x="0" y="29"/>
                  </a:cxn>
                  <a:cxn ang="0">
                    <a:pos x="4" y="29"/>
                  </a:cxn>
                  <a:cxn ang="0">
                    <a:pos x="7" y="27"/>
                  </a:cxn>
                  <a:cxn ang="0">
                    <a:pos x="11" y="26"/>
                  </a:cxn>
                  <a:cxn ang="0">
                    <a:pos x="14" y="24"/>
                  </a:cxn>
                  <a:cxn ang="0">
                    <a:pos x="17" y="22"/>
                  </a:cxn>
                  <a:cxn ang="0">
                    <a:pos x="19" y="19"/>
                  </a:cxn>
                  <a:cxn ang="0">
                    <a:pos x="22" y="17"/>
                  </a:cxn>
                  <a:cxn ang="0">
                    <a:pos x="24" y="14"/>
                  </a:cxn>
                  <a:cxn ang="0">
                    <a:pos x="26" y="12"/>
                  </a:cxn>
                  <a:cxn ang="0">
                    <a:pos x="28" y="9"/>
                  </a:cxn>
                  <a:cxn ang="0">
                    <a:pos x="29" y="7"/>
                  </a:cxn>
                  <a:cxn ang="0">
                    <a:pos x="30" y="5"/>
                  </a:cxn>
                  <a:cxn ang="0">
                    <a:pos x="31" y="3"/>
                  </a:cxn>
                  <a:cxn ang="0">
                    <a:pos x="32" y="2"/>
                  </a:cxn>
                  <a:cxn ang="0">
                    <a:pos x="32" y="1"/>
                  </a:cxn>
                  <a:cxn ang="0">
                    <a:pos x="32" y="1"/>
                  </a:cxn>
                  <a:cxn ang="0">
                    <a:pos x="30" y="0"/>
                  </a:cxn>
                  <a:cxn ang="0">
                    <a:pos x="30" y="0"/>
                  </a:cxn>
                  <a:cxn ang="0">
                    <a:pos x="30" y="1"/>
                  </a:cxn>
                  <a:cxn ang="0">
                    <a:pos x="29" y="2"/>
                  </a:cxn>
                  <a:cxn ang="0">
                    <a:pos x="28" y="4"/>
                  </a:cxn>
                  <a:cxn ang="0">
                    <a:pos x="27" y="5"/>
                  </a:cxn>
                  <a:cxn ang="0">
                    <a:pos x="26" y="8"/>
                  </a:cxn>
                  <a:cxn ang="0">
                    <a:pos x="24" y="10"/>
                  </a:cxn>
                  <a:cxn ang="0">
                    <a:pos x="22" y="13"/>
                  </a:cxn>
                  <a:cxn ang="0">
                    <a:pos x="20" y="15"/>
                  </a:cxn>
                  <a:cxn ang="0">
                    <a:pos x="18" y="18"/>
                  </a:cxn>
                  <a:cxn ang="0">
                    <a:pos x="15" y="20"/>
                  </a:cxn>
                  <a:cxn ang="0">
                    <a:pos x="13" y="22"/>
                  </a:cxn>
                  <a:cxn ang="0">
                    <a:pos x="10" y="24"/>
                  </a:cxn>
                  <a:cxn ang="0">
                    <a:pos x="7" y="25"/>
                  </a:cxn>
                  <a:cxn ang="0">
                    <a:pos x="3" y="26"/>
                  </a:cxn>
                  <a:cxn ang="0">
                    <a:pos x="0" y="27"/>
                  </a:cxn>
                  <a:cxn ang="0">
                    <a:pos x="0" y="27"/>
                  </a:cxn>
                  <a:cxn ang="0">
                    <a:pos x="0" y="29"/>
                  </a:cxn>
                </a:cxnLst>
                <a:rect l="0" t="0" r="r" b="b"/>
                <a:pathLst>
                  <a:path w="32" h="29">
                    <a:moveTo>
                      <a:pt x="0" y="29"/>
                    </a:moveTo>
                    <a:lnTo>
                      <a:pt x="0" y="29"/>
                    </a:lnTo>
                    <a:lnTo>
                      <a:pt x="4" y="29"/>
                    </a:lnTo>
                    <a:lnTo>
                      <a:pt x="7" y="27"/>
                    </a:lnTo>
                    <a:lnTo>
                      <a:pt x="11" y="26"/>
                    </a:lnTo>
                    <a:lnTo>
                      <a:pt x="14" y="24"/>
                    </a:lnTo>
                    <a:lnTo>
                      <a:pt x="17" y="22"/>
                    </a:lnTo>
                    <a:lnTo>
                      <a:pt x="19" y="19"/>
                    </a:lnTo>
                    <a:lnTo>
                      <a:pt x="22" y="17"/>
                    </a:lnTo>
                    <a:lnTo>
                      <a:pt x="24" y="14"/>
                    </a:lnTo>
                    <a:lnTo>
                      <a:pt x="26" y="12"/>
                    </a:lnTo>
                    <a:lnTo>
                      <a:pt x="28" y="9"/>
                    </a:lnTo>
                    <a:lnTo>
                      <a:pt x="29" y="7"/>
                    </a:lnTo>
                    <a:lnTo>
                      <a:pt x="30" y="5"/>
                    </a:lnTo>
                    <a:lnTo>
                      <a:pt x="31" y="3"/>
                    </a:lnTo>
                    <a:lnTo>
                      <a:pt x="32" y="2"/>
                    </a:lnTo>
                    <a:lnTo>
                      <a:pt x="32" y="1"/>
                    </a:lnTo>
                    <a:lnTo>
                      <a:pt x="32" y="1"/>
                    </a:lnTo>
                    <a:lnTo>
                      <a:pt x="30" y="0"/>
                    </a:lnTo>
                    <a:lnTo>
                      <a:pt x="30" y="0"/>
                    </a:lnTo>
                    <a:lnTo>
                      <a:pt x="30" y="1"/>
                    </a:lnTo>
                    <a:lnTo>
                      <a:pt x="29" y="2"/>
                    </a:lnTo>
                    <a:lnTo>
                      <a:pt x="28" y="4"/>
                    </a:lnTo>
                    <a:lnTo>
                      <a:pt x="27" y="5"/>
                    </a:lnTo>
                    <a:lnTo>
                      <a:pt x="26" y="8"/>
                    </a:lnTo>
                    <a:lnTo>
                      <a:pt x="24" y="10"/>
                    </a:lnTo>
                    <a:lnTo>
                      <a:pt x="22" y="13"/>
                    </a:lnTo>
                    <a:lnTo>
                      <a:pt x="20" y="15"/>
                    </a:lnTo>
                    <a:lnTo>
                      <a:pt x="18" y="18"/>
                    </a:lnTo>
                    <a:lnTo>
                      <a:pt x="15" y="20"/>
                    </a:lnTo>
                    <a:lnTo>
                      <a:pt x="13" y="22"/>
                    </a:lnTo>
                    <a:lnTo>
                      <a:pt x="10" y="24"/>
                    </a:lnTo>
                    <a:lnTo>
                      <a:pt x="7" y="25"/>
                    </a:lnTo>
                    <a:lnTo>
                      <a:pt x="3" y="26"/>
                    </a:lnTo>
                    <a:lnTo>
                      <a:pt x="0" y="27"/>
                    </a:lnTo>
                    <a:lnTo>
                      <a:pt x="0" y="27"/>
                    </a:lnTo>
                    <a:lnTo>
                      <a:pt x="0" y="29"/>
                    </a:lnTo>
                    <a:close/>
                  </a:path>
                </a:pathLst>
              </a:custGeom>
              <a:solidFill>
                <a:srgbClr val="000000"/>
              </a:solidFill>
              <a:ln w="9525">
                <a:noFill/>
                <a:round/>
                <a:headEnd/>
                <a:tailEnd/>
              </a:ln>
            </p:spPr>
            <p:txBody>
              <a:bodyPr/>
              <a:lstStyle/>
              <a:p>
                <a:endParaRPr lang="ru-RU"/>
              </a:p>
            </p:txBody>
          </p:sp>
          <p:sp>
            <p:nvSpPr>
              <p:cNvPr id="299" name="Freeform 181"/>
              <p:cNvSpPr>
                <a:spLocks/>
              </p:cNvSpPr>
              <p:nvPr/>
            </p:nvSpPr>
            <p:spPr bwMode="auto">
              <a:xfrm>
                <a:off x="1410" y="2127"/>
                <a:ext cx="41" cy="20"/>
              </a:xfrm>
              <a:custGeom>
                <a:avLst/>
                <a:gdLst/>
                <a:ahLst/>
                <a:cxnLst>
                  <a:cxn ang="0">
                    <a:pos x="2" y="0"/>
                  </a:cxn>
                  <a:cxn ang="0">
                    <a:pos x="1" y="2"/>
                  </a:cxn>
                  <a:cxn ang="0">
                    <a:pos x="2" y="2"/>
                  </a:cxn>
                  <a:cxn ang="0">
                    <a:pos x="2" y="3"/>
                  </a:cxn>
                  <a:cxn ang="0">
                    <a:pos x="4" y="4"/>
                  </a:cxn>
                  <a:cxn ang="0">
                    <a:pos x="5" y="5"/>
                  </a:cxn>
                  <a:cxn ang="0">
                    <a:pos x="7" y="7"/>
                  </a:cxn>
                  <a:cxn ang="0">
                    <a:pos x="9" y="8"/>
                  </a:cxn>
                  <a:cxn ang="0">
                    <a:pos x="11" y="10"/>
                  </a:cxn>
                  <a:cxn ang="0">
                    <a:pos x="14" y="12"/>
                  </a:cxn>
                  <a:cxn ang="0">
                    <a:pos x="16" y="13"/>
                  </a:cxn>
                  <a:cxn ang="0">
                    <a:pos x="20" y="15"/>
                  </a:cxn>
                  <a:cxn ang="0">
                    <a:pos x="23" y="16"/>
                  </a:cxn>
                  <a:cxn ang="0">
                    <a:pos x="26" y="18"/>
                  </a:cxn>
                  <a:cxn ang="0">
                    <a:pos x="30" y="19"/>
                  </a:cxn>
                  <a:cxn ang="0">
                    <a:pos x="34" y="20"/>
                  </a:cxn>
                  <a:cxn ang="0">
                    <a:pos x="37" y="20"/>
                  </a:cxn>
                  <a:cxn ang="0">
                    <a:pos x="41" y="20"/>
                  </a:cxn>
                  <a:cxn ang="0">
                    <a:pos x="41" y="18"/>
                  </a:cxn>
                  <a:cxn ang="0">
                    <a:pos x="37" y="18"/>
                  </a:cxn>
                  <a:cxn ang="0">
                    <a:pos x="34" y="17"/>
                  </a:cxn>
                  <a:cxn ang="0">
                    <a:pos x="31" y="16"/>
                  </a:cxn>
                  <a:cxn ang="0">
                    <a:pos x="27" y="16"/>
                  </a:cxn>
                  <a:cxn ang="0">
                    <a:pos x="24" y="14"/>
                  </a:cxn>
                  <a:cxn ang="0">
                    <a:pos x="21" y="13"/>
                  </a:cxn>
                  <a:cxn ang="0">
                    <a:pos x="18" y="11"/>
                  </a:cxn>
                  <a:cxn ang="0">
                    <a:pos x="15" y="10"/>
                  </a:cxn>
                  <a:cxn ang="0">
                    <a:pos x="13" y="8"/>
                  </a:cxn>
                  <a:cxn ang="0">
                    <a:pos x="10" y="6"/>
                  </a:cxn>
                  <a:cxn ang="0">
                    <a:pos x="8" y="5"/>
                  </a:cxn>
                  <a:cxn ang="0">
                    <a:pos x="7" y="3"/>
                  </a:cxn>
                  <a:cxn ang="0">
                    <a:pos x="5" y="2"/>
                  </a:cxn>
                  <a:cxn ang="0">
                    <a:pos x="4" y="1"/>
                  </a:cxn>
                  <a:cxn ang="0">
                    <a:pos x="4" y="1"/>
                  </a:cxn>
                  <a:cxn ang="0">
                    <a:pos x="3" y="0"/>
                  </a:cxn>
                  <a:cxn ang="0">
                    <a:pos x="3" y="2"/>
                  </a:cxn>
                  <a:cxn ang="0">
                    <a:pos x="2" y="0"/>
                  </a:cxn>
                  <a:cxn ang="0">
                    <a:pos x="0" y="0"/>
                  </a:cxn>
                  <a:cxn ang="0">
                    <a:pos x="1" y="2"/>
                  </a:cxn>
                  <a:cxn ang="0">
                    <a:pos x="2" y="0"/>
                  </a:cxn>
                </a:cxnLst>
                <a:rect l="0" t="0" r="r" b="b"/>
                <a:pathLst>
                  <a:path w="41" h="20">
                    <a:moveTo>
                      <a:pt x="2" y="0"/>
                    </a:moveTo>
                    <a:lnTo>
                      <a:pt x="1" y="2"/>
                    </a:lnTo>
                    <a:lnTo>
                      <a:pt x="2" y="2"/>
                    </a:lnTo>
                    <a:lnTo>
                      <a:pt x="2" y="3"/>
                    </a:lnTo>
                    <a:lnTo>
                      <a:pt x="4" y="4"/>
                    </a:lnTo>
                    <a:lnTo>
                      <a:pt x="5" y="5"/>
                    </a:lnTo>
                    <a:lnTo>
                      <a:pt x="7" y="7"/>
                    </a:lnTo>
                    <a:lnTo>
                      <a:pt x="9" y="8"/>
                    </a:lnTo>
                    <a:lnTo>
                      <a:pt x="11" y="10"/>
                    </a:lnTo>
                    <a:lnTo>
                      <a:pt x="14" y="12"/>
                    </a:lnTo>
                    <a:lnTo>
                      <a:pt x="16" y="13"/>
                    </a:lnTo>
                    <a:lnTo>
                      <a:pt x="20" y="15"/>
                    </a:lnTo>
                    <a:lnTo>
                      <a:pt x="23" y="16"/>
                    </a:lnTo>
                    <a:lnTo>
                      <a:pt x="26" y="18"/>
                    </a:lnTo>
                    <a:lnTo>
                      <a:pt x="30" y="19"/>
                    </a:lnTo>
                    <a:lnTo>
                      <a:pt x="34" y="20"/>
                    </a:lnTo>
                    <a:lnTo>
                      <a:pt x="37" y="20"/>
                    </a:lnTo>
                    <a:lnTo>
                      <a:pt x="41" y="20"/>
                    </a:lnTo>
                    <a:lnTo>
                      <a:pt x="41" y="18"/>
                    </a:lnTo>
                    <a:lnTo>
                      <a:pt x="37" y="18"/>
                    </a:lnTo>
                    <a:lnTo>
                      <a:pt x="34" y="17"/>
                    </a:lnTo>
                    <a:lnTo>
                      <a:pt x="31" y="16"/>
                    </a:lnTo>
                    <a:lnTo>
                      <a:pt x="27" y="16"/>
                    </a:lnTo>
                    <a:lnTo>
                      <a:pt x="24" y="14"/>
                    </a:lnTo>
                    <a:lnTo>
                      <a:pt x="21" y="13"/>
                    </a:lnTo>
                    <a:lnTo>
                      <a:pt x="18" y="11"/>
                    </a:lnTo>
                    <a:lnTo>
                      <a:pt x="15" y="10"/>
                    </a:lnTo>
                    <a:lnTo>
                      <a:pt x="13" y="8"/>
                    </a:lnTo>
                    <a:lnTo>
                      <a:pt x="10" y="6"/>
                    </a:lnTo>
                    <a:lnTo>
                      <a:pt x="8" y="5"/>
                    </a:lnTo>
                    <a:lnTo>
                      <a:pt x="7" y="3"/>
                    </a:lnTo>
                    <a:lnTo>
                      <a:pt x="5" y="2"/>
                    </a:lnTo>
                    <a:lnTo>
                      <a:pt x="4" y="1"/>
                    </a:lnTo>
                    <a:lnTo>
                      <a:pt x="4" y="1"/>
                    </a:lnTo>
                    <a:lnTo>
                      <a:pt x="3" y="0"/>
                    </a:lnTo>
                    <a:lnTo>
                      <a:pt x="3" y="2"/>
                    </a:lnTo>
                    <a:lnTo>
                      <a:pt x="2" y="0"/>
                    </a:lnTo>
                    <a:lnTo>
                      <a:pt x="0" y="0"/>
                    </a:lnTo>
                    <a:lnTo>
                      <a:pt x="1" y="2"/>
                    </a:lnTo>
                    <a:lnTo>
                      <a:pt x="2" y="0"/>
                    </a:lnTo>
                    <a:close/>
                  </a:path>
                </a:pathLst>
              </a:custGeom>
              <a:solidFill>
                <a:srgbClr val="000000"/>
              </a:solidFill>
              <a:ln w="9525">
                <a:noFill/>
                <a:round/>
                <a:headEnd/>
                <a:tailEnd/>
              </a:ln>
            </p:spPr>
            <p:txBody>
              <a:bodyPr/>
              <a:lstStyle/>
              <a:p>
                <a:endParaRPr lang="ru-RU"/>
              </a:p>
            </p:txBody>
          </p:sp>
          <p:sp>
            <p:nvSpPr>
              <p:cNvPr id="300" name="Freeform 182"/>
              <p:cNvSpPr>
                <a:spLocks/>
              </p:cNvSpPr>
              <p:nvPr/>
            </p:nvSpPr>
            <p:spPr bwMode="auto">
              <a:xfrm>
                <a:off x="1398" y="2113"/>
                <a:ext cx="9" cy="27"/>
              </a:xfrm>
              <a:custGeom>
                <a:avLst/>
                <a:gdLst/>
                <a:ahLst/>
                <a:cxnLst>
                  <a:cxn ang="0">
                    <a:pos x="3" y="25"/>
                  </a:cxn>
                  <a:cxn ang="0">
                    <a:pos x="3" y="25"/>
                  </a:cxn>
                  <a:cxn ang="0">
                    <a:pos x="3" y="24"/>
                  </a:cxn>
                  <a:cxn ang="0">
                    <a:pos x="3" y="23"/>
                  </a:cxn>
                  <a:cxn ang="0">
                    <a:pos x="2" y="20"/>
                  </a:cxn>
                  <a:cxn ang="0">
                    <a:pos x="3" y="17"/>
                  </a:cxn>
                  <a:cxn ang="0">
                    <a:pos x="3" y="13"/>
                  </a:cxn>
                  <a:cxn ang="0">
                    <a:pos x="6" y="7"/>
                  </a:cxn>
                  <a:cxn ang="0">
                    <a:pos x="9" y="2"/>
                  </a:cxn>
                  <a:cxn ang="0">
                    <a:pos x="7" y="0"/>
                  </a:cxn>
                  <a:cxn ang="0">
                    <a:pos x="3" y="7"/>
                  </a:cxn>
                  <a:cxn ang="0">
                    <a:pos x="1" y="12"/>
                  </a:cxn>
                  <a:cxn ang="0">
                    <a:pos x="0" y="17"/>
                  </a:cxn>
                  <a:cxn ang="0">
                    <a:pos x="0" y="20"/>
                  </a:cxn>
                  <a:cxn ang="0">
                    <a:pos x="0" y="23"/>
                  </a:cxn>
                  <a:cxn ang="0">
                    <a:pos x="0" y="25"/>
                  </a:cxn>
                  <a:cxn ang="0">
                    <a:pos x="1" y="26"/>
                  </a:cxn>
                  <a:cxn ang="0">
                    <a:pos x="2" y="27"/>
                  </a:cxn>
                  <a:cxn ang="0">
                    <a:pos x="3" y="25"/>
                  </a:cxn>
                </a:cxnLst>
                <a:rect l="0" t="0" r="r" b="b"/>
                <a:pathLst>
                  <a:path w="9" h="27">
                    <a:moveTo>
                      <a:pt x="3" y="25"/>
                    </a:moveTo>
                    <a:lnTo>
                      <a:pt x="3" y="25"/>
                    </a:lnTo>
                    <a:lnTo>
                      <a:pt x="3" y="24"/>
                    </a:lnTo>
                    <a:lnTo>
                      <a:pt x="3" y="23"/>
                    </a:lnTo>
                    <a:lnTo>
                      <a:pt x="2" y="20"/>
                    </a:lnTo>
                    <a:lnTo>
                      <a:pt x="3" y="17"/>
                    </a:lnTo>
                    <a:lnTo>
                      <a:pt x="3" y="13"/>
                    </a:lnTo>
                    <a:lnTo>
                      <a:pt x="6" y="7"/>
                    </a:lnTo>
                    <a:lnTo>
                      <a:pt x="9" y="2"/>
                    </a:lnTo>
                    <a:lnTo>
                      <a:pt x="7" y="0"/>
                    </a:lnTo>
                    <a:lnTo>
                      <a:pt x="3" y="7"/>
                    </a:lnTo>
                    <a:lnTo>
                      <a:pt x="1" y="12"/>
                    </a:lnTo>
                    <a:lnTo>
                      <a:pt x="0" y="17"/>
                    </a:lnTo>
                    <a:lnTo>
                      <a:pt x="0" y="20"/>
                    </a:lnTo>
                    <a:lnTo>
                      <a:pt x="0" y="23"/>
                    </a:lnTo>
                    <a:lnTo>
                      <a:pt x="0" y="25"/>
                    </a:lnTo>
                    <a:lnTo>
                      <a:pt x="1" y="26"/>
                    </a:lnTo>
                    <a:lnTo>
                      <a:pt x="2" y="27"/>
                    </a:lnTo>
                    <a:lnTo>
                      <a:pt x="3" y="25"/>
                    </a:lnTo>
                    <a:close/>
                  </a:path>
                </a:pathLst>
              </a:custGeom>
              <a:solidFill>
                <a:srgbClr val="000000"/>
              </a:solidFill>
              <a:ln w="9525">
                <a:noFill/>
                <a:round/>
                <a:headEnd/>
                <a:tailEnd/>
              </a:ln>
            </p:spPr>
            <p:txBody>
              <a:bodyPr/>
              <a:lstStyle/>
              <a:p>
                <a:endParaRPr lang="ru-RU"/>
              </a:p>
            </p:txBody>
          </p:sp>
          <p:sp>
            <p:nvSpPr>
              <p:cNvPr id="301" name="Freeform 183"/>
              <p:cNvSpPr>
                <a:spLocks/>
              </p:cNvSpPr>
              <p:nvPr/>
            </p:nvSpPr>
            <p:spPr bwMode="auto">
              <a:xfrm>
                <a:off x="1483" y="2103"/>
                <a:ext cx="9" cy="26"/>
              </a:xfrm>
              <a:custGeom>
                <a:avLst/>
                <a:gdLst/>
                <a:ahLst/>
                <a:cxnLst>
                  <a:cxn ang="0">
                    <a:pos x="8" y="26"/>
                  </a:cxn>
                  <a:cxn ang="0">
                    <a:pos x="8" y="26"/>
                  </a:cxn>
                  <a:cxn ang="0">
                    <a:pos x="9" y="25"/>
                  </a:cxn>
                  <a:cxn ang="0">
                    <a:pos x="9" y="23"/>
                  </a:cxn>
                  <a:cxn ang="0">
                    <a:pos x="9" y="20"/>
                  </a:cxn>
                  <a:cxn ang="0">
                    <a:pos x="9" y="17"/>
                  </a:cxn>
                  <a:cxn ang="0">
                    <a:pos x="8" y="12"/>
                  </a:cxn>
                  <a:cxn ang="0">
                    <a:pos x="6" y="6"/>
                  </a:cxn>
                  <a:cxn ang="0">
                    <a:pos x="2" y="0"/>
                  </a:cxn>
                  <a:cxn ang="0">
                    <a:pos x="0" y="1"/>
                  </a:cxn>
                  <a:cxn ang="0">
                    <a:pos x="3" y="7"/>
                  </a:cxn>
                  <a:cxn ang="0">
                    <a:pos x="6" y="12"/>
                  </a:cxn>
                  <a:cxn ang="0">
                    <a:pos x="6" y="17"/>
                  </a:cxn>
                  <a:cxn ang="0">
                    <a:pos x="7" y="20"/>
                  </a:cxn>
                  <a:cxn ang="0">
                    <a:pos x="7" y="22"/>
                  </a:cxn>
                  <a:cxn ang="0">
                    <a:pos x="6" y="23"/>
                  </a:cxn>
                  <a:cxn ang="0">
                    <a:pos x="6" y="24"/>
                  </a:cxn>
                  <a:cxn ang="0">
                    <a:pos x="6" y="24"/>
                  </a:cxn>
                  <a:cxn ang="0">
                    <a:pos x="8" y="26"/>
                  </a:cxn>
                </a:cxnLst>
                <a:rect l="0" t="0" r="r" b="b"/>
                <a:pathLst>
                  <a:path w="9" h="26">
                    <a:moveTo>
                      <a:pt x="8" y="26"/>
                    </a:moveTo>
                    <a:lnTo>
                      <a:pt x="8" y="26"/>
                    </a:lnTo>
                    <a:lnTo>
                      <a:pt x="9" y="25"/>
                    </a:lnTo>
                    <a:lnTo>
                      <a:pt x="9" y="23"/>
                    </a:lnTo>
                    <a:lnTo>
                      <a:pt x="9" y="20"/>
                    </a:lnTo>
                    <a:lnTo>
                      <a:pt x="9" y="17"/>
                    </a:lnTo>
                    <a:lnTo>
                      <a:pt x="8" y="12"/>
                    </a:lnTo>
                    <a:lnTo>
                      <a:pt x="6" y="6"/>
                    </a:lnTo>
                    <a:lnTo>
                      <a:pt x="2" y="0"/>
                    </a:lnTo>
                    <a:lnTo>
                      <a:pt x="0" y="1"/>
                    </a:lnTo>
                    <a:lnTo>
                      <a:pt x="3" y="7"/>
                    </a:lnTo>
                    <a:lnTo>
                      <a:pt x="6" y="12"/>
                    </a:lnTo>
                    <a:lnTo>
                      <a:pt x="6" y="17"/>
                    </a:lnTo>
                    <a:lnTo>
                      <a:pt x="7" y="20"/>
                    </a:lnTo>
                    <a:lnTo>
                      <a:pt x="7" y="22"/>
                    </a:lnTo>
                    <a:lnTo>
                      <a:pt x="6" y="23"/>
                    </a:lnTo>
                    <a:lnTo>
                      <a:pt x="6" y="24"/>
                    </a:lnTo>
                    <a:lnTo>
                      <a:pt x="6" y="24"/>
                    </a:lnTo>
                    <a:lnTo>
                      <a:pt x="8" y="26"/>
                    </a:lnTo>
                    <a:close/>
                  </a:path>
                </a:pathLst>
              </a:custGeom>
              <a:solidFill>
                <a:srgbClr val="000000"/>
              </a:solidFill>
              <a:ln w="9525">
                <a:noFill/>
                <a:round/>
                <a:headEnd/>
                <a:tailEnd/>
              </a:ln>
            </p:spPr>
            <p:txBody>
              <a:bodyPr/>
              <a:lstStyle/>
              <a:p>
                <a:endParaRPr lang="ru-RU"/>
              </a:p>
            </p:txBody>
          </p:sp>
          <p:sp>
            <p:nvSpPr>
              <p:cNvPr id="302" name="Freeform 184"/>
              <p:cNvSpPr>
                <a:spLocks/>
              </p:cNvSpPr>
              <p:nvPr/>
            </p:nvSpPr>
            <p:spPr bwMode="auto">
              <a:xfrm>
                <a:off x="1427" y="2098"/>
                <a:ext cx="4" cy="13"/>
              </a:xfrm>
              <a:custGeom>
                <a:avLst/>
                <a:gdLst/>
                <a:ahLst/>
                <a:cxnLst>
                  <a:cxn ang="0">
                    <a:pos x="2" y="11"/>
                  </a:cxn>
                  <a:cxn ang="0">
                    <a:pos x="3" y="12"/>
                  </a:cxn>
                  <a:cxn ang="0">
                    <a:pos x="4" y="0"/>
                  </a:cxn>
                  <a:cxn ang="0">
                    <a:pos x="2" y="0"/>
                  </a:cxn>
                  <a:cxn ang="0">
                    <a:pos x="0" y="11"/>
                  </a:cxn>
                  <a:cxn ang="0">
                    <a:pos x="2" y="13"/>
                  </a:cxn>
                  <a:cxn ang="0">
                    <a:pos x="0" y="11"/>
                  </a:cxn>
                  <a:cxn ang="0">
                    <a:pos x="0" y="13"/>
                  </a:cxn>
                  <a:cxn ang="0">
                    <a:pos x="2" y="13"/>
                  </a:cxn>
                  <a:cxn ang="0">
                    <a:pos x="2" y="11"/>
                  </a:cxn>
                </a:cxnLst>
                <a:rect l="0" t="0" r="r" b="b"/>
                <a:pathLst>
                  <a:path w="4" h="13">
                    <a:moveTo>
                      <a:pt x="2" y="11"/>
                    </a:moveTo>
                    <a:lnTo>
                      <a:pt x="3" y="12"/>
                    </a:lnTo>
                    <a:lnTo>
                      <a:pt x="4" y="0"/>
                    </a:lnTo>
                    <a:lnTo>
                      <a:pt x="2" y="0"/>
                    </a:lnTo>
                    <a:lnTo>
                      <a:pt x="0" y="11"/>
                    </a:lnTo>
                    <a:lnTo>
                      <a:pt x="2" y="13"/>
                    </a:lnTo>
                    <a:lnTo>
                      <a:pt x="0" y="11"/>
                    </a:lnTo>
                    <a:lnTo>
                      <a:pt x="0" y="13"/>
                    </a:lnTo>
                    <a:lnTo>
                      <a:pt x="2" y="13"/>
                    </a:lnTo>
                    <a:lnTo>
                      <a:pt x="2" y="11"/>
                    </a:lnTo>
                    <a:close/>
                  </a:path>
                </a:pathLst>
              </a:custGeom>
              <a:solidFill>
                <a:srgbClr val="000000"/>
              </a:solidFill>
              <a:ln w="9525">
                <a:noFill/>
                <a:round/>
                <a:headEnd/>
                <a:tailEnd/>
              </a:ln>
            </p:spPr>
            <p:txBody>
              <a:bodyPr/>
              <a:lstStyle/>
              <a:p>
                <a:endParaRPr lang="ru-RU"/>
              </a:p>
            </p:txBody>
          </p:sp>
          <p:sp>
            <p:nvSpPr>
              <p:cNvPr id="303" name="Freeform 185"/>
              <p:cNvSpPr>
                <a:spLocks/>
              </p:cNvSpPr>
              <p:nvPr/>
            </p:nvSpPr>
            <p:spPr bwMode="auto">
              <a:xfrm>
                <a:off x="1429" y="2103"/>
                <a:ext cx="35" cy="9"/>
              </a:xfrm>
              <a:custGeom>
                <a:avLst/>
                <a:gdLst/>
                <a:ahLst/>
                <a:cxnLst>
                  <a:cxn ang="0">
                    <a:pos x="33" y="0"/>
                  </a:cxn>
                  <a:cxn ang="0">
                    <a:pos x="33" y="0"/>
                  </a:cxn>
                  <a:cxn ang="0">
                    <a:pos x="31" y="1"/>
                  </a:cxn>
                  <a:cxn ang="0">
                    <a:pos x="29" y="3"/>
                  </a:cxn>
                  <a:cxn ang="0">
                    <a:pos x="27" y="4"/>
                  </a:cxn>
                  <a:cxn ang="0">
                    <a:pos x="25" y="5"/>
                  </a:cxn>
                  <a:cxn ang="0">
                    <a:pos x="22" y="6"/>
                  </a:cxn>
                  <a:cxn ang="0">
                    <a:pos x="19" y="6"/>
                  </a:cxn>
                  <a:cxn ang="0">
                    <a:pos x="16" y="6"/>
                  </a:cxn>
                  <a:cxn ang="0">
                    <a:pos x="13" y="7"/>
                  </a:cxn>
                  <a:cxn ang="0">
                    <a:pos x="11" y="7"/>
                  </a:cxn>
                  <a:cxn ang="0">
                    <a:pos x="8" y="6"/>
                  </a:cxn>
                  <a:cxn ang="0">
                    <a:pos x="6" y="6"/>
                  </a:cxn>
                  <a:cxn ang="0">
                    <a:pos x="4" y="6"/>
                  </a:cxn>
                  <a:cxn ang="0">
                    <a:pos x="2" y="6"/>
                  </a:cxn>
                  <a:cxn ang="0">
                    <a:pos x="1" y="6"/>
                  </a:cxn>
                  <a:cxn ang="0">
                    <a:pos x="0" y="6"/>
                  </a:cxn>
                  <a:cxn ang="0">
                    <a:pos x="0" y="6"/>
                  </a:cxn>
                  <a:cxn ang="0">
                    <a:pos x="0" y="8"/>
                  </a:cxn>
                  <a:cxn ang="0">
                    <a:pos x="0" y="8"/>
                  </a:cxn>
                  <a:cxn ang="0">
                    <a:pos x="0" y="8"/>
                  </a:cxn>
                  <a:cxn ang="0">
                    <a:pos x="2" y="8"/>
                  </a:cxn>
                  <a:cxn ang="0">
                    <a:pos x="4" y="9"/>
                  </a:cxn>
                  <a:cxn ang="0">
                    <a:pos x="6" y="9"/>
                  </a:cxn>
                  <a:cxn ang="0">
                    <a:pos x="8" y="9"/>
                  </a:cxn>
                  <a:cxn ang="0">
                    <a:pos x="11" y="9"/>
                  </a:cxn>
                  <a:cxn ang="0">
                    <a:pos x="13" y="9"/>
                  </a:cxn>
                  <a:cxn ang="0">
                    <a:pos x="16" y="9"/>
                  </a:cxn>
                  <a:cxn ang="0">
                    <a:pos x="19" y="9"/>
                  </a:cxn>
                  <a:cxn ang="0">
                    <a:pos x="22" y="8"/>
                  </a:cxn>
                  <a:cxn ang="0">
                    <a:pos x="25" y="7"/>
                  </a:cxn>
                  <a:cxn ang="0">
                    <a:pos x="28" y="6"/>
                  </a:cxn>
                  <a:cxn ang="0">
                    <a:pos x="31" y="5"/>
                  </a:cxn>
                  <a:cxn ang="0">
                    <a:pos x="33" y="3"/>
                  </a:cxn>
                  <a:cxn ang="0">
                    <a:pos x="35" y="1"/>
                  </a:cxn>
                  <a:cxn ang="0">
                    <a:pos x="35" y="0"/>
                  </a:cxn>
                  <a:cxn ang="0">
                    <a:pos x="35" y="1"/>
                  </a:cxn>
                  <a:cxn ang="0">
                    <a:pos x="35" y="0"/>
                  </a:cxn>
                  <a:cxn ang="0">
                    <a:pos x="35" y="0"/>
                  </a:cxn>
                  <a:cxn ang="0">
                    <a:pos x="33" y="0"/>
                  </a:cxn>
                </a:cxnLst>
                <a:rect l="0" t="0" r="r" b="b"/>
                <a:pathLst>
                  <a:path w="35" h="9">
                    <a:moveTo>
                      <a:pt x="33" y="0"/>
                    </a:moveTo>
                    <a:lnTo>
                      <a:pt x="33" y="0"/>
                    </a:lnTo>
                    <a:lnTo>
                      <a:pt x="31" y="1"/>
                    </a:lnTo>
                    <a:lnTo>
                      <a:pt x="29" y="3"/>
                    </a:lnTo>
                    <a:lnTo>
                      <a:pt x="27" y="4"/>
                    </a:lnTo>
                    <a:lnTo>
                      <a:pt x="25" y="5"/>
                    </a:lnTo>
                    <a:lnTo>
                      <a:pt x="22" y="6"/>
                    </a:lnTo>
                    <a:lnTo>
                      <a:pt x="19" y="6"/>
                    </a:lnTo>
                    <a:lnTo>
                      <a:pt x="16" y="6"/>
                    </a:lnTo>
                    <a:lnTo>
                      <a:pt x="13" y="7"/>
                    </a:lnTo>
                    <a:lnTo>
                      <a:pt x="11" y="7"/>
                    </a:lnTo>
                    <a:lnTo>
                      <a:pt x="8" y="6"/>
                    </a:lnTo>
                    <a:lnTo>
                      <a:pt x="6" y="6"/>
                    </a:lnTo>
                    <a:lnTo>
                      <a:pt x="4" y="6"/>
                    </a:lnTo>
                    <a:lnTo>
                      <a:pt x="2" y="6"/>
                    </a:lnTo>
                    <a:lnTo>
                      <a:pt x="1" y="6"/>
                    </a:lnTo>
                    <a:lnTo>
                      <a:pt x="0" y="6"/>
                    </a:lnTo>
                    <a:lnTo>
                      <a:pt x="0" y="6"/>
                    </a:lnTo>
                    <a:lnTo>
                      <a:pt x="0" y="8"/>
                    </a:lnTo>
                    <a:lnTo>
                      <a:pt x="0" y="8"/>
                    </a:lnTo>
                    <a:lnTo>
                      <a:pt x="0" y="8"/>
                    </a:lnTo>
                    <a:lnTo>
                      <a:pt x="2" y="8"/>
                    </a:lnTo>
                    <a:lnTo>
                      <a:pt x="4" y="9"/>
                    </a:lnTo>
                    <a:lnTo>
                      <a:pt x="6" y="9"/>
                    </a:lnTo>
                    <a:lnTo>
                      <a:pt x="8" y="9"/>
                    </a:lnTo>
                    <a:lnTo>
                      <a:pt x="11" y="9"/>
                    </a:lnTo>
                    <a:lnTo>
                      <a:pt x="13" y="9"/>
                    </a:lnTo>
                    <a:lnTo>
                      <a:pt x="16" y="9"/>
                    </a:lnTo>
                    <a:lnTo>
                      <a:pt x="19" y="9"/>
                    </a:lnTo>
                    <a:lnTo>
                      <a:pt x="22" y="8"/>
                    </a:lnTo>
                    <a:lnTo>
                      <a:pt x="25" y="7"/>
                    </a:lnTo>
                    <a:lnTo>
                      <a:pt x="28" y="6"/>
                    </a:lnTo>
                    <a:lnTo>
                      <a:pt x="31" y="5"/>
                    </a:lnTo>
                    <a:lnTo>
                      <a:pt x="33" y="3"/>
                    </a:lnTo>
                    <a:lnTo>
                      <a:pt x="35" y="1"/>
                    </a:lnTo>
                    <a:lnTo>
                      <a:pt x="35" y="0"/>
                    </a:lnTo>
                    <a:lnTo>
                      <a:pt x="35" y="1"/>
                    </a:lnTo>
                    <a:lnTo>
                      <a:pt x="35" y="0"/>
                    </a:lnTo>
                    <a:lnTo>
                      <a:pt x="35" y="0"/>
                    </a:lnTo>
                    <a:lnTo>
                      <a:pt x="33" y="0"/>
                    </a:lnTo>
                    <a:close/>
                  </a:path>
                </a:pathLst>
              </a:custGeom>
              <a:solidFill>
                <a:srgbClr val="000000"/>
              </a:solidFill>
              <a:ln w="9525">
                <a:noFill/>
                <a:round/>
                <a:headEnd/>
                <a:tailEnd/>
              </a:ln>
            </p:spPr>
            <p:txBody>
              <a:bodyPr/>
              <a:lstStyle/>
              <a:p>
                <a:endParaRPr lang="ru-RU"/>
              </a:p>
            </p:txBody>
          </p:sp>
          <p:sp>
            <p:nvSpPr>
              <p:cNvPr id="304" name="Freeform 186"/>
              <p:cNvSpPr>
                <a:spLocks/>
              </p:cNvSpPr>
              <p:nvPr/>
            </p:nvSpPr>
            <p:spPr bwMode="auto">
              <a:xfrm>
                <a:off x="1457" y="2092"/>
                <a:ext cx="7" cy="11"/>
              </a:xfrm>
              <a:custGeom>
                <a:avLst/>
                <a:gdLst/>
                <a:ahLst/>
                <a:cxnLst>
                  <a:cxn ang="0">
                    <a:pos x="1" y="0"/>
                  </a:cxn>
                  <a:cxn ang="0">
                    <a:pos x="0" y="0"/>
                  </a:cxn>
                  <a:cxn ang="0">
                    <a:pos x="5" y="11"/>
                  </a:cxn>
                  <a:cxn ang="0">
                    <a:pos x="7" y="11"/>
                  </a:cxn>
                  <a:cxn ang="0">
                    <a:pos x="3" y="0"/>
                  </a:cxn>
                  <a:cxn ang="0">
                    <a:pos x="1" y="0"/>
                  </a:cxn>
                </a:cxnLst>
                <a:rect l="0" t="0" r="r" b="b"/>
                <a:pathLst>
                  <a:path w="7" h="11">
                    <a:moveTo>
                      <a:pt x="1" y="0"/>
                    </a:moveTo>
                    <a:lnTo>
                      <a:pt x="0" y="0"/>
                    </a:lnTo>
                    <a:lnTo>
                      <a:pt x="5" y="11"/>
                    </a:lnTo>
                    <a:lnTo>
                      <a:pt x="7" y="11"/>
                    </a:lnTo>
                    <a:lnTo>
                      <a:pt x="3" y="0"/>
                    </a:lnTo>
                    <a:lnTo>
                      <a:pt x="1" y="0"/>
                    </a:lnTo>
                    <a:close/>
                  </a:path>
                </a:pathLst>
              </a:custGeom>
              <a:solidFill>
                <a:srgbClr val="000000"/>
              </a:solidFill>
              <a:ln w="9525">
                <a:noFill/>
                <a:round/>
                <a:headEnd/>
                <a:tailEnd/>
              </a:ln>
            </p:spPr>
            <p:txBody>
              <a:bodyPr/>
              <a:lstStyle/>
              <a:p>
                <a:endParaRPr lang="ru-RU"/>
              </a:p>
            </p:txBody>
          </p:sp>
          <p:sp>
            <p:nvSpPr>
              <p:cNvPr id="305" name="Freeform 187"/>
              <p:cNvSpPr>
                <a:spLocks/>
              </p:cNvSpPr>
              <p:nvPr/>
            </p:nvSpPr>
            <p:spPr bwMode="auto">
              <a:xfrm>
                <a:off x="1379" y="2168"/>
                <a:ext cx="72" cy="79"/>
              </a:xfrm>
              <a:custGeom>
                <a:avLst/>
                <a:gdLst/>
                <a:ahLst/>
                <a:cxnLst>
                  <a:cxn ang="0">
                    <a:pos x="14" y="0"/>
                  </a:cxn>
                  <a:cxn ang="0">
                    <a:pos x="14" y="0"/>
                  </a:cxn>
                  <a:cxn ang="0">
                    <a:pos x="15" y="2"/>
                  </a:cxn>
                  <a:cxn ang="0">
                    <a:pos x="17" y="3"/>
                  </a:cxn>
                  <a:cxn ang="0">
                    <a:pos x="19" y="6"/>
                  </a:cxn>
                  <a:cxn ang="0">
                    <a:pos x="22" y="9"/>
                  </a:cxn>
                  <a:cxn ang="0">
                    <a:pos x="25" y="12"/>
                  </a:cxn>
                  <a:cxn ang="0">
                    <a:pos x="28" y="15"/>
                  </a:cxn>
                  <a:cxn ang="0">
                    <a:pos x="32" y="19"/>
                  </a:cxn>
                  <a:cxn ang="0">
                    <a:pos x="37" y="22"/>
                  </a:cxn>
                  <a:cxn ang="0">
                    <a:pos x="41" y="26"/>
                  </a:cxn>
                  <a:cxn ang="0">
                    <a:pos x="46" y="28"/>
                  </a:cxn>
                  <a:cxn ang="0">
                    <a:pos x="51" y="31"/>
                  </a:cxn>
                  <a:cxn ang="0">
                    <a:pos x="56" y="33"/>
                  </a:cxn>
                  <a:cxn ang="0">
                    <a:pos x="61" y="34"/>
                  </a:cxn>
                  <a:cxn ang="0">
                    <a:pos x="66" y="35"/>
                  </a:cxn>
                  <a:cxn ang="0">
                    <a:pos x="72" y="35"/>
                  </a:cxn>
                  <a:cxn ang="0">
                    <a:pos x="72" y="35"/>
                  </a:cxn>
                  <a:cxn ang="0">
                    <a:pos x="71" y="35"/>
                  </a:cxn>
                  <a:cxn ang="0">
                    <a:pos x="70" y="34"/>
                  </a:cxn>
                  <a:cxn ang="0">
                    <a:pos x="69" y="34"/>
                  </a:cxn>
                  <a:cxn ang="0">
                    <a:pos x="67" y="35"/>
                  </a:cxn>
                  <a:cxn ang="0">
                    <a:pos x="65" y="37"/>
                  </a:cxn>
                  <a:cxn ang="0">
                    <a:pos x="63" y="39"/>
                  </a:cxn>
                  <a:cxn ang="0">
                    <a:pos x="60" y="42"/>
                  </a:cxn>
                  <a:cxn ang="0">
                    <a:pos x="58" y="45"/>
                  </a:cxn>
                  <a:cxn ang="0">
                    <a:pos x="57" y="48"/>
                  </a:cxn>
                  <a:cxn ang="0">
                    <a:pos x="55" y="51"/>
                  </a:cxn>
                  <a:cxn ang="0">
                    <a:pos x="53" y="54"/>
                  </a:cxn>
                  <a:cxn ang="0">
                    <a:pos x="52" y="57"/>
                  </a:cxn>
                  <a:cxn ang="0">
                    <a:pos x="50" y="59"/>
                  </a:cxn>
                  <a:cxn ang="0">
                    <a:pos x="49" y="62"/>
                  </a:cxn>
                  <a:cxn ang="0">
                    <a:pos x="48" y="64"/>
                  </a:cxn>
                  <a:cxn ang="0">
                    <a:pos x="47" y="67"/>
                  </a:cxn>
                  <a:cxn ang="0">
                    <a:pos x="46" y="69"/>
                  </a:cxn>
                  <a:cxn ang="0">
                    <a:pos x="45" y="71"/>
                  </a:cxn>
                  <a:cxn ang="0">
                    <a:pos x="44" y="73"/>
                  </a:cxn>
                  <a:cxn ang="0">
                    <a:pos x="44" y="74"/>
                  </a:cxn>
                  <a:cxn ang="0">
                    <a:pos x="44" y="76"/>
                  </a:cxn>
                  <a:cxn ang="0">
                    <a:pos x="43" y="77"/>
                  </a:cxn>
                  <a:cxn ang="0">
                    <a:pos x="43" y="79"/>
                  </a:cxn>
                  <a:cxn ang="0">
                    <a:pos x="37" y="73"/>
                  </a:cxn>
                  <a:cxn ang="0">
                    <a:pos x="32" y="69"/>
                  </a:cxn>
                  <a:cxn ang="0">
                    <a:pos x="26" y="64"/>
                  </a:cxn>
                  <a:cxn ang="0">
                    <a:pos x="22" y="59"/>
                  </a:cxn>
                  <a:cxn ang="0">
                    <a:pos x="18" y="54"/>
                  </a:cxn>
                  <a:cxn ang="0">
                    <a:pos x="14" y="50"/>
                  </a:cxn>
                  <a:cxn ang="0">
                    <a:pos x="11" y="45"/>
                  </a:cxn>
                  <a:cxn ang="0">
                    <a:pos x="9" y="42"/>
                  </a:cxn>
                  <a:cxn ang="0">
                    <a:pos x="6" y="38"/>
                  </a:cxn>
                  <a:cxn ang="0">
                    <a:pos x="4" y="35"/>
                  </a:cxn>
                  <a:cxn ang="0">
                    <a:pos x="3" y="32"/>
                  </a:cxn>
                  <a:cxn ang="0">
                    <a:pos x="2" y="30"/>
                  </a:cxn>
                  <a:cxn ang="0">
                    <a:pos x="0" y="28"/>
                  </a:cxn>
                  <a:cxn ang="0">
                    <a:pos x="0" y="26"/>
                  </a:cxn>
                  <a:cxn ang="0">
                    <a:pos x="0" y="25"/>
                  </a:cxn>
                  <a:cxn ang="0">
                    <a:pos x="0" y="25"/>
                  </a:cxn>
                  <a:cxn ang="0">
                    <a:pos x="14" y="0"/>
                  </a:cxn>
                </a:cxnLst>
                <a:rect l="0" t="0" r="r" b="b"/>
                <a:pathLst>
                  <a:path w="72" h="79">
                    <a:moveTo>
                      <a:pt x="14" y="0"/>
                    </a:moveTo>
                    <a:lnTo>
                      <a:pt x="14" y="0"/>
                    </a:lnTo>
                    <a:lnTo>
                      <a:pt x="15" y="2"/>
                    </a:lnTo>
                    <a:lnTo>
                      <a:pt x="17" y="3"/>
                    </a:lnTo>
                    <a:lnTo>
                      <a:pt x="19" y="6"/>
                    </a:lnTo>
                    <a:lnTo>
                      <a:pt x="22" y="9"/>
                    </a:lnTo>
                    <a:lnTo>
                      <a:pt x="25" y="12"/>
                    </a:lnTo>
                    <a:lnTo>
                      <a:pt x="28" y="15"/>
                    </a:lnTo>
                    <a:lnTo>
                      <a:pt x="32" y="19"/>
                    </a:lnTo>
                    <a:lnTo>
                      <a:pt x="37" y="22"/>
                    </a:lnTo>
                    <a:lnTo>
                      <a:pt x="41" y="26"/>
                    </a:lnTo>
                    <a:lnTo>
                      <a:pt x="46" y="28"/>
                    </a:lnTo>
                    <a:lnTo>
                      <a:pt x="51" y="31"/>
                    </a:lnTo>
                    <a:lnTo>
                      <a:pt x="56" y="33"/>
                    </a:lnTo>
                    <a:lnTo>
                      <a:pt x="61" y="34"/>
                    </a:lnTo>
                    <a:lnTo>
                      <a:pt x="66" y="35"/>
                    </a:lnTo>
                    <a:lnTo>
                      <a:pt x="72" y="35"/>
                    </a:lnTo>
                    <a:lnTo>
                      <a:pt x="72" y="35"/>
                    </a:lnTo>
                    <a:lnTo>
                      <a:pt x="71" y="35"/>
                    </a:lnTo>
                    <a:lnTo>
                      <a:pt x="70" y="34"/>
                    </a:lnTo>
                    <a:lnTo>
                      <a:pt x="69" y="34"/>
                    </a:lnTo>
                    <a:lnTo>
                      <a:pt x="67" y="35"/>
                    </a:lnTo>
                    <a:lnTo>
                      <a:pt x="65" y="37"/>
                    </a:lnTo>
                    <a:lnTo>
                      <a:pt x="63" y="39"/>
                    </a:lnTo>
                    <a:lnTo>
                      <a:pt x="60" y="42"/>
                    </a:lnTo>
                    <a:lnTo>
                      <a:pt x="58" y="45"/>
                    </a:lnTo>
                    <a:lnTo>
                      <a:pt x="57" y="48"/>
                    </a:lnTo>
                    <a:lnTo>
                      <a:pt x="55" y="51"/>
                    </a:lnTo>
                    <a:lnTo>
                      <a:pt x="53" y="54"/>
                    </a:lnTo>
                    <a:lnTo>
                      <a:pt x="52" y="57"/>
                    </a:lnTo>
                    <a:lnTo>
                      <a:pt x="50" y="59"/>
                    </a:lnTo>
                    <a:lnTo>
                      <a:pt x="49" y="62"/>
                    </a:lnTo>
                    <a:lnTo>
                      <a:pt x="48" y="64"/>
                    </a:lnTo>
                    <a:lnTo>
                      <a:pt x="47" y="67"/>
                    </a:lnTo>
                    <a:lnTo>
                      <a:pt x="46" y="69"/>
                    </a:lnTo>
                    <a:lnTo>
                      <a:pt x="45" y="71"/>
                    </a:lnTo>
                    <a:lnTo>
                      <a:pt x="44" y="73"/>
                    </a:lnTo>
                    <a:lnTo>
                      <a:pt x="44" y="74"/>
                    </a:lnTo>
                    <a:lnTo>
                      <a:pt x="44" y="76"/>
                    </a:lnTo>
                    <a:lnTo>
                      <a:pt x="43" y="77"/>
                    </a:lnTo>
                    <a:lnTo>
                      <a:pt x="43" y="79"/>
                    </a:lnTo>
                    <a:lnTo>
                      <a:pt x="37" y="73"/>
                    </a:lnTo>
                    <a:lnTo>
                      <a:pt x="32" y="69"/>
                    </a:lnTo>
                    <a:lnTo>
                      <a:pt x="26" y="64"/>
                    </a:lnTo>
                    <a:lnTo>
                      <a:pt x="22" y="59"/>
                    </a:lnTo>
                    <a:lnTo>
                      <a:pt x="18" y="54"/>
                    </a:lnTo>
                    <a:lnTo>
                      <a:pt x="14" y="50"/>
                    </a:lnTo>
                    <a:lnTo>
                      <a:pt x="11" y="45"/>
                    </a:lnTo>
                    <a:lnTo>
                      <a:pt x="9" y="42"/>
                    </a:lnTo>
                    <a:lnTo>
                      <a:pt x="6" y="38"/>
                    </a:lnTo>
                    <a:lnTo>
                      <a:pt x="4" y="35"/>
                    </a:lnTo>
                    <a:lnTo>
                      <a:pt x="3" y="32"/>
                    </a:lnTo>
                    <a:lnTo>
                      <a:pt x="2" y="30"/>
                    </a:lnTo>
                    <a:lnTo>
                      <a:pt x="0" y="28"/>
                    </a:lnTo>
                    <a:lnTo>
                      <a:pt x="0" y="26"/>
                    </a:lnTo>
                    <a:lnTo>
                      <a:pt x="0" y="25"/>
                    </a:lnTo>
                    <a:lnTo>
                      <a:pt x="0" y="25"/>
                    </a:lnTo>
                    <a:lnTo>
                      <a:pt x="14" y="0"/>
                    </a:lnTo>
                    <a:close/>
                  </a:path>
                </a:pathLst>
              </a:custGeom>
              <a:solidFill>
                <a:srgbClr val="FFFFFF"/>
              </a:solidFill>
              <a:ln w="9525">
                <a:noFill/>
                <a:round/>
                <a:headEnd/>
                <a:tailEnd/>
              </a:ln>
            </p:spPr>
            <p:txBody>
              <a:bodyPr/>
              <a:lstStyle/>
              <a:p>
                <a:endParaRPr lang="ru-RU"/>
              </a:p>
            </p:txBody>
          </p:sp>
          <p:sp>
            <p:nvSpPr>
              <p:cNvPr id="306" name="Freeform 188"/>
              <p:cNvSpPr>
                <a:spLocks/>
              </p:cNvSpPr>
              <p:nvPr/>
            </p:nvSpPr>
            <p:spPr bwMode="auto">
              <a:xfrm>
                <a:off x="1392" y="2167"/>
                <a:ext cx="62" cy="38"/>
              </a:xfrm>
              <a:custGeom>
                <a:avLst/>
                <a:gdLst/>
                <a:ahLst/>
                <a:cxnLst>
                  <a:cxn ang="0">
                    <a:pos x="58" y="37"/>
                  </a:cxn>
                  <a:cxn ang="0">
                    <a:pos x="59" y="35"/>
                  </a:cxn>
                  <a:cxn ang="0">
                    <a:pos x="53" y="35"/>
                  </a:cxn>
                  <a:cxn ang="0">
                    <a:pos x="48" y="34"/>
                  </a:cxn>
                  <a:cxn ang="0">
                    <a:pos x="44" y="33"/>
                  </a:cxn>
                  <a:cxn ang="0">
                    <a:pos x="38" y="31"/>
                  </a:cxn>
                  <a:cxn ang="0">
                    <a:pos x="34" y="28"/>
                  </a:cxn>
                  <a:cxn ang="0">
                    <a:pos x="29" y="25"/>
                  </a:cxn>
                  <a:cxn ang="0">
                    <a:pos x="24" y="22"/>
                  </a:cxn>
                  <a:cxn ang="0">
                    <a:pos x="20" y="19"/>
                  </a:cxn>
                  <a:cxn ang="0">
                    <a:pos x="16" y="15"/>
                  </a:cxn>
                  <a:cxn ang="0">
                    <a:pos x="12" y="12"/>
                  </a:cxn>
                  <a:cxn ang="0">
                    <a:pos x="9" y="9"/>
                  </a:cxn>
                  <a:cxn ang="0">
                    <a:pos x="7" y="6"/>
                  </a:cxn>
                  <a:cxn ang="0">
                    <a:pos x="5" y="4"/>
                  </a:cxn>
                  <a:cxn ang="0">
                    <a:pos x="3" y="2"/>
                  </a:cxn>
                  <a:cxn ang="0">
                    <a:pos x="2" y="1"/>
                  </a:cxn>
                  <a:cxn ang="0">
                    <a:pos x="2" y="0"/>
                  </a:cxn>
                  <a:cxn ang="0">
                    <a:pos x="0" y="1"/>
                  </a:cxn>
                  <a:cxn ang="0">
                    <a:pos x="0" y="2"/>
                  </a:cxn>
                  <a:cxn ang="0">
                    <a:pos x="1" y="3"/>
                  </a:cxn>
                  <a:cxn ang="0">
                    <a:pos x="3" y="5"/>
                  </a:cxn>
                  <a:cxn ang="0">
                    <a:pos x="5" y="8"/>
                  </a:cxn>
                  <a:cxn ang="0">
                    <a:pos x="8" y="10"/>
                  </a:cxn>
                  <a:cxn ang="0">
                    <a:pos x="11" y="14"/>
                  </a:cxn>
                  <a:cxn ang="0">
                    <a:pos x="15" y="17"/>
                  </a:cxn>
                  <a:cxn ang="0">
                    <a:pos x="19" y="21"/>
                  </a:cxn>
                  <a:cxn ang="0">
                    <a:pos x="23" y="24"/>
                  </a:cxn>
                  <a:cxn ang="0">
                    <a:pos x="28" y="27"/>
                  </a:cxn>
                  <a:cxn ang="0">
                    <a:pos x="32" y="30"/>
                  </a:cxn>
                  <a:cxn ang="0">
                    <a:pos x="37" y="33"/>
                  </a:cxn>
                  <a:cxn ang="0">
                    <a:pos x="43" y="35"/>
                  </a:cxn>
                  <a:cxn ang="0">
                    <a:pos x="48" y="37"/>
                  </a:cxn>
                  <a:cxn ang="0">
                    <a:pos x="53" y="38"/>
                  </a:cxn>
                  <a:cxn ang="0">
                    <a:pos x="59" y="38"/>
                  </a:cxn>
                  <a:cxn ang="0">
                    <a:pos x="60" y="35"/>
                  </a:cxn>
                  <a:cxn ang="0">
                    <a:pos x="59" y="38"/>
                  </a:cxn>
                  <a:cxn ang="0">
                    <a:pos x="62" y="37"/>
                  </a:cxn>
                  <a:cxn ang="0">
                    <a:pos x="60" y="35"/>
                  </a:cxn>
                  <a:cxn ang="0">
                    <a:pos x="58" y="37"/>
                  </a:cxn>
                </a:cxnLst>
                <a:rect l="0" t="0" r="r" b="b"/>
                <a:pathLst>
                  <a:path w="62" h="38">
                    <a:moveTo>
                      <a:pt x="58" y="37"/>
                    </a:moveTo>
                    <a:lnTo>
                      <a:pt x="59" y="35"/>
                    </a:lnTo>
                    <a:lnTo>
                      <a:pt x="53" y="35"/>
                    </a:lnTo>
                    <a:lnTo>
                      <a:pt x="48" y="34"/>
                    </a:lnTo>
                    <a:lnTo>
                      <a:pt x="44" y="33"/>
                    </a:lnTo>
                    <a:lnTo>
                      <a:pt x="38" y="31"/>
                    </a:lnTo>
                    <a:lnTo>
                      <a:pt x="34" y="28"/>
                    </a:lnTo>
                    <a:lnTo>
                      <a:pt x="29" y="25"/>
                    </a:lnTo>
                    <a:lnTo>
                      <a:pt x="24" y="22"/>
                    </a:lnTo>
                    <a:lnTo>
                      <a:pt x="20" y="19"/>
                    </a:lnTo>
                    <a:lnTo>
                      <a:pt x="16" y="15"/>
                    </a:lnTo>
                    <a:lnTo>
                      <a:pt x="12" y="12"/>
                    </a:lnTo>
                    <a:lnTo>
                      <a:pt x="9" y="9"/>
                    </a:lnTo>
                    <a:lnTo>
                      <a:pt x="7" y="6"/>
                    </a:lnTo>
                    <a:lnTo>
                      <a:pt x="5" y="4"/>
                    </a:lnTo>
                    <a:lnTo>
                      <a:pt x="3" y="2"/>
                    </a:lnTo>
                    <a:lnTo>
                      <a:pt x="2" y="1"/>
                    </a:lnTo>
                    <a:lnTo>
                      <a:pt x="2" y="0"/>
                    </a:lnTo>
                    <a:lnTo>
                      <a:pt x="0" y="1"/>
                    </a:lnTo>
                    <a:lnTo>
                      <a:pt x="0" y="2"/>
                    </a:lnTo>
                    <a:lnTo>
                      <a:pt x="1" y="3"/>
                    </a:lnTo>
                    <a:lnTo>
                      <a:pt x="3" y="5"/>
                    </a:lnTo>
                    <a:lnTo>
                      <a:pt x="5" y="8"/>
                    </a:lnTo>
                    <a:lnTo>
                      <a:pt x="8" y="10"/>
                    </a:lnTo>
                    <a:lnTo>
                      <a:pt x="11" y="14"/>
                    </a:lnTo>
                    <a:lnTo>
                      <a:pt x="15" y="17"/>
                    </a:lnTo>
                    <a:lnTo>
                      <a:pt x="19" y="21"/>
                    </a:lnTo>
                    <a:lnTo>
                      <a:pt x="23" y="24"/>
                    </a:lnTo>
                    <a:lnTo>
                      <a:pt x="28" y="27"/>
                    </a:lnTo>
                    <a:lnTo>
                      <a:pt x="32" y="30"/>
                    </a:lnTo>
                    <a:lnTo>
                      <a:pt x="37" y="33"/>
                    </a:lnTo>
                    <a:lnTo>
                      <a:pt x="43" y="35"/>
                    </a:lnTo>
                    <a:lnTo>
                      <a:pt x="48" y="37"/>
                    </a:lnTo>
                    <a:lnTo>
                      <a:pt x="53" y="38"/>
                    </a:lnTo>
                    <a:lnTo>
                      <a:pt x="59" y="38"/>
                    </a:lnTo>
                    <a:lnTo>
                      <a:pt x="60" y="35"/>
                    </a:lnTo>
                    <a:lnTo>
                      <a:pt x="59" y="38"/>
                    </a:lnTo>
                    <a:lnTo>
                      <a:pt x="62" y="37"/>
                    </a:lnTo>
                    <a:lnTo>
                      <a:pt x="60" y="35"/>
                    </a:lnTo>
                    <a:lnTo>
                      <a:pt x="58" y="37"/>
                    </a:lnTo>
                    <a:close/>
                  </a:path>
                </a:pathLst>
              </a:custGeom>
              <a:solidFill>
                <a:srgbClr val="000000"/>
              </a:solidFill>
              <a:ln w="9525">
                <a:noFill/>
                <a:round/>
                <a:headEnd/>
                <a:tailEnd/>
              </a:ln>
            </p:spPr>
            <p:txBody>
              <a:bodyPr/>
              <a:lstStyle/>
              <a:p>
                <a:endParaRPr lang="ru-RU"/>
              </a:p>
            </p:txBody>
          </p:sp>
          <p:sp>
            <p:nvSpPr>
              <p:cNvPr id="307" name="Freeform 189"/>
              <p:cNvSpPr>
                <a:spLocks/>
              </p:cNvSpPr>
              <p:nvPr/>
            </p:nvSpPr>
            <p:spPr bwMode="auto">
              <a:xfrm>
                <a:off x="1438" y="2201"/>
                <a:ext cx="14" cy="10"/>
              </a:xfrm>
              <a:custGeom>
                <a:avLst/>
                <a:gdLst/>
                <a:ahLst/>
                <a:cxnLst>
                  <a:cxn ang="0">
                    <a:pos x="2" y="10"/>
                  </a:cxn>
                  <a:cxn ang="0">
                    <a:pos x="2" y="10"/>
                  </a:cxn>
                  <a:cxn ang="0">
                    <a:pos x="5" y="7"/>
                  </a:cxn>
                  <a:cxn ang="0">
                    <a:pos x="7" y="4"/>
                  </a:cxn>
                  <a:cxn ang="0">
                    <a:pos x="9" y="3"/>
                  </a:cxn>
                  <a:cxn ang="0">
                    <a:pos x="10" y="3"/>
                  </a:cxn>
                  <a:cxn ang="0">
                    <a:pos x="11" y="3"/>
                  </a:cxn>
                  <a:cxn ang="0">
                    <a:pos x="12" y="3"/>
                  </a:cxn>
                  <a:cxn ang="0">
                    <a:pos x="12" y="3"/>
                  </a:cxn>
                  <a:cxn ang="0">
                    <a:pos x="12" y="3"/>
                  </a:cxn>
                  <a:cxn ang="0">
                    <a:pos x="14" y="1"/>
                  </a:cxn>
                  <a:cxn ang="0">
                    <a:pos x="13" y="1"/>
                  </a:cxn>
                  <a:cxn ang="0">
                    <a:pos x="13" y="1"/>
                  </a:cxn>
                  <a:cxn ang="0">
                    <a:pos x="11" y="0"/>
                  </a:cxn>
                  <a:cxn ang="0">
                    <a:pos x="10" y="0"/>
                  </a:cxn>
                  <a:cxn ang="0">
                    <a:pos x="7" y="1"/>
                  </a:cxn>
                  <a:cxn ang="0">
                    <a:pos x="5" y="3"/>
                  </a:cxn>
                  <a:cxn ang="0">
                    <a:pos x="3" y="5"/>
                  </a:cxn>
                  <a:cxn ang="0">
                    <a:pos x="0" y="9"/>
                  </a:cxn>
                  <a:cxn ang="0">
                    <a:pos x="0" y="9"/>
                  </a:cxn>
                  <a:cxn ang="0">
                    <a:pos x="2" y="10"/>
                  </a:cxn>
                </a:cxnLst>
                <a:rect l="0" t="0" r="r" b="b"/>
                <a:pathLst>
                  <a:path w="14" h="10">
                    <a:moveTo>
                      <a:pt x="2" y="10"/>
                    </a:moveTo>
                    <a:lnTo>
                      <a:pt x="2" y="10"/>
                    </a:lnTo>
                    <a:lnTo>
                      <a:pt x="5" y="7"/>
                    </a:lnTo>
                    <a:lnTo>
                      <a:pt x="7" y="4"/>
                    </a:lnTo>
                    <a:lnTo>
                      <a:pt x="9" y="3"/>
                    </a:lnTo>
                    <a:lnTo>
                      <a:pt x="10" y="3"/>
                    </a:lnTo>
                    <a:lnTo>
                      <a:pt x="11" y="3"/>
                    </a:lnTo>
                    <a:lnTo>
                      <a:pt x="12" y="3"/>
                    </a:lnTo>
                    <a:lnTo>
                      <a:pt x="12" y="3"/>
                    </a:lnTo>
                    <a:lnTo>
                      <a:pt x="12" y="3"/>
                    </a:lnTo>
                    <a:lnTo>
                      <a:pt x="14" y="1"/>
                    </a:lnTo>
                    <a:lnTo>
                      <a:pt x="13" y="1"/>
                    </a:lnTo>
                    <a:lnTo>
                      <a:pt x="13" y="1"/>
                    </a:lnTo>
                    <a:lnTo>
                      <a:pt x="11" y="0"/>
                    </a:lnTo>
                    <a:lnTo>
                      <a:pt x="10" y="0"/>
                    </a:lnTo>
                    <a:lnTo>
                      <a:pt x="7" y="1"/>
                    </a:lnTo>
                    <a:lnTo>
                      <a:pt x="5" y="3"/>
                    </a:lnTo>
                    <a:lnTo>
                      <a:pt x="3" y="5"/>
                    </a:lnTo>
                    <a:lnTo>
                      <a:pt x="0" y="9"/>
                    </a:lnTo>
                    <a:lnTo>
                      <a:pt x="0" y="9"/>
                    </a:lnTo>
                    <a:lnTo>
                      <a:pt x="2" y="10"/>
                    </a:lnTo>
                    <a:close/>
                  </a:path>
                </a:pathLst>
              </a:custGeom>
              <a:solidFill>
                <a:srgbClr val="000000"/>
              </a:solidFill>
              <a:ln w="9525">
                <a:noFill/>
                <a:round/>
                <a:headEnd/>
                <a:tailEnd/>
              </a:ln>
            </p:spPr>
            <p:txBody>
              <a:bodyPr/>
              <a:lstStyle/>
              <a:p>
                <a:endParaRPr lang="ru-RU"/>
              </a:p>
            </p:txBody>
          </p:sp>
          <p:sp>
            <p:nvSpPr>
              <p:cNvPr id="308" name="Freeform 190"/>
              <p:cNvSpPr>
                <a:spLocks/>
              </p:cNvSpPr>
              <p:nvPr/>
            </p:nvSpPr>
            <p:spPr bwMode="auto">
              <a:xfrm>
                <a:off x="1421" y="2210"/>
                <a:ext cx="19" cy="39"/>
              </a:xfrm>
              <a:custGeom>
                <a:avLst/>
                <a:gdLst/>
                <a:ahLst/>
                <a:cxnLst>
                  <a:cxn ang="0">
                    <a:pos x="0" y="37"/>
                  </a:cxn>
                  <a:cxn ang="0">
                    <a:pos x="2" y="37"/>
                  </a:cxn>
                  <a:cxn ang="0">
                    <a:pos x="2" y="35"/>
                  </a:cxn>
                  <a:cxn ang="0">
                    <a:pos x="3" y="34"/>
                  </a:cxn>
                  <a:cxn ang="0">
                    <a:pos x="3" y="33"/>
                  </a:cxn>
                  <a:cxn ang="0">
                    <a:pos x="4" y="31"/>
                  </a:cxn>
                  <a:cxn ang="0">
                    <a:pos x="4" y="29"/>
                  </a:cxn>
                  <a:cxn ang="0">
                    <a:pos x="5" y="27"/>
                  </a:cxn>
                  <a:cxn ang="0">
                    <a:pos x="6" y="25"/>
                  </a:cxn>
                  <a:cxn ang="0">
                    <a:pos x="7" y="23"/>
                  </a:cxn>
                  <a:cxn ang="0">
                    <a:pos x="8" y="20"/>
                  </a:cxn>
                  <a:cxn ang="0">
                    <a:pos x="9" y="18"/>
                  </a:cxn>
                  <a:cxn ang="0">
                    <a:pos x="11" y="15"/>
                  </a:cxn>
                  <a:cxn ang="0">
                    <a:pos x="12" y="12"/>
                  </a:cxn>
                  <a:cxn ang="0">
                    <a:pos x="14" y="10"/>
                  </a:cxn>
                  <a:cxn ang="0">
                    <a:pos x="15" y="7"/>
                  </a:cxn>
                  <a:cxn ang="0">
                    <a:pos x="18" y="4"/>
                  </a:cxn>
                  <a:cxn ang="0">
                    <a:pos x="19" y="1"/>
                  </a:cxn>
                  <a:cxn ang="0">
                    <a:pos x="17" y="0"/>
                  </a:cxn>
                  <a:cxn ang="0">
                    <a:pos x="15" y="3"/>
                  </a:cxn>
                  <a:cxn ang="0">
                    <a:pos x="13" y="6"/>
                  </a:cxn>
                  <a:cxn ang="0">
                    <a:pos x="12" y="9"/>
                  </a:cxn>
                  <a:cxn ang="0">
                    <a:pos x="10" y="12"/>
                  </a:cxn>
                  <a:cxn ang="0">
                    <a:pos x="8" y="14"/>
                  </a:cxn>
                  <a:cxn ang="0">
                    <a:pos x="7" y="17"/>
                  </a:cxn>
                  <a:cxn ang="0">
                    <a:pos x="6" y="19"/>
                  </a:cxn>
                  <a:cxn ang="0">
                    <a:pos x="5" y="22"/>
                  </a:cxn>
                  <a:cxn ang="0">
                    <a:pos x="4" y="24"/>
                  </a:cxn>
                  <a:cxn ang="0">
                    <a:pos x="3" y="26"/>
                  </a:cxn>
                  <a:cxn ang="0">
                    <a:pos x="2" y="29"/>
                  </a:cxn>
                  <a:cxn ang="0">
                    <a:pos x="1" y="30"/>
                  </a:cxn>
                  <a:cxn ang="0">
                    <a:pos x="1" y="32"/>
                  </a:cxn>
                  <a:cxn ang="0">
                    <a:pos x="0" y="34"/>
                  </a:cxn>
                  <a:cxn ang="0">
                    <a:pos x="0" y="35"/>
                  </a:cxn>
                  <a:cxn ang="0">
                    <a:pos x="0" y="37"/>
                  </a:cxn>
                  <a:cxn ang="0">
                    <a:pos x="2" y="36"/>
                  </a:cxn>
                  <a:cxn ang="0">
                    <a:pos x="0" y="37"/>
                  </a:cxn>
                  <a:cxn ang="0">
                    <a:pos x="2" y="39"/>
                  </a:cxn>
                  <a:cxn ang="0">
                    <a:pos x="2" y="37"/>
                  </a:cxn>
                  <a:cxn ang="0">
                    <a:pos x="0" y="37"/>
                  </a:cxn>
                </a:cxnLst>
                <a:rect l="0" t="0" r="r" b="b"/>
                <a:pathLst>
                  <a:path w="19" h="39">
                    <a:moveTo>
                      <a:pt x="0" y="37"/>
                    </a:moveTo>
                    <a:lnTo>
                      <a:pt x="2" y="37"/>
                    </a:lnTo>
                    <a:lnTo>
                      <a:pt x="2" y="35"/>
                    </a:lnTo>
                    <a:lnTo>
                      <a:pt x="3" y="34"/>
                    </a:lnTo>
                    <a:lnTo>
                      <a:pt x="3" y="33"/>
                    </a:lnTo>
                    <a:lnTo>
                      <a:pt x="4" y="31"/>
                    </a:lnTo>
                    <a:lnTo>
                      <a:pt x="4" y="29"/>
                    </a:lnTo>
                    <a:lnTo>
                      <a:pt x="5" y="27"/>
                    </a:lnTo>
                    <a:lnTo>
                      <a:pt x="6" y="25"/>
                    </a:lnTo>
                    <a:lnTo>
                      <a:pt x="7" y="23"/>
                    </a:lnTo>
                    <a:lnTo>
                      <a:pt x="8" y="20"/>
                    </a:lnTo>
                    <a:lnTo>
                      <a:pt x="9" y="18"/>
                    </a:lnTo>
                    <a:lnTo>
                      <a:pt x="11" y="15"/>
                    </a:lnTo>
                    <a:lnTo>
                      <a:pt x="12" y="12"/>
                    </a:lnTo>
                    <a:lnTo>
                      <a:pt x="14" y="10"/>
                    </a:lnTo>
                    <a:lnTo>
                      <a:pt x="15" y="7"/>
                    </a:lnTo>
                    <a:lnTo>
                      <a:pt x="18" y="4"/>
                    </a:lnTo>
                    <a:lnTo>
                      <a:pt x="19" y="1"/>
                    </a:lnTo>
                    <a:lnTo>
                      <a:pt x="17" y="0"/>
                    </a:lnTo>
                    <a:lnTo>
                      <a:pt x="15" y="3"/>
                    </a:lnTo>
                    <a:lnTo>
                      <a:pt x="13" y="6"/>
                    </a:lnTo>
                    <a:lnTo>
                      <a:pt x="12" y="9"/>
                    </a:lnTo>
                    <a:lnTo>
                      <a:pt x="10" y="12"/>
                    </a:lnTo>
                    <a:lnTo>
                      <a:pt x="8" y="14"/>
                    </a:lnTo>
                    <a:lnTo>
                      <a:pt x="7" y="17"/>
                    </a:lnTo>
                    <a:lnTo>
                      <a:pt x="6" y="19"/>
                    </a:lnTo>
                    <a:lnTo>
                      <a:pt x="5" y="22"/>
                    </a:lnTo>
                    <a:lnTo>
                      <a:pt x="4" y="24"/>
                    </a:lnTo>
                    <a:lnTo>
                      <a:pt x="3" y="26"/>
                    </a:lnTo>
                    <a:lnTo>
                      <a:pt x="2" y="29"/>
                    </a:lnTo>
                    <a:lnTo>
                      <a:pt x="1" y="30"/>
                    </a:lnTo>
                    <a:lnTo>
                      <a:pt x="1" y="32"/>
                    </a:lnTo>
                    <a:lnTo>
                      <a:pt x="0" y="34"/>
                    </a:lnTo>
                    <a:lnTo>
                      <a:pt x="0" y="35"/>
                    </a:lnTo>
                    <a:lnTo>
                      <a:pt x="0" y="37"/>
                    </a:lnTo>
                    <a:lnTo>
                      <a:pt x="2" y="36"/>
                    </a:lnTo>
                    <a:lnTo>
                      <a:pt x="0" y="37"/>
                    </a:lnTo>
                    <a:lnTo>
                      <a:pt x="2" y="39"/>
                    </a:lnTo>
                    <a:lnTo>
                      <a:pt x="2" y="37"/>
                    </a:lnTo>
                    <a:lnTo>
                      <a:pt x="0" y="37"/>
                    </a:lnTo>
                    <a:close/>
                  </a:path>
                </a:pathLst>
              </a:custGeom>
              <a:solidFill>
                <a:srgbClr val="000000"/>
              </a:solidFill>
              <a:ln w="9525">
                <a:noFill/>
                <a:round/>
                <a:headEnd/>
                <a:tailEnd/>
              </a:ln>
            </p:spPr>
            <p:txBody>
              <a:bodyPr/>
              <a:lstStyle/>
              <a:p>
                <a:endParaRPr lang="ru-RU"/>
              </a:p>
            </p:txBody>
          </p:sp>
          <p:sp>
            <p:nvSpPr>
              <p:cNvPr id="309" name="Freeform 191"/>
              <p:cNvSpPr>
                <a:spLocks/>
              </p:cNvSpPr>
              <p:nvPr/>
            </p:nvSpPr>
            <p:spPr bwMode="auto">
              <a:xfrm>
                <a:off x="1377" y="2192"/>
                <a:ext cx="46" cy="55"/>
              </a:xfrm>
              <a:custGeom>
                <a:avLst/>
                <a:gdLst/>
                <a:ahLst/>
                <a:cxnLst>
                  <a:cxn ang="0">
                    <a:pos x="0" y="0"/>
                  </a:cxn>
                  <a:cxn ang="0">
                    <a:pos x="0" y="1"/>
                  </a:cxn>
                  <a:cxn ang="0">
                    <a:pos x="1" y="2"/>
                  </a:cxn>
                  <a:cxn ang="0">
                    <a:pos x="1" y="2"/>
                  </a:cxn>
                  <a:cxn ang="0">
                    <a:pos x="2" y="4"/>
                  </a:cxn>
                  <a:cxn ang="0">
                    <a:pos x="2" y="6"/>
                  </a:cxn>
                  <a:cxn ang="0">
                    <a:pos x="4" y="8"/>
                  </a:cxn>
                  <a:cxn ang="0">
                    <a:pos x="5" y="11"/>
                  </a:cxn>
                  <a:cxn ang="0">
                    <a:pos x="7" y="15"/>
                  </a:cxn>
                  <a:cxn ang="0">
                    <a:pos x="9" y="18"/>
                  </a:cxn>
                  <a:cxn ang="0">
                    <a:pos x="12" y="22"/>
                  </a:cxn>
                  <a:cxn ang="0">
                    <a:pos x="15" y="27"/>
                  </a:cxn>
                  <a:cxn ang="0">
                    <a:pos x="19" y="31"/>
                  </a:cxn>
                  <a:cxn ang="0">
                    <a:pos x="23" y="36"/>
                  </a:cxn>
                  <a:cxn ang="0">
                    <a:pos x="27" y="41"/>
                  </a:cxn>
                  <a:cxn ang="0">
                    <a:pos x="33" y="46"/>
                  </a:cxn>
                  <a:cxn ang="0">
                    <a:pos x="38" y="50"/>
                  </a:cxn>
                  <a:cxn ang="0">
                    <a:pos x="44" y="55"/>
                  </a:cxn>
                  <a:cxn ang="0">
                    <a:pos x="46" y="54"/>
                  </a:cxn>
                  <a:cxn ang="0">
                    <a:pos x="40" y="49"/>
                  </a:cxn>
                  <a:cxn ang="0">
                    <a:pos x="34" y="44"/>
                  </a:cxn>
                  <a:cxn ang="0">
                    <a:pos x="29" y="39"/>
                  </a:cxn>
                  <a:cxn ang="0">
                    <a:pos x="25" y="34"/>
                  </a:cxn>
                  <a:cxn ang="0">
                    <a:pos x="21" y="30"/>
                  </a:cxn>
                  <a:cxn ang="0">
                    <a:pos x="18" y="25"/>
                  </a:cxn>
                  <a:cxn ang="0">
                    <a:pos x="14" y="21"/>
                  </a:cxn>
                  <a:cxn ang="0">
                    <a:pos x="12" y="17"/>
                  </a:cxn>
                  <a:cxn ang="0">
                    <a:pos x="9" y="13"/>
                  </a:cxn>
                  <a:cxn ang="0">
                    <a:pos x="7" y="10"/>
                  </a:cxn>
                  <a:cxn ang="0">
                    <a:pos x="6" y="7"/>
                  </a:cxn>
                  <a:cxn ang="0">
                    <a:pos x="5" y="5"/>
                  </a:cxn>
                  <a:cxn ang="0">
                    <a:pos x="4" y="3"/>
                  </a:cxn>
                  <a:cxn ang="0">
                    <a:pos x="3" y="2"/>
                  </a:cxn>
                  <a:cxn ang="0">
                    <a:pos x="3" y="1"/>
                  </a:cxn>
                  <a:cxn ang="0">
                    <a:pos x="3" y="1"/>
                  </a:cxn>
                  <a:cxn ang="0">
                    <a:pos x="2" y="2"/>
                  </a:cxn>
                  <a:cxn ang="0">
                    <a:pos x="0" y="0"/>
                  </a:cxn>
                  <a:cxn ang="0">
                    <a:pos x="0" y="1"/>
                  </a:cxn>
                  <a:cxn ang="0">
                    <a:pos x="0" y="1"/>
                  </a:cxn>
                  <a:cxn ang="0">
                    <a:pos x="0" y="0"/>
                  </a:cxn>
                </a:cxnLst>
                <a:rect l="0" t="0" r="r" b="b"/>
                <a:pathLst>
                  <a:path w="46" h="55">
                    <a:moveTo>
                      <a:pt x="0" y="0"/>
                    </a:moveTo>
                    <a:lnTo>
                      <a:pt x="0" y="1"/>
                    </a:lnTo>
                    <a:lnTo>
                      <a:pt x="1" y="2"/>
                    </a:lnTo>
                    <a:lnTo>
                      <a:pt x="1" y="2"/>
                    </a:lnTo>
                    <a:lnTo>
                      <a:pt x="2" y="4"/>
                    </a:lnTo>
                    <a:lnTo>
                      <a:pt x="2" y="6"/>
                    </a:lnTo>
                    <a:lnTo>
                      <a:pt x="4" y="8"/>
                    </a:lnTo>
                    <a:lnTo>
                      <a:pt x="5" y="11"/>
                    </a:lnTo>
                    <a:lnTo>
                      <a:pt x="7" y="15"/>
                    </a:lnTo>
                    <a:lnTo>
                      <a:pt x="9" y="18"/>
                    </a:lnTo>
                    <a:lnTo>
                      <a:pt x="12" y="22"/>
                    </a:lnTo>
                    <a:lnTo>
                      <a:pt x="15" y="27"/>
                    </a:lnTo>
                    <a:lnTo>
                      <a:pt x="19" y="31"/>
                    </a:lnTo>
                    <a:lnTo>
                      <a:pt x="23" y="36"/>
                    </a:lnTo>
                    <a:lnTo>
                      <a:pt x="27" y="41"/>
                    </a:lnTo>
                    <a:lnTo>
                      <a:pt x="33" y="46"/>
                    </a:lnTo>
                    <a:lnTo>
                      <a:pt x="38" y="50"/>
                    </a:lnTo>
                    <a:lnTo>
                      <a:pt x="44" y="55"/>
                    </a:lnTo>
                    <a:lnTo>
                      <a:pt x="46" y="54"/>
                    </a:lnTo>
                    <a:lnTo>
                      <a:pt x="40" y="49"/>
                    </a:lnTo>
                    <a:lnTo>
                      <a:pt x="34" y="44"/>
                    </a:lnTo>
                    <a:lnTo>
                      <a:pt x="29" y="39"/>
                    </a:lnTo>
                    <a:lnTo>
                      <a:pt x="25" y="34"/>
                    </a:lnTo>
                    <a:lnTo>
                      <a:pt x="21" y="30"/>
                    </a:lnTo>
                    <a:lnTo>
                      <a:pt x="18" y="25"/>
                    </a:lnTo>
                    <a:lnTo>
                      <a:pt x="14" y="21"/>
                    </a:lnTo>
                    <a:lnTo>
                      <a:pt x="12" y="17"/>
                    </a:lnTo>
                    <a:lnTo>
                      <a:pt x="9" y="13"/>
                    </a:lnTo>
                    <a:lnTo>
                      <a:pt x="7" y="10"/>
                    </a:lnTo>
                    <a:lnTo>
                      <a:pt x="6" y="7"/>
                    </a:lnTo>
                    <a:lnTo>
                      <a:pt x="5" y="5"/>
                    </a:lnTo>
                    <a:lnTo>
                      <a:pt x="4" y="3"/>
                    </a:lnTo>
                    <a:lnTo>
                      <a:pt x="3" y="2"/>
                    </a:lnTo>
                    <a:lnTo>
                      <a:pt x="3" y="1"/>
                    </a:lnTo>
                    <a:lnTo>
                      <a:pt x="3" y="1"/>
                    </a:lnTo>
                    <a:lnTo>
                      <a:pt x="2" y="2"/>
                    </a:lnTo>
                    <a:lnTo>
                      <a:pt x="0" y="0"/>
                    </a:lnTo>
                    <a:lnTo>
                      <a:pt x="0" y="1"/>
                    </a:lnTo>
                    <a:lnTo>
                      <a:pt x="0" y="1"/>
                    </a:lnTo>
                    <a:lnTo>
                      <a:pt x="0" y="0"/>
                    </a:lnTo>
                    <a:close/>
                  </a:path>
                </a:pathLst>
              </a:custGeom>
              <a:solidFill>
                <a:srgbClr val="000000"/>
              </a:solidFill>
              <a:ln w="9525">
                <a:noFill/>
                <a:round/>
                <a:headEnd/>
                <a:tailEnd/>
              </a:ln>
            </p:spPr>
            <p:txBody>
              <a:bodyPr/>
              <a:lstStyle/>
              <a:p>
                <a:endParaRPr lang="ru-RU"/>
              </a:p>
            </p:txBody>
          </p:sp>
          <p:sp>
            <p:nvSpPr>
              <p:cNvPr id="310" name="Freeform 192"/>
              <p:cNvSpPr>
                <a:spLocks/>
              </p:cNvSpPr>
              <p:nvPr/>
            </p:nvSpPr>
            <p:spPr bwMode="auto">
              <a:xfrm>
                <a:off x="1377" y="2165"/>
                <a:ext cx="17" cy="29"/>
              </a:xfrm>
              <a:custGeom>
                <a:avLst/>
                <a:gdLst/>
                <a:ahLst/>
                <a:cxnLst>
                  <a:cxn ang="0">
                    <a:pos x="17" y="2"/>
                  </a:cxn>
                  <a:cxn ang="0">
                    <a:pos x="15" y="2"/>
                  </a:cxn>
                  <a:cxn ang="0">
                    <a:pos x="0" y="27"/>
                  </a:cxn>
                  <a:cxn ang="0">
                    <a:pos x="2" y="29"/>
                  </a:cxn>
                  <a:cxn ang="0">
                    <a:pos x="17" y="3"/>
                  </a:cxn>
                  <a:cxn ang="0">
                    <a:pos x="15" y="3"/>
                  </a:cxn>
                  <a:cxn ang="0">
                    <a:pos x="17" y="2"/>
                  </a:cxn>
                  <a:cxn ang="0">
                    <a:pos x="16" y="0"/>
                  </a:cxn>
                  <a:cxn ang="0">
                    <a:pos x="15" y="2"/>
                  </a:cxn>
                  <a:cxn ang="0">
                    <a:pos x="17" y="2"/>
                  </a:cxn>
                </a:cxnLst>
                <a:rect l="0" t="0" r="r" b="b"/>
                <a:pathLst>
                  <a:path w="17" h="29">
                    <a:moveTo>
                      <a:pt x="17" y="2"/>
                    </a:moveTo>
                    <a:lnTo>
                      <a:pt x="15" y="2"/>
                    </a:lnTo>
                    <a:lnTo>
                      <a:pt x="0" y="27"/>
                    </a:lnTo>
                    <a:lnTo>
                      <a:pt x="2" y="29"/>
                    </a:lnTo>
                    <a:lnTo>
                      <a:pt x="17" y="3"/>
                    </a:lnTo>
                    <a:lnTo>
                      <a:pt x="15" y="3"/>
                    </a:lnTo>
                    <a:lnTo>
                      <a:pt x="17" y="2"/>
                    </a:lnTo>
                    <a:lnTo>
                      <a:pt x="16" y="0"/>
                    </a:lnTo>
                    <a:lnTo>
                      <a:pt x="15" y="2"/>
                    </a:lnTo>
                    <a:lnTo>
                      <a:pt x="17" y="2"/>
                    </a:lnTo>
                    <a:close/>
                  </a:path>
                </a:pathLst>
              </a:custGeom>
              <a:solidFill>
                <a:srgbClr val="000000"/>
              </a:solidFill>
              <a:ln w="9525">
                <a:noFill/>
                <a:round/>
                <a:headEnd/>
                <a:tailEnd/>
              </a:ln>
            </p:spPr>
            <p:txBody>
              <a:bodyPr/>
              <a:lstStyle/>
              <a:p>
                <a:endParaRPr lang="ru-RU"/>
              </a:p>
            </p:txBody>
          </p:sp>
          <p:sp>
            <p:nvSpPr>
              <p:cNvPr id="311" name="Freeform 193"/>
              <p:cNvSpPr>
                <a:spLocks/>
              </p:cNvSpPr>
              <p:nvPr/>
            </p:nvSpPr>
            <p:spPr bwMode="auto">
              <a:xfrm>
                <a:off x="1445" y="2169"/>
                <a:ext cx="69" cy="75"/>
              </a:xfrm>
              <a:custGeom>
                <a:avLst/>
                <a:gdLst/>
                <a:ahLst/>
                <a:cxnLst>
                  <a:cxn ang="0">
                    <a:pos x="61" y="0"/>
                  </a:cxn>
                  <a:cxn ang="0">
                    <a:pos x="61" y="1"/>
                  </a:cxn>
                  <a:cxn ang="0">
                    <a:pos x="60" y="2"/>
                  </a:cxn>
                  <a:cxn ang="0">
                    <a:pos x="58" y="4"/>
                  </a:cxn>
                  <a:cxn ang="0">
                    <a:pos x="56" y="6"/>
                  </a:cxn>
                  <a:cxn ang="0">
                    <a:pos x="53" y="9"/>
                  </a:cxn>
                  <a:cxn ang="0">
                    <a:pos x="49" y="12"/>
                  </a:cxn>
                  <a:cxn ang="0">
                    <a:pos x="45" y="15"/>
                  </a:cxn>
                  <a:cxn ang="0">
                    <a:pos x="41" y="18"/>
                  </a:cxn>
                  <a:cxn ang="0">
                    <a:pos x="37" y="21"/>
                  </a:cxn>
                  <a:cxn ang="0">
                    <a:pos x="32" y="25"/>
                  </a:cxn>
                  <a:cxn ang="0">
                    <a:pos x="27" y="27"/>
                  </a:cxn>
                  <a:cxn ang="0">
                    <a:pos x="22" y="30"/>
                  </a:cxn>
                  <a:cxn ang="0">
                    <a:pos x="16" y="32"/>
                  </a:cxn>
                  <a:cxn ang="0">
                    <a:pos x="11" y="33"/>
                  </a:cxn>
                  <a:cxn ang="0">
                    <a:pos x="6" y="34"/>
                  </a:cxn>
                  <a:cxn ang="0">
                    <a:pos x="0" y="34"/>
                  </a:cxn>
                  <a:cxn ang="0">
                    <a:pos x="0" y="33"/>
                  </a:cxn>
                  <a:cxn ang="0">
                    <a:pos x="1" y="33"/>
                  </a:cxn>
                  <a:cxn ang="0">
                    <a:pos x="3" y="33"/>
                  </a:cxn>
                  <a:cxn ang="0">
                    <a:pos x="5" y="34"/>
                  </a:cxn>
                  <a:cxn ang="0">
                    <a:pos x="7" y="35"/>
                  </a:cxn>
                  <a:cxn ang="0">
                    <a:pos x="10" y="36"/>
                  </a:cxn>
                  <a:cxn ang="0">
                    <a:pos x="12" y="39"/>
                  </a:cxn>
                  <a:cxn ang="0">
                    <a:pos x="15" y="43"/>
                  </a:cxn>
                  <a:cxn ang="0">
                    <a:pos x="17" y="46"/>
                  </a:cxn>
                  <a:cxn ang="0">
                    <a:pos x="19" y="49"/>
                  </a:cxn>
                  <a:cxn ang="0">
                    <a:pos x="20" y="51"/>
                  </a:cxn>
                  <a:cxn ang="0">
                    <a:pos x="22" y="54"/>
                  </a:cxn>
                  <a:cxn ang="0">
                    <a:pos x="24" y="56"/>
                  </a:cxn>
                  <a:cxn ang="0">
                    <a:pos x="25" y="59"/>
                  </a:cxn>
                  <a:cxn ang="0">
                    <a:pos x="26" y="61"/>
                  </a:cxn>
                  <a:cxn ang="0">
                    <a:pos x="27" y="63"/>
                  </a:cxn>
                  <a:cxn ang="0">
                    <a:pos x="28" y="65"/>
                  </a:cxn>
                  <a:cxn ang="0">
                    <a:pos x="29" y="67"/>
                  </a:cxn>
                  <a:cxn ang="0">
                    <a:pos x="30" y="69"/>
                  </a:cxn>
                  <a:cxn ang="0">
                    <a:pos x="31" y="70"/>
                  </a:cxn>
                  <a:cxn ang="0">
                    <a:pos x="31" y="72"/>
                  </a:cxn>
                  <a:cxn ang="0">
                    <a:pos x="32" y="73"/>
                  </a:cxn>
                  <a:cxn ang="0">
                    <a:pos x="32" y="74"/>
                  </a:cxn>
                  <a:cxn ang="0">
                    <a:pos x="32" y="75"/>
                  </a:cxn>
                  <a:cxn ang="0">
                    <a:pos x="38" y="70"/>
                  </a:cxn>
                  <a:cxn ang="0">
                    <a:pos x="44" y="66"/>
                  </a:cxn>
                  <a:cxn ang="0">
                    <a:pos x="48" y="61"/>
                  </a:cxn>
                  <a:cxn ang="0">
                    <a:pos x="52" y="56"/>
                  </a:cxn>
                  <a:cxn ang="0">
                    <a:pos x="56" y="52"/>
                  </a:cxn>
                  <a:cxn ang="0">
                    <a:pos x="59" y="47"/>
                  </a:cxn>
                  <a:cxn ang="0">
                    <a:pos x="62" y="43"/>
                  </a:cxn>
                  <a:cxn ang="0">
                    <a:pos x="63" y="39"/>
                  </a:cxn>
                  <a:cxn ang="0">
                    <a:pos x="65" y="36"/>
                  </a:cxn>
                  <a:cxn ang="0">
                    <a:pos x="67" y="33"/>
                  </a:cxn>
                  <a:cxn ang="0">
                    <a:pos x="68" y="30"/>
                  </a:cxn>
                  <a:cxn ang="0">
                    <a:pos x="69" y="27"/>
                  </a:cxn>
                  <a:cxn ang="0">
                    <a:pos x="69" y="25"/>
                  </a:cxn>
                  <a:cxn ang="0">
                    <a:pos x="69" y="24"/>
                  </a:cxn>
                  <a:cxn ang="0">
                    <a:pos x="69" y="23"/>
                  </a:cxn>
                  <a:cxn ang="0">
                    <a:pos x="69" y="23"/>
                  </a:cxn>
                  <a:cxn ang="0">
                    <a:pos x="61" y="0"/>
                  </a:cxn>
                </a:cxnLst>
                <a:rect l="0" t="0" r="r" b="b"/>
                <a:pathLst>
                  <a:path w="69" h="75">
                    <a:moveTo>
                      <a:pt x="61" y="0"/>
                    </a:moveTo>
                    <a:lnTo>
                      <a:pt x="61" y="1"/>
                    </a:lnTo>
                    <a:lnTo>
                      <a:pt x="60" y="2"/>
                    </a:lnTo>
                    <a:lnTo>
                      <a:pt x="58" y="4"/>
                    </a:lnTo>
                    <a:lnTo>
                      <a:pt x="56" y="6"/>
                    </a:lnTo>
                    <a:lnTo>
                      <a:pt x="53" y="9"/>
                    </a:lnTo>
                    <a:lnTo>
                      <a:pt x="49" y="12"/>
                    </a:lnTo>
                    <a:lnTo>
                      <a:pt x="45" y="15"/>
                    </a:lnTo>
                    <a:lnTo>
                      <a:pt x="41" y="18"/>
                    </a:lnTo>
                    <a:lnTo>
                      <a:pt x="37" y="21"/>
                    </a:lnTo>
                    <a:lnTo>
                      <a:pt x="32" y="25"/>
                    </a:lnTo>
                    <a:lnTo>
                      <a:pt x="27" y="27"/>
                    </a:lnTo>
                    <a:lnTo>
                      <a:pt x="22" y="30"/>
                    </a:lnTo>
                    <a:lnTo>
                      <a:pt x="16" y="32"/>
                    </a:lnTo>
                    <a:lnTo>
                      <a:pt x="11" y="33"/>
                    </a:lnTo>
                    <a:lnTo>
                      <a:pt x="6" y="34"/>
                    </a:lnTo>
                    <a:lnTo>
                      <a:pt x="0" y="34"/>
                    </a:lnTo>
                    <a:lnTo>
                      <a:pt x="0" y="33"/>
                    </a:lnTo>
                    <a:lnTo>
                      <a:pt x="1" y="33"/>
                    </a:lnTo>
                    <a:lnTo>
                      <a:pt x="3" y="33"/>
                    </a:lnTo>
                    <a:lnTo>
                      <a:pt x="5" y="34"/>
                    </a:lnTo>
                    <a:lnTo>
                      <a:pt x="7" y="35"/>
                    </a:lnTo>
                    <a:lnTo>
                      <a:pt x="10" y="36"/>
                    </a:lnTo>
                    <a:lnTo>
                      <a:pt x="12" y="39"/>
                    </a:lnTo>
                    <a:lnTo>
                      <a:pt x="15" y="43"/>
                    </a:lnTo>
                    <a:lnTo>
                      <a:pt x="17" y="46"/>
                    </a:lnTo>
                    <a:lnTo>
                      <a:pt x="19" y="49"/>
                    </a:lnTo>
                    <a:lnTo>
                      <a:pt x="20" y="51"/>
                    </a:lnTo>
                    <a:lnTo>
                      <a:pt x="22" y="54"/>
                    </a:lnTo>
                    <a:lnTo>
                      <a:pt x="24" y="56"/>
                    </a:lnTo>
                    <a:lnTo>
                      <a:pt x="25" y="59"/>
                    </a:lnTo>
                    <a:lnTo>
                      <a:pt x="26" y="61"/>
                    </a:lnTo>
                    <a:lnTo>
                      <a:pt x="27" y="63"/>
                    </a:lnTo>
                    <a:lnTo>
                      <a:pt x="28" y="65"/>
                    </a:lnTo>
                    <a:lnTo>
                      <a:pt x="29" y="67"/>
                    </a:lnTo>
                    <a:lnTo>
                      <a:pt x="30" y="69"/>
                    </a:lnTo>
                    <a:lnTo>
                      <a:pt x="31" y="70"/>
                    </a:lnTo>
                    <a:lnTo>
                      <a:pt x="31" y="72"/>
                    </a:lnTo>
                    <a:lnTo>
                      <a:pt x="32" y="73"/>
                    </a:lnTo>
                    <a:lnTo>
                      <a:pt x="32" y="74"/>
                    </a:lnTo>
                    <a:lnTo>
                      <a:pt x="32" y="75"/>
                    </a:lnTo>
                    <a:lnTo>
                      <a:pt x="38" y="70"/>
                    </a:lnTo>
                    <a:lnTo>
                      <a:pt x="44" y="66"/>
                    </a:lnTo>
                    <a:lnTo>
                      <a:pt x="48" y="61"/>
                    </a:lnTo>
                    <a:lnTo>
                      <a:pt x="52" y="56"/>
                    </a:lnTo>
                    <a:lnTo>
                      <a:pt x="56" y="52"/>
                    </a:lnTo>
                    <a:lnTo>
                      <a:pt x="59" y="47"/>
                    </a:lnTo>
                    <a:lnTo>
                      <a:pt x="62" y="43"/>
                    </a:lnTo>
                    <a:lnTo>
                      <a:pt x="63" y="39"/>
                    </a:lnTo>
                    <a:lnTo>
                      <a:pt x="65" y="36"/>
                    </a:lnTo>
                    <a:lnTo>
                      <a:pt x="67" y="33"/>
                    </a:lnTo>
                    <a:lnTo>
                      <a:pt x="68" y="30"/>
                    </a:lnTo>
                    <a:lnTo>
                      <a:pt x="69" y="27"/>
                    </a:lnTo>
                    <a:lnTo>
                      <a:pt x="69" y="25"/>
                    </a:lnTo>
                    <a:lnTo>
                      <a:pt x="69" y="24"/>
                    </a:lnTo>
                    <a:lnTo>
                      <a:pt x="69" y="23"/>
                    </a:lnTo>
                    <a:lnTo>
                      <a:pt x="69" y="23"/>
                    </a:lnTo>
                    <a:lnTo>
                      <a:pt x="61" y="0"/>
                    </a:lnTo>
                    <a:close/>
                  </a:path>
                </a:pathLst>
              </a:custGeom>
              <a:solidFill>
                <a:srgbClr val="FFFFFF"/>
              </a:solidFill>
              <a:ln w="9525">
                <a:noFill/>
                <a:round/>
                <a:headEnd/>
                <a:tailEnd/>
              </a:ln>
            </p:spPr>
            <p:txBody>
              <a:bodyPr/>
              <a:lstStyle/>
              <a:p>
                <a:endParaRPr lang="ru-RU"/>
              </a:p>
            </p:txBody>
          </p:sp>
          <p:sp>
            <p:nvSpPr>
              <p:cNvPr id="312" name="Freeform 194"/>
              <p:cNvSpPr>
                <a:spLocks/>
              </p:cNvSpPr>
              <p:nvPr/>
            </p:nvSpPr>
            <p:spPr bwMode="auto">
              <a:xfrm>
                <a:off x="1440" y="2168"/>
                <a:ext cx="67" cy="36"/>
              </a:xfrm>
              <a:custGeom>
                <a:avLst/>
                <a:gdLst/>
                <a:ahLst/>
                <a:cxnLst>
                  <a:cxn ang="0">
                    <a:pos x="5" y="34"/>
                  </a:cxn>
                  <a:cxn ang="0">
                    <a:pos x="5" y="36"/>
                  </a:cxn>
                  <a:cxn ang="0">
                    <a:pos x="11" y="36"/>
                  </a:cxn>
                  <a:cxn ang="0">
                    <a:pos x="16" y="35"/>
                  </a:cxn>
                  <a:cxn ang="0">
                    <a:pos x="22" y="34"/>
                  </a:cxn>
                  <a:cxn ang="0">
                    <a:pos x="27" y="32"/>
                  </a:cxn>
                  <a:cxn ang="0">
                    <a:pos x="32" y="29"/>
                  </a:cxn>
                  <a:cxn ang="0">
                    <a:pos x="37" y="26"/>
                  </a:cxn>
                  <a:cxn ang="0">
                    <a:pos x="43" y="23"/>
                  </a:cxn>
                  <a:cxn ang="0">
                    <a:pos x="47" y="20"/>
                  </a:cxn>
                  <a:cxn ang="0">
                    <a:pos x="51" y="17"/>
                  </a:cxn>
                  <a:cxn ang="0">
                    <a:pos x="55" y="14"/>
                  </a:cxn>
                  <a:cxn ang="0">
                    <a:pos x="59" y="11"/>
                  </a:cxn>
                  <a:cxn ang="0">
                    <a:pos x="62" y="8"/>
                  </a:cxn>
                  <a:cxn ang="0">
                    <a:pos x="64" y="6"/>
                  </a:cxn>
                  <a:cxn ang="0">
                    <a:pos x="66" y="4"/>
                  </a:cxn>
                  <a:cxn ang="0">
                    <a:pos x="67" y="3"/>
                  </a:cxn>
                  <a:cxn ang="0">
                    <a:pos x="67" y="2"/>
                  </a:cxn>
                  <a:cxn ang="0">
                    <a:pos x="65" y="0"/>
                  </a:cxn>
                  <a:cxn ang="0">
                    <a:pos x="65" y="1"/>
                  </a:cxn>
                  <a:cxn ang="0">
                    <a:pos x="64" y="2"/>
                  </a:cxn>
                  <a:cxn ang="0">
                    <a:pos x="62" y="4"/>
                  </a:cxn>
                  <a:cxn ang="0">
                    <a:pos x="60" y="6"/>
                  </a:cxn>
                  <a:cxn ang="0">
                    <a:pos x="57" y="9"/>
                  </a:cxn>
                  <a:cxn ang="0">
                    <a:pos x="53" y="12"/>
                  </a:cxn>
                  <a:cxn ang="0">
                    <a:pos x="50" y="15"/>
                  </a:cxn>
                  <a:cxn ang="0">
                    <a:pos x="46" y="18"/>
                  </a:cxn>
                  <a:cxn ang="0">
                    <a:pos x="41" y="21"/>
                  </a:cxn>
                  <a:cxn ang="0">
                    <a:pos x="36" y="24"/>
                  </a:cxn>
                  <a:cxn ang="0">
                    <a:pos x="31" y="27"/>
                  </a:cxn>
                  <a:cxn ang="0">
                    <a:pos x="26" y="30"/>
                  </a:cxn>
                  <a:cxn ang="0">
                    <a:pos x="21" y="31"/>
                  </a:cxn>
                  <a:cxn ang="0">
                    <a:pos x="16" y="33"/>
                  </a:cxn>
                  <a:cxn ang="0">
                    <a:pos x="11" y="34"/>
                  </a:cxn>
                  <a:cxn ang="0">
                    <a:pos x="5" y="34"/>
                  </a:cxn>
                  <a:cxn ang="0">
                    <a:pos x="5" y="36"/>
                  </a:cxn>
                  <a:cxn ang="0">
                    <a:pos x="5" y="34"/>
                  </a:cxn>
                  <a:cxn ang="0">
                    <a:pos x="0" y="35"/>
                  </a:cxn>
                  <a:cxn ang="0">
                    <a:pos x="5" y="36"/>
                  </a:cxn>
                  <a:cxn ang="0">
                    <a:pos x="5" y="34"/>
                  </a:cxn>
                </a:cxnLst>
                <a:rect l="0" t="0" r="r" b="b"/>
                <a:pathLst>
                  <a:path w="67" h="36">
                    <a:moveTo>
                      <a:pt x="5" y="34"/>
                    </a:moveTo>
                    <a:lnTo>
                      <a:pt x="5" y="36"/>
                    </a:lnTo>
                    <a:lnTo>
                      <a:pt x="11" y="36"/>
                    </a:lnTo>
                    <a:lnTo>
                      <a:pt x="16" y="35"/>
                    </a:lnTo>
                    <a:lnTo>
                      <a:pt x="22" y="34"/>
                    </a:lnTo>
                    <a:lnTo>
                      <a:pt x="27" y="32"/>
                    </a:lnTo>
                    <a:lnTo>
                      <a:pt x="32" y="29"/>
                    </a:lnTo>
                    <a:lnTo>
                      <a:pt x="37" y="26"/>
                    </a:lnTo>
                    <a:lnTo>
                      <a:pt x="43" y="23"/>
                    </a:lnTo>
                    <a:lnTo>
                      <a:pt x="47" y="20"/>
                    </a:lnTo>
                    <a:lnTo>
                      <a:pt x="51" y="17"/>
                    </a:lnTo>
                    <a:lnTo>
                      <a:pt x="55" y="14"/>
                    </a:lnTo>
                    <a:lnTo>
                      <a:pt x="59" y="11"/>
                    </a:lnTo>
                    <a:lnTo>
                      <a:pt x="62" y="8"/>
                    </a:lnTo>
                    <a:lnTo>
                      <a:pt x="64" y="6"/>
                    </a:lnTo>
                    <a:lnTo>
                      <a:pt x="66" y="4"/>
                    </a:lnTo>
                    <a:lnTo>
                      <a:pt x="67" y="3"/>
                    </a:lnTo>
                    <a:lnTo>
                      <a:pt x="67" y="2"/>
                    </a:lnTo>
                    <a:lnTo>
                      <a:pt x="65" y="0"/>
                    </a:lnTo>
                    <a:lnTo>
                      <a:pt x="65" y="1"/>
                    </a:lnTo>
                    <a:lnTo>
                      <a:pt x="64" y="2"/>
                    </a:lnTo>
                    <a:lnTo>
                      <a:pt x="62" y="4"/>
                    </a:lnTo>
                    <a:lnTo>
                      <a:pt x="60" y="6"/>
                    </a:lnTo>
                    <a:lnTo>
                      <a:pt x="57" y="9"/>
                    </a:lnTo>
                    <a:lnTo>
                      <a:pt x="53" y="12"/>
                    </a:lnTo>
                    <a:lnTo>
                      <a:pt x="50" y="15"/>
                    </a:lnTo>
                    <a:lnTo>
                      <a:pt x="46" y="18"/>
                    </a:lnTo>
                    <a:lnTo>
                      <a:pt x="41" y="21"/>
                    </a:lnTo>
                    <a:lnTo>
                      <a:pt x="36" y="24"/>
                    </a:lnTo>
                    <a:lnTo>
                      <a:pt x="31" y="27"/>
                    </a:lnTo>
                    <a:lnTo>
                      <a:pt x="26" y="30"/>
                    </a:lnTo>
                    <a:lnTo>
                      <a:pt x="21" y="31"/>
                    </a:lnTo>
                    <a:lnTo>
                      <a:pt x="16" y="33"/>
                    </a:lnTo>
                    <a:lnTo>
                      <a:pt x="11" y="34"/>
                    </a:lnTo>
                    <a:lnTo>
                      <a:pt x="5" y="34"/>
                    </a:lnTo>
                    <a:lnTo>
                      <a:pt x="5" y="36"/>
                    </a:lnTo>
                    <a:lnTo>
                      <a:pt x="5" y="34"/>
                    </a:lnTo>
                    <a:lnTo>
                      <a:pt x="0" y="35"/>
                    </a:lnTo>
                    <a:lnTo>
                      <a:pt x="5" y="36"/>
                    </a:lnTo>
                    <a:lnTo>
                      <a:pt x="5" y="34"/>
                    </a:lnTo>
                    <a:close/>
                  </a:path>
                </a:pathLst>
              </a:custGeom>
              <a:solidFill>
                <a:srgbClr val="000000"/>
              </a:solidFill>
              <a:ln w="9525">
                <a:noFill/>
                <a:round/>
                <a:headEnd/>
                <a:tailEnd/>
              </a:ln>
            </p:spPr>
            <p:txBody>
              <a:bodyPr/>
              <a:lstStyle/>
              <a:p>
                <a:endParaRPr lang="ru-RU"/>
              </a:p>
            </p:txBody>
          </p:sp>
          <p:sp>
            <p:nvSpPr>
              <p:cNvPr id="313" name="Freeform 195"/>
              <p:cNvSpPr>
                <a:spLocks/>
              </p:cNvSpPr>
              <p:nvPr/>
            </p:nvSpPr>
            <p:spPr bwMode="auto">
              <a:xfrm>
                <a:off x="1445" y="2201"/>
                <a:ext cx="16" cy="12"/>
              </a:xfrm>
              <a:custGeom>
                <a:avLst/>
                <a:gdLst/>
                <a:ahLst/>
                <a:cxnLst>
                  <a:cxn ang="0">
                    <a:pos x="16" y="10"/>
                  </a:cxn>
                  <a:cxn ang="0">
                    <a:pos x="16" y="10"/>
                  </a:cxn>
                  <a:cxn ang="0">
                    <a:pos x="13" y="7"/>
                  </a:cxn>
                  <a:cxn ang="0">
                    <a:pos x="10" y="4"/>
                  </a:cxn>
                  <a:cxn ang="0">
                    <a:pos x="7" y="2"/>
                  </a:cxn>
                  <a:cxn ang="0">
                    <a:pos x="5" y="1"/>
                  </a:cxn>
                  <a:cxn ang="0">
                    <a:pos x="3" y="0"/>
                  </a:cxn>
                  <a:cxn ang="0">
                    <a:pos x="1" y="0"/>
                  </a:cxn>
                  <a:cxn ang="0">
                    <a:pos x="0" y="0"/>
                  </a:cxn>
                  <a:cxn ang="0">
                    <a:pos x="0" y="1"/>
                  </a:cxn>
                  <a:cxn ang="0">
                    <a:pos x="0" y="3"/>
                  </a:cxn>
                  <a:cxn ang="0">
                    <a:pos x="0" y="3"/>
                  </a:cxn>
                  <a:cxn ang="0">
                    <a:pos x="1" y="3"/>
                  </a:cxn>
                  <a:cxn ang="0">
                    <a:pos x="3" y="3"/>
                  </a:cxn>
                  <a:cxn ang="0">
                    <a:pos x="4" y="3"/>
                  </a:cxn>
                  <a:cxn ang="0">
                    <a:pos x="6" y="4"/>
                  </a:cxn>
                  <a:cxn ang="0">
                    <a:pos x="9" y="5"/>
                  </a:cxn>
                  <a:cxn ang="0">
                    <a:pos x="11" y="8"/>
                  </a:cxn>
                  <a:cxn ang="0">
                    <a:pos x="14" y="12"/>
                  </a:cxn>
                  <a:cxn ang="0">
                    <a:pos x="14" y="12"/>
                  </a:cxn>
                  <a:cxn ang="0">
                    <a:pos x="16" y="10"/>
                  </a:cxn>
                </a:cxnLst>
                <a:rect l="0" t="0" r="r" b="b"/>
                <a:pathLst>
                  <a:path w="16" h="12">
                    <a:moveTo>
                      <a:pt x="16" y="10"/>
                    </a:moveTo>
                    <a:lnTo>
                      <a:pt x="16" y="10"/>
                    </a:lnTo>
                    <a:lnTo>
                      <a:pt x="13" y="7"/>
                    </a:lnTo>
                    <a:lnTo>
                      <a:pt x="10" y="4"/>
                    </a:lnTo>
                    <a:lnTo>
                      <a:pt x="7" y="2"/>
                    </a:lnTo>
                    <a:lnTo>
                      <a:pt x="5" y="1"/>
                    </a:lnTo>
                    <a:lnTo>
                      <a:pt x="3" y="0"/>
                    </a:lnTo>
                    <a:lnTo>
                      <a:pt x="1" y="0"/>
                    </a:lnTo>
                    <a:lnTo>
                      <a:pt x="0" y="0"/>
                    </a:lnTo>
                    <a:lnTo>
                      <a:pt x="0" y="1"/>
                    </a:lnTo>
                    <a:lnTo>
                      <a:pt x="0" y="3"/>
                    </a:lnTo>
                    <a:lnTo>
                      <a:pt x="0" y="3"/>
                    </a:lnTo>
                    <a:lnTo>
                      <a:pt x="1" y="3"/>
                    </a:lnTo>
                    <a:lnTo>
                      <a:pt x="3" y="3"/>
                    </a:lnTo>
                    <a:lnTo>
                      <a:pt x="4" y="3"/>
                    </a:lnTo>
                    <a:lnTo>
                      <a:pt x="6" y="4"/>
                    </a:lnTo>
                    <a:lnTo>
                      <a:pt x="9" y="5"/>
                    </a:lnTo>
                    <a:lnTo>
                      <a:pt x="11" y="8"/>
                    </a:lnTo>
                    <a:lnTo>
                      <a:pt x="14" y="12"/>
                    </a:lnTo>
                    <a:lnTo>
                      <a:pt x="14" y="12"/>
                    </a:lnTo>
                    <a:lnTo>
                      <a:pt x="16" y="10"/>
                    </a:lnTo>
                    <a:close/>
                  </a:path>
                </a:pathLst>
              </a:custGeom>
              <a:solidFill>
                <a:srgbClr val="000000"/>
              </a:solidFill>
              <a:ln w="9525">
                <a:noFill/>
                <a:round/>
                <a:headEnd/>
                <a:tailEnd/>
              </a:ln>
            </p:spPr>
            <p:txBody>
              <a:bodyPr/>
              <a:lstStyle/>
              <a:p>
                <a:endParaRPr lang="ru-RU"/>
              </a:p>
            </p:txBody>
          </p:sp>
          <p:sp>
            <p:nvSpPr>
              <p:cNvPr id="314" name="Freeform 196"/>
              <p:cNvSpPr>
                <a:spLocks/>
              </p:cNvSpPr>
              <p:nvPr/>
            </p:nvSpPr>
            <p:spPr bwMode="auto">
              <a:xfrm>
                <a:off x="1459" y="2211"/>
                <a:ext cx="19" cy="36"/>
              </a:xfrm>
              <a:custGeom>
                <a:avLst/>
                <a:gdLst/>
                <a:ahLst/>
                <a:cxnLst>
                  <a:cxn ang="0">
                    <a:pos x="17" y="33"/>
                  </a:cxn>
                  <a:cxn ang="0">
                    <a:pos x="19" y="33"/>
                  </a:cxn>
                  <a:cxn ang="0">
                    <a:pos x="19" y="32"/>
                  </a:cxn>
                  <a:cxn ang="0">
                    <a:pos x="19" y="31"/>
                  </a:cxn>
                  <a:cxn ang="0">
                    <a:pos x="18" y="29"/>
                  </a:cxn>
                  <a:cxn ang="0">
                    <a:pos x="18" y="28"/>
                  </a:cxn>
                  <a:cxn ang="0">
                    <a:pos x="17" y="26"/>
                  </a:cxn>
                  <a:cxn ang="0">
                    <a:pos x="16" y="24"/>
                  </a:cxn>
                  <a:cxn ang="0">
                    <a:pos x="15" y="22"/>
                  </a:cxn>
                  <a:cxn ang="0">
                    <a:pos x="14" y="21"/>
                  </a:cxn>
                  <a:cxn ang="0">
                    <a:pos x="13" y="19"/>
                  </a:cxn>
                  <a:cxn ang="0">
                    <a:pos x="12" y="16"/>
                  </a:cxn>
                  <a:cxn ang="0">
                    <a:pos x="11" y="14"/>
                  </a:cxn>
                  <a:cxn ang="0">
                    <a:pos x="9" y="11"/>
                  </a:cxn>
                  <a:cxn ang="0">
                    <a:pos x="8" y="9"/>
                  </a:cxn>
                  <a:cxn ang="0">
                    <a:pos x="6" y="6"/>
                  </a:cxn>
                  <a:cxn ang="0">
                    <a:pos x="4" y="3"/>
                  </a:cxn>
                  <a:cxn ang="0">
                    <a:pos x="2" y="0"/>
                  </a:cxn>
                  <a:cxn ang="0">
                    <a:pos x="0" y="2"/>
                  </a:cxn>
                  <a:cxn ang="0">
                    <a:pos x="2" y="5"/>
                  </a:cxn>
                  <a:cxn ang="0">
                    <a:pos x="4" y="7"/>
                  </a:cxn>
                  <a:cxn ang="0">
                    <a:pos x="5" y="10"/>
                  </a:cxn>
                  <a:cxn ang="0">
                    <a:pos x="7" y="13"/>
                  </a:cxn>
                  <a:cxn ang="0">
                    <a:pos x="8" y="15"/>
                  </a:cxn>
                  <a:cxn ang="0">
                    <a:pos x="10" y="17"/>
                  </a:cxn>
                  <a:cxn ang="0">
                    <a:pos x="11" y="19"/>
                  </a:cxn>
                  <a:cxn ang="0">
                    <a:pos x="12" y="22"/>
                  </a:cxn>
                  <a:cxn ang="0">
                    <a:pos x="13" y="23"/>
                  </a:cxn>
                  <a:cxn ang="0">
                    <a:pos x="14" y="25"/>
                  </a:cxn>
                  <a:cxn ang="0">
                    <a:pos x="15" y="27"/>
                  </a:cxn>
                  <a:cxn ang="0">
                    <a:pos x="15" y="28"/>
                  </a:cxn>
                  <a:cxn ang="0">
                    <a:pos x="16" y="30"/>
                  </a:cxn>
                  <a:cxn ang="0">
                    <a:pos x="16" y="31"/>
                  </a:cxn>
                  <a:cxn ang="0">
                    <a:pos x="17" y="33"/>
                  </a:cxn>
                  <a:cxn ang="0">
                    <a:pos x="17" y="33"/>
                  </a:cxn>
                  <a:cxn ang="0">
                    <a:pos x="18" y="34"/>
                  </a:cxn>
                  <a:cxn ang="0">
                    <a:pos x="17" y="33"/>
                  </a:cxn>
                  <a:cxn ang="0">
                    <a:pos x="17" y="36"/>
                  </a:cxn>
                  <a:cxn ang="0">
                    <a:pos x="18" y="34"/>
                  </a:cxn>
                  <a:cxn ang="0">
                    <a:pos x="17" y="33"/>
                  </a:cxn>
                </a:cxnLst>
                <a:rect l="0" t="0" r="r" b="b"/>
                <a:pathLst>
                  <a:path w="19" h="36">
                    <a:moveTo>
                      <a:pt x="17" y="33"/>
                    </a:moveTo>
                    <a:lnTo>
                      <a:pt x="19" y="33"/>
                    </a:lnTo>
                    <a:lnTo>
                      <a:pt x="19" y="32"/>
                    </a:lnTo>
                    <a:lnTo>
                      <a:pt x="19" y="31"/>
                    </a:lnTo>
                    <a:lnTo>
                      <a:pt x="18" y="29"/>
                    </a:lnTo>
                    <a:lnTo>
                      <a:pt x="18" y="28"/>
                    </a:lnTo>
                    <a:lnTo>
                      <a:pt x="17" y="26"/>
                    </a:lnTo>
                    <a:lnTo>
                      <a:pt x="16" y="24"/>
                    </a:lnTo>
                    <a:lnTo>
                      <a:pt x="15" y="22"/>
                    </a:lnTo>
                    <a:lnTo>
                      <a:pt x="14" y="21"/>
                    </a:lnTo>
                    <a:lnTo>
                      <a:pt x="13" y="19"/>
                    </a:lnTo>
                    <a:lnTo>
                      <a:pt x="12" y="16"/>
                    </a:lnTo>
                    <a:lnTo>
                      <a:pt x="11" y="14"/>
                    </a:lnTo>
                    <a:lnTo>
                      <a:pt x="9" y="11"/>
                    </a:lnTo>
                    <a:lnTo>
                      <a:pt x="8" y="9"/>
                    </a:lnTo>
                    <a:lnTo>
                      <a:pt x="6" y="6"/>
                    </a:lnTo>
                    <a:lnTo>
                      <a:pt x="4" y="3"/>
                    </a:lnTo>
                    <a:lnTo>
                      <a:pt x="2" y="0"/>
                    </a:lnTo>
                    <a:lnTo>
                      <a:pt x="0" y="2"/>
                    </a:lnTo>
                    <a:lnTo>
                      <a:pt x="2" y="5"/>
                    </a:lnTo>
                    <a:lnTo>
                      <a:pt x="4" y="7"/>
                    </a:lnTo>
                    <a:lnTo>
                      <a:pt x="5" y="10"/>
                    </a:lnTo>
                    <a:lnTo>
                      <a:pt x="7" y="13"/>
                    </a:lnTo>
                    <a:lnTo>
                      <a:pt x="8" y="15"/>
                    </a:lnTo>
                    <a:lnTo>
                      <a:pt x="10" y="17"/>
                    </a:lnTo>
                    <a:lnTo>
                      <a:pt x="11" y="19"/>
                    </a:lnTo>
                    <a:lnTo>
                      <a:pt x="12" y="22"/>
                    </a:lnTo>
                    <a:lnTo>
                      <a:pt x="13" y="23"/>
                    </a:lnTo>
                    <a:lnTo>
                      <a:pt x="14" y="25"/>
                    </a:lnTo>
                    <a:lnTo>
                      <a:pt x="15" y="27"/>
                    </a:lnTo>
                    <a:lnTo>
                      <a:pt x="15" y="28"/>
                    </a:lnTo>
                    <a:lnTo>
                      <a:pt x="16" y="30"/>
                    </a:lnTo>
                    <a:lnTo>
                      <a:pt x="16" y="31"/>
                    </a:lnTo>
                    <a:lnTo>
                      <a:pt x="17" y="33"/>
                    </a:lnTo>
                    <a:lnTo>
                      <a:pt x="17" y="33"/>
                    </a:lnTo>
                    <a:lnTo>
                      <a:pt x="18" y="34"/>
                    </a:lnTo>
                    <a:lnTo>
                      <a:pt x="17" y="33"/>
                    </a:lnTo>
                    <a:lnTo>
                      <a:pt x="17" y="36"/>
                    </a:lnTo>
                    <a:lnTo>
                      <a:pt x="18" y="34"/>
                    </a:lnTo>
                    <a:lnTo>
                      <a:pt x="17" y="33"/>
                    </a:lnTo>
                    <a:close/>
                  </a:path>
                </a:pathLst>
              </a:custGeom>
              <a:solidFill>
                <a:srgbClr val="000000"/>
              </a:solidFill>
              <a:ln w="9525">
                <a:noFill/>
                <a:round/>
                <a:headEnd/>
                <a:tailEnd/>
              </a:ln>
            </p:spPr>
            <p:txBody>
              <a:bodyPr/>
              <a:lstStyle/>
              <a:p>
                <a:endParaRPr lang="ru-RU"/>
              </a:p>
            </p:txBody>
          </p:sp>
          <p:sp>
            <p:nvSpPr>
              <p:cNvPr id="315" name="Freeform 197"/>
              <p:cNvSpPr>
                <a:spLocks/>
              </p:cNvSpPr>
              <p:nvPr/>
            </p:nvSpPr>
            <p:spPr bwMode="auto">
              <a:xfrm>
                <a:off x="1476" y="2191"/>
                <a:ext cx="40" cy="54"/>
              </a:xfrm>
              <a:custGeom>
                <a:avLst/>
                <a:gdLst/>
                <a:ahLst/>
                <a:cxnLst>
                  <a:cxn ang="0">
                    <a:pos x="38" y="1"/>
                  </a:cxn>
                  <a:cxn ang="0">
                    <a:pos x="38" y="1"/>
                  </a:cxn>
                  <a:cxn ang="0">
                    <a:pos x="38" y="1"/>
                  </a:cxn>
                  <a:cxn ang="0">
                    <a:pos x="37" y="2"/>
                  </a:cxn>
                  <a:cxn ang="0">
                    <a:pos x="37" y="3"/>
                  </a:cxn>
                  <a:cxn ang="0">
                    <a:pos x="36" y="5"/>
                  </a:cxn>
                  <a:cxn ang="0">
                    <a:pos x="35" y="8"/>
                  </a:cxn>
                  <a:cxn ang="0">
                    <a:pos x="35" y="10"/>
                  </a:cxn>
                  <a:cxn ang="0">
                    <a:pos x="33" y="13"/>
                  </a:cxn>
                  <a:cxn ang="0">
                    <a:pos x="32" y="17"/>
                  </a:cxn>
                  <a:cxn ang="0">
                    <a:pos x="29" y="20"/>
                  </a:cxn>
                  <a:cxn ang="0">
                    <a:pos x="27" y="25"/>
                  </a:cxn>
                  <a:cxn ang="0">
                    <a:pos x="24" y="29"/>
                  </a:cxn>
                  <a:cxn ang="0">
                    <a:pos x="20" y="34"/>
                  </a:cxn>
                  <a:cxn ang="0">
                    <a:pos x="16" y="38"/>
                  </a:cxn>
                  <a:cxn ang="0">
                    <a:pos x="12" y="43"/>
                  </a:cxn>
                  <a:cxn ang="0">
                    <a:pos x="6" y="48"/>
                  </a:cxn>
                  <a:cxn ang="0">
                    <a:pos x="0" y="53"/>
                  </a:cxn>
                  <a:cxn ang="0">
                    <a:pos x="1" y="54"/>
                  </a:cxn>
                  <a:cxn ang="0">
                    <a:pos x="8" y="49"/>
                  </a:cxn>
                  <a:cxn ang="0">
                    <a:pos x="13" y="45"/>
                  </a:cxn>
                  <a:cxn ang="0">
                    <a:pos x="18" y="40"/>
                  </a:cxn>
                  <a:cxn ang="0">
                    <a:pos x="22" y="35"/>
                  </a:cxn>
                  <a:cxn ang="0">
                    <a:pos x="26" y="30"/>
                  </a:cxn>
                  <a:cxn ang="0">
                    <a:pos x="29" y="26"/>
                  </a:cxn>
                  <a:cxn ang="0">
                    <a:pos x="32" y="22"/>
                  </a:cxn>
                  <a:cxn ang="0">
                    <a:pos x="34" y="18"/>
                  </a:cxn>
                  <a:cxn ang="0">
                    <a:pos x="35" y="14"/>
                  </a:cxn>
                  <a:cxn ang="0">
                    <a:pos x="37" y="11"/>
                  </a:cxn>
                  <a:cxn ang="0">
                    <a:pos x="38" y="8"/>
                  </a:cxn>
                  <a:cxn ang="0">
                    <a:pos x="39" y="6"/>
                  </a:cxn>
                  <a:cxn ang="0">
                    <a:pos x="39" y="4"/>
                  </a:cxn>
                  <a:cxn ang="0">
                    <a:pos x="40" y="3"/>
                  </a:cxn>
                  <a:cxn ang="0">
                    <a:pos x="40" y="1"/>
                  </a:cxn>
                  <a:cxn ang="0">
                    <a:pos x="40" y="1"/>
                  </a:cxn>
                  <a:cxn ang="0">
                    <a:pos x="40" y="0"/>
                  </a:cxn>
                  <a:cxn ang="0">
                    <a:pos x="40" y="1"/>
                  </a:cxn>
                  <a:cxn ang="0">
                    <a:pos x="40" y="1"/>
                  </a:cxn>
                  <a:cxn ang="0">
                    <a:pos x="40" y="0"/>
                  </a:cxn>
                  <a:cxn ang="0">
                    <a:pos x="38" y="1"/>
                  </a:cxn>
                </a:cxnLst>
                <a:rect l="0" t="0" r="r" b="b"/>
                <a:pathLst>
                  <a:path w="40" h="54">
                    <a:moveTo>
                      <a:pt x="38" y="1"/>
                    </a:moveTo>
                    <a:lnTo>
                      <a:pt x="38" y="1"/>
                    </a:lnTo>
                    <a:lnTo>
                      <a:pt x="38" y="1"/>
                    </a:lnTo>
                    <a:lnTo>
                      <a:pt x="37" y="2"/>
                    </a:lnTo>
                    <a:lnTo>
                      <a:pt x="37" y="3"/>
                    </a:lnTo>
                    <a:lnTo>
                      <a:pt x="36" y="5"/>
                    </a:lnTo>
                    <a:lnTo>
                      <a:pt x="35" y="8"/>
                    </a:lnTo>
                    <a:lnTo>
                      <a:pt x="35" y="10"/>
                    </a:lnTo>
                    <a:lnTo>
                      <a:pt x="33" y="13"/>
                    </a:lnTo>
                    <a:lnTo>
                      <a:pt x="32" y="17"/>
                    </a:lnTo>
                    <a:lnTo>
                      <a:pt x="29" y="20"/>
                    </a:lnTo>
                    <a:lnTo>
                      <a:pt x="27" y="25"/>
                    </a:lnTo>
                    <a:lnTo>
                      <a:pt x="24" y="29"/>
                    </a:lnTo>
                    <a:lnTo>
                      <a:pt x="20" y="34"/>
                    </a:lnTo>
                    <a:lnTo>
                      <a:pt x="16" y="38"/>
                    </a:lnTo>
                    <a:lnTo>
                      <a:pt x="12" y="43"/>
                    </a:lnTo>
                    <a:lnTo>
                      <a:pt x="6" y="48"/>
                    </a:lnTo>
                    <a:lnTo>
                      <a:pt x="0" y="53"/>
                    </a:lnTo>
                    <a:lnTo>
                      <a:pt x="1" y="54"/>
                    </a:lnTo>
                    <a:lnTo>
                      <a:pt x="8" y="49"/>
                    </a:lnTo>
                    <a:lnTo>
                      <a:pt x="13" y="45"/>
                    </a:lnTo>
                    <a:lnTo>
                      <a:pt x="18" y="40"/>
                    </a:lnTo>
                    <a:lnTo>
                      <a:pt x="22" y="35"/>
                    </a:lnTo>
                    <a:lnTo>
                      <a:pt x="26" y="30"/>
                    </a:lnTo>
                    <a:lnTo>
                      <a:pt x="29" y="26"/>
                    </a:lnTo>
                    <a:lnTo>
                      <a:pt x="32" y="22"/>
                    </a:lnTo>
                    <a:lnTo>
                      <a:pt x="34" y="18"/>
                    </a:lnTo>
                    <a:lnTo>
                      <a:pt x="35" y="14"/>
                    </a:lnTo>
                    <a:lnTo>
                      <a:pt x="37" y="11"/>
                    </a:lnTo>
                    <a:lnTo>
                      <a:pt x="38" y="8"/>
                    </a:lnTo>
                    <a:lnTo>
                      <a:pt x="39" y="6"/>
                    </a:lnTo>
                    <a:lnTo>
                      <a:pt x="39" y="4"/>
                    </a:lnTo>
                    <a:lnTo>
                      <a:pt x="40" y="3"/>
                    </a:lnTo>
                    <a:lnTo>
                      <a:pt x="40" y="1"/>
                    </a:lnTo>
                    <a:lnTo>
                      <a:pt x="40" y="1"/>
                    </a:lnTo>
                    <a:lnTo>
                      <a:pt x="40" y="0"/>
                    </a:lnTo>
                    <a:lnTo>
                      <a:pt x="40" y="1"/>
                    </a:lnTo>
                    <a:lnTo>
                      <a:pt x="40" y="1"/>
                    </a:lnTo>
                    <a:lnTo>
                      <a:pt x="40" y="0"/>
                    </a:lnTo>
                    <a:lnTo>
                      <a:pt x="38" y="1"/>
                    </a:lnTo>
                    <a:close/>
                  </a:path>
                </a:pathLst>
              </a:custGeom>
              <a:solidFill>
                <a:srgbClr val="000000"/>
              </a:solidFill>
              <a:ln w="9525">
                <a:noFill/>
                <a:round/>
                <a:headEnd/>
                <a:tailEnd/>
              </a:ln>
            </p:spPr>
            <p:txBody>
              <a:bodyPr/>
              <a:lstStyle/>
              <a:p>
                <a:endParaRPr lang="ru-RU"/>
              </a:p>
            </p:txBody>
          </p:sp>
          <p:sp>
            <p:nvSpPr>
              <p:cNvPr id="316" name="Freeform 198"/>
              <p:cNvSpPr>
                <a:spLocks/>
              </p:cNvSpPr>
              <p:nvPr/>
            </p:nvSpPr>
            <p:spPr bwMode="auto">
              <a:xfrm>
                <a:off x="1505" y="2167"/>
                <a:ext cx="11" cy="25"/>
              </a:xfrm>
              <a:custGeom>
                <a:avLst/>
                <a:gdLst/>
                <a:ahLst/>
                <a:cxnLst>
                  <a:cxn ang="0">
                    <a:pos x="2" y="3"/>
                  </a:cxn>
                  <a:cxn ang="0">
                    <a:pos x="0" y="3"/>
                  </a:cxn>
                  <a:cxn ang="0">
                    <a:pos x="9" y="25"/>
                  </a:cxn>
                  <a:cxn ang="0">
                    <a:pos x="11" y="24"/>
                  </a:cxn>
                  <a:cxn ang="0">
                    <a:pos x="3" y="2"/>
                  </a:cxn>
                  <a:cxn ang="0">
                    <a:pos x="0" y="1"/>
                  </a:cxn>
                  <a:cxn ang="0">
                    <a:pos x="3" y="2"/>
                  </a:cxn>
                  <a:cxn ang="0">
                    <a:pos x="2" y="0"/>
                  </a:cxn>
                  <a:cxn ang="0">
                    <a:pos x="0" y="1"/>
                  </a:cxn>
                  <a:cxn ang="0">
                    <a:pos x="2" y="3"/>
                  </a:cxn>
                </a:cxnLst>
                <a:rect l="0" t="0" r="r" b="b"/>
                <a:pathLst>
                  <a:path w="11" h="25">
                    <a:moveTo>
                      <a:pt x="2" y="3"/>
                    </a:moveTo>
                    <a:lnTo>
                      <a:pt x="0" y="3"/>
                    </a:lnTo>
                    <a:lnTo>
                      <a:pt x="9" y="25"/>
                    </a:lnTo>
                    <a:lnTo>
                      <a:pt x="11" y="24"/>
                    </a:lnTo>
                    <a:lnTo>
                      <a:pt x="3" y="2"/>
                    </a:lnTo>
                    <a:lnTo>
                      <a:pt x="0" y="1"/>
                    </a:lnTo>
                    <a:lnTo>
                      <a:pt x="3" y="2"/>
                    </a:lnTo>
                    <a:lnTo>
                      <a:pt x="2" y="0"/>
                    </a:lnTo>
                    <a:lnTo>
                      <a:pt x="0" y="1"/>
                    </a:lnTo>
                    <a:lnTo>
                      <a:pt x="2" y="3"/>
                    </a:lnTo>
                    <a:close/>
                  </a:path>
                </a:pathLst>
              </a:custGeom>
              <a:solidFill>
                <a:srgbClr val="000000"/>
              </a:solidFill>
              <a:ln w="9525">
                <a:noFill/>
                <a:round/>
                <a:headEnd/>
                <a:tailEnd/>
              </a:ln>
            </p:spPr>
            <p:txBody>
              <a:bodyPr/>
              <a:lstStyle/>
              <a:p>
                <a:endParaRPr lang="ru-RU"/>
              </a:p>
            </p:txBody>
          </p:sp>
          <p:sp>
            <p:nvSpPr>
              <p:cNvPr id="317" name="Freeform 199"/>
              <p:cNvSpPr>
                <a:spLocks/>
              </p:cNvSpPr>
              <p:nvPr/>
            </p:nvSpPr>
            <p:spPr bwMode="auto">
              <a:xfrm>
                <a:off x="1417" y="2243"/>
                <a:ext cx="68" cy="254"/>
              </a:xfrm>
              <a:custGeom>
                <a:avLst/>
                <a:gdLst/>
                <a:ahLst/>
                <a:cxnLst>
                  <a:cxn ang="0">
                    <a:pos x="41" y="254"/>
                  </a:cxn>
                  <a:cxn ang="0">
                    <a:pos x="68" y="173"/>
                  </a:cxn>
                  <a:cxn ang="0">
                    <a:pos x="42" y="0"/>
                  </a:cxn>
                  <a:cxn ang="0">
                    <a:pos x="19" y="0"/>
                  </a:cxn>
                  <a:cxn ang="0">
                    <a:pos x="0" y="170"/>
                  </a:cxn>
                  <a:cxn ang="0">
                    <a:pos x="41" y="254"/>
                  </a:cxn>
                </a:cxnLst>
                <a:rect l="0" t="0" r="r" b="b"/>
                <a:pathLst>
                  <a:path w="68" h="254">
                    <a:moveTo>
                      <a:pt x="41" y="254"/>
                    </a:moveTo>
                    <a:lnTo>
                      <a:pt x="68" y="173"/>
                    </a:lnTo>
                    <a:lnTo>
                      <a:pt x="42" y="0"/>
                    </a:lnTo>
                    <a:lnTo>
                      <a:pt x="19" y="0"/>
                    </a:lnTo>
                    <a:lnTo>
                      <a:pt x="0" y="170"/>
                    </a:lnTo>
                    <a:lnTo>
                      <a:pt x="41" y="254"/>
                    </a:lnTo>
                    <a:close/>
                  </a:path>
                </a:pathLst>
              </a:custGeom>
              <a:solidFill>
                <a:srgbClr val="FFFFFF"/>
              </a:solidFill>
              <a:ln w="9525">
                <a:noFill/>
                <a:round/>
                <a:headEnd/>
                <a:tailEnd/>
              </a:ln>
            </p:spPr>
            <p:txBody>
              <a:bodyPr/>
              <a:lstStyle/>
              <a:p>
                <a:endParaRPr lang="ru-RU"/>
              </a:p>
            </p:txBody>
          </p:sp>
          <p:sp>
            <p:nvSpPr>
              <p:cNvPr id="318" name="Freeform 200"/>
              <p:cNvSpPr>
                <a:spLocks/>
              </p:cNvSpPr>
              <p:nvPr/>
            </p:nvSpPr>
            <p:spPr bwMode="auto">
              <a:xfrm>
                <a:off x="1457" y="2415"/>
                <a:ext cx="29" cy="82"/>
              </a:xfrm>
              <a:custGeom>
                <a:avLst/>
                <a:gdLst/>
                <a:ahLst/>
                <a:cxnLst>
                  <a:cxn ang="0">
                    <a:pos x="26" y="1"/>
                  </a:cxn>
                  <a:cxn ang="0">
                    <a:pos x="26" y="0"/>
                  </a:cxn>
                  <a:cxn ang="0">
                    <a:pos x="0" y="81"/>
                  </a:cxn>
                  <a:cxn ang="0">
                    <a:pos x="2" y="82"/>
                  </a:cxn>
                  <a:cxn ang="0">
                    <a:pos x="29" y="1"/>
                  </a:cxn>
                  <a:cxn ang="0">
                    <a:pos x="29" y="0"/>
                  </a:cxn>
                  <a:cxn ang="0">
                    <a:pos x="29" y="1"/>
                  </a:cxn>
                  <a:cxn ang="0">
                    <a:pos x="29" y="1"/>
                  </a:cxn>
                  <a:cxn ang="0">
                    <a:pos x="29" y="0"/>
                  </a:cxn>
                  <a:cxn ang="0">
                    <a:pos x="26" y="1"/>
                  </a:cxn>
                </a:cxnLst>
                <a:rect l="0" t="0" r="r" b="b"/>
                <a:pathLst>
                  <a:path w="29" h="82">
                    <a:moveTo>
                      <a:pt x="26" y="1"/>
                    </a:moveTo>
                    <a:lnTo>
                      <a:pt x="26" y="0"/>
                    </a:lnTo>
                    <a:lnTo>
                      <a:pt x="0" y="81"/>
                    </a:lnTo>
                    <a:lnTo>
                      <a:pt x="2" y="82"/>
                    </a:lnTo>
                    <a:lnTo>
                      <a:pt x="29" y="1"/>
                    </a:lnTo>
                    <a:lnTo>
                      <a:pt x="29" y="0"/>
                    </a:lnTo>
                    <a:lnTo>
                      <a:pt x="29" y="1"/>
                    </a:lnTo>
                    <a:lnTo>
                      <a:pt x="29" y="1"/>
                    </a:lnTo>
                    <a:lnTo>
                      <a:pt x="29" y="0"/>
                    </a:lnTo>
                    <a:lnTo>
                      <a:pt x="26" y="1"/>
                    </a:lnTo>
                    <a:close/>
                  </a:path>
                </a:pathLst>
              </a:custGeom>
              <a:solidFill>
                <a:srgbClr val="000000"/>
              </a:solidFill>
              <a:ln w="9525">
                <a:noFill/>
                <a:round/>
                <a:headEnd/>
                <a:tailEnd/>
              </a:ln>
            </p:spPr>
            <p:txBody>
              <a:bodyPr/>
              <a:lstStyle/>
              <a:p>
                <a:endParaRPr lang="ru-RU"/>
              </a:p>
            </p:txBody>
          </p:sp>
          <p:sp>
            <p:nvSpPr>
              <p:cNvPr id="319" name="Freeform 201"/>
              <p:cNvSpPr>
                <a:spLocks/>
              </p:cNvSpPr>
              <p:nvPr/>
            </p:nvSpPr>
            <p:spPr bwMode="auto">
              <a:xfrm>
                <a:off x="1458" y="2241"/>
                <a:ext cx="28" cy="175"/>
              </a:xfrm>
              <a:custGeom>
                <a:avLst/>
                <a:gdLst/>
                <a:ahLst/>
                <a:cxnLst>
                  <a:cxn ang="0">
                    <a:pos x="1" y="3"/>
                  </a:cxn>
                  <a:cxn ang="0">
                    <a:pos x="0" y="2"/>
                  </a:cxn>
                  <a:cxn ang="0">
                    <a:pos x="25" y="175"/>
                  </a:cxn>
                  <a:cxn ang="0">
                    <a:pos x="28" y="174"/>
                  </a:cxn>
                  <a:cxn ang="0">
                    <a:pos x="2" y="1"/>
                  </a:cxn>
                  <a:cxn ang="0">
                    <a:pos x="1" y="0"/>
                  </a:cxn>
                  <a:cxn ang="0">
                    <a:pos x="2" y="1"/>
                  </a:cxn>
                  <a:cxn ang="0">
                    <a:pos x="2" y="0"/>
                  </a:cxn>
                  <a:cxn ang="0">
                    <a:pos x="1" y="0"/>
                  </a:cxn>
                  <a:cxn ang="0">
                    <a:pos x="1" y="3"/>
                  </a:cxn>
                </a:cxnLst>
                <a:rect l="0" t="0" r="r" b="b"/>
                <a:pathLst>
                  <a:path w="28" h="175">
                    <a:moveTo>
                      <a:pt x="1" y="3"/>
                    </a:moveTo>
                    <a:lnTo>
                      <a:pt x="0" y="2"/>
                    </a:lnTo>
                    <a:lnTo>
                      <a:pt x="25" y="175"/>
                    </a:lnTo>
                    <a:lnTo>
                      <a:pt x="28" y="174"/>
                    </a:lnTo>
                    <a:lnTo>
                      <a:pt x="2" y="1"/>
                    </a:lnTo>
                    <a:lnTo>
                      <a:pt x="1" y="0"/>
                    </a:lnTo>
                    <a:lnTo>
                      <a:pt x="2" y="1"/>
                    </a:lnTo>
                    <a:lnTo>
                      <a:pt x="2" y="0"/>
                    </a:lnTo>
                    <a:lnTo>
                      <a:pt x="1" y="0"/>
                    </a:lnTo>
                    <a:lnTo>
                      <a:pt x="1" y="3"/>
                    </a:lnTo>
                    <a:close/>
                  </a:path>
                </a:pathLst>
              </a:custGeom>
              <a:solidFill>
                <a:srgbClr val="000000"/>
              </a:solidFill>
              <a:ln w="9525">
                <a:noFill/>
                <a:round/>
                <a:headEnd/>
                <a:tailEnd/>
              </a:ln>
            </p:spPr>
            <p:txBody>
              <a:bodyPr/>
              <a:lstStyle/>
              <a:p>
                <a:endParaRPr lang="ru-RU"/>
              </a:p>
            </p:txBody>
          </p:sp>
          <p:sp>
            <p:nvSpPr>
              <p:cNvPr id="320" name="Freeform 202"/>
              <p:cNvSpPr>
                <a:spLocks/>
              </p:cNvSpPr>
              <p:nvPr/>
            </p:nvSpPr>
            <p:spPr bwMode="auto">
              <a:xfrm>
                <a:off x="1435" y="2241"/>
                <a:ext cx="24" cy="3"/>
              </a:xfrm>
              <a:custGeom>
                <a:avLst/>
                <a:gdLst/>
                <a:ahLst/>
                <a:cxnLst>
                  <a:cxn ang="0">
                    <a:pos x="2" y="2"/>
                  </a:cxn>
                  <a:cxn ang="0">
                    <a:pos x="1" y="3"/>
                  </a:cxn>
                  <a:cxn ang="0">
                    <a:pos x="24" y="3"/>
                  </a:cxn>
                  <a:cxn ang="0">
                    <a:pos x="24" y="0"/>
                  </a:cxn>
                  <a:cxn ang="0">
                    <a:pos x="1" y="0"/>
                  </a:cxn>
                  <a:cxn ang="0">
                    <a:pos x="0" y="1"/>
                  </a:cxn>
                  <a:cxn ang="0">
                    <a:pos x="1" y="0"/>
                  </a:cxn>
                  <a:cxn ang="0">
                    <a:pos x="0" y="0"/>
                  </a:cxn>
                  <a:cxn ang="0">
                    <a:pos x="0" y="1"/>
                  </a:cxn>
                  <a:cxn ang="0">
                    <a:pos x="2" y="2"/>
                  </a:cxn>
                </a:cxnLst>
                <a:rect l="0" t="0" r="r" b="b"/>
                <a:pathLst>
                  <a:path w="24" h="3">
                    <a:moveTo>
                      <a:pt x="2" y="2"/>
                    </a:moveTo>
                    <a:lnTo>
                      <a:pt x="1" y="3"/>
                    </a:lnTo>
                    <a:lnTo>
                      <a:pt x="24" y="3"/>
                    </a:lnTo>
                    <a:lnTo>
                      <a:pt x="24" y="0"/>
                    </a:lnTo>
                    <a:lnTo>
                      <a:pt x="1" y="0"/>
                    </a:lnTo>
                    <a:lnTo>
                      <a:pt x="0" y="1"/>
                    </a:lnTo>
                    <a:lnTo>
                      <a:pt x="1" y="0"/>
                    </a:lnTo>
                    <a:lnTo>
                      <a:pt x="0" y="0"/>
                    </a:lnTo>
                    <a:lnTo>
                      <a:pt x="0" y="1"/>
                    </a:lnTo>
                    <a:lnTo>
                      <a:pt x="2" y="2"/>
                    </a:lnTo>
                    <a:close/>
                  </a:path>
                </a:pathLst>
              </a:custGeom>
              <a:solidFill>
                <a:srgbClr val="000000"/>
              </a:solidFill>
              <a:ln w="9525">
                <a:noFill/>
                <a:round/>
                <a:headEnd/>
                <a:tailEnd/>
              </a:ln>
            </p:spPr>
            <p:txBody>
              <a:bodyPr/>
              <a:lstStyle/>
              <a:p>
                <a:endParaRPr lang="ru-RU"/>
              </a:p>
            </p:txBody>
          </p:sp>
          <p:sp>
            <p:nvSpPr>
              <p:cNvPr id="321" name="Freeform 203"/>
              <p:cNvSpPr>
                <a:spLocks/>
              </p:cNvSpPr>
              <p:nvPr/>
            </p:nvSpPr>
            <p:spPr bwMode="auto">
              <a:xfrm>
                <a:off x="1416" y="2242"/>
                <a:ext cx="21" cy="171"/>
              </a:xfrm>
              <a:custGeom>
                <a:avLst/>
                <a:gdLst/>
                <a:ahLst/>
                <a:cxnLst>
                  <a:cxn ang="0">
                    <a:pos x="2" y="170"/>
                  </a:cxn>
                  <a:cxn ang="0">
                    <a:pos x="2" y="171"/>
                  </a:cxn>
                  <a:cxn ang="0">
                    <a:pos x="21" y="1"/>
                  </a:cxn>
                  <a:cxn ang="0">
                    <a:pos x="19" y="0"/>
                  </a:cxn>
                  <a:cxn ang="0">
                    <a:pos x="0" y="170"/>
                  </a:cxn>
                  <a:cxn ang="0">
                    <a:pos x="0" y="171"/>
                  </a:cxn>
                  <a:cxn ang="0">
                    <a:pos x="0" y="170"/>
                  </a:cxn>
                  <a:cxn ang="0">
                    <a:pos x="0" y="171"/>
                  </a:cxn>
                  <a:cxn ang="0">
                    <a:pos x="0" y="171"/>
                  </a:cxn>
                  <a:cxn ang="0">
                    <a:pos x="2" y="170"/>
                  </a:cxn>
                </a:cxnLst>
                <a:rect l="0" t="0" r="r" b="b"/>
                <a:pathLst>
                  <a:path w="21" h="171">
                    <a:moveTo>
                      <a:pt x="2" y="170"/>
                    </a:moveTo>
                    <a:lnTo>
                      <a:pt x="2" y="171"/>
                    </a:lnTo>
                    <a:lnTo>
                      <a:pt x="21" y="1"/>
                    </a:lnTo>
                    <a:lnTo>
                      <a:pt x="19" y="0"/>
                    </a:lnTo>
                    <a:lnTo>
                      <a:pt x="0" y="170"/>
                    </a:lnTo>
                    <a:lnTo>
                      <a:pt x="0" y="171"/>
                    </a:lnTo>
                    <a:lnTo>
                      <a:pt x="0" y="170"/>
                    </a:lnTo>
                    <a:lnTo>
                      <a:pt x="0" y="171"/>
                    </a:lnTo>
                    <a:lnTo>
                      <a:pt x="0" y="171"/>
                    </a:lnTo>
                    <a:lnTo>
                      <a:pt x="2" y="170"/>
                    </a:lnTo>
                    <a:close/>
                  </a:path>
                </a:pathLst>
              </a:custGeom>
              <a:solidFill>
                <a:srgbClr val="000000"/>
              </a:solidFill>
              <a:ln w="9525">
                <a:noFill/>
                <a:round/>
                <a:headEnd/>
                <a:tailEnd/>
              </a:ln>
            </p:spPr>
            <p:txBody>
              <a:bodyPr/>
              <a:lstStyle/>
              <a:p>
                <a:endParaRPr lang="ru-RU"/>
              </a:p>
            </p:txBody>
          </p:sp>
          <p:sp>
            <p:nvSpPr>
              <p:cNvPr id="322" name="Freeform 204"/>
              <p:cNvSpPr>
                <a:spLocks/>
              </p:cNvSpPr>
              <p:nvPr/>
            </p:nvSpPr>
            <p:spPr bwMode="auto">
              <a:xfrm>
                <a:off x="1416" y="2412"/>
                <a:ext cx="43" cy="88"/>
              </a:xfrm>
              <a:custGeom>
                <a:avLst/>
                <a:gdLst/>
                <a:ahLst/>
                <a:cxnLst>
                  <a:cxn ang="0">
                    <a:pos x="41" y="84"/>
                  </a:cxn>
                  <a:cxn ang="0">
                    <a:pos x="43" y="84"/>
                  </a:cxn>
                  <a:cxn ang="0">
                    <a:pos x="2" y="0"/>
                  </a:cxn>
                  <a:cxn ang="0">
                    <a:pos x="0" y="1"/>
                  </a:cxn>
                  <a:cxn ang="0">
                    <a:pos x="41" y="85"/>
                  </a:cxn>
                  <a:cxn ang="0">
                    <a:pos x="43" y="85"/>
                  </a:cxn>
                  <a:cxn ang="0">
                    <a:pos x="41" y="85"/>
                  </a:cxn>
                  <a:cxn ang="0">
                    <a:pos x="42" y="88"/>
                  </a:cxn>
                  <a:cxn ang="0">
                    <a:pos x="43" y="85"/>
                  </a:cxn>
                  <a:cxn ang="0">
                    <a:pos x="41" y="84"/>
                  </a:cxn>
                </a:cxnLst>
                <a:rect l="0" t="0" r="r" b="b"/>
                <a:pathLst>
                  <a:path w="43" h="88">
                    <a:moveTo>
                      <a:pt x="41" y="84"/>
                    </a:moveTo>
                    <a:lnTo>
                      <a:pt x="43" y="84"/>
                    </a:lnTo>
                    <a:lnTo>
                      <a:pt x="2" y="0"/>
                    </a:lnTo>
                    <a:lnTo>
                      <a:pt x="0" y="1"/>
                    </a:lnTo>
                    <a:lnTo>
                      <a:pt x="41" y="85"/>
                    </a:lnTo>
                    <a:lnTo>
                      <a:pt x="43" y="85"/>
                    </a:lnTo>
                    <a:lnTo>
                      <a:pt x="41" y="85"/>
                    </a:lnTo>
                    <a:lnTo>
                      <a:pt x="42" y="88"/>
                    </a:lnTo>
                    <a:lnTo>
                      <a:pt x="43" y="85"/>
                    </a:lnTo>
                    <a:lnTo>
                      <a:pt x="41" y="84"/>
                    </a:lnTo>
                    <a:close/>
                  </a:path>
                </a:pathLst>
              </a:custGeom>
              <a:solidFill>
                <a:srgbClr val="000000"/>
              </a:solidFill>
              <a:ln w="9525">
                <a:noFill/>
                <a:round/>
                <a:headEnd/>
                <a:tailEnd/>
              </a:ln>
            </p:spPr>
            <p:txBody>
              <a:bodyPr/>
              <a:lstStyle/>
              <a:p>
                <a:endParaRPr lang="ru-RU"/>
              </a:p>
            </p:txBody>
          </p:sp>
          <p:sp>
            <p:nvSpPr>
              <p:cNvPr id="323" name="Freeform 205"/>
              <p:cNvSpPr>
                <a:spLocks/>
              </p:cNvSpPr>
              <p:nvPr/>
            </p:nvSpPr>
            <p:spPr bwMode="auto">
              <a:xfrm>
                <a:off x="1247" y="2190"/>
                <a:ext cx="412" cy="648"/>
              </a:xfrm>
              <a:custGeom>
                <a:avLst/>
                <a:gdLst/>
                <a:ahLst/>
                <a:cxnLst>
                  <a:cxn ang="0">
                    <a:pos x="205" y="221"/>
                  </a:cxn>
                  <a:cxn ang="0">
                    <a:pos x="408" y="35"/>
                  </a:cxn>
                  <a:cxn ang="0">
                    <a:pos x="412" y="633"/>
                  </a:cxn>
                  <a:cxn ang="0">
                    <a:pos x="410" y="633"/>
                  </a:cxn>
                  <a:cxn ang="0">
                    <a:pos x="406" y="634"/>
                  </a:cxn>
                  <a:cxn ang="0">
                    <a:pos x="399" y="635"/>
                  </a:cxn>
                  <a:cxn ang="0">
                    <a:pos x="391" y="636"/>
                  </a:cxn>
                  <a:cxn ang="0">
                    <a:pos x="381" y="638"/>
                  </a:cxn>
                  <a:cxn ang="0">
                    <a:pos x="370" y="640"/>
                  </a:cxn>
                  <a:cxn ang="0">
                    <a:pos x="357" y="641"/>
                  </a:cxn>
                  <a:cxn ang="0">
                    <a:pos x="344" y="643"/>
                  </a:cxn>
                  <a:cxn ang="0">
                    <a:pos x="330" y="645"/>
                  </a:cxn>
                  <a:cxn ang="0">
                    <a:pos x="316" y="646"/>
                  </a:cxn>
                  <a:cxn ang="0">
                    <a:pos x="302" y="647"/>
                  </a:cxn>
                  <a:cxn ang="0">
                    <a:pos x="289" y="648"/>
                  </a:cxn>
                  <a:cxn ang="0">
                    <a:pos x="276" y="648"/>
                  </a:cxn>
                  <a:cxn ang="0">
                    <a:pos x="264" y="648"/>
                  </a:cxn>
                  <a:cxn ang="0">
                    <a:pos x="254" y="647"/>
                  </a:cxn>
                  <a:cxn ang="0">
                    <a:pos x="245" y="645"/>
                  </a:cxn>
                  <a:cxn ang="0">
                    <a:pos x="201" y="647"/>
                  </a:cxn>
                  <a:cxn ang="0">
                    <a:pos x="185" y="648"/>
                  </a:cxn>
                  <a:cxn ang="0">
                    <a:pos x="169" y="648"/>
                  </a:cxn>
                  <a:cxn ang="0">
                    <a:pos x="153" y="648"/>
                  </a:cxn>
                  <a:cxn ang="0">
                    <a:pos x="137" y="647"/>
                  </a:cxn>
                  <a:cxn ang="0">
                    <a:pos x="121" y="646"/>
                  </a:cxn>
                  <a:cxn ang="0">
                    <a:pos x="107" y="645"/>
                  </a:cxn>
                  <a:cxn ang="0">
                    <a:pos x="93" y="644"/>
                  </a:cxn>
                  <a:cxn ang="0">
                    <a:pos x="80" y="642"/>
                  </a:cxn>
                  <a:cxn ang="0">
                    <a:pos x="68" y="641"/>
                  </a:cxn>
                  <a:cxn ang="0">
                    <a:pos x="57" y="639"/>
                  </a:cxn>
                  <a:cxn ang="0">
                    <a:pos x="47" y="638"/>
                  </a:cxn>
                  <a:cxn ang="0">
                    <a:pos x="39" y="636"/>
                  </a:cxn>
                  <a:cxn ang="0">
                    <a:pos x="32" y="635"/>
                  </a:cxn>
                  <a:cxn ang="0">
                    <a:pos x="28" y="634"/>
                  </a:cxn>
                  <a:cxn ang="0">
                    <a:pos x="25" y="634"/>
                  </a:cxn>
                  <a:cxn ang="0">
                    <a:pos x="23" y="634"/>
                  </a:cxn>
                  <a:cxn ang="0">
                    <a:pos x="0" y="48"/>
                  </a:cxn>
                </a:cxnLst>
                <a:rect l="0" t="0" r="r" b="b"/>
                <a:pathLst>
                  <a:path w="412" h="648">
                    <a:moveTo>
                      <a:pt x="132" y="0"/>
                    </a:moveTo>
                    <a:lnTo>
                      <a:pt x="205" y="221"/>
                    </a:lnTo>
                    <a:lnTo>
                      <a:pt x="267" y="2"/>
                    </a:lnTo>
                    <a:lnTo>
                      <a:pt x="408" y="35"/>
                    </a:lnTo>
                    <a:lnTo>
                      <a:pt x="378" y="350"/>
                    </a:lnTo>
                    <a:lnTo>
                      <a:pt x="412" y="633"/>
                    </a:lnTo>
                    <a:lnTo>
                      <a:pt x="411" y="633"/>
                    </a:lnTo>
                    <a:lnTo>
                      <a:pt x="410" y="633"/>
                    </a:lnTo>
                    <a:lnTo>
                      <a:pt x="408" y="633"/>
                    </a:lnTo>
                    <a:lnTo>
                      <a:pt x="406" y="634"/>
                    </a:lnTo>
                    <a:lnTo>
                      <a:pt x="403" y="634"/>
                    </a:lnTo>
                    <a:lnTo>
                      <a:pt x="399" y="635"/>
                    </a:lnTo>
                    <a:lnTo>
                      <a:pt x="396" y="635"/>
                    </a:lnTo>
                    <a:lnTo>
                      <a:pt x="391" y="636"/>
                    </a:lnTo>
                    <a:lnTo>
                      <a:pt x="387" y="637"/>
                    </a:lnTo>
                    <a:lnTo>
                      <a:pt x="381" y="638"/>
                    </a:lnTo>
                    <a:lnTo>
                      <a:pt x="376" y="639"/>
                    </a:lnTo>
                    <a:lnTo>
                      <a:pt x="370" y="640"/>
                    </a:lnTo>
                    <a:lnTo>
                      <a:pt x="364" y="640"/>
                    </a:lnTo>
                    <a:lnTo>
                      <a:pt x="357" y="641"/>
                    </a:lnTo>
                    <a:lnTo>
                      <a:pt x="351" y="642"/>
                    </a:lnTo>
                    <a:lnTo>
                      <a:pt x="344" y="643"/>
                    </a:lnTo>
                    <a:lnTo>
                      <a:pt x="337" y="644"/>
                    </a:lnTo>
                    <a:lnTo>
                      <a:pt x="330" y="645"/>
                    </a:lnTo>
                    <a:lnTo>
                      <a:pt x="324" y="646"/>
                    </a:lnTo>
                    <a:lnTo>
                      <a:pt x="316" y="646"/>
                    </a:lnTo>
                    <a:lnTo>
                      <a:pt x="309" y="646"/>
                    </a:lnTo>
                    <a:lnTo>
                      <a:pt x="302" y="647"/>
                    </a:lnTo>
                    <a:lnTo>
                      <a:pt x="296" y="647"/>
                    </a:lnTo>
                    <a:lnTo>
                      <a:pt x="289" y="648"/>
                    </a:lnTo>
                    <a:lnTo>
                      <a:pt x="283" y="648"/>
                    </a:lnTo>
                    <a:lnTo>
                      <a:pt x="276" y="648"/>
                    </a:lnTo>
                    <a:lnTo>
                      <a:pt x="270" y="648"/>
                    </a:lnTo>
                    <a:lnTo>
                      <a:pt x="264" y="648"/>
                    </a:lnTo>
                    <a:lnTo>
                      <a:pt x="259" y="647"/>
                    </a:lnTo>
                    <a:lnTo>
                      <a:pt x="254" y="647"/>
                    </a:lnTo>
                    <a:lnTo>
                      <a:pt x="249" y="646"/>
                    </a:lnTo>
                    <a:lnTo>
                      <a:pt x="245" y="645"/>
                    </a:lnTo>
                    <a:lnTo>
                      <a:pt x="217" y="565"/>
                    </a:lnTo>
                    <a:lnTo>
                      <a:pt x="201" y="647"/>
                    </a:lnTo>
                    <a:lnTo>
                      <a:pt x="193" y="647"/>
                    </a:lnTo>
                    <a:lnTo>
                      <a:pt x="185" y="648"/>
                    </a:lnTo>
                    <a:lnTo>
                      <a:pt x="177" y="648"/>
                    </a:lnTo>
                    <a:lnTo>
                      <a:pt x="169" y="648"/>
                    </a:lnTo>
                    <a:lnTo>
                      <a:pt x="160" y="648"/>
                    </a:lnTo>
                    <a:lnTo>
                      <a:pt x="153" y="648"/>
                    </a:lnTo>
                    <a:lnTo>
                      <a:pt x="145" y="648"/>
                    </a:lnTo>
                    <a:lnTo>
                      <a:pt x="137" y="647"/>
                    </a:lnTo>
                    <a:lnTo>
                      <a:pt x="129" y="647"/>
                    </a:lnTo>
                    <a:lnTo>
                      <a:pt x="121" y="646"/>
                    </a:lnTo>
                    <a:lnTo>
                      <a:pt x="114" y="646"/>
                    </a:lnTo>
                    <a:lnTo>
                      <a:pt x="107" y="645"/>
                    </a:lnTo>
                    <a:lnTo>
                      <a:pt x="99" y="644"/>
                    </a:lnTo>
                    <a:lnTo>
                      <a:pt x="93" y="644"/>
                    </a:lnTo>
                    <a:lnTo>
                      <a:pt x="86" y="643"/>
                    </a:lnTo>
                    <a:lnTo>
                      <a:pt x="80" y="642"/>
                    </a:lnTo>
                    <a:lnTo>
                      <a:pt x="74" y="641"/>
                    </a:lnTo>
                    <a:lnTo>
                      <a:pt x="68" y="641"/>
                    </a:lnTo>
                    <a:lnTo>
                      <a:pt x="62" y="640"/>
                    </a:lnTo>
                    <a:lnTo>
                      <a:pt x="57" y="639"/>
                    </a:lnTo>
                    <a:lnTo>
                      <a:pt x="52" y="638"/>
                    </a:lnTo>
                    <a:lnTo>
                      <a:pt x="47" y="638"/>
                    </a:lnTo>
                    <a:lnTo>
                      <a:pt x="43" y="637"/>
                    </a:lnTo>
                    <a:lnTo>
                      <a:pt x="39" y="636"/>
                    </a:lnTo>
                    <a:lnTo>
                      <a:pt x="35" y="636"/>
                    </a:lnTo>
                    <a:lnTo>
                      <a:pt x="32" y="635"/>
                    </a:lnTo>
                    <a:lnTo>
                      <a:pt x="30" y="634"/>
                    </a:lnTo>
                    <a:lnTo>
                      <a:pt x="28" y="634"/>
                    </a:lnTo>
                    <a:lnTo>
                      <a:pt x="26" y="634"/>
                    </a:lnTo>
                    <a:lnTo>
                      <a:pt x="25" y="634"/>
                    </a:lnTo>
                    <a:lnTo>
                      <a:pt x="24" y="634"/>
                    </a:lnTo>
                    <a:lnTo>
                      <a:pt x="23" y="634"/>
                    </a:lnTo>
                    <a:lnTo>
                      <a:pt x="51" y="398"/>
                    </a:lnTo>
                    <a:lnTo>
                      <a:pt x="0" y="48"/>
                    </a:lnTo>
                    <a:lnTo>
                      <a:pt x="132" y="0"/>
                    </a:lnTo>
                    <a:close/>
                  </a:path>
                </a:pathLst>
              </a:custGeom>
              <a:solidFill>
                <a:srgbClr val="024CA8"/>
              </a:solidFill>
              <a:ln w="9525">
                <a:noFill/>
                <a:round/>
                <a:headEnd/>
                <a:tailEnd/>
              </a:ln>
            </p:spPr>
            <p:txBody>
              <a:bodyPr/>
              <a:lstStyle/>
              <a:p>
                <a:endParaRPr lang="ru-RU"/>
              </a:p>
            </p:txBody>
          </p:sp>
          <p:sp>
            <p:nvSpPr>
              <p:cNvPr id="324" name="Freeform 206"/>
              <p:cNvSpPr>
                <a:spLocks/>
              </p:cNvSpPr>
              <p:nvPr/>
            </p:nvSpPr>
            <p:spPr bwMode="auto">
              <a:xfrm>
                <a:off x="1376" y="2189"/>
                <a:ext cx="78" cy="230"/>
              </a:xfrm>
              <a:custGeom>
                <a:avLst/>
                <a:gdLst/>
                <a:ahLst/>
                <a:cxnLst>
                  <a:cxn ang="0">
                    <a:pos x="74" y="221"/>
                  </a:cxn>
                  <a:cxn ang="0">
                    <a:pos x="78" y="221"/>
                  </a:cxn>
                  <a:cxn ang="0">
                    <a:pos x="5" y="0"/>
                  </a:cxn>
                  <a:cxn ang="0">
                    <a:pos x="0" y="2"/>
                  </a:cxn>
                  <a:cxn ang="0">
                    <a:pos x="74" y="222"/>
                  </a:cxn>
                  <a:cxn ang="0">
                    <a:pos x="78" y="222"/>
                  </a:cxn>
                  <a:cxn ang="0">
                    <a:pos x="74" y="222"/>
                  </a:cxn>
                  <a:cxn ang="0">
                    <a:pos x="76" y="230"/>
                  </a:cxn>
                  <a:cxn ang="0">
                    <a:pos x="78" y="222"/>
                  </a:cxn>
                  <a:cxn ang="0">
                    <a:pos x="74" y="221"/>
                  </a:cxn>
                </a:cxnLst>
                <a:rect l="0" t="0" r="r" b="b"/>
                <a:pathLst>
                  <a:path w="78" h="230">
                    <a:moveTo>
                      <a:pt x="74" y="221"/>
                    </a:moveTo>
                    <a:lnTo>
                      <a:pt x="78" y="221"/>
                    </a:lnTo>
                    <a:lnTo>
                      <a:pt x="5" y="0"/>
                    </a:lnTo>
                    <a:lnTo>
                      <a:pt x="0" y="2"/>
                    </a:lnTo>
                    <a:lnTo>
                      <a:pt x="74" y="222"/>
                    </a:lnTo>
                    <a:lnTo>
                      <a:pt x="78" y="222"/>
                    </a:lnTo>
                    <a:lnTo>
                      <a:pt x="74" y="222"/>
                    </a:lnTo>
                    <a:lnTo>
                      <a:pt x="76" y="230"/>
                    </a:lnTo>
                    <a:lnTo>
                      <a:pt x="78" y="222"/>
                    </a:lnTo>
                    <a:lnTo>
                      <a:pt x="74" y="221"/>
                    </a:lnTo>
                    <a:close/>
                  </a:path>
                </a:pathLst>
              </a:custGeom>
              <a:solidFill>
                <a:srgbClr val="000000"/>
              </a:solidFill>
              <a:ln w="9525">
                <a:noFill/>
                <a:round/>
                <a:headEnd/>
                <a:tailEnd/>
              </a:ln>
            </p:spPr>
            <p:txBody>
              <a:bodyPr/>
              <a:lstStyle/>
              <a:p>
                <a:endParaRPr lang="ru-RU"/>
              </a:p>
            </p:txBody>
          </p:sp>
          <p:sp>
            <p:nvSpPr>
              <p:cNvPr id="325" name="Freeform 207"/>
              <p:cNvSpPr>
                <a:spLocks/>
              </p:cNvSpPr>
              <p:nvPr/>
            </p:nvSpPr>
            <p:spPr bwMode="auto">
              <a:xfrm>
                <a:off x="1450" y="2189"/>
                <a:ext cx="67" cy="222"/>
              </a:xfrm>
              <a:custGeom>
                <a:avLst/>
                <a:gdLst/>
                <a:ahLst/>
                <a:cxnLst>
                  <a:cxn ang="0">
                    <a:pos x="65" y="0"/>
                  </a:cxn>
                  <a:cxn ang="0">
                    <a:pos x="62" y="2"/>
                  </a:cxn>
                  <a:cxn ang="0">
                    <a:pos x="0" y="221"/>
                  </a:cxn>
                  <a:cxn ang="0">
                    <a:pos x="4" y="222"/>
                  </a:cxn>
                  <a:cxn ang="0">
                    <a:pos x="67" y="4"/>
                  </a:cxn>
                  <a:cxn ang="0">
                    <a:pos x="64" y="5"/>
                  </a:cxn>
                  <a:cxn ang="0">
                    <a:pos x="65" y="0"/>
                  </a:cxn>
                  <a:cxn ang="0">
                    <a:pos x="63" y="0"/>
                  </a:cxn>
                  <a:cxn ang="0">
                    <a:pos x="62" y="2"/>
                  </a:cxn>
                  <a:cxn ang="0">
                    <a:pos x="65" y="0"/>
                  </a:cxn>
                </a:cxnLst>
                <a:rect l="0" t="0" r="r" b="b"/>
                <a:pathLst>
                  <a:path w="67" h="222">
                    <a:moveTo>
                      <a:pt x="65" y="0"/>
                    </a:moveTo>
                    <a:lnTo>
                      <a:pt x="62" y="2"/>
                    </a:lnTo>
                    <a:lnTo>
                      <a:pt x="0" y="221"/>
                    </a:lnTo>
                    <a:lnTo>
                      <a:pt x="4" y="222"/>
                    </a:lnTo>
                    <a:lnTo>
                      <a:pt x="67" y="4"/>
                    </a:lnTo>
                    <a:lnTo>
                      <a:pt x="64" y="5"/>
                    </a:lnTo>
                    <a:lnTo>
                      <a:pt x="65" y="0"/>
                    </a:lnTo>
                    <a:lnTo>
                      <a:pt x="63" y="0"/>
                    </a:lnTo>
                    <a:lnTo>
                      <a:pt x="62" y="2"/>
                    </a:lnTo>
                    <a:lnTo>
                      <a:pt x="65" y="0"/>
                    </a:lnTo>
                    <a:close/>
                  </a:path>
                </a:pathLst>
              </a:custGeom>
              <a:solidFill>
                <a:srgbClr val="000000"/>
              </a:solidFill>
              <a:ln w="9525">
                <a:noFill/>
                <a:round/>
                <a:headEnd/>
                <a:tailEnd/>
              </a:ln>
            </p:spPr>
            <p:txBody>
              <a:bodyPr/>
              <a:lstStyle/>
              <a:p>
                <a:endParaRPr lang="ru-RU"/>
              </a:p>
            </p:txBody>
          </p:sp>
          <p:sp>
            <p:nvSpPr>
              <p:cNvPr id="326" name="Freeform 208"/>
              <p:cNvSpPr>
                <a:spLocks/>
              </p:cNvSpPr>
              <p:nvPr/>
            </p:nvSpPr>
            <p:spPr bwMode="auto">
              <a:xfrm>
                <a:off x="1514" y="2189"/>
                <a:ext cx="143" cy="38"/>
              </a:xfrm>
              <a:custGeom>
                <a:avLst/>
                <a:gdLst/>
                <a:ahLst/>
                <a:cxnLst>
                  <a:cxn ang="0">
                    <a:pos x="143" y="36"/>
                  </a:cxn>
                  <a:cxn ang="0">
                    <a:pos x="141" y="33"/>
                  </a:cxn>
                  <a:cxn ang="0">
                    <a:pos x="1" y="0"/>
                  </a:cxn>
                  <a:cxn ang="0">
                    <a:pos x="0" y="5"/>
                  </a:cxn>
                  <a:cxn ang="0">
                    <a:pos x="140" y="38"/>
                  </a:cxn>
                  <a:cxn ang="0">
                    <a:pos x="139" y="36"/>
                  </a:cxn>
                  <a:cxn ang="0">
                    <a:pos x="143" y="36"/>
                  </a:cxn>
                  <a:cxn ang="0">
                    <a:pos x="143" y="34"/>
                  </a:cxn>
                  <a:cxn ang="0">
                    <a:pos x="141" y="33"/>
                  </a:cxn>
                  <a:cxn ang="0">
                    <a:pos x="143" y="36"/>
                  </a:cxn>
                </a:cxnLst>
                <a:rect l="0" t="0" r="r" b="b"/>
                <a:pathLst>
                  <a:path w="143" h="38">
                    <a:moveTo>
                      <a:pt x="143" y="36"/>
                    </a:moveTo>
                    <a:lnTo>
                      <a:pt x="141" y="33"/>
                    </a:lnTo>
                    <a:lnTo>
                      <a:pt x="1" y="0"/>
                    </a:lnTo>
                    <a:lnTo>
                      <a:pt x="0" y="5"/>
                    </a:lnTo>
                    <a:lnTo>
                      <a:pt x="140" y="38"/>
                    </a:lnTo>
                    <a:lnTo>
                      <a:pt x="139" y="36"/>
                    </a:lnTo>
                    <a:lnTo>
                      <a:pt x="143" y="36"/>
                    </a:lnTo>
                    <a:lnTo>
                      <a:pt x="143" y="34"/>
                    </a:lnTo>
                    <a:lnTo>
                      <a:pt x="141" y="33"/>
                    </a:lnTo>
                    <a:lnTo>
                      <a:pt x="143" y="36"/>
                    </a:lnTo>
                    <a:close/>
                  </a:path>
                </a:pathLst>
              </a:custGeom>
              <a:solidFill>
                <a:srgbClr val="000000"/>
              </a:solidFill>
              <a:ln w="9525">
                <a:noFill/>
                <a:round/>
                <a:headEnd/>
                <a:tailEnd/>
              </a:ln>
            </p:spPr>
            <p:txBody>
              <a:bodyPr/>
              <a:lstStyle/>
              <a:p>
                <a:endParaRPr lang="ru-RU"/>
              </a:p>
            </p:txBody>
          </p:sp>
          <p:sp>
            <p:nvSpPr>
              <p:cNvPr id="327" name="Freeform 209"/>
              <p:cNvSpPr>
                <a:spLocks/>
              </p:cNvSpPr>
              <p:nvPr/>
            </p:nvSpPr>
            <p:spPr bwMode="auto">
              <a:xfrm>
                <a:off x="1622" y="2225"/>
                <a:ext cx="35" cy="315"/>
              </a:xfrm>
              <a:custGeom>
                <a:avLst/>
                <a:gdLst/>
                <a:ahLst/>
                <a:cxnLst>
                  <a:cxn ang="0">
                    <a:pos x="5" y="314"/>
                  </a:cxn>
                  <a:cxn ang="0">
                    <a:pos x="5" y="315"/>
                  </a:cxn>
                  <a:cxn ang="0">
                    <a:pos x="35" y="0"/>
                  </a:cxn>
                  <a:cxn ang="0">
                    <a:pos x="31" y="0"/>
                  </a:cxn>
                  <a:cxn ang="0">
                    <a:pos x="0" y="315"/>
                  </a:cxn>
                  <a:cxn ang="0">
                    <a:pos x="0" y="315"/>
                  </a:cxn>
                  <a:cxn ang="0">
                    <a:pos x="0" y="315"/>
                  </a:cxn>
                  <a:cxn ang="0">
                    <a:pos x="0" y="315"/>
                  </a:cxn>
                  <a:cxn ang="0">
                    <a:pos x="0" y="315"/>
                  </a:cxn>
                  <a:cxn ang="0">
                    <a:pos x="5" y="314"/>
                  </a:cxn>
                </a:cxnLst>
                <a:rect l="0" t="0" r="r" b="b"/>
                <a:pathLst>
                  <a:path w="35" h="315">
                    <a:moveTo>
                      <a:pt x="5" y="314"/>
                    </a:moveTo>
                    <a:lnTo>
                      <a:pt x="5" y="315"/>
                    </a:lnTo>
                    <a:lnTo>
                      <a:pt x="35" y="0"/>
                    </a:lnTo>
                    <a:lnTo>
                      <a:pt x="31" y="0"/>
                    </a:lnTo>
                    <a:lnTo>
                      <a:pt x="0" y="315"/>
                    </a:lnTo>
                    <a:lnTo>
                      <a:pt x="0" y="315"/>
                    </a:lnTo>
                    <a:lnTo>
                      <a:pt x="0" y="315"/>
                    </a:lnTo>
                    <a:lnTo>
                      <a:pt x="0" y="315"/>
                    </a:lnTo>
                    <a:lnTo>
                      <a:pt x="0" y="315"/>
                    </a:lnTo>
                    <a:lnTo>
                      <a:pt x="5" y="314"/>
                    </a:lnTo>
                    <a:close/>
                  </a:path>
                </a:pathLst>
              </a:custGeom>
              <a:solidFill>
                <a:srgbClr val="000000"/>
              </a:solidFill>
              <a:ln w="9525">
                <a:noFill/>
                <a:round/>
                <a:headEnd/>
                <a:tailEnd/>
              </a:ln>
            </p:spPr>
            <p:txBody>
              <a:bodyPr/>
              <a:lstStyle/>
              <a:p>
                <a:endParaRPr lang="ru-RU"/>
              </a:p>
            </p:txBody>
          </p:sp>
          <p:sp>
            <p:nvSpPr>
              <p:cNvPr id="328" name="Freeform 210"/>
              <p:cNvSpPr>
                <a:spLocks/>
              </p:cNvSpPr>
              <p:nvPr/>
            </p:nvSpPr>
            <p:spPr bwMode="auto">
              <a:xfrm>
                <a:off x="1622" y="2539"/>
                <a:ext cx="39" cy="286"/>
              </a:xfrm>
              <a:custGeom>
                <a:avLst/>
                <a:gdLst/>
                <a:ahLst/>
                <a:cxnLst>
                  <a:cxn ang="0">
                    <a:pos x="37" y="286"/>
                  </a:cxn>
                  <a:cxn ang="0">
                    <a:pos x="39" y="283"/>
                  </a:cxn>
                  <a:cxn ang="0">
                    <a:pos x="5" y="0"/>
                  </a:cxn>
                  <a:cxn ang="0">
                    <a:pos x="0" y="1"/>
                  </a:cxn>
                  <a:cxn ang="0">
                    <a:pos x="34" y="284"/>
                  </a:cxn>
                  <a:cxn ang="0">
                    <a:pos x="36" y="281"/>
                  </a:cxn>
                  <a:cxn ang="0">
                    <a:pos x="37" y="286"/>
                  </a:cxn>
                  <a:cxn ang="0">
                    <a:pos x="39" y="285"/>
                  </a:cxn>
                  <a:cxn ang="0">
                    <a:pos x="39" y="283"/>
                  </a:cxn>
                  <a:cxn ang="0">
                    <a:pos x="37" y="286"/>
                  </a:cxn>
                </a:cxnLst>
                <a:rect l="0" t="0" r="r" b="b"/>
                <a:pathLst>
                  <a:path w="39" h="286">
                    <a:moveTo>
                      <a:pt x="37" y="286"/>
                    </a:moveTo>
                    <a:lnTo>
                      <a:pt x="39" y="283"/>
                    </a:lnTo>
                    <a:lnTo>
                      <a:pt x="5" y="0"/>
                    </a:lnTo>
                    <a:lnTo>
                      <a:pt x="0" y="1"/>
                    </a:lnTo>
                    <a:lnTo>
                      <a:pt x="34" y="284"/>
                    </a:lnTo>
                    <a:lnTo>
                      <a:pt x="36" y="281"/>
                    </a:lnTo>
                    <a:lnTo>
                      <a:pt x="37" y="286"/>
                    </a:lnTo>
                    <a:lnTo>
                      <a:pt x="39" y="285"/>
                    </a:lnTo>
                    <a:lnTo>
                      <a:pt x="39" y="283"/>
                    </a:lnTo>
                    <a:lnTo>
                      <a:pt x="37" y="286"/>
                    </a:lnTo>
                    <a:close/>
                  </a:path>
                </a:pathLst>
              </a:custGeom>
              <a:solidFill>
                <a:srgbClr val="000000"/>
              </a:solidFill>
              <a:ln w="9525">
                <a:noFill/>
                <a:round/>
                <a:headEnd/>
                <a:tailEnd/>
              </a:ln>
            </p:spPr>
            <p:txBody>
              <a:bodyPr/>
              <a:lstStyle/>
              <a:p>
                <a:endParaRPr lang="ru-RU"/>
              </a:p>
            </p:txBody>
          </p:sp>
          <p:sp>
            <p:nvSpPr>
              <p:cNvPr id="329" name="Freeform 211"/>
              <p:cNvSpPr>
                <a:spLocks/>
              </p:cNvSpPr>
              <p:nvPr/>
            </p:nvSpPr>
            <p:spPr bwMode="auto">
              <a:xfrm>
                <a:off x="1490" y="2820"/>
                <a:ext cx="169" cy="20"/>
              </a:xfrm>
              <a:custGeom>
                <a:avLst/>
                <a:gdLst/>
                <a:ahLst/>
                <a:cxnLst>
                  <a:cxn ang="0">
                    <a:pos x="2" y="17"/>
                  </a:cxn>
                  <a:cxn ang="0">
                    <a:pos x="11" y="19"/>
                  </a:cxn>
                  <a:cxn ang="0">
                    <a:pos x="21" y="20"/>
                  </a:cxn>
                  <a:cxn ang="0">
                    <a:pos x="33" y="20"/>
                  </a:cxn>
                  <a:cxn ang="0">
                    <a:pos x="46" y="20"/>
                  </a:cxn>
                  <a:cxn ang="0">
                    <a:pos x="60" y="19"/>
                  </a:cxn>
                  <a:cxn ang="0">
                    <a:pos x="74" y="18"/>
                  </a:cxn>
                  <a:cxn ang="0">
                    <a:pos x="87" y="17"/>
                  </a:cxn>
                  <a:cxn ang="0">
                    <a:pos x="101" y="16"/>
                  </a:cxn>
                  <a:cxn ang="0">
                    <a:pos x="115" y="14"/>
                  </a:cxn>
                  <a:cxn ang="0">
                    <a:pos x="127" y="12"/>
                  </a:cxn>
                  <a:cxn ang="0">
                    <a:pos x="139" y="10"/>
                  </a:cxn>
                  <a:cxn ang="0">
                    <a:pos x="149" y="9"/>
                  </a:cxn>
                  <a:cxn ang="0">
                    <a:pos x="157" y="7"/>
                  </a:cxn>
                  <a:cxn ang="0">
                    <a:pos x="163" y="6"/>
                  </a:cxn>
                  <a:cxn ang="0">
                    <a:pos x="168" y="5"/>
                  </a:cxn>
                  <a:cxn ang="0">
                    <a:pos x="169" y="5"/>
                  </a:cxn>
                  <a:cxn ang="0">
                    <a:pos x="168" y="0"/>
                  </a:cxn>
                  <a:cxn ang="0">
                    <a:pos x="165" y="1"/>
                  </a:cxn>
                  <a:cxn ang="0">
                    <a:pos x="160" y="2"/>
                  </a:cxn>
                  <a:cxn ang="0">
                    <a:pos x="152" y="3"/>
                  </a:cxn>
                  <a:cxn ang="0">
                    <a:pos x="143" y="4"/>
                  </a:cxn>
                  <a:cxn ang="0">
                    <a:pos x="132" y="6"/>
                  </a:cxn>
                  <a:cxn ang="0">
                    <a:pos x="120" y="8"/>
                  </a:cxn>
                  <a:cxn ang="0">
                    <a:pos x="107" y="10"/>
                  </a:cxn>
                  <a:cxn ang="0">
                    <a:pos x="94" y="11"/>
                  </a:cxn>
                  <a:cxn ang="0">
                    <a:pos x="80" y="13"/>
                  </a:cxn>
                  <a:cxn ang="0">
                    <a:pos x="66" y="14"/>
                  </a:cxn>
                  <a:cxn ang="0">
                    <a:pos x="53" y="15"/>
                  </a:cxn>
                  <a:cxn ang="0">
                    <a:pos x="40" y="16"/>
                  </a:cxn>
                  <a:cxn ang="0">
                    <a:pos x="27" y="16"/>
                  </a:cxn>
                  <a:cxn ang="0">
                    <a:pos x="16" y="15"/>
                  </a:cxn>
                  <a:cxn ang="0">
                    <a:pos x="7" y="14"/>
                  </a:cxn>
                  <a:cxn ang="0">
                    <a:pos x="5" y="14"/>
                  </a:cxn>
                  <a:cxn ang="0">
                    <a:pos x="0" y="17"/>
                  </a:cxn>
                  <a:cxn ang="0">
                    <a:pos x="0" y="16"/>
                  </a:cxn>
                </a:cxnLst>
                <a:rect l="0" t="0" r="r" b="b"/>
                <a:pathLst>
                  <a:path w="169" h="20">
                    <a:moveTo>
                      <a:pt x="0" y="16"/>
                    </a:moveTo>
                    <a:lnTo>
                      <a:pt x="2" y="17"/>
                    </a:lnTo>
                    <a:lnTo>
                      <a:pt x="6" y="18"/>
                    </a:lnTo>
                    <a:lnTo>
                      <a:pt x="11" y="19"/>
                    </a:lnTo>
                    <a:lnTo>
                      <a:pt x="16" y="20"/>
                    </a:lnTo>
                    <a:lnTo>
                      <a:pt x="21" y="20"/>
                    </a:lnTo>
                    <a:lnTo>
                      <a:pt x="27" y="20"/>
                    </a:lnTo>
                    <a:lnTo>
                      <a:pt x="33" y="20"/>
                    </a:lnTo>
                    <a:lnTo>
                      <a:pt x="40" y="20"/>
                    </a:lnTo>
                    <a:lnTo>
                      <a:pt x="46" y="20"/>
                    </a:lnTo>
                    <a:lnTo>
                      <a:pt x="53" y="20"/>
                    </a:lnTo>
                    <a:lnTo>
                      <a:pt x="60" y="19"/>
                    </a:lnTo>
                    <a:lnTo>
                      <a:pt x="67" y="19"/>
                    </a:lnTo>
                    <a:lnTo>
                      <a:pt x="74" y="18"/>
                    </a:lnTo>
                    <a:lnTo>
                      <a:pt x="81" y="18"/>
                    </a:lnTo>
                    <a:lnTo>
                      <a:pt x="87" y="17"/>
                    </a:lnTo>
                    <a:lnTo>
                      <a:pt x="95" y="16"/>
                    </a:lnTo>
                    <a:lnTo>
                      <a:pt x="101" y="16"/>
                    </a:lnTo>
                    <a:lnTo>
                      <a:pt x="108" y="15"/>
                    </a:lnTo>
                    <a:lnTo>
                      <a:pt x="115" y="14"/>
                    </a:lnTo>
                    <a:lnTo>
                      <a:pt x="121" y="13"/>
                    </a:lnTo>
                    <a:lnTo>
                      <a:pt x="127" y="12"/>
                    </a:lnTo>
                    <a:lnTo>
                      <a:pt x="133" y="11"/>
                    </a:lnTo>
                    <a:lnTo>
                      <a:pt x="139" y="10"/>
                    </a:lnTo>
                    <a:lnTo>
                      <a:pt x="144" y="10"/>
                    </a:lnTo>
                    <a:lnTo>
                      <a:pt x="149" y="9"/>
                    </a:lnTo>
                    <a:lnTo>
                      <a:pt x="153" y="8"/>
                    </a:lnTo>
                    <a:lnTo>
                      <a:pt x="157" y="7"/>
                    </a:lnTo>
                    <a:lnTo>
                      <a:pt x="160" y="7"/>
                    </a:lnTo>
                    <a:lnTo>
                      <a:pt x="163" y="6"/>
                    </a:lnTo>
                    <a:lnTo>
                      <a:pt x="166" y="6"/>
                    </a:lnTo>
                    <a:lnTo>
                      <a:pt x="168" y="5"/>
                    </a:lnTo>
                    <a:lnTo>
                      <a:pt x="169" y="5"/>
                    </a:lnTo>
                    <a:lnTo>
                      <a:pt x="169" y="5"/>
                    </a:lnTo>
                    <a:lnTo>
                      <a:pt x="168" y="0"/>
                    </a:lnTo>
                    <a:lnTo>
                      <a:pt x="168" y="0"/>
                    </a:lnTo>
                    <a:lnTo>
                      <a:pt x="166" y="1"/>
                    </a:lnTo>
                    <a:lnTo>
                      <a:pt x="165" y="1"/>
                    </a:lnTo>
                    <a:lnTo>
                      <a:pt x="163" y="2"/>
                    </a:lnTo>
                    <a:lnTo>
                      <a:pt x="160" y="2"/>
                    </a:lnTo>
                    <a:lnTo>
                      <a:pt x="156" y="2"/>
                    </a:lnTo>
                    <a:lnTo>
                      <a:pt x="152" y="3"/>
                    </a:lnTo>
                    <a:lnTo>
                      <a:pt x="148" y="4"/>
                    </a:lnTo>
                    <a:lnTo>
                      <a:pt x="143" y="4"/>
                    </a:lnTo>
                    <a:lnTo>
                      <a:pt x="138" y="5"/>
                    </a:lnTo>
                    <a:lnTo>
                      <a:pt x="132" y="6"/>
                    </a:lnTo>
                    <a:lnTo>
                      <a:pt x="127" y="7"/>
                    </a:lnTo>
                    <a:lnTo>
                      <a:pt x="120" y="8"/>
                    </a:lnTo>
                    <a:lnTo>
                      <a:pt x="114" y="9"/>
                    </a:lnTo>
                    <a:lnTo>
                      <a:pt x="107" y="10"/>
                    </a:lnTo>
                    <a:lnTo>
                      <a:pt x="101" y="10"/>
                    </a:lnTo>
                    <a:lnTo>
                      <a:pt x="94" y="11"/>
                    </a:lnTo>
                    <a:lnTo>
                      <a:pt x="87" y="12"/>
                    </a:lnTo>
                    <a:lnTo>
                      <a:pt x="80" y="13"/>
                    </a:lnTo>
                    <a:lnTo>
                      <a:pt x="73" y="14"/>
                    </a:lnTo>
                    <a:lnTo>
                      <a:pt x="66" y="14"/>
                    </a:lnTo>
                    <a:lnTo>
                      <a:pt x="59" y="15"/>
                    </a:lnTo>
                    <a:lnTo>
                      <a:pt x="53" y="15"/>
                    </a:lnTo>
                    <a:lnTo>
                      <a:pt x="46" y="16"/>
                    </a:lnTo>
                    <a:lnTo>
                      <a:pt x="40" y="16"/>
                    </a:lnTo>
                    <a:lnTo>
                      <a:pt x="33" y="16"/>
                    </a:lnTo>
                    <a:lnTo>
                      <a:pt x="27" y="16"/>
                    </a:lnTo>
                    <a:lnTo>
                      <a:pt x="22" y="16"/>
                    </a:lnTo>
                    <a:lnTo>
                      <a:pt x="16" y="15"/>
                    </a:lnTo>
                    <a:lnTo>
                      <a:pt x="12" y="14"/>
                    </a:lnTo>
                    <a:lnTo>
                      <a:pt x="7" y="14"/>
                    </a:lnTo>
                    <a:lnTo>
                      <a:pt x="3" y="13"/>
                    </a:lnTo>
                    <a:lnTo>
                      <a:pt x="5" y="14"/>
                    </a:lnTo>
                    <a:lnTo>
                      <a:pt x="0" y="16"/>
                    </a:lnTo>
                    <a:lnTo>
                      <a:pt x="0" y="17"/>
                    </a:lnTo>
                    <a:lnTo>
                      <a:pt x="2" y="17"/>
                    </a:lnTo>
                    <a:lnTo>
                      <a:pt x="0" y="16"/>
                    </a:lnTo>
                    <a:close/>
                  </a:path>
                </a:pathLst>
              </a:custGeom>
              <a:solidFill>
                <a:srgbClr val="000000"/>
              </a:solidFill>
              <a:ln w="9525">
                <a:noFill/>
                <a:round/>
                <a:headEnd/>
                <a:tailEnd/>
              </a:ln>
            </p:spPr>
            <p:txBody>
              <a:bodyPr/>
              <a:lstStyle/>
              <a:p>
                <a:endParaRPr lang="ru-RU"/>
              </a:p>
            </p:txBody>
          </p:sp>
          <p:sp>
            <p:nvSpPr>
              <p:cNvPr id="330" name="Freeform 212"/>
              <p:cNvSpPr>
                <a:spLocks/>
              </p:cNvSpPr>
              <p:nvPr/>
            </p:nvSpPr>
            <p:spPr bwMode="auto">
              <a:xfrm>
                <a:off x="1462" y="2746"/>
                <a:ext cx="33" cy="90"/>
              </a:xfrm>
              <a:custGeom>
                <a:avLst/>
                <a:gdLst/>
                <a:ahLst/>
                <a:cxnLst>
                  <a:cxn ang="0">
                    <a:pos x="5" y="10"/>
                  </a:cxn>
                  <a:cxn ang="0">
                    <a:pos x="0" y="10"/>
                  </a:cxn>
                  <a:cxn ang="0">
                    <a:pos x="28" y="90"/>
                  </a:cxn>
                  <a:cxn ang="0">
                    <a:pos x="33" y="88"/>
                  </a:cxn>
                  <a:cxn ang="0">
                    <a:pos x="5" y="8"/>
                  </a:cxn>
                  <a:cxn ang="0">
                    <a:pos x="0" y="8"/>
                  </a:cxn>
                  <a:cxn ang="0">
                    <a:pos x="5" y="8"/>
                  </a:cxn>
                  <a:cxn ang="0">
                    <a:pos x="2" y="0"/>
                  </a:cxn>
                  <a:cxn ang="0">
                    <a:pos x="0" y="8"/>
                  </a:cxn>
                  <a:cxn ang="0">
                    <a:pos x="5" y="10"/>
                  </a:cxn>
                </a:cxnLst>
                <a:rect l="0" t="0" r="r" b="b"/>
                <a:pathLst>
                  <a:path w="33" h="90">
                    <a:moveTo>
                      <a:pt x="5" y="10"/>
                    </a:moveTo>
                    <a:lnTo>
                      <a:pt x="0" y="10"/>
                    </a:lnTo>
                    <a:lnTo>
                      <a:pt x="28" y="90"/>
                    </a:lnTo>
                    <a:lnTo>
                      <a:pt x="33" y="88"/>
                    </a:lnTo>
                    <a:lnTo>
                      <a:pt x="5" y="8"/>
                    </a:lnTo>
                    <a:lnTo>
                      <a:pt x="0" y="8"/>
                    </a:lnTo>
                    <a:lnTo>
                      <a:pt x="5" y="8"/>
                    </a:lnTo>
                    <a:lnTo>
                      <a:pt x="2" y="0"/>
                    </a:lnTo>
                    <a:lnTo>
                      <a:pt x="0" y="8"/>
                    </a:lnTo>
                    <a:lnTo>
                      <a:pt x="5" y="10"/>
                    </a:lnTo>
                    <a:close/>
                  </a:path>
                </a:pathLst>
              </a:custGeom>
              <a:solidFill>
                <a:srgbClr val="000000"/>
              </a:solidFill>
              <a:ln w="9525">
                <a:noFill/>
                <a:round/>
                <a:headEnd/>
                <a:tailEnd/>
              </a:ln>
            </p:spPr>
            <p:txBody>
              <a:bodyPr/>
              <a:lstStyle/>
              <a:p>
                <a:endParaRPr lang="ru-RU"/>
              </a:p>
            </p:txBody>
          </p:sp>
          <p:sp>
            <p:nvSpPr>
              <p:cNvPr id="331" name="Freeform 213"/>
              <p:cNvSpPr>
                <a:spLocks/>
              </p:cNvSpPr>
              <p:nvPr/>
            </p:nvSpPr>
            <p:spPr bwMode="auto">
              <a:xfrm>
                <a:off x="1446" y="2754"/>
                <a:ext cx="21" cy="85"/>
              </a:xfrm>
              <a:custGeom>
                <a:avLst/>
                <a:gdLst/>
                <a:ahLst/>
                <a:cxnLst>
                  <a:cxn ang="0">
                    <a:pos x="3" y="85"/>
                  </a:cxn>
                  <a:cxn ang="0">
                    <a:pos x="5" y="84"/>
                  </a:cxn>
                  <a:cxn ang="0">
                    <a:pos x="21" y="2"/>
                  </a:cxn>
                  <a:cxn ang="0">
                    <a:pos x="16" y="0"/>
                  </a:cxn>
                  <a:cxn ang="0">
                    <a:pos x="0" y="82"/>
                  </a:cxn>
                  <a:cxn ang="0">
                    <a:pos x="2" y="81"/>
                  </a:cxn>
                  <a:cxn ang="0">
                    <a:pos x="3" y="85"/>
                  </a:cxn>
                  <a:cxn ang="0">
                    <a:pos x="5" y="85"/>
                  </a:cxn>
                  <a:cxn ang="0">
                    <a:pos x="5" y="84"/>
                  </a:cxn>
                  <a:cxn ang="0">
                    <a:pos x="3" y="85"/>
                  </a:cxn>
                </a:cxnLst>
                <a:rect l="0" t="0" r="r" b="b"/>
                <a:pathLst>
                  <a:path w="21" h="85">
                    <a:moveTo>
                      <a:pt x="3" y="85"/>
                    </a:moveTo>
                    <a:lnTo>
                      <a:pt x="5" y="84"/>
                    </a:lnTo>
                    <a:lnTo>
                      <a:pt x="21" y="2"/>
                    </a:lnTo>
                    <a:lnTo>
                      <a:pt x="16" y="0"/>
                    </a:lnTo>
                    <a:lnTo>
                      <a:pt x="0" y="82"/>
                    </a:lnTo>
                    <a:lnTo>
                      <a:pt x="2" y="81"/>
                    </a:lnTo>
                    <a:lnTo>
                      <a:pt x="3" y="85"/>
                    </a:lnTo>
                    <a:lnTo>
                      <a:pt x="5" y="85"/>
                    </a:lnTo>
                    <a:lnTo>
                      <a:pt x="5" y="84"/>
                    </a:lnTo>
                    <a:lnTo>
                      <a:pt x="3" y="85"/>
                    </a:lnTo>
                    <a:close/>
                  </a:path>
                </a:pathLst>
              </a:custGeom>
              <a:solidFill>
                <a:srgbClr val="000000"/>
              </a:solidFill>
              <a:ln w="9525">
                <a:noFill/>
                <a:round/>
                <a:headEnd/>
                <a:tailEnd/>
              </a:ln>
            </p:spPr>
            <p:txBody>
              <a:bodyPr/>
              <a:lstStyle/>
              <a:p>
                <a:endParaRPr lang="ru-RU"/>
              </a:p>
            </p:txBody>
          </p:sp>
          <p:sp>
            <p:nvSpPr>
              <p:cNvPr id="332" name="Freeform 214"/>
              <p:cNvSpPr>
                <a:spLocks/>
              </p:cNvSpPr>
              <p:nvPr/>
            </p:nvSpPr>
            <p:spPr bwMode="auto">
              <a:xfrm>
                <a:off x="1268" y="2821"/>
                <a:ext cx="181" cy="19"/>
              </a:xfrm>
              <a:custGeom>
                <a:avLst/>
                <a:gdLst/>
                <a:ahLst/>
                <a:cxnLst>
                  <a:cxn ang="0">
                    <a:pos x="2" y="5"/>
                  </a:cxn>
                  <a:cxn ang="0">
                    <a:pos x="3" y="5"/>
                  </a:cxn>
                  <a:cxn ang="0">
                    <a:pos x="6" y="6"/>
                  </a:cxn>
                  <a:cxn ang="0">
                    <a:pos x="11" y="6"/>
                  </a:cxn>
                  <a:cxn ang="0">
                    <a:pos x="17" y="8"/>
                  </a:cxn>
                  <a:cxn ang="0">
                    <a:pos x="26" y="9"/>
                  </a:cxn>
                  <a:cxn ang="0">
                    <a:pos x="36" y="10"/>
                  </a:cxn>
                  <a:cxn ang="0">
                    <a:pos x="46" y="12"/>
                  </a:cxn>
                  <a:cxn ang="0">
                    <a:pos x="58" y="14"/>
                  </a:cxn>
                  <a:cxn ang="0">
                    <a:pos x="72" y="15"/>
                  </a:cxn>
                  <a:cxn ang="0">
                    <a:pos x="85" y="16"/>
                  </a:cxn>
                  <a:cxn ang="0">
                    <a:pos x="100" y="17"/>
                  </a:cxn>
                  <a:cxn ang="0">
                    <a:pos x="115" y="19"/>
                  </a:cxn>
                  <a:cxn ang="0">
                    <a:pos x="132" y="19"/>
                  </a:cxn>
                  <a:cxn ang="0">
                    <a:pos x="148" y="19"/>
                  </a:cxn>
                  <a:cxn ang="0">
                    <a:pos x="164" y="19"/>
                  </a:cxn>
                  <a:cxn ang="0">
                    <a:pos x="181" y="18"/>
                  </a:cxn>
                  <a:cxn ang="0">
                    <a:pos x="172" y="14"/>
                  </a:cxn>
                  <a:cxn ang="0">
                    <a:pos x="156" y="15"/>
                  </a:cxn>
                  <a:cxn ang="0">
                    <a:pos x="139" y="15"/>
                  </a:cxn>
                  <a:cxn ang="0">
                    <a:pos x="124" y="14"/>
                  </a:cxn>
                  <a:cxn ang="0">
                    <a:pos x="108" y="13"/>
                  </a:cxn>
                  <a:cxn ang="0">
                    <a:pos x="93" y="12"/>
                  </a:cxn>
                  <a:cxn ang="0">
                    <a:pos x="79" y="11"/>
                  </a:cxn>
                  <a:cxn ang="0">
                    <a:pos x="65" y="9"/>
                  </a:cxn>
                  <a:cxn ang="0">
                    <a:pos x="53" y="8"/>
                  </a:cxn>
                  <a:cxn ang="0">
                    <a:pos x="42" y="6"/>
                  </a:cxn>
                  <a:cxn ang="0">
                    <a:pos x="31" y="5"/>
                  </a:cxn>
                  <a:cxn ang="0">
                    <a:pos x="22" y="3"/>
                  </a:cxn>
                  <a:cxn ang="0">
                    <a:pos x="15" y="2"/>
                  </a:cxn>
                  <a:cxn ang="0">
                    <a:pos x="9" y="1"/>
                  </a:cxn>
                  <a:cxn ang="0">
                    <a:pos x="5" y="1"/>
                  </a:cxn>
                  <a:cxn ang="0">
                    <a:pos x="3" y="0"/>
                  </a:cxn>
                  <a:cxn ang="0">
                    <a:pos x="5" y="3"/>
                  </a:cxn>
                  <a:cxn ang="0">
                    <a:pos x="0" y="4"/>
                  </a:cxn>
                  <a:cxn ang="0">
                    <a:pos x="0" y="2"/>
                  </a:cxn>
                </a:cxnLst>
                <a:rect l="0" t="0" r="r" b="b"/>
                <a:pathLst>
                  <a:path w="181" h="19">
                    <a:moveTo>
                      <a:pt x="0" y="2"/>
                    </a:moveTo>
                    <a:lnTo>
                      <a:pt x="2" y="5"/>
                    </a:lnTo>
                    <a:lnTo>
                      <a:pt x="2" y="5"/>
                    </a:lnTo>
                    <a:lnTo>
                      <a:pt x="3" y="5"/>
                    </a:lnTo>
                    <a:lnTo>
                      <a:pt x="4" y="5"/>
                    </a:lnTo>
                    <a:lnTo>
                      <a:pt x="6" y="6"/>
                    </a:lnTo>
                    <a:lnTo>
                      <a:pt x="8" y="6"/>
                    </a:lnTo>
                    <a:lnTo>
                      <a:pt x="11" y="6"/>
                    </a:lnTo>
                    <a:lnTo>
                      <a:pt x="14" y="7"/>
                    </a:lnTo>
                    <a:lnTo>
                      <a:pt x="17" y="8"/>
                    </a:lnTo>
                    <a:lnTo>
                      <a:pt x="22" y="9"/>
                    </a:lnTo>
                    <a:lnTo>
                      <a:pt x="26" y="9"/>
                    </a:lnTo>
                    <a:lnTo>
                      <a:pt x="31" y="10"/>
                    </a:lnTo>
                    <a:lnTo>
                      <a:pt x="36" y="10"/>
                    </a:lnTo>
                    <a:lnTo>
                      <a:pt x="41" y="11"/>
                    </a:lnTo>
                    <a:lnTo>
                      <a:pt x="46" y="12"/>
                    </a:lnTo>
                    <a:lnTo>
                      <a:pt x="52" y="13"/>
                    </a:lnTo>
                    <a:lnTo>
                      <a:pt x="58" y="14"/>
                    </a:lnTo>
                    <a:lnTo>
                      <a:pt x="65" y="15"/>
                    </a:lnTo>
                    <a:lnTo>
                      <a:pt x="72" y="15"/>
                    </a:lnTo>
                    <a:lnTo>
                      <a:pt x="78" y="16"/>
                    </a:lnTo>
                    <a:lnTo>
                      <a:pt x="85" y="16"/>
                    </a:lnTo>
                    <a:lnTo>
                      <a:pt x="93" y="17"/>
                    </a:lnTo>
                    <a:lnTo>
                      <a:pt x="100" y="17"/>
                    </a:lnTo>
                    <a:lnTo>
                      <a:pt x="108" y="18"/>
                    </a:lnTo>
                    <a:lnTo>
                      <a:pt x="115" y="19"/>
                    </a:lnTo>
                    <a:lnTo>
                      <a:pt x="124" y="19"/>
                    </a:lnTo>
                    <a:lnTo>
                      <a:pt x="132" y="19"/>
                    </a:lnTo>
                    <a:lnTo>
                      <a:pt x="139" y="19"/>
                    </a:lnTo>
                    <a:lnTo>
                      <a:pt x="148" y="19"/>
                    </a:lnTo>
                    <a:lnTo>
                      <a:pt x="156" y="19"/>
                    </a:lnTo>
                    <a:lnTo>
                      <a:pt x="164" y="19"/>
                    </a:lnTo>
                    <a:lnTo>
                      <a:pt x="172" y="19"/>
                    </a:lnTo>
                    <a:lnTo>
                      <a:pt x="181" y="18"/>
                    </a:lnTo>
                    <a:lnTo>
                      <a:pt x="180" y="14"/>
                    </a:lnTo>
                    <a:lnTo>
                      <a:pt x="172" y="14"/>
                    </a:lnTo>
                    <a:lnTo>
                      <a:pt x="164" y="15"/>
                    </a:lnTo>
                    <a:lnTo>
                      <a:pt x="156" y="15"/>
                    </a:lnTo>
                    <a:lnTo>
                      <a:pt x="148" y="15"/>
                    </a:lnTo>
                    <a:lnTo>
                      <a:pt x="139" y="15"/>
                    </a:lnTo>
                    <a:lnTo>
                      <a:pt x="132" y="15"/>
                    </a:lnTo>
                    <a:lnTo>
                      <a:pt x="124" y="14"/>
                    </a:lnTo>
                    <a:lnTo>
                      <a:pt x="116" y="14"/>
                    </a:lnTo>
                    <a:lnTo>
                      <a:pt x="108" y="13"/>
                    </a:lnTo>
                    <a:lnTo>
                      <a:pt x="101" y="13"/>
                    </a:lnTo>
                    <a:lnTo>
                      <a:pt x="93" y="12"/>
                    </a:lnTo>
                    <a:lnTo>
                      <a:pt x="86" y="12"/>
                    </a:lnTo>
                    <a:lnTo>
                      <a:pt x="79" y="11"/>
                    </a:lnTo>
                    <a:lnTo>
                      <a:pt x="72" y="10"/>
                    </a:lnTo>
                    <a:lnTo>
                      <a:pt x="65" y="9"/>
                    </a:lnTo>
                    <a:lnTo>
                      <a:pt x="59" y="9"/>
                    </a:lnTo>
                    <a:lnTo>
                      <a:pt x="53" y="8"/>
                    </a:lnTo>
                    <a:lnTo>
                      <a:pt x="47" y="7"/>
                    </a:lnTo>
                    <a:lnTo>
                      <a:pt x="42" y="6"/>
                    </a:lnTo>
                    <a:lnTo>
                      <a:pt x="36" y="6"/>
                    </a:lnTo>
                    <a:lnTo>
                      <a:pt x="31" y="5"/>
                    </a:lnTo>
                    <a:lnTo>
                      <a:pt x="26" y="4"/>
                    </a:lnTo>
                    <a:lnTo>
                      <a:pt x="22" y="3"/>
                    </a:lnTo>
                    <a:lnTo>
                      <a:pt x="19" y="3"/>
                    </a:lnTo>
                    <a:lnTo>
                      <a:pt x="15" y="2"/>
                    </a:lnTo>
                    <a:lnTo>
                      <a:pt x="12" y="2"/>
                    </a:lnTo>
                    <a:lnTo>
                      <a:pt x="9" y="1"/>
                    </a:lnTo>
                    <a:lnTo>
                      <a:pt x="7" y="1"/>
                    </a:lnTo>
                    <a:lnTo>
                      <a:pt x="5" y="1"/>
                    </a:lnTo>
                    <a:lnTo>
                      <a:pt x="4" y="0"/>
                    </a:lnTo>
                    <a:lnTo>
                      <a:pt x="3" y="0"/>
                    </a:lnTo>
                    <a:lnTo>
                      <a:pt x="3" y="0"/>
                    </a:lnTo>
                    <a:lnTo>
                      <a:pt x="5" y="3"/>
                    </a:lnTo>
                    <a:lnTo>
                      <a:pt x="0" y="2"/>
                    </a:lnTo>
                    <a:lnTo>
                      <a:pt x="0" y="4"/>
                    </a:lnTo>
                    <a:lnTo>
                      <a:pt x="2" y="5"/>
                    </a:lnTo>
                    <a:lnTo>
                      <a:pt x="0" y="2"/>
                    </a:lnTo>
                    <a:close/>
                  </a:path>
                </a:pathLst>
              </a:custGeom>
              <a:solidFill>
                <a:srgbClr val="000000"/>
              </a:solidFill>
              <a:ln w="9525">
                <a:noFill/>
                <a:round/>
                <a:headEnd/>
                <a:tailEnd/>
              </a:ln>
            </p:spPr>
            <p:txBody>
              <a:bodyPr/>
              <a:lstStyle/>
              <a:p>
                <a:endParaRPr lang="ru-RU"/>
              </a:p>
            </p:txBody>
          </p:sp>
          <p:sp>
            <p:nvSpPr>
              <p:cNvPr id="333" name="Freeform 215"/>
              <p:cNvSpPr>
                <a:spLocks/>
              </p:cNvSpPr>
              <p:nvPr/>
            </p:nvSpPr>
            <p:spPr bwMode="auto">
              <a:xfrm>
                <a:off x="1268" y="2588"/>
                <a:ext cx="33" cy="236"/>
              </a:xfrm>
              <a:custGeom>
                <a:avLst/>
                <a:gdLst/>
                <a:ahLst/>
                <a:cxnLst>
                  <a:cxn ang="0">
                    <a:pos x="28" y="0"/>
                  </a:cxn>
                  <a:cxn ang="0">
                    <a:pos x="28" y="0"/>
                  </a:cxn>
                  <a:cxn ang="0">
                    <a:pos x="0" y="235"/>
                  </a:cxn>
                  <a:cxn ang="0">
                    <a:pos x="5" y="236"/>
                  </a:cxn>
                  <a:cxn ang="0">
                    <a:pos x="33" y="0"/>
                  </a:cxn>
                  <a:cxn ang="0">
                    <a:pos x="33" y="0"/>
                  </a:cxn>
                  <a:cxn ang="0">
                    <a:pos x="33" y="0"/>
                  </a:cxn>
                  <a:cxn ang="0">
                    <a:pos x="33" y="0"/>
                  </a:cxn>
                  <a:cxn ang="0">
                    <a:pos x="33" y="0"/>
                  </a:cxn>
                  <a:cxn ang="0">
                    <a:pos x="28" y="0"/>
                  </a:cxn>
                </a:cxnLst>
                <a:rect l="0" t="0" r="r" b="b"/>
                <a:pathLst>
                  <a:path w="33" h="236">
                    <a:moveTo>
                      <a:pt x="28" y="0"/>
                    </a:moveTo>
                    <a:lnTo>
                      <a:pt x="28" y="0"/>
                    </a:lnTo>
                    <a:lnTo>
                      <a:pt x="0" y="235"/>
                    </a:lnTo>
                    <a:lnTo>
                      <a:pt x="5" y="236"/>
                    </a:lnTo>
                    <a:lnTo>
                      <a:pt x="33" y="0"/>
                    </a:lnTo>
                    <a:lnTo>
                      <a:pt x="33" y="0"/>
                    </a:lnTo>
                    <a:lnTo>
                      <a:pt x="33" y="0"/>
                    </a:lnTo>
                    <a:lnTo>
                      <a:pt x="33" y="0"/>
                    </a:lnTo>
                    <a:lnTo>
                      <a:pt x="33" y="0"/>
                    </a:lnTo>
                    <a:lnTo>
                      <a:pt x="28" y="0"/>
                    </a:lnTo>
                    <a:close/>
                  </a:path>
                </a:pathLst>
              </a:custGeom>
              <a:solidFill>
                <a:srgbClr val="000000"/>
              </a:solidFill>
              <a:ln w="9525">
                <a:noFill/>
                <a:round/>
                <a:headEnd/>
                <a:tailEnd/>
              </a:ln>
            </p:spPr>
            <p:txBody>
              <a:bodyPr/>
              <a:lstStyle/>
              <a:p>
                <a:endParaRPr lang="ru-RU"/>
              </a:p>
            </p:txBody>
          </p:sp>
          <p:sp>
            <p:nvSpPr>
              <p:cNvPr id="334" name="Freeform 216"/>
              <p:cNvSpPr>
                <a:spLocks/>
              </p:cNvSpPr>
              <p:nvPr/>
            </p:nvSpPr>
            <p:spPr bwMode="auto">
              <a:xfrm>
                <a:off x="1244" y="2235"/>
                <a:ext cx="57" cy="353"/>
              </a:xfrm>
              <a:custGeom>
                <a:avLst/>
                <a:gdLst/>
                <a:ahLst/>
                <a:cxnLst>
                  <a:cxn ang="0">
                    <a:pos x="2" y="0"/>
                  </a:cxn>
                  <a:cxn ang="0">
                    <a:pos x="0" y="3"/>
                  </a:cxn>
                  <a:cxn ang="0">
                    <a:pos x="52" y="353"/>
                  </a:cxn>
                  <a:cxn ang="0">
                    <a:pos x="57" y="353"/>
                  </a:cxn>
                  <a:cxn ang="0">
                    <a:pos x="6" y="2"/>
                  </a:cxn>
                  <a:cxn ang="0">
                    <a:pos x="4" y="5"/>
                  </a:cxn>
                  <a:cxn ang="0">
                    <a:pos x="2" y="0"/>
                  </a:cxn>
                  <a:cxn ang="0">
                    <a:pos x="0" y="1"/>
                  </a:cxn>
                  <a:cxn ang="0">
                    <a:pos x="0" y="3"/>
                  </a:cxn>
                  <a:cxn ang="0">
                    <a:pos x="2" y="0"/>
                  </a:cxn>
                </a:cxnLst>
                <a:rect l="0" t="0" r="r" b="b"/>
                <a:pathLst>
                  <a:path w="57" h="353">
                    <a:moveTo>
                      <a:pt x="2" y="0"/>
                    </a:moveTo>
                    <a:lnTo>
                      <a:pt x="0" y="3"/>
                    </a:lnTo>
                    <a:lnTo>
                      <a:pt x="52" y="353"/>
                    </a:lnTo>
                    <a:lnTo>
                      <a:pt x="57" y="353"/>
                    </a:lnTo>
                    <a:lnTo>
                      <a:pt x="6" y="2"/>
                    </a:lnTo>
                    <a:lnTo>
                      <a:pt x="4" y="5"/>
                    </a:lnTo>
                    <a:lnTo>
                      <a:pt x="2" y="0"/>
                    </a:lnTo>
                    <a:lnTo>
                      <a:pt x="0" y="1"/>
                    </a:lnTo>
                    <a:lnTo>
                      <a:pt x="0" y="3"/>
                    </a:lnTo>
                    <a:lnTo>
                      <a:pt x="2" y="0"/>
                    </a:lnTo>
                    <a:close/>
                  </a:path>
                </a:pathLst>
              </a:custGeom>
              <a:solidFill>
                <a:srgbClr val="000000"/>
              </a:solidFill>
              <a:ln w="9525">
                <a:noFill/>
                <a:round/>
                <a:headEnd/>
                <a:tailEnd/>
              </a:ln>
            </p:spPr>
            <p:txBody>
              <a:bodyPr/>
              <a:lstStyle/>
              <a:p>
                <a:endParaRPr lang="ru-RU"/>
              </a:p>
            </p:txBody>
          </p:sp>
          <p:sp>
            <p:nvSpPr>
              <p:cNvPr id="335" name="Freeform 217"/>
              <p:cNvSpPr>
                <a:spLocks/>
              </p:cNvSpPr>
              <p:nvPr/>
            </p:nvSpPr>
            <p:spPr bwMode="auto">
              <a:xfrm>
                <a:off x="1246" y="2187"/>
                <a:ext cx="135" cy="53"/>
              </a:xfrm>
              <a:custGeom>
                <a:avLst/>
                <a:gdLst/>
                <a:ahLst/>
                <a:cxnLst>
                  <a:cxn ang="0">
                    <a:pos x="135" y="2"/>
                  </a:cxn>
                  <a:cxn ang="0">
                    <a:pos x="132" y="1"/>
                  </a:cxn>
                  <a:cxn ang="0">
                    <a:pos x="0" y="48"/>
                  </a:cxn>
                  <a:cxn ang="0">
                    <a:pos x="2" y="53"/>
                  </a:cxn>
                  <a:cxn ang="0">
                    <a:pos x="133" y="5"/>
                  </a:cxn>
                  <a:cxn ang="0">
                    <a:pos x="130" y="4"/>
                  </a:cxn>
                  <a:cxn ang="0">
                    <a:pos x="135" y="2"/>
                  </a:cxn>
                  <a:cxn ang="0">
                    <a:pos x="134" y="0"/>
                  </a:cxn>
                  <a:cxn ang="0">
                    <a:pos x="132" y="1"/>
                  </a:cxn>
                  <a:cxn ang="0">
                    <a:pos x="135" y="2"/>
                  </a:cxn>
                </a:cxnLst>
                <a:rect l="0" t="0" r="r" b="b"/>
                <a:pathLst>
                  <a:path w="135" h="53">
                    <a:moveTo>
                      <a:pt x="135" y="2"/>
                    </a:moveTo>
                    <a:lnTo>
                      <a:pt x="132" y="1"/>
                    </a:lnTo>
                    <a:lnTo>
                      <a:pt x="0" y="48"/>
                    </a:lnTo>
                    <a:lnTo>
                      <a:pt x="2" y="53"/>
                    </a:lnTo>
                    <a:lnTo>
                      <a:pt x="133" y="5"/>
                    </a:lnTo>
                    <a:lnTo>
                      <a:pt x="130" y="4"/>
                    </a:lnTo>
                    <a:lnTo>
                      <a:pt x="135" y="2"/>
                    </a:lnTo>
                    <a:lnTo>
                      <a:pt x="134" y="0"/>
                    </a:lnTo>
                    <a:lnTo>
                      <a:pt x="132" y="1"/>
                    </a:lnTo>
                    <a:lnTo>
                      <a:pt x="135" y="2"/>
                    </a:lnTo>
                    <a:close/>
                  </a:path>
                </a:pathLst>
              </a:custGeom>
              <a:solidFill>
                <a:srgbClr val="000000"/>
              </a:solidFill>
              <a:ln w="9525">
                <a:noFill/>
                <a:round/>
                <a:headEnd/>
                <a:tailEnd/>
              </a:ln>
            </p:spPr>
            <p:txBody>
              <a:bodyPr/>
              <a:lstStyle/>
              <a:p>
                <a:endParaRPr lang="ru-RU"/>
              </a:p>
            </p:txBody>
          </p:sp>
          <p:sp>
            <p:nvSpPr>
              <p:cNvPr id="336" name="Freeform 218"/>
              <p:cNvSpPr>
                <a:spLocks/>
              </p:cNvSpPr>
              <p:nvPr/>
            </p:nvSpPr>
            <p:spPr bwMode="auto">
              <a:xfrm>
                <a:off x="1450" y="2133"/>
                <a:ext cx="161" cy="214"/>
              </a:xfrm>
              <a:custGeom>
                <a:avLst/>
                <a:gdLst/>
                <a:ahLst/>
                <a:cxnLst>
                  <a:cxn ang="0">
                    <a:pos x="0" y="41"/>
                  </a:cxn>
                  <a:cxn ang="0">
                    <a:pos x="115" y="0"/>
                  </a:cxn>
                  <a:cxn ang="0">
                    <a:pos x="161" y="169"/>
                  </a:cxn>
                  <a:cxn ang="0">
                    <a:pos x="49" y="214"/>
                  </a:cxn>
                  <a:cxn ang="0">
                    <a:pos x="0" y="41"/>
                  </a:cxn>
                </a:cxnLst>
                <a:rect l="0" t="0" r="r" b="b"/>
                <a:pathLst>
                  <a:path w="161" h="214">
                    <a:moveTo>
                      <a:pt x="0" y="41"/>
                    </a:moveTo>
                    <a:lnTo>
                      <a:pt x="115" y="0"/>
                    </a:lnTo>
                    <a:lnTo>
                      <a:pt x="161" y="169"/>
                    </a:lnTo>
                    <a:lnTo>
                      <a:pt x="49" y="214"/>
                    </a:lnTo>
                    <a:lnTo>
                      <a:pt x="0" y="41"/>
                    </a:lnTo>
                    <a:close/>
                  </a:path>
                </a:pathLst>
              </a:custGeom>
              <a:solidFill>
                <a:srgbClr val="00FF00"/>
              </a:solidFill>
              <a:ln w="9525">
                <a:noFill/>
                <a:round/>
                <a:headEnd/>
                <a:tailEnd/>
              </a:ln>
            </p:spPr>
            <p:txBody>
              <a:bodyPr/>
              <a:lstStyle/>
              <a:p>
                <a:endParaRPr lang="ru-RU"/>
              </a:p>
            </p:txBody>
          </p:sp>
          <p:sp>
            <p:nvSpPr>
              <p:cNvPr id="337" name="Freeform 219"/>
              <p:cNvSpPr>
                <a:spLocks/>
              </p:cNvSpPr>
              <p:nvPr/>
            </p:nvSpPr>
            <p:spPr bwMode="auto">
              <a:xfrm>
                <a:off x="1450" y="2132"/>
                <a:ext cx="116" cy="44"/>
              </a:xfrm>
              <a:custGeom>
                <a:avLst/>
                <a:gdLst/>
                <a:ahLst/>
                <a:cxnLst>
                  <a:cxn ang="0">
                    <a:pos x="116" y="1"/>
                  </a:cxn>
                  <a:cxn ang="0">
                    <a:pos x="115" y="0"/>
                  </a:cxn>
                  <a:cxn ang="0">
                    <a:pos x="0" y="41"/>
                  </a:cxn>
                  <a:cxn ang="0">
                    <a:pos x="1" y="44"/>
                  </a:cxn>
                  <a:cxn ang="0">
                    <a:pos x="115" y="2"/>
                  </a:cxn>
                  <a:cxn ang="0">
                    <a:pos x="114" y="2"/>
                  </a:cxn>
                  <a:cxn ang="0">
                    <a:pos x="116" y="1"/>
                  </a:cxn>
                  <a:cxn ang="0">
                    <a:pos x="116" y="0"/>
                  </a:cxn>
                  <a:cxn ang="0">
                    <a:pos x="115" y="0"/>
                  </a:cxn>
                  <a:cxn ang="0">
                    <a:pos x="116" y="1"/>
                  </a:cxn>
                </a:cxnLst>
                <a:rect l="0" t="0" r="r" b="b"/>
                <a:pathLst>
                  <a:path w="116" h="44">
                    <a:moveTo>
                      <a:pt x="116" y="1"/>
                    </a:moveTo>
                    <a:lnTo>
                      <a:pt x="115" y="0"/>
                    </a:lnTo>
                    <a:lnTo>
                      <a:pt x="0" y="41"/>
                    </a:lnTo>
                    <a:lnTo>
                      <a:pt x="1" y="44"/>
                    </a:lnTo>
                    <a:lnTo>
                      <a:pt x="115" y="2"/>
                    </a:lnTo>
                    <a:lnTo>
                      <a:pt x="114" y="2"/>
                    </a:lnTo>
                    <a:lnTo>
                      <a:pt x="116" y="1"/>
                    </a:lnTo>
                    <a:lnTo>
                      <a:pt x="116" y="0"/>
                    </a:lnTo>
                    <a:lnTo>
                      <a:pt x="115" y="0"/>
                    </a:lnTo>
                    <a:lnTo>
                      <a:pt x="116" y="1"/>
                    </a:lnTo>
                    <a:close/>
                  </a:path>
                </a:pathLst>
              </a:custGeom>
              <a:solidFill>
                <a:srgbClr val="000000"/>
              </a:solidFill>
              <a:ln w="9525">
                <a:noFill/>
                <a:round/>
                <a:headEnd/>
                <a:tailEnd/>
              </a:ln>
            </p:spPr>
            <p:txBody>
              <a:bodyPr/>
              <a:lstStyle/>
              <a:p>
                <a:endParaRPr lang="ru-RU"/>
              </a:p>
            </p:txBody>
          </p:sp>
          <p:sp>
            <p:nvSpPr>
              <p:cNvPr id="338" name="Freeform 220"/>
              <p:cNvSpPr>
                <a:spLocks/>
              </p:cNvSpPr>
              <p:nvPr/>
            </p:nvSpPr>
            <p:spPr bwMode="auto">
              <a:xfrm>
                <a:off x="1564" y="2133"/>
                <a:ext cx="49" cy="170"/>
              </a:xfrm>
              <a:custGeom>
                <a:avLst/>
                <a:gdLst/>
                <a:ahLst/>
                <a:cxnLst>
                  <a:cxn ang="0">
                    <a:pos x="48" y="170"/>
                  </a:cxn>
                  <a:cxn ang="0">
                    <a:pos x="48" y="168"/>
                  </a:cxn>
                  <a:cxn ang="0">
                    <a:pos x="2" y="0"/>
                  </a:cxn>
                  <a:cxn ang="0">
                    <a:pos x="0" y="1"/>
                  </a:cxn>
                  <a:cxn ang="0">
                    <a:pos x="46" y="169"/>
                  </a:cxn>
                  <a:cxn ang="0">
                    <a:pos x="47" y="168"/>
                  </a:cxn>
                  <a:cxn ang="0">
                    <a:pos x="48" y="170"/>
                  </a:cxn>
                  <a:cxn ang="0">
                    <a:pos x="49" y="170"/>
                  </a:cxn>
                  <a:cxn ang="0">
                    <a:pos x="48" y="168"/>
                  </a:cxn>
                  <a:cxn ang="0">
                    <a:pos x="48" y="170"/>
                  </a:cxn>
                </a:cxnLst>
                <a:rect l="0" t="0" r="r" b="b"/>
                <a:pathLst>
                  <a:path w="49" h="170">
                    <a:moveTo>
                      <a:pt x="48" y="170"/>
                    </a:moveTo>
                    <a:lnTo>
                      <a:pt x="48" y="168"/>
                    </a:lnTo>
                    <a:lnTo>
                      <a:pt x="2" y="0"/>
                    </a:lnTo>
                    <a:lnTo>
                      <a:pt x="0" y="1"/>
                    </a:lnTo>
                    <a:lnTo>
                      <a:pt x="46" y="169"/>
                    </a:lnTo>
                    <a:lnTo>
                      <a:pt x="47" y="168"/>
                    </a:lnTo>
                    <a:lnTo>
                      <a:pt x="48" y="170"/>
                    </a:lnTo>
                    <a:lnTo>
                      <a:pt x="49" y="170"/>
                    </a:lnTo>
                    <a:lnTo>
                      <a:pt x="48" y="168"/>
                    </a:lnTo>
                    <a:lnTo>
                      <a:pt x="48" y="170"/>
                    </a:lnTo>
                    <a:close/>
                  </a:path>
                </a:pathLst>
              </a:custGeom>
              <a:solidFill>
                <a:srgbClr val="000000"/>
              </a:solidFill>
              <a:ln w="9525">
                <a:noFill/>
                <a:round/>
                <a:headEnd/>
                <a:tailEnd/>
              </a:ln>
            </p:spPr>
            <p:txBody>
              <a:bodyPr/>
              <a:lstStyle/>
              <a:p>
                <a:endParaRPr lang="ru-RU"/>
              </a:p>
            </p:txBody>
          </p:sp>
          <p:sp>
            <p:nvSpPr>
              <p:cNvPr id="339" name="Freeform 221"/>
              <p:cNvSpPr>
                <a:spLocks/>
              </p:cNvSpPr>
              <p:nvPr/>
            </p:nvSpPr>
            <p:spPr bwMode="auto">
              <a:xfrm>
                <a:off x="1498" y="2301"/>
                <a:ext cx="114" cy="48"/>
              </a:xfrm>
              <a:custGeom>
                <a:avLst/>
                <a:gdLst/>
                <a:ahLst/>
                <a:cxnLst>
                  <a:cxn ang="0">
                    <a:pos x="0" y="47"/>
                  </a:cxn>
                  <a:cxn ang="0">
                    <a:pos x="2" y="47"/>
                  </a:cxn>
                  <a:cxn ang="0">
                    <a:pos x="114" y="2"/>
                  </a:cxn>
                  <a:cxn ang="0">
                    <a:pos x="113" y="0"/>
                  </a:cxn>
                  <a:cxn ang="0">
                    <a:pos x="1" y="45"/>
                  </a:cxn>
                  <a:cxn ang="0">
                    <a:pos x="3" y="46"/>
                  </a:cxn>
                  <a:cxn ang="0">
                    <a:pos x="0" y="47"/>
                  </a:cxn>
                  <a:cxn ang="0">
                    <a:pos x="1" y="48"/>
                  </a:cxn>
                  <a:cxn ang="0">
                    <a:pos x="2" y="47"/>
                  </a:cxn>
                  <a:cxn ang="0">
                    <a:pos x="0" y="47"/>
                  </a:cxn>
                </a:cxnLst>
                <a:rect l="0" t="0" r="r" b="b"/>
                <a:pathLst>
                  <a:path w="114" h="48">
                    <a:moveTo>
                      <a:pt x="0" y="47"/>
                    </a:moveTo>
                    <a:lnTo>
                      <a:pt x="2" y="47"/>
                    </a:lnTo>
                    <a:lnTo>
                      <a:pt x="114" y="2"/>
                    </a:lnTo>
                    <a:lnTo>
                      <a:pt x="113" y="0"/>
                    </a:lnTo>
                    <a:lnTo>
                      <a:pt x="1" y="45"/>
                    </a:lnTo>
                    <a:lnTo>
                      <a:pt x="3" y="46"/>
                    </a:lnTo>
                    <a:lnTo>
                      <a:pt x="0" y="47"/>
                    </a:lnTo>
                    <a:lnTo>
                      <a:pt x="1" y="48"/>
                    </a:lnTo>
                    <a:lnTo>
                      <a:pt x="2" y="47"/>
                    </a:lnTo>
                    <a:lnTo>
                      <a:pt x="0" y="47"/>
                    </a:lnTo>
                    <a:close/>
                  </a:path>
                </a:pathLst>
              </a:custGeom>
              <a:solidFill>
                <a:srgbClr val="000000"/>
              </a:solidFill>
              <a:ln w="9525">
                <a:noFill/>
                <a:round/>
                <a:headEnd/>
                <a:tailEnd/>
              </a:ln>
            </p:spPr>
            <p:txBody>
              <a:bodyPr/>
              <a:lstStyle/>
              <a:p>
                <a:endParaRPr lang="ru-RU"/>
              </a:p>
            </p:txBody>
          </p:sp>
          <p:sp>
            <p:nvSpPr>
              <p:cNvPr id="340" name="Freeform 222"/>
              <p:cNvSpPr>
                <a:spLocks/>
              </p:cNvSpPr>
              <p:nvPr/>
            </p:nvSpPr>
            <p:spPr bwMode="auto">
              <a:xfrm>
                <a:off x="1449" y="2173"/>
                <a:ext cx="52" cy="175"/>
              </a:xfrm>
              <a:custGeom>
                <a:avLst/>
                <a:gdLst/>
                <a:ahLst/>
                <a:cxnLst>
                  <a:cxn ang="0">
                    <a:pos x="1" y="0"/>
                  </a:cxn>
                  <a:cxn ang="0">
                    <a:pos x="0" y="2"/>
                  </a:cxn>
                  <a:cxn ang="0">
                    <a:pos x="49" y="175"/>
                  </a:cxn>
                  <a:cxn ang="0">
                    <a:pos x="52" y="174"/>
                  </a:cxn>
                  <a:cxn ang="0">
                    <a:pos x="2" y="1"/>
                  </a:cxn>
                  <a:cxn ang="0">
                    <a:pos x="2" y="3"/>
                  </a:cxn>
                  <a:cxn ang="0">
                    <a:pos x="1" y="0"/>
                  </a:cxn>
                  <a:cxn ang="0">
                    <a:pos x="0" y="1"/>
                  </a:cxn>
                  <a:cxn ang="0">
                    <a:pos x="0" y="2"/>
                  </a:cxn>
                  <a:cxn ang="0">
                    <a:pos x="1" y="0"/>
                  </a:cxn>
                </a:cxnLst>
                <a:rect l="0" t="0" r="r" b="b"/>
                <a:pathLst>
                  <a:path w="52" h="175">
                    <a:moveTo>
                      <a:pt x="1" y="0"/>
                    </a:moveTo>
                    <a:lnTo>
                      <a:pt x="0" y="2"/>
                    </a:lnTo>
                    <a:lnTo>
                      <a:pt x="49" y="175"/>
                    </a:lnTo>
                    <a:lnTo>
                      <a:pt x="52" y="174"/>
                    </a:lnTo>
                    <a:lnTo>
                      <a:pt x="2" y="1"/>
                    </a:lnTo>
                    <a:lnTo>
                      <a:pt x="2" y="3"/>
                    </a:lnTo>
                    <a:lnTo>
                      <a:pt x="1" y="0"/>
                    </a:lnTo>
                    <a:lnTo>
                      <a:pt x="0" y="1"/>
                    </a:lnTo>
                    <a:lnTo>
                      <a:pt x="0" y="2"/>
                    </a:lnTo>
                    <a:lnTo>
                      <a:pt x="1" y="0"/>
                    </a:lnTo>
                    <a:close/>
                  </a:path>
                </a:pathLst>
              </a:custGeom>
              <a:solidFill>
                <a:srgbClr val="000000"/>
              </a:solidFill>
              <a:ln w="9525">
                <a:noFill/>
                <a:round/>
                <a:headEnd/>
                <a:tailEnd/>
              </a:ln>
            </p:spPr>
            <p:txBody>
              <a:bodyPr/>
              <a:lstStyle/>
              <a:p>
                <a:endParaRPr lang="ru-RU"/>
              </a:p>
            </p:txBody>
          </p:sp>
          <p:sp>
            <p:nvSpPr>
              <p:cNvPr id="341" name="Freeform 223"/>
              <p:cNvSpPr>
                <a:spLocks/>
              </p:cNvSpPr>
              <p:nvPr/>
            </p:nvSpPr>
            <p:spPr bwMode="auto">
              <a:xfrm>
                <a:off x="1485" y="2133"/>
                <a:ext cx="130" cy="218"/>
              </a:xfrm>
              <a:custGeom>
                <a:avLst/>
                <a:gdLst/>
                <a:ahLst/>
                <a:cxnLst>
                  <a:cxn ang="0">
                    <a:pos x="88" y="5"/>
                  </a:cxn>
                  <a:cxn ang="0">
                    <a:pos x="88" y="6"/>
                  </a:cxn>
                  <a:cxn ang="0">
                    <a:pos x="88" y="9"/>
                  </a:cxn>
                  <a:cxn ang="0">
                    <a:pos x="88" y="13"/>
                  </a:cxn>
                  <a:cxn ang="0">
                    <a:pos x="88" y="17"/>
                  </a:cxn>
                  <a:cxn ang="0">
                    <a:pos x="86" y="23"/>
                  </a:cxn>
                  <a:cxn ang="0">
                    <a:pos x="84" y="28"/>
                  </a:cxn>
                  <a:cxn ang="0">
                    <a:pos x="81" y="32"/>
                  </a:cxn>
                  <a:cxn ang="0">
                    <a:pos x="76" y="35"/>
                  </a:cxn>
                  <a:cxn ang="0">
                    <a:pos x="72" y="37"/>
                  </a:cxn>
                  <a:cxn ang="0">
                    <a:pos x="67" y="38"/>
                  </a:cxn>
                  <a:cxn ang="0">
                    <a:pos x="61" y="38"/>
                  </a:cxn>
                  <a:cxn ang="0">
                    <a:pos x="54" y="38"/>
                  </a:cxn>
                  <a:cxn ang="0">
                    <a:pos x="48" y="38"/>
                  </a:cxn>
                  <a:cxn ang="0">
                    <a:pos x="40" y="39"/>
                  </a:cxn>
                  <a:cxn ang="0">
                    <a:pos x="33" y="40"/>
                  </a:cxn>
                  <a:cxn ang="0">
                    <a:pos x="26" y="41"/>
                  </a:cxn>
                  <a:cxn ang="0">
                    <a:pos x="16" y="46"/>
                  </a:cxn>
                  <a:cxn ang="0">
                    <a:pos x="7" y="52"/>
                  </a:cxn>
                  <a:cxn ang="0">
                    <a:pos x="2" y="57"/>
                  </a:cxn>
                  <a:cxn ang="0">
                    <a:pos x="0" y="59"/>
                  </a:cxn>
                  <a:cxn ang="0">
                    <a:pos x="34" y="218"/>
                  </a:cxn>
                  <a:cxn ang="0">
                    <a:pos x="35" y="218"/>
                  </a:cxn>
                  <a:cxn ang="0">
                    <a:pos x="37" y="216"/>
                  </a:cxn>
                  <a:cxn ang="0">
                    <a:pos x="40" y="214"/>
                  </a:cxn>
                  <a:cxn ang="0">
                    <a:pos x="44" y="211"/>
                  </a:cxn>
                  <a:cxn ang="0">
                    <a:pos x="48" y="208"/>
                  </a:cxn>
                  <a:cxn ang="0">
                    <a:pos x="53" y="206"/>
                  </a:cxn>
                  <a:cxn ang="0">
                    <a:pos x="59" y="204"/>
                  </a:cxn>
                  <a:cxn ang="0">
                    <a:pos x="67" y="201"/>
                  </a:cxn>
                  <a:cxn ang="0">
                    <a:pos x="78" y="198"/>
                  </a:cxn>
                  <a:cxn ang="0">
                    <a:pos x="89" y="196"/>
                  </a:cxn>
                  <a:cxn ang="0">
                    <a:pos x="99" y="193"/>
                  </a:cxn>
                  <a:cxn ang="0">
                    <a:pos x="109" y="190"/>
                  </a:cxn>
                  <a:cxn ang="0">
                    <a:pos x="117" y="186"/>
                  </a:cxn>
                  <a:cxn ang="0">
                    <a:pos x="124" y="182"/>
                  </a:cxn>
                  <a:cxn ang="0">
                    <a:pos x="128" y="178"/>
                  </a:cxn>
                  <a:cxn ang="0">
                    <a:pos x="130" y="173"/>
                  </a:cxn>
                  <a:cxn ang="0">
                    <a:pos x="129" y="168"/>
                  </a:cxn>
                  <a:cxn ang="0">
                    <a:pos x="127" y="159"/>
                  </a:cxn>
                  <a:cxn ang="0">
                    <a:pos x="125" y="149"/>
                  </a:cxn>
                  <a:cxn ang="0">
                    <a:pos x="122" y="136"/>
                  </a:cxn>
                  <a:cxn ang="0">
                    <a:pos x="118" y="123"/>
                  </a:cxn>
                  <a:cxn ang="0">
                    <a:pos x="115" y="108"/>
                  </a:cxn>
                  <a:cxn ang="0">
                    <a:pos x="111" y="92"/>
                  </a:cxn>
                  <a:cxn ang="0">
                    <a:pos x="107" y="77"/>
                  </a:cxn>
                  <a:cxn ang="0">
                    <a:pos x="103" y="62"/>
                  </a:cxn>
                  <a:cxn ang="0">
                    <a:pos x="99" y="48"/>
                  </a:cxn>
                  <a:cxn ang="0">
                    <a:pos x="96" y="35"/>
                  </a:cxn>
                  <a:cxn ang="0">
                    <a:pos x="93" y="24"/>
                  </a:cxn>
                  <a:cxn ang="0">
                    <a:pos x="90" y="15"/>
                  </a:cxn>
                  <a:cxn ang="0">
                    <a:pos x="89" y="9"/>
                  </a:cxn>
                  <a:cxn ang="0">
                    <a:pos x="88" y="5"/>
                  </a:cxn>
                  <a:cxn ang="0">
                    <a:pos x="80" y="0"/>
                  </a:cxn>
                </a:cxnLst>
                <a:rect l="0" t="0" r="r" b="b"/>
                <a:pathLst>
                  <a:path w="130" h="218">
                    <a:moveTo>
                      <a:pt x="80" y="0"/>
                    </a:moveTo>
                    <a:lnTo>
                      <a:pt x="88" y="5"/>
                    </a:lnTo>
                    <a:lnTo>
                      <a:pt x="88" y="5"/>
                    </a:lnTo>
                    <a:lnTo>
                      <a:pt x="88" y="6"/>
                    </a:lnTo>
                    <a:lnTo>
                      <a:pt x="88" y="7"/>
                    </a:lnTo>
                    <a:lnTo>
                      <a:pt x="88" y="9"/>
                    </a:lnTo>
                    <a:lnTo>
                      <a:pt x="88" y="10"/>
                    </a:lnTo>
                    <a:lnTo>
                      <a:pt x="88" y="13"/>
                    </a:lnTo>
                    <a:lnTo>
                      <a:pt x="88" y="15"/>
                    </a:lnTo>
                    <a:lnTo>
                      <a:pt x="88" y="17"/>
                    </a:lnTo>
                    <a:lnTo>
                      <a:pt x="87" y="20"/>
                    </a:lnTo>
                    <a:lnTo>
                      <a:pt x="86" y="23"/>
                    </a:lnTo>
                    <a:lnTo>
                      <a:pt x="86" y="25"/>
                    </a:lnTo>
                    <a:lnTo>
                      <a:pt x="84" y="28"/>
                    </a:lnTo>
                    <a:lnTo>
                      <a:pt x="83" y="30"/>
                    </a:lnTo>
                    <a:lnTo>
                      <a:pt x="81" y="32"/>
                    </a:lnTo>
                    <a:lnTo>
                      <a:pt x="79" y="34"/>
                    </a:lnTo>
                    <a:lnTo>
                      <a:pt x="76" y="35"/>
                    </a:lnTo>
                    <a:lnTo>
                      <a:pt x="74" y="36"/>
                    </a:lnTo>
                    <a:lnTo>
                      <a:pt x="72" y="37"/>
                    </a:lnTo>
                    <a:lnTo>
                      <a:pt x="69" y="37"/>
                    </a:lnTo>
                    <a:lnTo>
                      <a:pt x="67" y="38"/>
                    </a:lnTo>
                    <a:lnTo>
                      <a:pt x="64" y="38"/>
                    </a:lnTo>
                    <a:lnTo>
                      <a:pt x="61" y="38"/>
                    </a:lnTo>
                    <a:lnTo>
                      <a:pt x="58" y="38"/>
                    </a:lnTo>
                    <a:lnTo>
                      <a:pt x="54" y="38"/>
                    </a:lnTo>
                    <a:lnTo>
                      <a:pt x="51" y="38"/>
                    </a:lnTo>
                    <a:lnTo>
                      <a:pt x="48" y="38"/>
                    </a:lnTo>
                    <a:lnTo>
                      <a:pt x="44" y="38"/>
                    </a:lnTo>
                    <a:lnTo>
                      <a:pt x="40" y="39"/>
                    </a:lnTo>
                    <a:lnTo>
                      <a:pt x="37" y="39"/>
                    </a:lnTo>
                    <a:lnTo>
                      <a:pt x="33" y="40"/>
                    </a:lnTo>
                    <a:lnTo>
                      <a:pt x="30" y="41"/>
                    </a:lnTo>
                    <a:lnTo>
                      <a:pt x="26" y="41"/>
                    </a:lnTo>
                    <a:lnTo>
                      <a:pt x="21" y="44"/>
                    </a:lnTo>
                    <a:lnTo>
                      <a:pt x="16" y="46"/>
                    </a:lnTo>
                    <a:lnTo>
                      <a:pt x="11" y="49"/>
                    </a:lnTo>
                    <a:lnTo>
                      <a:pt x="7" y="52"/>
                    </a:lnTo>
                    <a:lnTo>
                      <a:pt x="4" y="55"/>
                    </a:lnTo>
                    <a:lnTo>
                      <a:pt x="2" y="57"/>
                    </a:lnTo>
                    <a:lnTo>
                      <a:pt x="0" y="58"/>
                    </a:lnTo>
                    <a:lnTo>
                      <a:pt x="0" y="59"/>
                    </a:lnTo>
                    <a:lnTo>
                      <a:pt x="34" y="218"/>
                    </a:lnTo>
                    <a:lnTo>
                      <a:pt x="34" y="218"/>
                    </a:lnTo>
                    <a:lnTo>
                      <a:pt x="35" y="218"/>
                    </a:lnTo>
                    <a:lnTo>
                      <a:pt x="35" y="218"/>
                    </a:lnTo>
                    <a:lnTo>
                      <a:pt x="36" y="217"/>
                    </a:lnTo>
                    <a:lnTo>
                      <a:pt x="37" y="216"/>
                    </a:lnTo>
                    <a:lnTo>
                      <a:pt x="39" y="215"/>
                    </a:lnTo>
                    <a:lnTo>
                      <a:pt x="40" y="214"/>
                    </a:lnTo>
                    <a:lnTo>
                      <a:pt x="42" y="213"/>
                    </a:lnTo>
                    <a:lnTo>
                      <a:pt x="44" y="211"/>
                    </a:lnTo>
                    <a:lnTo>
                      <a:pt x="46" y="210"/>
                    </a:lnTo>
                    <a:lnTo>
                      <a:pt x="48" y="208"/>
                    </a:lnTo>
                    <a:lnTo>
                      <a:pt x="51" y="207"/>
                    </a:lnTo>
                    <a:lnTo>
                      <a:pt x="53" y="206"/>
                    </a:lnTo>
                    <a:lnTo>
                      <a:pt x="56" y="205"/>
                    </a:lnTo>
                    <a:lnTo>
                      <a:pt x="59" y="204"/>
                    </a:lnTo>
                    <a:lnTo>
                      <a:pt x="62" y="202"/>
                    </a:lnTo>
                    <a:lnTo>
                      <a:pt x="67" y="201"/>
                    </a:lnTo>
                    <a:lnTo>
                      <a:pt x="73" y="200"/>
                    </a:lnTo>
                    <a:lnTo>
                      <a:pt x="78" y="198"/>
                    </a:lnTo>
                    <a:lnTo>
                      <a:pt x="83" y="197"/>
                    </a:lnTo>
                    <a:lnTo>
                      <a:pt x="89" y="196"/>
                    </a:lnTo>
                    <a:lnTo>
                      <a:pt x="94" y="194"/>
                    </a:lnTo>
                    <a:lnTo>
                      <a:pt x="99" y="193"/>
                    </a:lnTo>
                    <a:lnTo>
                      <a:pt x="105" y="191"/>
                    </a:lnTo>
                    <a:lnTo>
                      <a:pt x="109" y="190"/>
                    </a:lnTo>
                    <a:lnTo>
                      <a:pt x="114" y="188"/>
                    </a:lnTo>
                    <a:lnTo>
                      <a:pt x="117" y="186"/>
                    </a:lnTo>
                    <a:lnTo>
                      <a:pt x="121" y="184"/>
                    </a:lnTo>
                    <a:lnTo>
                      <a:pt x="124" y="182"/>
                    </a:lnTo>
                    <a:lnTo>
                      <a:pt x="127" y="180"/>
                    </a:lnTo>
                    <a:lnTo>
                      <a:pt x="128" y="178"/>
                    </a:lnTo>
                    <a:lnTo>
                      <a:pt x="130" y="175"/>
                    </a:lnTo>
                    <a:lnTo>
                      <a:pt x="130" y="173"/>
                    </a:lnTo>
                    <a:lnTo>
                      <a:pt x="129" y="171"/>
                    </a:lnTo>
                    <a:lnTo>
                      <a:pt x="129" y="168"/>
                    </a:lnTo>
                    <a:lnTo>
                      <a:pt x="128" y="164"/>
                    </a:lnTo>
                    <a:lnTo>
                      <a:pt x="127" y="159"/>
                    </a:lnTo>
                    <a:lnTo>
                      <a:pt x="126" y="154"/>
                    </a:lnTo>
                    <a:lnTo>
                      <a:pt x="125" y="149"/>
                    </a:lnTo>
                    <a:lnTo>
                      <a:pt x="124" y="143"/>
                    </a:lnTo>
                    <a:lnTo>
                      <a:pt x="122" y="136"/>
                    </a:lnTo>
                    <a:lnTo>
                      <a:pt x="120" y="129"/>
                    </a:lnTo>
                    <a:lnTo>
                      <a:pt x="118" y="123"/>
                    </a:lnTo>
                    <a:lnTo>
                      <a:pt x="117" y="115"/>
                    </a:lnTo>
                    <a:lnTo>
                      <a:pt x="115" y="108"/>
                    </a:lnTo>
                    <a:lnTo>
                      <a:pt x="113" y="100"/>
                    </a:lnTo>
                    <a:lnTo>
                      <a:pt x="111" y="92"/>
                    </a:lnTo>
                    <a:lnTo>
                      <a:pt x="109" y="85"/>
                    </a:lnTo>
                    <a:lnTo>
                      <a:pt x="107" y="77"/>
                    </a:lnTo>
                    <a:lnTo>
                      <a:pt x="105" y="70"/>
                    </a:lnTo>
                    <a:lnTo>
                      <a:pt x="103" y="62"/>
                    </a:lnTo>
                    <a:lnTo>
                      <a:pt x="101" y="55"/>
                    </a:lnTo>
                    <a:lnTo>
                      <a:pt x="99" y="48"/>
                    </a:lnTo>
                    <a:lnTo>
                      <a:pt x="98" y="42"/>
                    </a:lnTo>
                    <a:lnTo>
                      <a:pt x="96" y="35"/>
                    </a:lnTo>
                    <a:lnTo>
                      <a:pt x="94" y="30"/>
                    </a:lnTo>
                    <a:lnTo>
                      <a:pt x="93" y="24"/>
                    </a:lnTo>
                    <a:lnTo>
                      <a:pt x="92" y="19"/>
                    </a:lnTo>
                    <a:lnTo>
                      <a:pt x="90" y="15"/>
                    </a:lnTo>
                    <a:lnTo>
                      <a:pt x="89" y="12"/>
                    </a:lnTo>
                    <a:lnTo>
                      <a:pt x="89" y="9"/>
                    </a:lnTo>
                    <a:lnTo>
                      <a:pt x="88" y="7"/>
                    </a:lnTo>
                    <a:lnTo>
                      <a:pt x="88" y="5"/>
                    </a:lnTo>
                    <a:lnTo>
                      <a:pt x="88" y="5"/>
                    </a:lnTo>
                    <a:lnTo>
                      <a:pt x="80" y="0"/>
                    </a:lnTo>
                    <a:close/>
                  </a:path>
                </a:pathLst>
              </a:custGeom>
              <a:solidFill>
                <a:srgbClr val="FFFFFF"/>
              </a:solidFill>
              <a:ln w="9525">
                <a:noFill/>
                <a:round/>
                <a:headEnd/>
                <a:tailEnd/>
              </a:ln>
            </p:spPr>
            <p:txBody>
              <a:bodyPr/>
              <a:lstStyle/>
              <a:p>
                <a:endParaRPr lang="ru-RU"/>
              </a:p>
            </p:txBody>
          </p:sp>
          <p:sp>
            <p:nvSpPr>
              <p:cNvPr id="342" name="Freeform 224"/>
              <p:cNvSpPr>
                <a:spLocks/>
              </p:cNvSpPr>
              <p:nvPr/>
            </p:nvSpPr>
            <p:spPr bwMode="auto">
              <a:xfrm>
                <a:off x="1565" y="2132"/>
                <a:ext cx="9" cy="7"/>
              </a:xfrm>
              <a:custGeom>
                <a:avLst/>
                <a:gdLst/>
                <a:ahLst/>
                <a:cxnLst>
                  <a:cxn ang="0">
                    <a:pos x="9" y="5"/>
                  </a:cxn>
                  <a:cxn ang="0">
                    <a:pos x="8" y="5"/>
                  </a:cxn>
                  <a:cxn ang="0">
                    <a:pos x="1" y="0"/>
                  </a:cxn>
                  <a:cxn ang="0">
                    <a:pos x="0" y="2"/>
                  </a:cxn>
                  <a:cxn ang="0">
                    <a:pos x="7" y="7"/>
                  </a:cxn>
                  <a:cxn ang="0">
                    <a:pos x="6" y="6"/>
                  </a:cxn>
                  <a:cxn ang="0">
                    <a:pos x="9" y="5"/>
                  </a:cxn>
                  <a:cxn ang="0">
                    <a:pos x="9" y="5"/>
                  </a:cxn>
                  <a:cxn ang="0">
                    <a:pos x="8" y="5"/>
                  </a:cxn>
                  <a:cxn ang="0">
                    <a:pos x="9" y="5"/>
                  </a:cxn>
                </a:cxnLst>
                <a:rect l="0" t="0" r="r" b="b"/>
                <a:pathLst>
                  <a:path w="9" h="7">
                    <a:moveTo>
                      <a:pt x="9" y="5"/>
                    </a:moveTo>
                    <a:lnTo>
                      <a:pt x="8" y="5"/>
                    </a:lnTo>
                    <a:lnTo>
                      <a:pt x="1" y="0"/>
                    </a:lnTo>
                    <a:lnTo>
                      <a:pt x="0" y="2"/>
                    </a:lnTo>
                    <a:lnTo>
                      <a:pt x="7" y="7"/>
                    </a:lnTo>
                    <a:lnTo>
                      <a:pt x="6" y="6"/>
                    </a:lnTo>
                    <a:lnTo>
                      <a:pt x="9" y="5"/>
                    </a:lnTo>
                    <a:lnTo>
                      <a:pt x="9" y="5"/>
                    </a:lnTo>
                    <a:lnTo>
                      <a:pt x="8" y="5"/>
                    </a:lnTo>
                    <a:lnTo>
                      <a:pt x="9" y="5"/>
                    </a:lnTo>
                    <a:close/>
                  </a:path>
                </a:pathLst>
              </a:custGeom>
              <a:solidFill>
                <a:srgbClr val="000000"/>
              </a:solidFill>
              <a:ln w="9525">
                <a:noFill/>
                <a:round/>
                <a:headEnd/>
                <a:tailEnd/>
              </a:ln>
            </p:spPr>
            <p:txBody>
              <a:bodyPr/>
              <a:lstStyle/>
              <a:p>
                <a:endParaRPr lang="ru-RU"/>
              </a:p>
            </p:txBody>
          </p:sp>
          <p:sp>
            <p:nvSpPr>
              <p:cNvPr id="343" name="Freeform 225"/>
              <p:cNvSpPr>
                <a:spLocks/>
              </p:cNvSpPr>
              <p:nvPr/>
            </p:nvSpPr>
            <p:spPr bwMode="auto">
              <a:xfrm>
                <a:off x="1560" y="2137"/>
                <a:ext cx="14" cy="33"/>
              </a:xfrm>
              <a:custGeom>
                <a:avLst/>
                <a:gdLst/>
                <a:ahLst/>
                <a:cxnLst>
                  <a:cxn ang="0">
                    <a:pos x="1" y="33"/>
                  </a:cxn>
                  <a:cxn ang="0">
                    <a:pos x="1" y="33"/>
                  </a:cxn>
                  <a:cxn ang="0">
                    <a:pos x="4" y="31"/>
                  </a:cxn>
                  <a:cxn ang="0">
                    <a:pos x="7" y="29"/>
                  </a:cxn>
                  <a:cxn ang="0">
                    <a:pos x="9" y="27"/>
                  </a:cxn>
                  <a:cxn ang="0">
                    <a:pos x="11" y="24"/>
                  </a:cxn>
                  <a:cxn ang="0">
                    <a:pos x="12" y="22"/>
                  </a:cxn>
                  <a:cxn ang="0">
                    <a:pos x="13" y="19"/>
                  </a:cxn>
                  <a:cxn ang="0">
                    <a:pos x="14" y="17"/>
                  </a:cxn>
                  <a:cxn ang="0">
                    <a:pos x="14" y="14"/>
                  </a:cxn>
                  <a:cxn ang="0">
                    <a:pos x="14" y="11"/>
                  </a:cxn>
                  <a:cxn ang="0">
                    <a:pos x="14" y="9"/>
                  </a:cxn>
                  <a:cxn ang="0">
                    <a:pos x="14" y="6"/>
                  </a:cxn>
                  <a:cxn ang="0">
                    <a:pos x="14" y="5"/>
                  </a:cxn>
                  <a:cxn ang="0">
                    <a:pos x="14" y="3"/>
                  </a:cxn>
                  <a:cxn ang="0">
                    <a:pos x="14" y="2"/>
                  </a:cxn>
                  <a:cxn ang="0">
                    <a:pos x="14" y="1"/>
                  </a:cxn>
                  <a:cxn ang="0">
                    <a:pos x="14" y="0"/>
                  </a:cxn>
                  <a:cxn ang="0">
                    <a:pos x="11" y="1"/>
                  </a:cxn>
                  <a:cxn ang="0">
                    <a:pos x="11" y="1"/>
                  </a:cxn>
                  <a:cxn ang="0">
                    <a:pos x="11" y="2"/>
                  </a:cxn>
                  <a:cxn ang="0">
                    <a:pos x="12" y="3"/>
                  </a:cxn>
                  <a:cxn ang="0">
                    <a:pos x="12" y="5"/>
                  </a:cxn>
                  <a:cxn ang="0">
                    <a:pos x="12" y="6"/>
                  </a:cxn>
                  <a:cxn ang="0">
                    <a:pos x="12" y="9"/>
                  </a:cxn>
                  <a:cxn ang="0">
                    <a:pos x="12" y="11"/>
                  </a:cxn>
                  <a:cxn ang="0">
                    <a:pos x="11" y="13"/>
                  </a:cxn>
                  <a:cxn ang="0">
                    <a:pos x="11" y="16"/>
                  </a:cxn>
                  <a:cxn ang="0">
                    <a:pos x="11" y="18"/>
                  </a:cxn>
                  <a:cxn ang="0">
                    <a:pos x="10" y="21"/>
                  </a:cxn>
                  <a:cxn ang="0">
                    <a:pos x="8" y="23"/>
                  </a:cxn>
                  <a:cxn ang="0">
                    <a:pos x="7" y="25"/>
                  </a:cxn>
                  <a:cxn ang="0">
                    <a:pos x="5" y="27"/>
                  </a:cxn>
                  <a:cxn ang="0">
                    <a:pos x="3" y="29"/>
                  </a:cxn>
                  <a:cxn ang="0">
                    <a:pos x="0" y="31"/>
                  </a:cxn>
                  <a:cxn ang="0">
                    <a:pos x="0" y="31"/>
                  </a:cxn>
                  <a:cxn ang="0">
                    <a:pos x="1" y="33"/>
                  </a:cxn>
                </a:cxnLst>
                <a:rect l="0" t="0" r="r" b="b"/>
                <a:pathLst>
                  <a:path w="14" h="33">
                    <a:moveTo>
                      <a:pt x="1" y="33"/>
                    </a:moveTo>
                    <a:lnTo>
                      <a:pt x="1" y="33"/>
                    </a:lnTo>
                    <a:lnTo>
                      <a:pt x="4" y="31"/>
                    </a:lnTo>
                    <a:lnTo>
                      <a:pt x="7" y="29"/>
                    </a:lnTo>
                    <a:lnTo>
                      <a:pt x="9" y="27"/>
                    </a:lnTo>
                    <a:lnTo>
                      <a:pt x="11" y="24"/>
                    </a:lnTo>
                    <a:lnTo>
                      <a:pt x="12" y="22"/>
                    </a:lnTo>
                    <a:lnTo>
                      <a:pt x="13" y="19"/>
                    </a:lnTo>
                    <a:lnTo>
                      <a:pt x="14" y="17"/>
                    </a:lnTo>
                    <a:lnTo>
                      <a:pt x="14" y="14"/>
                    </a:lnTo>
                    <a:lnTo>
                      <a:pt x="14" y="11"/>
                    </a:lnTo>
                    <a:lnTo>
                      <a:pt x="14" y="9"/>
                    </a:lnTo>
                    <a:lnTo>
                      <a:pt x="14" y="6"/>
                    </a:lnTo>
                    <a:lnTo>
                      <a:pt x="14" y="5"/>
                    </a:lnTo>
                    <a:lnTo>
                      <a:pt x="14" y="3"/>
                    </a:lnTo>
                    <a:lnTo>
                      <a:pt x="14" y="2"/>
                    </a:lnTo>
                    <a:lnTo>
                      <a:pt x="14" y="1"/>
                    </a:lnTo>
                    <a:lnTo>
                      <a:pt x="14" y="0"/>
                    </a:lnTo>
                    <a:lnTo>
                      <a:pt x="11" y="1"/>
                    </a:lnTo>
                    <a:lnTo>
                      <a:pt x="11" y="1"/>
                    </a:lnTo>
                    <a:lnTo>
                      <a:pt x="11" y="2"/>
                    </a:lnTo>
                    <a:lnTo>
                      <a:pt x="12" y="3"/>
                    </a:lnTo>
                    <a:lnTo>
                      <a:pt x="12" y="5"/>
                    </a:lnTo>
                    <a:lnTo>
                      <a:pt x="12" y="6"/>
                    </a:lnTo>
                    <a:lnTo>
                      <a:pt x="12" y="9"/>
                    </a:lnTo>
                    <a:lnTo>
                      <a:pt x="12" y="11"/>
                    </a:lnTo>
                    <a:lnTo>
                      <a:pt x="11" y="13"/>
                    </a:lnTo>
                    <a:lnTo>
                      <a:pt x="11" y="16"/>
                    </a:lnTo>
                    <a:lnTo>
                      <a:pt x="11" y="18"/>
                    </a:lnTo>
                    <a:lnTo>
                      <a:pt x="10" y="21"/>
                    </a:lnTo>
                    <a:lnTo>
                      <a:pt x="8" y="23"/>
                    </a:lnTo>
                    <a:lnTo>
                      <a:pt x="7" y="25"/>
                    </a:lnTo>
                    <a:lnTo>
                      <a:pt x="5" y="27"/>
                    </a:lnTo>
                    <a:lnTo>
                      <a:pt x="3" y="29"/>
                    </a:lnTo>
                    <a:lnTo>
                      <a:pt x="0" y="31"/>
                    </a:lnTo>
                    <a:lnTo>
                      <a:pt x="0" y="31"/>
                    </a:lnTo>
                    <a:lnTo>
                      <a:pt x="1" y="33"/>
                    </a:lnTo>
                    <a:close/>
                  </a:path>
                </a:pathLst>
              </a:custGeom>
              <a:solidFill>
                <a:srgbClr val="000000"/>
              </a:solidFill>
              <a:ln w="9525">
                <a:noFill/>
                <a:round/>
                <a:headEnd/>
                <a:tailEnd/>
              </a:ln>
            </p:spPr>
            <p:txBody>
              <a:bodyPr/>
              <a:lstStyle/>
              <a:p>
                <a:endParaRPr lang="ru-RU"/>
              </a:p>
            </p:txBody>
          </p:sp>
          <p:sp>
            <p:nvSpPr>
              <p:cNvPr id="344" name="Freeform 226"/>
              <p:cNvSpPr>
                <a:spLocks/>
              </p:cNvSpPr>
              <p:nvPr/>
            </p:nvSpPr>
            <p:spPr bwMode="auto">
              <a:xfrm>
                <a:off x="1511" y="2168"/>
                <a:ext cx="50" cy="8"/>
              </a:xfrm>
              <a:custGeom>
                <a:avLst/>
                <a:gdLst/>
                <a:ahLst/>
                <a:cxnLst>
                  <a:cxn ang="0">
                    <a:pos x="1" y="8"/>
                  </a:cxn>
                  <a:cxn ang="0">
                    <a:pos x="1" y="8"/>
                  </a:cxn>
                  <a:cxn ang="0">
                    <a:pos x="4" y="7"/>
                  </a:cxn>
                  <a:cxn ang="0">
                    <a:pos x="7" y="6"/>
                  </a:cxn>
                  <a:cxn ang="0">
                    <a:pos x="11" y="6"/>
                  </a:cxn>
                  <a:cxn ang="0">
                    <a:pos x="15" y="5"/>
                  </a:cxn>
                  <a:cxn ang="0">
                    <a:pos x="18" y="5"/>
                  </a:cxn>
                  <a:cxn ang="0">
                    <a:pos x="22" y="4"/>
                  </a:cxn>
                  <a:cxn ang="0">
                    <a:pos x="25" y="4"/>
                  </a:cxn>
                  <a:cxn ang="0">
                    <a:pos x="28" y="4"/>
                  </a:cxn>
                  <a:cxn ang="0">
                    <a:pos x="32" y="4"/>
                  </a:cxn>
                  <a:cxn ang="0">
                    <a:pos x="35" y="4"/>
                  </a:cxn>
                  <a:cxn ang="0">
                    <a:pos x="38" y="4"/>
                  </a:cxn>
                  <a:cxn ang="0">
                    <a:pos x="41" y="3"/>
                  </a:cxn>
                  <a:cxn ang="0">
                    <a:pos x="44" y="3"/>
                  </a:cxn>
                  <a:cxn ang="0">
                    <a:pos x="46" y="3"/>
                  </a:cxn>
                  <a:cxn ang="0">
                    <a:pos x="48" y="3"/>
                  </a:cxn>
                  <a:cxn ang="0">
                    <a:pos x="50" y="2"/>
                  </a:cxn>
                  <a:cxn ang="0">
                    <a:pos x="49" y="0"/>
                  </a:cxn>
                  <a:cxn ang="0">
                    <a:pos x="47" y="0"/>
                  </a:cxn>
                  <a:cxn ang="0">
                    <a:pos x="46" y="0"/>
                  </a:cxn>
                  <a:cxn ang="0">
                    <a:pos x="43" y="1"/>
                  </a:cxn>
                  <a:cxn ang="0">
                    <a:pos x="41" y="1"/>
                  </a:cxn>
                  <a:cxn ang="0">
                    <a:pos x="38" y="1"/>
                  </a:cxn>
                  <a:cxn ang="0">
                    <a:pos x="35" y="2"/>
                  </a:cxn>
                  <a:cxn ang="0">
                    <a:pos x="32" y="2"/>
                  </a:cxn>
                  <a:cxn ang="0">
                    <a:pos x="28" y="2"/>
                  </a:cxn>
                  <a:cxn ang="0">
                    <a:pos x="25" y="2"/>
                  </a:cxn>
                  <a:cxn ang="0">
                    <a:pos x="22" y="2"/>
                  </a:cxn>
                  <a:cxn ang="0">
                    <a:pos x="18" y="3"/>
                  </a:cxn>
                  <a:cxn ang="0">
                    <a:pos x="14" y="3"/>
                  </a:cxn>
                  <a:cxn ang="0">
                    <a:pos x="10" y="3"/>
                  </a:cxn>
                  <a:cxn ang="0">
                    <a:pos x="7" y="4"/>
                  </a:cxn>
                  <a:cxn ang="0">
                    <a:pos x="3" y="4"/>
                  </a:cxn>
                  <a:cxn ang="0">
                    <a:pos x="0" y="5"/>
                  </a:cxn>
                  <a:cxn ang="0">
                    <a:pos x="0" y="5"/>
                  </a:cxn>
                  <a:cxn ang="0">
                    <a:pos x="1" y="8"/>
                  </a:cxn>
                </a:cxnLst>
                <a:rect l="0" t="0" r="r" b="b"/>
                <a:pathLst>
                  <a:path w="50" h="8">
                    <a:moveTo>
                      <a:pt x="1" y="8"/>
                    </a:moveTo>
                    <a:lnTo>
                      <a:pt x="1" y="8"/>
                    </a:lnTo>
                    <a:lnTo>
                      <a:pt x="4" y="7"/>
                    </a:lnTo>
                    <a:lnTo>
                      <a:pt x="7" y="6"/>
                    </a:lnTo>
                    <a:lnTo>
                      <a:pt x="11" y="6"/>
                    </a:lnTo>
                    <a:lnTo>
                      <a:pt x="15" y="5"/>
                    </a:lnTo>
                    <a:lnTo>
                      <a:pt x="18" y="5"/>
                    </a:lnTo>
                    <a:lnTo>
                      <a:pt x="22" y="4"/>
                    </a:lnTo>
                    <a:lnTo>
                      <a:pt x="25" y="4"/>
                    </a:lnTo>
                    <a:lnTo>
                      <a:pt x="28" y="4"/>
                    </a:lnTo>
                    <a:lnTo>
                      <a:pt x="32" y="4"/>
                    </a:lnTo>
                    <a:lnTo>
                      <a:pt x="35" y="4"/>
                    </a:lnTo>
                    <a:lnTo>
                      <a:pt x="38" y="4"/>
                    </a:lnTo>
                    <a:lnTo>
                      <a:pt x="41" y="3"/>
                    </a:lnTo>
                    <a:lnTo>
                      <a:pt x="44" y="3"/>
                    </a:lnTo>
                    <a:lnTo>
                      <a:pt x="46" y="3"/>
                    </a:lnTo>
                    <a:lnTo>
                      <a:pt x="48" y="3"/>
                    </a:lnTo>
                    <a:lnTo>
                      <a:pt x="50" y="2"/>
                    </a:lnTo>
                    <a:lnTo>
                      <a:pt x="49" y="0"/>
                    </a:lnTo>
                    <a:lnTo>
                      <a:pt x="47" y="0"/>
                    </a:lnTo>
                    <a:lnTo>
                      <a:pt x="46" y="0"/>
                    </a:lnTo>
                    <a:lnTo>
                      <a:pt x="43" y="1"/>
                    </a:lnTo>
                    <a:lnTo>
                      <a:pt x="41" y="1"/>
                    </a:lnTo>
                    <a:lnTo>
                      <a:pt x="38" y="1"/>
                    </a:lnTo>
                    <a:lnTo>
                      <a:pt x="35" y="2"/>
                    </a:lnTo>
                    <a:lnTo>
                      <a:pt x="32" y="2"/>
                    </a:lnTo>
                    <a:lnTo>
                      <a:pt x="28" y="2"/>
                    </a:lnTo>
                    <a:lnTo>
                      <a:pt x="25" y="2"/>
                    </a:lnTo>
                    <a:lnTo>
                      <a:pt x="22" y="2"/>
                    </a:lnTo>
                    <a:lnTo>
                      <a:pt x="18" y="3"/>
                    </a:lnTo>
                    <a:lnTo>
                      <a:pt x="14" y="3"/>
                    </a:lnTo>
                    <a:lnTo>
                      <a:pt x="10" y="3"/>
                    </a:lnTo>
                    <a:lnTo>
                      <a:pt x="7" y="4"/>
                    </a:lnTo>
                    <a:lnTo>
                      <a:pt x="3" y="4"/>
                    </a:lnTo>
                    <a:lnTo>
                      <a:pt x="0" y="5"/>
                    </a:lnTo>
                    <a:lnTo>
                      <a:pt x="0" y="5"/>
                    </a:lnTo>
                    <a:lnTo>
                      <a:pt x="1" y="8"/>
                    </a:lnTo>
                    <a:close/>
                  </a:path>
                </a:pathLst>
              </a:custGeom>
              <a:solidFill>
                <a:srgbClr val="000000"/>
              </a:solidFill>
              <a:ln w="9525">
                <a:noFill/>
                <a:round/>
                <a:headEnd/>
                <a:tailEnd/>
              </a:ln>
            </p:spPr>
            <p:txBody>
              <a:bodyPr/>
              <a:lstStyle/>
              <a:p>
                <a:endParaRPr lang="ru-RU"/>
              </a:p>
            </p:txBody>
          </p:sp>
          <p:sp>
            <p:nvSpPr>
              <p:cNvPr id="345" name="Freeform 227"/>
              <p:cNvSpPr>
                <a:spLocks/>
              </p:cNvSpPr>
              <p:nvPr/>
            </p:nvSpPr>
            <p:spPr bwMode="auto">
              <a:xfrm>
                <a:off x="1483" y="2173"/>
                <a:ext cx="29" cy="20"/>
              </a:xfrm>
              <a:custGeom>
                <a:avLst/>
                <a:gdLst/>
                <a:ahLst/>
                <a:cxnLst>
                  <a:cxn ang="0">
                    <a:pos x="3" y="19"/>
                  </a:cxn>
                  <a:cxn ang="0">
                    <a:pos x="3" y="20"/>
                  </a:cxn>
                  <a:cxn ang="0">
                    <a:pos x="3" y="19"/>
                  </a:cxn>
                  <a:cxn ang="0">
                    <a:pos x="5" y="18"/>
                  </a:cxn>
                  <a:cxn ang="0">
                    <a:pos x="7" y="15"/>
                  </a:cxn>
                  <a:cxn ang="0">
                    <a:pos x="10" y="13"/>
                  </a:cxn>
                  <a:cxn ang="0">
                    <a:pos x="14" y="10"/>
                  </a:cxn>
                  <a:cxn ang="0">
                    <a:pos x="18" y="7"/>
                  </a:cxn>
                  <a:cxn ang="0">
                    <a:pos x="23" y="4"/>
                  </a:cxn>
                  <a:cxn ang="0">
                    <a:pos x="29" y="3"/>
                  </a:cxn>
                  <a:cxn ang="0">
                    <a:pos x="28" y="0"/>
                  </a:cxn>
                  <a:cxn ang="0">
                    <a:pos x="22" y="3"/>
                  </a:cxn>
                  <a:cxn ang="0">
                    <a:pos x="17" y="5"/>
                  </a:cxn>
                  <a:cxn ang="0">
                    <a:pos x="12" y="8"/>
                  </a:cxn>
                  <a:cxn ang="0">
                    <a:pos x="9" y="11"/>
                  </a:cxn>
                  <a:cxn ang="0">
                    <a:pos x="5" y="14"/>
                  </a:cxn>
                  <a:cxn ang="0">
                    <a:pos x="3" y="16"/>
                  </a:cxn>
                  <a:cxn ang="0">
                    <a:pos x="1" y="18"/>
                  </a:cxn>
                  <a:cxn ang="0">
                    <a:pos x="1" y="18"/>
                  </a:cxn>
                  <a:cxn ang="0">
                    <a:pos x="0" y="19"/>
                  </a:cxn>
                  <a:cxn ang="0">
                    <a:pos x="1" y="18"/>
                  </a:cxn>
                  <a:cxn ang="0">
                    <a:pos x="0" y="19"/>
                  </a:cxn>
                  <a:cxn ang="0">
                    <a:pos x="0" y="19"/>
                  </a:cxn>
                  <a:cxn ang="0">
                    <a:pos x="3" y="19"/>
                  </a:cxn>
                </a:cxnLst>
                <a:rect l="0" t="0" r="r" b="b"/>
                <a:pathLst>
                  <a:path w="29" h="20">
                    <a:moveTo>
                      <a:pt x="3" y="19"/>
                    </a:moveTo>
                    <a:lnTo>
                      <a:pt x="3" y="20"/>
                    </a:lnTo>
                    <a:lnTo>
                      <a:pt x="3" y="19"/>
                    </a:lnTo>
                    <a:lnTo>
                      <a:pt x="5" y="18"/>
                    </a:lnTo>
                    <a:lnTo>
                      <a:pt x="7" y="15"/>
                    </a:lnTo>
                    <a:lnTo>
                      <a:pt x="10" y="13"/>
                    </a:lnTo>
                    <a:lnTo>
                      <a:pt x="14" y="10"/>
                    </a:lnTo>
                    <a:lnTo>
                      <a:pt x="18" y="7"/>
                    </a:lnTo>
                    <a:lnTo>
                      <a:pt x="23" y="4"/>
                    </a:lnTo>
                    <a:lnTo>
                      <a:pt x="29" y="3"/>
                    </a:lnTo>
                    <a:lnTo>
                      <a:pt x="28" y="0"/>
                    </a:lnTo>
                    <a:lnTo>
                      <a:pt x="22" y="3"/>
                    </a:lnTo>
                    <a:lnTo>
                      <a:pt x="17" y="5"/>
                    </a:lnTo>
                    <a:lnTo>
                      <a:pt x="12" y="8"/>
                    </a:lnTo>
                    <a:lnTo>
                      <a:pt x="9" y="11"/>
                    </a:lnTo>
                    <a:lnTo>
                      <a:pt x="5" y="14"/>
                    </a:lnTo>
                    <a:lnTo>
                      <a:pt x="3" y="16"/>
                    </a:lnTo>
                    <a:lnTo>
                      <a:pt x="1" y="18"/>
                    </a:lnTo>
                    <a:lnTo>
                      <a:pt x="1" y="18"/>
                    </a:lnTo>
                    <a:lnTo>
                      <a:pt x="0" y="19"/>
                    </a:lnTo>
                    <a:lnTo>
                      <a:pt x="1" y="18"/>
                    </a:lnTo>
                    <a:lnTo>
                      <a:pt x="0" y="19"/>
                    </a:lnTo>
                    <a:lnTo>
                      <a:pt x="0" y="19"/>
                    </a:lnTo>
                    <a:lnTo>
                      <a:pt x="3" y="19"/>
                    </a:lnTo>
                    <a:close/>
                  </a:path>
                </a:pathLst>
              </a:custGeom>
              <a:solidFill>
                <a:srgbClr val="000000"/>
              </a:solidFill>
              <a:ln w="9525">
                <a:noFill/>
                <a:round/>
                <a:headEnd/>
                <a:tailEnd/>
              </a:ln>
            </p:spPr>
            <p:txBody>
              <a:bodyPr/>
              <a:lstStyle/>
              <a:p>
                <a:endParaRPr lang="ru-RU"/>
              </a:p>
            </p:txBody>
          </p:sp>
          <p:sp>
            <p:nvSpPr>
              <p:cNvPr id="346" name="Freeform 228"/>
              <p:cNvSpPr>
                <a:spLocks/>
              </p:cNvSpPr>
              <p:nvPr/>
            </p:nvSpPr>
            <p:spPr bwMode="auto">
              <a:xfrm>
                <a:off x="1483" y="2192"/>
                <a:ext cx="37" cy="162"/>
              </a:xfrm>
              <a:custGeom>
                <a:avLst/>
                <a:gdLst/>
                <a:ahLst/>
                <a:cxnLst>
                  <a:cxn ang="0">
                    <a:pos x="35" y="159"/>
                  </a:cxn>
                  <a:cxn ang="0">
                    <a:pos x="37" y="159"/>
                  </a:cxn>
                  <a:cxn ang="0">
                    <a:pos x="3" y="0"/>
                  </a:cxn>
                  <a:cxn ang="0">
                    <a:pos x="0" y="0"/>
                  </a:cxn>
                  <a:cxn ang="0">
                    <a:pos x="35" y="160"/>
                  </a:cxn>
                  <a:cxn ang="0">
                    <a:pos x="37" y="160"/>
                  </a:cxn>
                  <a:cxn ang="0">
                    <a:pos x="35" y="160"/>
                  </a:cxn>
                  <a:cxn ang="0">
                    <a:pos x="35" y="162"/>
                  </a:cxn>
                  <a:cxn ang="0">
                    <a:pos x="37" y="160"/>
                  </a:cxn>
                  <a:cxn ang="0">
                    <a:pos x="35" y="159"/>
                  </a:cxn>
                </a:cxnLst>
                <a:rect l="0" t="0" r="r" b="b"/>
                <a:pathLst>
                  <a:path w="37" h="162">
                    <a:moveTo>
                      <a:pt x="35" y="159"/>
                    </a:moveTo>
                    <a:lnTo>
                      <a:pt x="37" y="159"/>
                    </a:lnTo>
                    <a:lnTo>
                      <a:pt x="3" y="0"/>
                    </a:lnTo>
                    <a:lnTo>
                      <a:pt x="0" y="0"/>
                    </a:lnTo>
                    <a:lnTo>
                      <a:pt x="35" y="160"/>
                    </a:lnTo>
                    <a:lnTo>
                      <a:pt x="37" y="160"/>
                    </a:lnTo>
                    <a:lnTo>
                      <a:pt x="35" y="160"/>
                    </a:lnTo>
                    <a:lnTo>
                      <a:pt x="35" y="162"/>
                    </a:lnTo>
                    <a:lnTo>
                      <a:pt x="37" y="160"/>
                    </a:lnTo>
                    <a:lnTo>
                      <a:pt x="35" y="159"/>
                    </a:lnTo>
                    <a:close/>
                  </a:path>
                </a:pathLst>
              </a:custGeom>
              <a:solidFill>
                <a:srgbClr val="000000"/>
              </a:solidFill>
              <a:ln w="9525">
                <a:noFill/>
                <a:round/>
                <a:headEnd/>
                <a:tailEnd/>
              </a:ln>
            </p:spPr>
            <p:txBody>
              <a:bodyPr/>
              <a:lstStyle/>
              <a:p>
                <a:endParaRPr lang="ru-RU"/>
              </a:p>
            </p:txBody>
          </p:sp>
          <p:sp>
            <p:nvSpPr>
              <p:cNvPr id="347" name="Freeform 229"/>
              <p:cNvSpPr>
                <a:spLocks/>
              </p:cNvSpPr>
              <p:nvPr/>
            </p:nvSpPr>
            <p:spPr bwMode="auto">
              <a:xfrm>
                <a:off x="1518" y="2334"/>
                <a:ext cx="30" cy="18"/>
              </a:xfrm>
              <a:custGeom>
                <a:avLst/>
                <a:gdLst/>
                <a:ahLst/>
                <a:cxnLst>
                  <a:cxn ang="0">
                    <a:pos x="29" y="0"/>
                  </a:cxn>
                  <a:cxn ang="0">
                    <a:pos x="29" y="0"/>
                  </a:cxn>
                  <a:cxn ang="0">
                    <a:pos x="26" y="1"/>
                  </a:cxn>
                  <a:cxn ang="0">
                    <a:pos x="22" y="3"/>
                  </a:cxn>
                  <a:cxn ang="0">
                    <a:pos x="20" y="4"/>
                  </a:cxn>
                  <a:cxn ang="0">
                    <a:pos x="17" y="5"/>
                  </a:cxn>
                  <a:cxn ang="0">
                    <a:pos x="15" y="6"/>
                  </a:cxn>
                  <a:cxn ang="0">
                    <a:pos x="12" y="8"/>
                  </a:cxn>
                  <a:cxn ang="0">
                    <a:pos x="10" y="9"/>
                  </a:cxn>
                  <a:cxn ang="0">
                    <a:pos x="8" y="11"/>
                  </a:cxn>
                  <a:cxn ang="0">
                    <a:pos x="6" y="12"/>
                  </a:cxn>
                  <a:cxn ang="0">
                    <a:pos x="5" y="13"/>
                  </a:cxn>
                  <a:cxn ang="0">
                    <a:pos x="3" y="14"/>
                  </a:cxn>
                  <a:cxn ang="0">
                    <a:pos x="2" y="15"/>
                  </a:cxn>
                  <a:cxn ang="0">
                    <a:pos x="1" y="16"/>
                  </a:cxn>
                  <a:cxn ang="0">
                    <a:pos x="1" y="16"/>
                  </a:cxn>
                  <a:cxn ang="0">
                    <a:pos x="0" y="17"/>
                  </a:cxn>
                  <a:cxn ang="0">
                    <a:pos x="0" y="17"/>
                  </a:cxn>
                  <a:cxn ang="0">
                    <a:pos x="2" y="18"/>
                  </a:cxn>
                  <a:cxn ang="0">
                    <a:pos x="2" y="18"/>
                  </a:cxn>
                  <a:cxn ang="0">
                    <a:pos x="2" y="18"/>
                  </a:cxn>
                  <a:cxn ang="0">
                    <a:pos x="3" y="17"/>
                  </a:cxn>
                  <a:cxn ang="0">
                    <a:pos x="4" y="17"/>
                  </a:cxn>
                  <a:cxn ang="0">
                    <a:pos x="5" y="16"/>
                  </a:cxn>
                  <a:cxn ang="0">
                    <a:pos x="6" y="15"/>
                  </a:cxn>
                  <a:cxn ang="0">
                    <a:pos x="8" y="14"/>
                  </a:cxn>
                  <a:cxn ang="0">
                    <a:pos x="9" y="12"/>
                  </a:cxn>
                  <a:cxn ang="0">
                    <a:pos x="11" y="11"/>
                  </a:cxn>
                  <a:cxn ang="0">
                    <a:pos x="13" y="10"/>
                  </a:cxn>
                  <a:cxn ang="0">
                    <a:pos x="15" y="9"/>
                  </a:cxn>
                  <a:cxn ang="0">
                    <a:pos x="18" y="7"/>
                  </a:cxn>
                  <a:cxn ang="0">
                    <a:pos x="21" y="6"/>
                  </a:cxn>
                  <a:cxn ang="0">
                    <a:pos x="24" y="5"/>
                  </a:cxn>
                  <a:cxn ang="0">
                    <a:pos x="27" y="4"/>
                  </a:cxn>
                  <a:cxn ang="0">
                    <a:pos x="30" y="3"/>
                  </a:cxn>
                  <a:cxn ang="0">
                    <a:pos x="30" y="3"/>
                  </a:cxn>
                  <a:cxn ang="0">
                    <a:pos x="30" y="3"/>
                  </a:cxn>
                  <a:cxn ang="0">
                    <a:pos x="30" y="3"/>
                  </a:cxn>
                  <a:cxn ang="0">
                    <a:pos x="30" y="3"/>
                  </a:cxn>
                  <a:cxn ang="0">
                    <a:pos x="29" y="0"/>
                  </a:cxn>
                </a:cxnLst>
                <a:rect l="0" t="0" r="r" b="b"/>
                <a:pathLst>
                  <a:path w="30" h="18">
                    <a:moveTo>
                      <a:pt x="29" y="0"/>
                    </a:moveTo>
                    <a:lnTo>
                      <a:pt x="29" y="0"/>
                    </a:lnTo>
                    <a:lnTo>
                      <a:pt x="26" y="1"/>
                    </a:lnTo>
                    <a:lnTo>
                      <a:pt x="22" y="3"/>
                    </a:lnTo>
                    <a:lnTo>
                      <a:pt x="20" y="4"/>
                    </a:lnTo>
                    <a:lnTo>
                      <a:pt x="17" y="5"/>
                    </a:lnTo>
                    <a:lnTo>
                      <a:pt x="15" y="6"/>
                    </a:lnTo>
                    <a:lnTo>
                      <a:pt x="12" y="8"/>
                    </a:lnTo>
                    <a:lnTo>
                      <a:pt x="10" y="9"/>
                    </a:lnTo>
                    <a:lnTo>
                      <a:pt x="8" y="11"/>
                    </a:lnTo>
                    <a:lnTo>
                      <a:pt x="6" y="12"/>
                    </a:lnTo>
                    <a:lnTo>
                      <a:pt x="5" y="13"/>
                    </a:lnTo>
                    <a:lnTo>
                      <a:pt x="3" y="14"/>
                    </a:lnTo>
                    <a:lnTo>
                      <a:pt x="2" y="15"/>
                    </a:lnTo>
                    <a:lnTo>
                      <a:pt x="1" y="16"/>
                    </a:lnTo>
                    <a:lnTo>
                      <a:pt x="1" y="16"/>
                    </a:lnTo>
                    <a:lnTo>
                      <a:pt x="0" y="17"/>
                    </a:lnTo>
                    <a:lnTo>
                      <a:pt x="0" y="17"/>
                    </a:lnTo>
                    <a:lnTo>
                      <a:pt x="2" y="18"/>
                    </a:lnTo>
                    <a:lnTo>
                      <a:pt x="2" y="18"/>
                    </a:lnTo>
                    <a:lnTo>
                      <a:pt x="2" y="18"/>
                    </a:lnTo>
                    <a:lnTo>
                      <a:pt x="3" y="17"/>
                    </a:lnTo>
                    <a:lnTo>
                      <a:pt x="4" y="17"/>
                    </a:lnTo>
                    <a:lnTo>
                      <a:pt x="5" y="16"/>
                    </a:lnTo>
                    <a:lnTo>
                      <a:pt x="6" y="15"/>
                    </a:lnTo>
                    <a:lnTo>
                      <a:pt x="8" y="14"/>
                    </a:lnTo>
                    <a:lnTo>
                      <a:pt x="9" y="12"/>
                    </a:lnTo>
                    <a:lnTo>
                      <a:pt x="11" y="11"/>
                    </a:lnTo>
                    <a:lnTo>
                      <a:pt x="13" y="10"/>
                    </a:lnTo>
                    <a:lnTo>
                      <a:pt x="15" y="9"/>
                    </a:lnTo>
                    <a:lnTo>
                      <a:pt x="18" y="7"/>
                    </a:lnTo>
                    <a:lnTo>
                      <a:pt x="21" y="6"/>
                    </a:lnTo>
                    <a:lnTo>
                      <a:pt x="24" y="5"/>
                    </a:lnTo>
                    <a:lnTo>
                      <a:pt x="27" y="4"/>
                    </a:lnTo>
                    <a:lnTo>
                      <a:pt x="30" y="3"/>
                    </a:lnTo>
                    <a:lnTo>
                      <a:pt x="30" y="3"/>
                    </a:lnTo>
                    <a:lnTo>
                      <a:pt x="30" y="3"/>
                    </a:lnTo>
                    <a:lnTo>
                      <a:pt x="30" y="3"/>
                    </a:lnTo>
                    <a:lnTo>
                      <a:pt x="30" y="3"/>
                    </a:lnTo>
                    <a:lnTo>
                      <a:pt x="29" y="0"/>
                    </a:lnTo>
                    <a:close/>
                  </a:path>
                </a:pathLst>
              </a:custGeom>
              <a:solidFill>
                <a:srgbClr val="000000"/>
              </a:solidFill>
              <a:ln w="9525">
                <a:noFill/>
                <a:round/>
                <a:headEnd/>
                <a:tailEnd/>
              </a:ln>
            </p:spPr>
            <p:txBody>
              <a:bodyPr/>
              <a:lstStyle/>
              <a:p>
                <a:endParaRPr lang="ru-RU"/>
              </a:p>
            </p:txBody>
          </p:sp>
          <p:sp>
            <p:nvSpPr>
              <p:cNvPr id="348" name="Freeform 230"/>
              <p:cNvSpPr>
                <a:spLocks/>
              </p:cNvSpPr>
              <p:nvPr/>
            </p:nvSpPr>
            <p:spPr bwMode="auto">
              <a:xfrm>
                <a:off x="1547" y="2307"/>
                <a:ext cx="68" cy="30"/>
              </a:xfrm>
              <a:custGeom>
                <a:avLst/>
                <a:gdLst/>
                <a:ahLst/>
                <a:cxnLst>
                  <a:cxn ang="0">
                    <a:pos x="66" y="1"/>
                  </a:cxn>
                  <a:cxn ang="0">
                    <a:pos x="66" y="0"/>
                  </a:cxn>
                  <a:cxn ang="0">
                    <a:pos x="65" y="3"/>
                  </a:cxn>
                  <a:cxn ang="0">
                    <a:pos x="64" y="5"/>
                  </a:cxn>
                  <a:cxn ang="0">
                    <a:pos x="62" y="8"/>
                  </a:cxn>
                  <a:cxn ang="0">
                    <a:pos x="58" y="10"/>
                  </a:cxn>
                  <a:cxn ang="0">
                    <a:pos x="55" y="11"/>
                  </a:cxn>
                  <a:cxn ang="0">
                    <a:pos x="51" y="13"/>
                  </a:cxn>
                  <a:cxn ang="0">
                    <a:pos x="47" y="14"/>
                  </a:cxn>
                  <a:cxn ang="0">
                    <a:pos x="42" y="16"/>
                  </a:cxn>
                  <a:cxn ang="0">
                    <a:pos x="37" y="18"/>
                  </a:cxn>
                  <a:cxn ang="0">
                    <a:pos x="32" y="19"/>
                  </a:cxn>
                  <a:cxn ang="0">
                    <a:pos x="27" y="20"/>
                  </a:cxn>
                  <a:cxn ang="0">
                    <a:pos x="21" y="22"/>
                  </a:cxn>
                  <a:cxn ang="0">
                    <a:pos x="16" y="23"/>
                  </a:cxn>
                  <a:cxn ang="0">
                    <a:pos x="10" y="25"/>
                  </a:cxn>
                  <a:cxn ang="0">
                    <a:pos x="5" y="26"/>
                  </a:cxn>
                  <a:cxn ang="0">
                    <a:pos x="0" y="27"/>
                  </a:cxn>
                  <a:cxn ang="0">
                    <a:pos x="1" y="30"/>
                  </a:cxn>
                  <a:cxn ang="0">
                    <a:pos x="5" y="28"/>
                  </a:cxn>
                  <a:cxn ang="0">
                    <a:pos x="11" y="27"/>
                  </a:cxn>
                  <a:cxn ang="0">
                    <a:pos x="16" y="25"/>
                  </a:cxn>
                  <a:cxn ang="0">
                    <a:pos x="22" y="24"/>
                  </a:cxn>
                  <a:cxn ang="0">
                    <a:pos x="27" y="23"/>
                  </a:cxn>
                  <a:cxn ang="0">
                    <a:pos x="33" y="22"/>
                  </a:cxn>
                  <a:cxn ang="0">
                    <a:pos x="38" y="20"/>
                  </a:cxn>
                  <a:cxn ang="0">
                    <a:pos x="43" y="19"/>
                  </a:cxn>
                  <a:cxn ang="0">
                    <a:pos x="47" y="17"/>
                  </a:cxn>
                  <a:cxn ang="0">
                    <a:pos x="52" y="15"/>
                  </a:cxn>
                  <a:cxn ang="0">
                    <a:pos x="56" y="13"/>
                  </a:cxn>
                  <a:cxn ang="0">
                    <a:pos x="60" y="11"/>
                  </a:cxn>
                  <a:cxn ang="0">
                    <a:pos x="63" y="9"/>
                  </a:cxn>
                  <a:cxn ang="0">
                    <a:pos x="65" y="7"/>
                  </a:cxn>
                  <a:cxn ang="0">
                    <a:pos x="68" y="4"/>
                  </a:cxn>
                  <a:cxn ang="0">
                    <a:pos x="68" y="1"/>
                  </a:cxn>
                  <a:cxn ang="0">
                    <a:pos x="68" y="1"/>
                  </a:cxn>
                  <a:cxn ang="0">
                    <a:pos x="68" y="1"/>
                  </a:cxn>
                  <a:cxn ang="0">
                    <a:pos x="68" y="1"/>
                  </a:cxn>
                  <a:cxn ang="0">
                    <a:pos x="68" y="1"/>
                  </a:cxn>
                  <a:cxn ang="0">
                    <a:pos x="66" y="1"/>
                  </a:cxn>
                </a:cxnLst>
                <a:rect l="0" t="0" r="r" b="b"/>
                <a:pathLst>
                  <a:path w="68" h="30">
                    <a:moveTo>
                      <a:pt x="66" y="1"/>
                    </a:moveTo>
                    <a:lnTo>
                      <a:pt x="66" y="0"/>
                    </a:lnTo>
                    <a:lnTo>
                      <a:pt x="65" y="3"/>
                    </a:lnTo>
                    <a:lnTo>
                      <a:pt x="64" y="5"/>
                    </a:lnTo>
                    <a:lnTo>
                      <a:pt x="62" y="8"/>
                    </a:lnTo>
                    <a:lnTo>
                      <a:pt x="58" y="10"/>
                    </a:lnTo>
                    <a:lnTo>
                      <a:pt x="55" y="11"/>
                    </a:lnTo>
                    <a:lnTo>
                      <a:pt x="51" y="13"/>
                    </a:lnTo>
                    <a:lnTo>
                      <a:pt x="47" y="14"/>
                    </a:lnTo>
                    <a:lnTo>
                      <a:pt x="42" y="16"/>
                    </a:lnTo>
                    <a:lnTo>
                      <a:pt x="37" y="18"/>
                    </a:lnTo>
                    <a:lnTo>
                      <a:pt x="32" y="19"/>
                    </a:lnTo>
                    <a:lnTo>
                      <a:pt x="27" y="20"/>
                    </a:lnTo>
                    <a:lnTo>
                      <a:pt x="21" y="22"/>
                    </a:lnTo>
                    <a:lnTo>
                      <a:pt x="16" y="23"/>
                    </a:lnTo>
                    <a:lnTo>
                      <a:pt x="10" y="25"/>
                    </a:lnTo>
                    <a:lnTo>
                      <a:pt x="5" y="26"/>
                    </a:lnTo>
                    <a:lnTo>
                      <a:pt x="0" y="27"/>
                    </a:lnTo>
                    <a:lnTo>
                      <a:pt x="1" y="30"/>
                    </a:lnTo>
                    <a:lnTo>
                      <a:pt x="5" y="28"/>
                    </a:lnTo>
                    <a:lnTo>
                      <a:pt x="11" y="27"/>
                    </a:lnTo>
                    <a:lnTo>
                      <a:pt x="16" y="25"/>
                    </a:lnTo>
                    <a:lnTo>
                      <a:pt x="22" y="24"/>
                    </a:lnTo>
                    <a:lnTo>
                      <a:pt x="27" y="23"/>
                    </a:lnTo>
                    <a:lnTo>
                      <a:pt x="33" y="22"/>
                    </a:lnTo>
                    <a:lnTo>
                      <a:pt x="38" y="20"/>
                    </a:lnTo>
                    <a:lnTo>
                      <a:pt x="43" y="19"/>
                    </a:lnTo>
                    <a:lnTo>
                      <a:pt x="47" y="17"/>
                    </a:lnTo>
                    <a:lnTo>
                      <a:pt x="52" y="15"/>
                    </a:lnTo>
                    <a:lnTo>
                      <a:pt x="56" y="13"/>
                    </a:lnTo>
                    <a:lnTo>
                      <a:pt x="60" y="11"/>
                    </a:lnTo>
                    <a:lnTo>
                      <a:pt x="63" y="9"/>
                    </a:lnTo>
                    <a:lnTo>
                      <a:pt x="65" y="7"/>
                    </a:lnTo>
                    <a:lnTo>
                      <a:pt x="68" y="4"/>
                    </a:lnTo>
                    <a:lnTo>
                      <a:pt x="68" y="1"/>
                    </a:lnTo>
                    <a:lnTo>
                      <a:pt x="68" y="1"/>
                    </a:lnTo>
                    <a:lnTo>
                      <a:pt x="68" y="1"/>
                    </a:lnTo>
                    <a:lnTo>
                      <a:pt x="68" y="1"/>
                    </a:lnTo>
                    <a:lnTo>
                      <a:pt x="68" y="1"/>
                    </a:lnTo>
                    <a:lnTo>
                      <a:pt x="66" y="1"/>
                    </a:lnTo>
                    <a:close/>
                  </a:path>
                </a:pathLst>
              </a:custGeom>
              <a:solidFill>
                <a:srgbClr val="000000"/>
              </a:solidFill>
              <a:ln w="9525">
                <a:noFill/>
                <a:round/>
                <a:headEnd/>
                <a:tailEnd/>
              </a:ln>
            </p:spPr>
            <p:txBody>
              <a:bodyPr/>
              <a:lstStyle/>
              <a:p>
                <a:endParaRPr lang="ru-RU"/>
              </a:p>
            </p:txBody>
          </p:sp>
        </p:grpSp>
        <p:sp>
          <p:nvSpPr>
            <p:cNvPr id="8" name="Freeform 231"/>
            <p:cNvSpPr>
              <a:spLocks/>
            </p:cNvSpPr>
            <p:nvPr/>
          </p:nvSpPr>
          <p:spPr bwMode="auto">
            <a:xfrm>
              <a:off x="1571" y="2137"/>
              <a:ext cx="44" cy="171"/>
            </a:xfrm>
            <a:custGeom>
              <a:avLst/>
              <a:gdLst/>
              <a:ahLst/>
              <a:cxnLst>
                <a:cxn ang="0">
                  <a:pos x="0" y="2"/>
                </a:cxn>
                <a:cxn ang="0">
                  <a:pos x="1" y="5"/>
                </a:cxn>
                <a:cxn ang="0">
                  <a:pos x="3" y="12"/>
                </a:cxn>
                <a:cxn ang="0">
                  <a:pos x="6" y="20"/>
                </a:cxn>
                <a:cxn ang="0">
                  <a:pos x="9" y="32"/>
                </a:cxn>
                <a:cxn ang="0">
                  <a:pos x="12" y="45"/>
                </a:cxn>
                <a:cxn ang="0">
                  <a:pos x="16" y="59"/>
                </a:cxn>
                <a:cxn ang="0">
                  <a:pos x="20" y="73"/>
                </a:cxn>
                <a:cxn ang="0">
                  <a:pos x="24" y="89"/>
                </a:cxn>
                <a:cxn ang="0">
                  <a:pos x="28" y="104"/>
                </a:cxn>
                <a:cxn ang="0">
                  <a:pos x="31" y="119"/>
                </a:cxn>
                <a:cxn ang="0">
                  <a:pos x="35" y="133"/>
                </a:cxn>
                <a:cxn ang="0">
                  <a:pos x="38" y="145"/>
                </a:cxn>
                <a:cxn ang="0">
                  <a:pos x="40" y="155"/>
                </a:cxn>
                <a:cxn ang="0">
                  <a:pos x="41" y="164"/>
                </a:cxn>
                <a:cxn ang="0">
                  <a:pos x="42" y="169"/>
                </a:cxn>
                <a:cxn ang="0">
                  <a:pos x="44" y="171"/>
                </a:cxn>
                <a:cxn ang="0">
                  <a:pos x="44" y="166"/>
                </a:cxn>
                <a:cxn ang="0">
                  <a:pos x="43" y="160"/>
                </a:cxn>
                <a:cxn ang="0">
                  <a:pos x="41" y="150"/>
                </a:cxn>
                <a:cxn ang="0">
                  <a:pos x="39" y="138"/>
                </a:cxn>
                <a:cxn ang="0">
                  <a:pos x="35" y="125"/>
                </a:cxn>
                <a:cxn ang="0">
                  <a:pos x="32" y="111"/>
                </a:cxn>
                <a:cxn ang="0">
                  <a:pos x="28" y="96"/>
                </a:cxn>
                <a:cxn ang="0">
                  <a:pos x="24" y="80"/>
                </a:cxn>
                <a:cxn ang="0">
                  <a:pos x="20" y="65"/>
                </a:cxn>
                <a:cxn ang="0">
                  <a:pos x="16" y="51"/>
                </a:cxn>
                <a:cxn ang="0">
                  <a:pos x="13" y="37"/>
                </a:cxn>
                <a:cxn ang="0">
                  <a:pos x="9" y="25"/>
                </a:cxn>
                <a:cxn ang="0">
                  <a:pos x="7" y="15"/>
                </a:cxn>
                <a:cxn ang="0">
                  <a:pos x="5" y="7"/>
                </a:cxn>
                <a:cxn ang="0">
                  <a:pos x="3" y="2"/>
                </a:cxn>
                <a:cxn ang="0">
                  <a:pos x="3" y="0"/>
                </a:cxn>
              </a:cxnLst>
              <a:rect l="0" t="0" r="r" b="b"/>
              <a:pathLst>
                <a:path w="44" h="171">
                  <a:moveTo>
                    <a:pt x="0" y="1"/>
                  </a:moveTo>
                  <a:lnTo>
                    <a:pt x="0" y="2"/>
                  </a:lnTo>
                  <a:lnTo>
                    <a:pt x="1" y="3"/>
                  </a:lnTo>
                  <a:lnTo>
                    <a:pt x="1" y="5"/>
                  </a:lnTo>
                  <a:lnTo>
                    <a:pt x="2" y="8"/>
                  </a:lnTo>
                  <a:lnTo>
                    <a:pt x="3" y="12"/>
                  </a:lnTo>
                  <a:lnTo>
                    <a:pt x="4" y="16"/>
                  </a:lnTo>
                  <a:lnTo>
                    <a:pt x="6" y="20"/>
                  </a:lnTo>
                  <a:lnTo>
                    <a:pt x="7" y="26"/>
                  </a:lnTo>
                  <a:lnTo>
                    <a:pt x="9" y="32"/>
                  </a:lnTo>
                  <a:lnTo>
                    <a:pt x="10" y="38"/>
                  </a:lnTo>
                  <a:lnTo>
                    <a:pt x="12" y="45"/>
                  </a:lnTo>
                  <a:lnTo>
                    <a:pt x="14" y="51"/>
                  </a:lnTo>
                  <a:lnTo>
                    <a:pt x="16" y="59"/>
                  </a:lnTo>
                  <a:lnTo>
                    <a:pt x="18" y="66"/>
                  </a:lnTo>
                  <a:lnTo>
                    <a:pt x="20" y="73"/>
                  </a:lnTo>
                  <a:lnTo>
                    <a:pt x="22" y="81"/>
                  </a:lnTo>
                  <a:lnTo>
                    <a:pt x="24" y="89"/>
                  </a:lnTo>
                  <a:lnTo>
                    <a:pt x="26" y="96"/>
                  </a:lnTo>
                  <a:lnTo>
                    <a:pt x="28" y="104"/>
                  </a:lnTo>
                  <a:lnTo>
                    <a:pt x="30" y="112"/>
                  </a:lnTo>
                  <a:lnTo>
                    <a:pt x="31" y="119"/>
                  </a:lnTo>
                  <a:lnTo>
                    <a:pt x="33" y="126"/>
                  </a:lnTo>
                  <a:lnTo>
                    <a:pt x="35" y="133"/>
                  </a:lnTo>
                  <a:lnTo>
                    <a:pt x="36" y="139"/>
                  </a:lnTo>
                  <a:lnTo>
                    <a:pt x="38" y="145"/>
                  </a:lnTo>
                  <a:lnTo>
                    <a:pt x="39" y="150"/>
                  </a:lnTo>
                  <a:lnTo>
                    <a:pt x="40" y="155"/>
                  </a:lnTo>
                  <a:lnTo>
                    <a:pt x="41" y="160"/>
                  </a:lnTo>
                  <a:lnTo>
                    <a:pt x="41" y="164"/>
                  </a:lnTo>
                  <a:lnTo>
                    <a:pt x="42" y="167"/>
                  </a:lnTo>
                  <a:lnTo>
                    <a:pt x="42" y="169"/>
                  </a:lnTo>
                  <a:lnTo>
                    <a:pt x="42" y="171"/>
                  </a:lnTo>
                  <a:lnTo>
                    <a:pt x="44" y="171"/>
                  </a:lnTo>
                  <a:lnTo>
                    <a:pt x="44" y="169"/>
                  </a:lnTo>
                  <a:lnTo>
                    <a:pt x="44" y="166"/>
                  </a:lnTo>
                  <a:lnTo>
                    <a:pt x="44" y="164"/>
                  </a:lnTo>
                  <a:lnTo>
                    <a:pt x="43" y="160"/>
                  </a:lnTo>
                  <a:lnTo>
                    <a:pt x="42" y="155"/>
                  </a:lnTo>
                  <a:lnTo>
                    <a:pt x="41" y="150"/>
                  </a:lnTo>
                  <a:lnTo>
                    <a:pt x="40" y="144"/>
                  </a:lnTo>
                  <a:lnTo>
                    <a:pt x="39" y="138"/>
                  </a:lnTo>
                  <a:lnTo>
                    <a:pt x="37" y="132"/>
                  </a:lnTo>
                  <a:lnTo>
                    <a:pt x="35" y="125"/>
                  </a:lnTo>
                  <a:lnTo>
                    <a:pt x="34" y="118"/>
                  </a:lnTo>
                  <a:lnTo>
                    <a:pt x="32" y="111"/>
                  </a:lnTo>
                  <a:lnTo>
                    <a:pt x="30" y="103"/>
                  </a:lnTo>
                  <a:lnTo>
                    <a:pt x="28" y="96"/>
                  </a:lnTo>
                  <a:lnTo>
                    <a:pt x="26" y="88"/>
                  </a:lnTo>
                  <a:lnTo>
                    <a:pt x="24" y="80"/>
                  </a:lnTo>
                  <a:lnTo>
                    <a:pt x="22" y="73"/>
                  </a:lnTo>
                  <a:lnTo>
                    <a:pt x="20" y="65"/>
                  </a:lnTo>
                  <a:lnTo>
                    <a:pt x="19" y="58"/>
                  </a:lnTo>
                  <a:lnTo>
                    <a:pt x="16" y="51"/>
                  </a:lnTo>
                  <a:lnTo>
                    <a:pt x="15" y="44"/>
                  </a:lnTo>
                  <a:lnTo>
                    <a:pt x="13" y="37"/>
                  </a:lnTo>
                  <a:lnTo>
                    <a:pt x="11" y="31"/>
                  </a:lnTo>
                  <a:lnTo>
                    <a:pt x="9" y="25"/>
                  </a:lnTo>
                  <a:lnTo>
                    <a:pt x="8" y="20"/>
                  </a:lnTo>
                  <a:lnTo>
                    <a:pt x="7" y="15"/>
                  </a:lnTo>
                  <a:lnTo>
                    <a:pt x="6" y="11"/>
                  </a:lnTo>
                  <a:lnTo>
                    <a:pt x="5" y="7"/>
                  </a:lnTo>
                  <a:lnTo>
                    <a:pt x="4" y="4"/>
                  </a:lnTo>
                  <a:lnTo>
                    <a:pt x="3" y="2"/>
                  </a:lnTo>
                  <a:lnTo>
                    <a:pt x="3" y="1"/>
                  </a:lnTo>
                  <a:lnTo>
                    <a:pt x="3" y="0"/>
                  </a:lnTo>
                  <a:lnTo>
                    <a:pt x="0" y="1"/>
                  </a:lnTo>
                  <a:close/>
                </a:path>
              </a:pathLst>
            </a:custGeom>
            <a:solidFill>
              <a:srgbClr val="000000"/>
            </a:solidFill>
            <a:ln w="9525">
              <a:noFill/>
              <a:round/>
              <a:headEnd/>
              <a:tailEnd/>
            </a:ln>
          </p:spPr>
          <p:txBody>
            <a:bodyPr/>
            <a:lstStyle/>
            <a:p>
              <a:endParaRPr lang="ru-RU"/>
            </a:p>
          </p:txBody>
        </p:sp>
        <p:sp>
          <p:nvSpPr>
            <p:cNvPr id="9" name="Freeform 232"/>
            <p:cNvSpPr>
              <a:spLocks/>
            </p:cNvSpPr>
            <p:nvPr/>
          </p:nvSpPr>
          <p:spPr bwMode="auto">
            <a:xfrm>
              <a:off x="1521" y="2198"/>
              <a:ext cx="110" cy="234"/>
            </a:xfrm>
            <a:custGeom>
              <a:avLst/>
              <a:gdLst/>
              <a:ahLst/>
              <a:cxnLst>
                <a:cxn ang="0">
                  <a:pos x="2" y="103"/>
                </a:cxn>
                <a:cxn ang="0">
                  <a:pos x="1" y="93"/>
                </a:cxn>
                <a:cxn ang="0">
                  <a:pos x="0" y="70"/>
                </a:cxn>
                <a:cxn ang="0">
                  <a:pos x="0" y="41"/>
                </a:cxn>
                <a:cxn ang="0">
                  <a:pos x="2" y="16"/>
                </a:cxn>
                <a:cxn ang="0">
                  <a:pos x="6" y="1"/>
                </a:cxn>
                <a:cxn ang="0">
                  <a:pos x="14" y="1"/>
                </a:cxn>
                <a:cxn ang="0">
                  <a:pos x="20" y="9"/>
                </a:cxn>
                <a:cxn ang="0">
                  <a:pos x="25" y="20"/>
                </a:cxn>
                <a:cxn ang="0">
                  <a:pos x="28" y="31"/>
                </a:cxn>
                <a:cxn ang="0">
                  <a:pos x="29" y="39"/>
                </a:cxn>
                <a:cxn ang="0">
                  <a:pos x="44" y="65"/>
                </a:cxn>
                <a:cxn ang="0">
                  <a:pos x="34" y="40"/>
                </a:cxn>
                <a:cxn ang="0">
                  <a:pos x="32" y="32"/>
                </a:cxn>
                <a:cxn ang="0">
                  <a:pos x="29" y="22"/>
                </a:cxn>
                <a:cxn ang="0">
                  <a:pos x="27" y="12"/>
                </a:cxn>
                <a:cxn ang="0">
                  <a:pos x="28" y="7"/>
                </a:cxn>
                <a:cxn ang="0">
                  <a:pos x="32" y="8"/>
                </a:cxn>
                <a:cxn ang="0">
                  <a:pos x="37" y="13"/>
                </a:cxn>
                <a:cxn ang="0">
                  <a:pos x="40" y="21"/>
                </a:cxn>
                <a:cxn ang="0">
                  <a:pos x="44" y="30"/>
                </a:cxn>
                <a:cxn ang="0">
                  <a:pos x="49" y="41"/>
                </a:cxn>
                <a:cxn ang="0">
                  <a:pos x="54" y="51"/>
                </a:cxn>
                <a:cxn ang="0">
                  <a:pos x="65" y="67"/>
                </a:cxn>
                <a:cxn ang="0">
                  <a:pos x="70" y="74"/>
                </a:cxn>
                <a:cxn ang="0">
                  <a:pos x="71" y="75"/>
                </a:cxn>
                <a:cxn ang="0">
                  <a:pos x="72" y="79"/>
                </a:cxn>
                <a:cxn ang="0">
                  <a:pos x="77" y="85"/>
                </a:cxn>
                <a:cxn ang="0">
                  <a:pos x="84" y="87"/>
                </a:cxn>
                <a:cxn ang="0">
                  <a:pos x="86" y="83"/>
                </a:cxn>
                <a:cxn ang="0">
                  <a:pos x="86" y="75"/>
                </a:cxn>
                <a:cxn ang="0">
                  <a:pos x="85" y="67"/>
                </a:cxn>
                <a:cxn ang="0">
                  <a:pos x="84" y="61"/>
                </a:cxn>
                <a:cxn ang="0">
                  <a:pos x="84" y="60"/>
                </a:cxn>
                <a:cxn ang="0">
                  <a:pos x="85" y="56"/>
                </a:cxn>
                <a:cxn ang="0">
                  <a:pos x="88" y="49"/>
                </a:cxn>
                <a:cxn ang="0">
                  <a:pos x="91" y="43"/>
                </a:cxn>
                <a:cxn ang="0">
                  <a:pos x="95" y="41"/>
                </a:cxn>
                <a:cxn ang="0">
                  <a:pos x="100" y="44"/>
                </a:cxn>
                <a:cxn ang="0">
                  <a:pos x="102" y="52"/>
                </a:cxn>
                <a:cxn ang="0">
                  <a:pos x="103" y="60"/>
                </a:cxn>
                <a:cxn ang="0">
                  <a:pos x="101" y="68"/>
                </a:cxn>
                <a:cxn ang="0">
                  <a:pos x="100" y="77"/>
                </a:cxn>
                <a:cxn ang="0">
                  <a:pos x="99" y="90"/>
                </a:cxn>
                <a:cxn ang="0">
                  <a:pos x="100" y="105"/>
                </a:cxn>
                <a:cxn ang="0">
                  <a:pos x="100" y="118"/>
                </a:cxn>
                <a:cxn ang="0">
                  <a:pos x="98" y="128"/>
                </a:cxn>
                <a:cxn ang="0">
                  <a:pos x="96" y="136"/>
                </a:cxn>
                <a:cxn ang="0">
                  <a:pos x="95" y="139"/>
                </a:cxn>
                <a:cxn ang="0">
                  <a:pos x="89" y="164"/>
                </a:cxn>
                <a:cxn ang="0">
                  <a:pos x="37" y="208"/>
                </a:cxn>
              </a:cxnLst>
              <a:rect l="0" t="0" r="r" b="b"/>
              <a:pathLst>
                <a:path w="110" h="234">
                  <a:moveTo>
                    <a:pt x="37" y="208"/>
                  </a:moveTo>
                  <a:lnTo>
                    <a:pt x="35" y="162"/>
                  </a:lnTo>
                  <a:lnTo>
                    <a:pt x="2" y="103"/>
                  </a:lnTo>
                  <a:lnTo>
                    <a:pt x="2" y="102"/>
                  </a:lnTo>
                  <a:lnTo>
                    <a:pt x="1" y="98"/>
                  </a:lnTo>
                  <a:lnTo>
                    <a:pt x="1" y="93"/>
                  </a:lnTo>
                  <a:lnTo>
                    <a:pt x="1" y="87"/>
                  </a:lnTo>
                  <a:lnTo>
                    <a:pt x="0" y="79"/>
                  </a:lnTo>
                  <a:lnTo>
                    <a:pt x="0" y="70"/>
                  </a:lnTo>
                  <a:lnTo>
                    <a:pt x="0" y="61"/>
                  </a:lnTo>
                  <a:lnTo>
                    <a:pt x="0" y="51"/>
                  </a:lnTo>
                  <a:lnTo>
                    <a:pt x="0" y="41"/>
                  </a:lnTo>
                  <a:lnTo>
                    <a:pt x="0" y="32"/>
                  </a:lnTo>
                  <a:lnTo>
                    <a:pt x="1" y="24"/>
                  </a:lnTo>
                  <a:lnTo>
                    <a:pt x="2" y="16"/>
                  </a:lnTo>
                  <a:lnTo>
                    <a:pt x="3" y="9"/>
                  </a:lnTo>
                  <a:lnTo>
                    <a:pt x="5" y="4"/>
                  </a:lnTo>
                  <a:lnTo>
                    <a:pt x="6" y="1"/>
                  </a:lnTo>
                  <a:lnTo>
                    <a:pt x="9" y="0"/>
                  </a:lnTo>
                  <a:lnTo>
                    <a:pt x="12" y="0"/>
                  </a:lnTo>
                  <a:lnTo>
                    <a:pt x="14" y="1"/>
                  </a:lnTo>
                  <a:lnTo>
                    <a:pt x="16" y="4"/>
                  </a:lnTo>
                  <a:lnTo>
                    <a:pt x="18" y="6"/>
                  </a:lnTo>
                  <a:lnTo>
                    <a:pt x="20" y="9"/>
                  </a:lnTo>
                  <a:lnTo>
                    <a:pt x="22" y="12"/>
                  </a:lnTo>
                  <a:lnTo>
                    <a:pt x="23" y="16"/>
                  </a:lnTo>
                  <a:lnTo>
                    <a:pt x="25" y="20"/>
                  </a:lnTo>
                  <a:lnTo>
                    <a:pt x="26" y="24"/>
                  </a:lnTo>
                  <a:lnTo>
                    <a:pt x="27" y="28"/>
                  </a:lnTo>
                  <a:lnTo>
                    <a:pt x="28" y="31"/>
                  </a:lnTo>
                  <a:lnTo>
                    <a:pt x="28" y="34"/>
                  </a:lnTo>
                  <a:lnTo>
                    <a:pt x="29" y="37"/>
                  </a:lnTo>
                  <a:lnTo>
                    <a:pt x="29" y="39"/>
                  </a:lnTo>
                  <a:lnTo>
                    <a:pt x="30" y="40"/>
                  </a:lnTo>
                  <a:lnTo>
                    <a:pt x="30" y="41"/>
                  </a:lnTo>
                  <a:lnTo>
                    <a:pt x="44" y="65"/>
                  </a:lnTo>
                  <a:lnTo>
                    <a:pt x="35" y="41"/>
                  </a:lnTo>
                  <a:lnTo>
                    <a:pt x="35" y="41"/>
                  </a:lnTo>
                  <a:lnTo>
                    <a:pt x="34" y="40"/>
                  </a:lnTo>
                  <a:lnTo>
                    <a:pt x="34" y="38"/>
                  </a:lnTo>
                  <a:lnTo>
                    <a:pt x="33" y="35"/>
                  </a:lnTo>
                  <a:lnTo>
                    <a:pt x="32" y="32"/>
                  </a:lnTo>
                  <a:lnTo>
                    <a:pt x="31" y="29"/>
                  </a:lnTo>
                  <a:lnTo>
                    <a:pt x="30" y="25"/>
                  </a:lnTo>
                  <a:lnTo>
                    <a:pt x="29" y="22"/>
                  </a:lnTo>
                  <a:lnTo>
                    <a:pt x="28" y="18"/>
                  </a:lnTo>
                  <a:lnTo>
                    <a:pt x="28" y="15"/>
                  </a:lnTo>
                  <a:lnTo>
                    <a:pt x="27" y="12"/>
                  </a:lnTo>
                  <a:lnTo>
                    <a:pt x="27" y="10"/>
                  </a:lnTo>
                  <a:lnTo>
                    <a:pt x="27" y="8"/>
                  </a:lnTo>
                  <a:lnTo>
                    <a:pt x="28" y="7"/>
                  </a:lnTo>
                  <a:lnTo>
                    <a:pt x="29" y="6"/>
                  </a:lnTo>
                  <a:lnTo>
                    <a:pt x="31" y="7"/>
                  </a:lnTo>
                  <a:lnTo>
                    <a:pt x="32" y="8"/>
                  </a:lnTo>
                  <a:lnTo>
                    <a:pt x="34" y="10"/>
                  </a:lnTo>
                  <a:lnTo>
                    <a:pt x="35" y="11"/>
                  </a:lnTo>
                  <a:lnTo>
                    <a:pt x="37" y="13"/>
                  </a:lnTo>
                  <a:lnTo>
                    <a:pt x="38" y="16"/>
                  </a:lnTo>
                  <a:lnTo>
                    <a:pt x="39" y="18"/>
                  </a:lnTo>
                  <a:lnTo>
                    <a:pt x="40" y="21"/>
                  </a:lnTo>
                  <a:lnTo>
                    <a:pt x="42" y="24"/>
                  </a:lnTo>
                  <a:lnTo>
                    <a:pt x="43" y="27"/>
                  </a:lnTo>
                  <a:lnTo>
                    <a:pt x="44" y="30"/>
                  </a:lnTo>
                  <a:lnTo>
                    <a:pt x="46" y="34"/>
                  </a:lnTo>
                  <a:lnTo>
                    <a:pt x="47" y="37"/>
                  </a:lnTo>
                  <a:lnTo>
                    <a:pt x="49" y="41"/>
                  </a:lnTo>
                  <a:lnTo>
                    <a:pt x="50" y="44"/>
                  </a:lnTo>
                  <a:lnTo>
                    <a:pt x="52" y="48"/>
                  </a:lnTo>
                  <a:lnTo>
                    <a:pt x="54" y="51"/>
                  </a:lnTo>
                  <a:lnTo>
                    <a:pt x="58" y="58"/>
                  </a:lnTo>
                  <a:lnTo>
                    <a:pt x="62" y="63"/>
                  </a:lnTo>
                  <a:lnTo>
                    <a:pt x="65" y="67"/>
                  </a:lnTo>
                  <a:lnTo>
                    <a:pt x="67" y="70"/>
                  </a:lnTo>
                  <a:lnTo>
                    <a:pt x="69" y="72"/>
                  </a:lnTo>
                  <a:lnTo>
                    <a:pt x="70" y="74"/>
                  </a:lnTo>
                  <a:lnTo>
                    <a:pt x="71" y="74"/>
                  </a:lnTo>
                  <a:lnTo>
                    <a:pt x="71" y="74"/>
                  </a:lnTo>
                  <a:lnTo>
                    <a:pt x="71" y="75"/>
                  </a:lnTo>
                  <a:lnTo>
                    <a:pt x="71" y="76"/>
                  </a:lnTo>
                  <a:lnTo>
                    <a:pt x="71" y="77"/>
                  </a:lnTo>
                  <a:lnTo>
                    <a:pt x="72" y="79"/>
                  </a:lnTo>
                  <a:lnTo>
                    <a:pt x="73" y="80"/>
                  </a:lnTo>
                  <a:lnTo>
                    <a:pt x="75" y="83"/>
                  </a:lnTo>
                  <a:lnTo>
                    <a:pt x="77" y="85"/>
                  </a:lnTo>
                  <a:lnTo>
                    <a:pt x="81" y="86"/>
                  </a:lnTo>
                  <a:lnTo>
                    <a:pt x="82" y="87"/>
                  </a:lnTo>
                  <a:lnTo>
                    <a:pt x="84" y="87"/>
                  </a:lnTo>
                  <a:lnTo>
                    <a:pt x="84" y="86"/>
                  </a:lnTo>
                  <a:lnTo>
                    <a:pt x="85" y="85"/>
                  </a:lnTo>
                  <a:lnTo>
                    <a:pt x="86" y="83"/>
                  </a:lnTo>
                  <a:lnTo>
                    <a:pt x="86" y="80"/>
                  </a:lnTo>
                  <a:lnTo>
                    <a:pt x="86" y="78"/>
                  </a:lnTo>
                  <a:lnTo>
                    <a:pt x="86" y="75"/>
                  </a:lnTo>
                  <a:lnTo>
                    <a:pt x="85" y="72"/>
                  </a:lnTo>
                  <a:lnTo>
                    <a:pt x="85" y="70"/>
                  </a:lnTo>
                  <a:lnTo>
                    <a:pt x="85" y="67"/>
                  </a:lnTo>
                  <a:lnTo>
                    <a:pt x="84" y="65"/>
                  </a:lnTo>
                  <a:lnTo>
                    <a:pt x="84" y="63"/>
                  </a:lnTo>
                  <a:lnTo>
                    <a:pt x="84" y="61"/>
                  </a:lnTo>
                  <a:lnTo>
                    <a:pt x="83" y="60"/>
                  </a:lnTo>
                  <a:lnTo>
                    <a:pt x="83" y="60"/>
                  </a:lnTo>
                  <a:lnTo>
                    <a:pt x="84" y="60"/>
                  </a:lnTo>
                  <a:lnTo>
                    <a:pt x="84" y="59"/>
                  </a:lnTo>
                  <a:lnTo>
                    <a:pt x="84" y="58"/>
                  </a:lnTo>
                  <a:lnTo>
                    <a:pt x="85" y="56"/>
                  </a:lnTo>
                  <a:lnTo>
                    <a:pt x="86" y="54"/>
                  </a:lnTo>
                  <a:lnTo>
                    <a:pt x="87" y="52"/>
                  </a:lnTo>
                  <a:lnTo>
                    <a:pt x="88" y="49"/>
                  </a:lnTo>
                  <a:lnTo>
                    <a:pt x="89" y="47"/>
                  </a:lnTo>
                  <a:lnTo>
                    <a:pt x="90" y="45"/>
                  </a:lnTo>
                  <a:lnTo>
                    <a:pt x="91" y="43"/>
                  </a:lnTo>
                  <a:lnTo>
                    <a:pt x="93" y="42"/>
                  </a:lnTo>
                  <a:lnTo>
                    <a:pt x="94" y="41"/>
                  </a:lnTo>
                  <a:lnTo>
                    <a:pt x="95" y="41"/>
                  </a:lnTo>
                  <a:lnTo>
                    <a:pt x="97" y="41"/>
                  </a:lnTo>
                  <a:lnTo>
                    <a:pt x="98" y="42"/>
                  </a:lnTo>
                  <a:lnTo>
                    <a:pt x="100" y="44"/>
                  </a:lnTo>
                  <a:lnTo>
                    <a:pt x="101" y="47"/>
                  </a:lnTo>
                  <a:lnTo>
                    <a:pt x="102" y="50"/>
                  </a:lnTo>
                  <a:lnTo>
                    <a:pt x="102" y="52"/>
                  </a:lnTo>
                  <a:lnTo>
                    <a:pt x="103" y="55"/>
                  </a:lnTo>
                  <a:lnTo>
                    <a:pt x="103" y="58"/>
                  </a:lnTo>
                  <a:lnTo>
                    <a:pt x="103" y="60"/>
                  </a:lnTo>
                  <a:lnTo>
                    <a:pt x="102" y="63"/>
                  </a:lnTo>
                  <a:lnTo>
                    <a:pt x="102" y="65"/>
                  </a:lnTo>
                  <a:lnTo>
                    <a:pt x="101" y="68"/>
                  </a:lnTo>
                  <a:lnTo>
                    <a:pt x="100" y="71"/>
                  </a:lnTo>
                  <a:lnTo>
                    <a:pt x="100" y="74"/>
                  </a:lnTo>
                  <a:lnTo>
                    <a:pt x="100" y="77"/>
                  </a:lnTo>
                  <a:lnTo>
                    <a:pt x="100" y="81"/>
                  </a:lnTo>
                  <a:lnTo>
                    <a:pt x="99" y="86"/>
                  </a:lnTo>
                  <a:lnTo>
                    <a:pt x="99" y="90"/>
                  </a:lnTo>
                  <a:lnTo>
                    <a:pt x="100" y="95"/>
                  </a:lnTo>
                  <a:lnTo>
                    <a:pt x="100" y="100"/>
                  </a:lnTo>
                  <a:lnTo>
                    <a:pt x="100" y="105"/>
                  </a:lnTo>
                  <a:lnTo>
                    <a:pt x="100" y="110"/>
                  </a:lnTo>
                  <a:lnTo>
                    <a:pt x="100" y="114"/>
                  </a:lnTo>
                  <a:lnTo>
                    <a:pt x="100" y="118"/>
                  </a:lnTo>
                  <a:lnTo>
                    <a:pt x="99" y="122"/>
                  </a:lnTo>
                  <a:lnTo>
                    <a:pt x="99" y="125"/>
                  </a:lnTo>
                  <a:lnTo>
                    <a:pt x="98" y="128"/>
                  </a:lnTo>
                  <a:lnTo>
                    <a:pt x="97" y="131"/>
                  </a:lnTo>
                  <a:lnTo>
                    <a:pt x="97" y="134"/>
                  </a:lnTo>
                  <a:lnTo>
                    <a:pt x="96" y="136"/>
                  </a:lnTo>
                  <a:lnTo>
                    <a:pt x="96" y="137"/>
                  </a:lnTo>
                  <a:lnTo>
                    <a:pt x="95" y="139"/>
                  </a:lnTo>
                  <a:lnTo>
                    <a:pt x="95" y="139"/>
                  </a:lnTo>
                  <a:lnTo>
                    <a:pt x="95" y="140"/>
                  </a:lnTo>
                  <a:lnTo>
                    <a:pt x="95" y="140"/>
                  </a:lnTo>
                  <a:lnTo>
                    <a:pt x="89" y="164"/>
                  </a:lnTo>
                  <a:lnTo>
                    <a:pt x="110" y="197"/>
                  </a:lnTo>
                  <a:lnTo>
                    <a:pt x="45" y="234"/>
                  </a:lnTo>
                  <a:lnTo>
                    <a:pt x="37" y="208"/>
                  </a:lnTo>
                  <a:close/>
                </a:path>
              </a:pathLst>
            </a:custGeom>
            <a:solidFill>
              <a:srgbClr val="FFBFA3"/>
            </a:solidFill>
            <a:ln w="9525">
              <a:noFill/>
              <a:round/>
              <a:headEnd/>
              <a:tailEnd/>
            </a:ln>
          </p:spPr>
          <p:txBody>
            <a:bodyPr/>
            <a:lstStyle/>
            <a:p>
              <a:endParaRPr lang="ru-RU"/>
            </a:p>
          </p:txBody>
        </p:sp>
        <p:sp>
          <p:nvSpPr>
            <p:cNvPr id="10" name="Freeform 233"/>
            <p:cNvSpPr>
              <a:spLocks/>
            </p:cNvSpPr>
            <p:nvPr/>
          </p:nvSpPr>
          <p:spPr bwMode="auto">
            <a:xfrm>
              <a:off x="1554" y="2358"/>
              <a:ext cx="7" cy="49"/>
            </a:xfrm>
            <a:custGeom>
              <a:avLst/>
              <a:gdLst/>
              <a:ahLst/>
              <a:cxnLst>
                <a:cxn ang="0">
                  <a:pos x="0" y="3"/>
                </a:cxn>
                <a:cxn ang="0">
                  <a:pos x="0" y="2"/>
                </a:cxn>
                <a:cxn ang="0">
                  <a:pos x="2" y="49"/>
                </a:cxn>
                <a:cxn ang="0">
                  <a:pos x="7" y="48"/>
                </a:cxn>
                <a:cxn ang="0">
                  <a:pos x="4" y="1"/>
                </a:cxn>
                <a:cxn ang="0">
                  <a:pos x="4" y="0"/>
                </a:cxn>
                <a:cxn ang="0">
                  <a:pos x="4" y="1"/>
                </a:cxn>
                <a:cxn ang="0">
                  <a:pos x="4" y="1"/>
                </a:cxn>
                <a:cxn ang="0">
                  <a:pos x="4" y="0"/>
                </a:cxn>
                <a:cxn ang="0">
                  <a:pos x="0" y="3"/>
                </a:cxn>
              </a:cxnLst>
              <a:rect l="0" t="0" r="r" b="b"/>
              <a:pathLst>
                <a:path w="7" h="49">
                  <a:moveTo>
                    <a:pt x="0" y="3"/>
                  </a:moveTo>
                  <a:lnTo>
                    <a:pt x="0" y="2"/>
                  </a:lnTo>
                  <a:lnTo>
                    <a:pt x="2" y="49"/>
                  </a:lnTo>
                  <a:lnTo>
                    <a:pt x="7" y="48"/>
                  </a:lnTo>
                  <a:lnTo>
                    <a:pt x="4" y="1"/>
                  </a:lnTo>
                  <a:lnTo>
                    <a:pt x="4" y="0"/>
                  </a:lnTo>
                  <a:lnTo>
                    <a:pt x="4" y="1"/>
                  </a:lnTo>
                  <a:lnTo>
                    <a:pt x="4" y="1"/>
                  </a:lnTo>
                  <a:lnTo>
                    <a:pt x="4" y="0"/>
                  </a:lnTo>
                  <a:lnTo>
                    <a:pt x="0" y="3"/>
                  </a:lnTo>
                  <a:close/>
                </a:path>
              </a:pathLst>
            </a:custGeom>
            <a:solidFill>
              <a:srgbClr val="000000"/>
            </a:solidFill>
            <a:ln w="9525">
              <a:noFill/>
              <a:round/>
              <a:headEnd/>
              <a:tailEnd/>
            </a:ln>
          </p:spPr>
          <p:txBody>
            <a:bodyPr/>
            <a:lstStyle/>
            <a:p>
              <a:endParaRPr lang="ru-RU"/>
            </a:p>
          </p:txBody>
        </p:sp>
        <p:sp>
          <p:nvSpPr>
            <p:cNvPr id="11" name="Freeform 234"/>
            <p:cNvSpPr>
              <a:spLocks/>
            </p:cNvSpPr>
            <p:nvPr/>
          </p:nvSpPr>
          <p:spPr bwMode="auto">
            <a:xfrm>
              <a:off x="1521" y="2300"/>
              <a:ext cx="37" cy="61"/>
            </a:xfrm>
            <a:custGeom>
              <a:avLst/>
              <a:gdLst/>
              <a:ahLst/>
              <a:cxnLst>
                <a:cxn ang="0">
                  <a:pos x="0" y="1"/>
                </a:cxn>
                <a:cxn ang="0">
                  <a:pos x="0" y="2"/>
                </a:cxn>
                <a:cxn ang="0">
                  <a:pos x="33" y="61"/>
                </a:cxn>
                <a:cxn ang="0">
                  <a:pos x="37" y="58"/>
                </a:cxn>
                <a:cxn ang="0">
                  <a:pos x="4" y="0"/>
                </a:cxn>
                <a:cxn ang="0">
                  <a:pos x="4" y="1"/>
                </a:cxn>
                <a:cxn ang="0">
                  <a:pos x="0" y="1"/>
                </a:cxn>
                <a:cxn ang="0">
                  <a:pos x="0" y="1"/>
                </a:cxn>
                <a:cxn ang="0">
                  <a:pos x="0" y="2"/>
                </a:cxn>
                <a:cxn ang="0">
                  <a:pos x="0" y="1"/>
                </a:cxn>
              </a:cxnLst>
              <a:rect l="0" t="0" r="r" b="b"/>
              <a:pathLst>
                <a:path w="37" h="61">
                  <a:moveTo>
                    <a:pt x="0" y="1"/>
                  </a:moveTo>
                  <a:lnTo>
                    <a:pt x="0" y="2"/>
                  </a:lnTo>
                  <a:lnTo>
                    <a:pt x="33" y="61"/>
                  </a:lnTo>
                  <a:lnTo>
                    <a:pt x="37" y="58"/>
                  </a:lnTo>
                  <a:lnTo>
                    <a:pt x="4" y="0"/>
                  </a:lnTo>
                  <a:lnTo>
                    <a:pt x="4" y="1"/>
                  </a:lnTo>
                  <a:lnTo>
                    <a:pt x="0" y="1"/>
                  </a:lnTo>
                  <a:lnTo>
                    <a:pt x="0" y="1"/>
                  </a:lnTo>
                  <a:lnTo>
                    <a:pt x="0" y="2"/>
                  </a:lnTo>
                  <a:lnTo>
                    <a:pt x="0" y="1"/>
                  </a:lnTo>
                  <a:close/>
                </a:path>
              </a:pathLst>
            </a:custGeom>
            <a:solidFill>
              <a:srgbClr val="000000"/>
            </a:solidFill>
            <a:ln w="9525">
              <a:noFill/>
              <a:round/>
              <a:headEnd/>
              <a:tailEnd/>
            </a:ln>
          </p:spPr>
          <p:txBody>
            <a:bodyPr/>
            <a:lstStyle/>
            <a:p>
              <a:endParaRPr lang="ru-RU"/>
            </a:p>
          </p:txBody>
        </p:sp>
        <p:sp>
          <p:nvSpPr>
            <p:cNvPr id="12" name="Freeform 235"/>
            <p:cNvSpPr>
              <a:spLocks/>
            </p:cNvSpPr>
            <p:nvPr/>
          </p:nvSpPr>
          <p:spPr bwMode="auto">
            <a:xfrm>
              <a:off x="1519" y="2195"/>
              <a:ext cx="11" cy="106"/>
            </a:xfrm>
            <a:custGeom>
              <a:avLst/>
              <a:gdLst/>
              <a:ahLst/>
              <a:cxnLst>
                <a:cxn ang="0">
                  <a:pos x="11" y="0"/>
                </a:cxn>
                <a:cxn ang="0">
                  <a:pos x="11" y="0"/>
                </a:cxn>
                <a:cxn ang="0">
                  <a:pos x="7" y="2"/>
                </a:cxn>
                <a:cxn ang="0">
                  <a:pos x="4" y="6"/>
                </a:cxn>
                <a:cxn ang="0">
                  <a:pos x="2" y="12"/>
                </a:cxn>
                <a:cxn ang="0">
                  <a:pos x="2" y="18"/>
                </a:cxn>
                <a:cxn ang="0">
                  <a:pos x="1" y="27"/>
                </a:cxn>
                <a:cxn ang="0">
                  <a:pos x="0" y="35"/>
                </a:cxn>
                <a:cxn ang="0">
                  <a:pos x="0" y="44"/>
                </a:cxn>
                <a:cxn ang="0">
                  <a:pos x="0" y="54"/>
                </a:cxn>
                <a:cxn ang="0">
                  <a:pos x="0" y="64"/>
                </a:cxn>
                <a:cxn ang="0">
                  <a:pos x="0" y="73"/>
                </a:cxn>
                <a:cxn ang="0">
                  <a:pos x="0" y="82"/>
                </a:cxn>
                <a:cxn ang="0">
                  <a:pos x="1" y="90"/>
                </a:cxn>
                <a:cxn ang="0">
                  <a:pos x="1" y="97"/>
                </a:cxn>
                <a:cxn ang="0">
                  <a:pos x="1" y="102"/>
                </a:cxn>
                <a:cxn ang="0">
                  <a:pos x="2" y="105"/>
                </a:cxn>
                <a:cxn ang="0">
                  <a:pos x="2" y="106"/>
                </a:cxn>
                <a:cxn ang="0">
                  <a:pos x="6" y="106"/>
                </a:cxn>
                <a:cxn ang="0">
                  <a:pos x="6" y="105"/>
                </a:cxn>
                <a:cxn ang="0">
                  <a:pos x="6" y="101"/>
                </a:cxn>
                <a:cxn ang="0">
                  <a:pos x="6" y="96"/>
                </a:cxn>
                <a:cxn ang="0">
                  <a:pos x="5" y="89"/>
                </a:cxn>
                <a:cxn ang="0">
                  <a:pos x="5" y="82"/>
                </a:cxn>
                <a:cxn ang="0">
                  <a:pos x="5" y="73"/>
                </a:cxn>
                <a:cxn ang="0">
                  <a:pos x="5" y="64"/>
                </a:cxn>
                <a:cxn ang="0">
                  <a:pos x="5" y="54"/>
                </a:cxn>
                <a:cxn ang="0">
                  <a:pos x="5" y="44"/>
                </a:cxn>
                <a:cxn ang="0">
                  <a:pos x="5" y="35"/>
                </a:cxn>
                <a:cxn ang="0">
                  <a:pos x="5" y="27"/>
                </a:cxn>
                <a:cxn ang="0">
                  <a:pos x="6" y="19"/>
                </a:cxn>
                <a:cxn ang="0">
                  <a:pos x="8" y="13"/>
                </a:cxn>
                <a:cxn ang="0">
                  <a:pos x="9" y="8"/>
                </a:cxn>
                <a:cxn ang="0">
                  <a:pos x="10" y="6"/>
                </a:cxn>
                <a:cxn ang="0">
                  <a:pos x="11" y="5"/>
                </a:cxn>
                <a:cxn ang="0">
                  <a:pos x="11" y="5"/>
                </a:cxn>
                <a:cxn ang="0">
                  <a:pos x="11" y="0"/>
                </a:cxn>
              </a:cxnLst>
              <a:rect l="0" t="0" r="r" b="b"/>
              <a:pathLst>
                <a:path w="11" h="106">
                  <a:moveTo>
                    <a:pt x="11" y="0"/>
                  </a:moveTo>
                  <a:lnTo>
                    <a:pt x="11" y="0"/>
                  </a:lnTo>
                  <a:lnTo>
                    <a:pt x="7" y="2"/>
                  </a:lnTo>
                  <a:lnTo>
                    <a:pt x="4" y="6"/>
                  </a:lnTo>
                  <a:lnTo>
                    <a:pt x="2" y="12"/>
                  </a:lnTo>
                  <a:lnTo>
                    <a:pt x="2" y="18"/>
                  </a:lnTo>
                  <a:lnTo>
                    <a:pt x="1" y="27"/>
                  </a:lnTo>
                  <a:lnTo>
                    <a:pt x="0" y="35"/>
                  </a:lnTo>
                  <a:lnTo>
                    <a:pt x="0" y="44"/>
                  </a:lnTo>
                  <a:lnTo>
                    <a:pt x="0" y="54"/>
                  </a:lnTo>
                  <a:lnTo>
                    <a:pt x="0" y="64"/>
                  </a:lnTo>
                  <a:lnTo>
                    <a:pt x="0" y="73"/>
                  </a:lnTo>
                  <a:lnTo>
                    <a:pt x="0" y="82"/>
                  </a:lnTo>
                  <a:lnTo>
                    <a:pt x="1" y="90"/>
                  </a:lnTo>
                  <a:lnTo>
                    <a:pt x="1" y="97"/>
                  </a:lnTo>
                  <a:lnTo>
                    <a:pt x="1" y="102"/>
                  </a:lnTo>
                  <a:lnTo>
                    <a:pt x="2" y="105"/>
                  </a:lnTo>
                  <a:lnTo>
                    <a:pt x="2" y="106"/>
                  </a:lnTo>
                  <a:lnTo>
                    <a:pt x="6" y="106"/>
                  </a:lnTo>
                  <a:lnTo>
                    <a:pt x="6" y="105"/>
                  </a:lnTo>
                  <a:lnTo>
                    <a:pt x="6" y="101"/>
                  </a:lnTo>
                  <a:lnTo>
                    <a:pt x="6" y="96"/>
                  </a:lnTo>
                  <a:lnTo>
                    <a:pt x="5" y="89"/>
                  </a:lnTo>
                  <a:lnTo>
                    <a:pt x="5" y="82"/>
                  </a:lnTo>
                  <a:lnTo>
                    <a:pt x="5" y="73"/>
                  </a:lnTo>
                  <a:lnTo>
                    <a:pt x="5" y="64"/>
                  </a:lnTo>
                  <a:lnTo>
                    <a:pt x="5" y="54"/>
                  </a:lnTo>
                  <a:lnTo>
                    <a:pt x="5" y="44"/>
                  </a:lnTo>
                  <a:lnTo>
                    <a:pt x="5" y="35"/>
                  </a:lnTo>
                  <a:lnTo>
                    <a:pt x="5" y="27"/>
                  </a:lnTo>
                  <a:lnTo>
                    <a:pt x="6" y="19"/>
                  </a:lnTo>
                  <a:lnTo>
                    <a:pt x="8" y="13"/>
                  </a:lnTo>
                  <a:lnTo>
                    <a:pt x="9" y="8"/>
                  </a:lnTo>
                  <a:lnTo>
                    <a:pt x="10" y="6"/>
                  </a:lnTo>
                  <a:lnTo>
                    <a:pt x="11" y="5"/>
                  </a:lnTo>
                  <a:lnTo>
                    <a:pt x="11" y="5"/>
                  </a:lnTo>
                  <a:lnTo>
                    <a:pt x="11" y="0"/>
                  </a:lnTo>
                  <a:close/>
                </a:path>
              </a:pathLst>
            </a:custGeom>
            <a:solidFill>
              <a:srgbClr val="000000"/>
            </a:solidFill>
            <a:ln w="9525">
              <a:noFill/>
              <a:round/>
              <a:headEnd/>
              <a:tailEnd/>
            </a:ln>
          </p:spPr>
          <p:txBody>
            <a:bodyPr/>
            <a:lstStyle/>
            <a:p>
              <a:endParaRPr lang="ru-RU"/>
            </a:p>
          </p:txBody>
        </p:sp>
        <p:sp>
          <p:nvSpPr>
            <p:cNvPr id="13" name="Freeform 236"/>
            <p:cNvSpPr>
              <a:spLocks/>
            </p:cNvSpPr>
            <p:nvPr/>
          </p:nvSpPr>
          <p:spPr bwMode="auto">
            <a:xfrm>
              <a:off x="1530" y="2195"/>
              <a:ext cx="23" cy="45"/>
            </a:xfrm>
            <a:custGeom>
              <a:avLst/>
              <a:gdLst/>
              <a:ahLst/>
              <a:cxnLst>
                <a:cxn ang="0">
                  <a:pos x="23" y="43"/>
                </a:cxn>
                <a:cxn ang="0">
                  <a:pos x="23" y="44"/>
                </a:cxn>
                <a:cxn ang="0">
                  <a:pos x="23" y="43"/>
                </a:cxn>
                <a:cxn ang="0">
                  <a:pos x="23" y="41"/>
                </a:cxn>
                <a:cxn ang="0">
                  <a:pos x="22" y="40"/>
                </a:cxn>
                <a:cxn ang="0">
                  <a:pos x="22" y="37"/>
                </a:cxn>
                <a:cxn ang="0">
                  <a:pos x="21" y="34"/>
                </a:cxn>
                <a:cxn ang="0">
                  <a:pos x="20" y="30"/>
                </a:cxn>
                <a:cxn ang="0">
                  <a:pos x="19" y="27"/>
                </a:cxn>
                <a:cxn ang="0">
                  <a:pos x="18" y="22"/>
                </a:cxn>
                <a:cxn ang="0">
                  <a:pos x="16" y="18"/>
                </a:cxn>
                <a:cxn ang="0">
                  <a:pos x="15" y="15"/>
                </a:cxn>
                <a:cxn ang="0">
                  <a:pos x="13" y="11"/>
                </a:cxn>
                <a:cxn ang="0">
                  <a:pos x="11" y="8"/>
                </a:cxn>
                <a:cxn ang="0">
                  <a:pos x="9" y="5"/>
                </a:cxn>
                <a:cxn ang="0">
                  <a:pos x="6" y="3"/>
                </a:cxn>
                <a:cxn ang="0">
                  <a:pos x="3" y="1"/>
                </a:cxn>
                <a:cxn ang="0">
                  <a:pos x="0" y="0"/>
                </a:cxn>
                <a:cxn ang="0">
                  <a:pos x="0" y="5"/>
                </a:cxn>
                <a:cxn ang="0">
                  <a:pos x="2" y="5"/>
                </a:cxn>
                <a:cxn ang="0">
                  <a:pos x="3" y="6"/>
                </a:cxn>
                <a:cxn ang="0">
                  <a:pos x="5" y="8"/>
                </a:cxn>
                <a:cxn ang="0">
                  <a:pos x="7" y="10"/>
                </a:cxn>
                <a:cxn ang="0">
                  <a:pos x="9" y="13"/>
                </a:cxn>
                <a:cxn ang="0">
                  <a:pos x="10" y="17"/>
                </a:cxn>
                <a:cxn ang="0">
                  <a:pos x="12" y="20"/>
                </a:cxn>
                <a:cxn ang="0">
                  <a:pos x="13" y="24"/>
                </a:cxn>
                <a:cxn ang="0">
                  <a:pos x="15" y="28"/>
                </a:cxn>
                <a:cxn ang="0">
                  <a:pos x="16" y="31"/>
                </a:cxn>
                <a:cxn ang="0">
                  <a:pos x="16" y="35"/>
                </a:cxn>
                <a:cxn ang="0">
                  <a:pos x="17" y="38"/>
                </a:cxn>
                <a:cxn ang="0">
                  <a:pos x="18" y="40"/>
                </a:cxn>
                <a:cxn ang="0">
                  <a:pos x="18" y="43"/>
                </a:cxn>
                <a:cxn ang="0">
                  <a:pos x="18" y="44"/>
                </a:cxn>
                <a:cxn ang="0">
                  <a:pos x="18" y="44"/>
                </a:cxn>
                <a:cxn ang="0">
                  <a:pos x="19" y="45"/>
                </a:cxn>
                <a:cxn ang="0">
                  <a:pos x="18" y="44"/>
                </a:cxn>
                <a:cxn ang="0">
                  <a:pos x="19" y="44"/>
                </a:cxn>
                <a:cxn ang="0">
                  <a:pos x="19" y="45"/>
                </a:cxn>
                <a:cxn ang="0">
                  <a:pos x="23" y="43"/>
                </a:cxn>
              </a:cxnLst>
              <a:rect l="0" t="0" r="r" b="b"/>
              <a:pathLst>
                <a:path w="23" h="45">
                  <a:moveTo>
                    <a:pt x="23" y="43"/>
                  </a:moveTo>
                  <a:lnTo>
                    <a:pt x="23" y="44"/>
                  </a:lnTo>
                  <a:lnTo>
                    <a:pt x="23" y="43"/>
                  </a:lnTo>
                  <a:lnTo>
                    <a:pt x="23" y="41"/>
                  </a:lnTo>
                  <a:lnTo>
                    <a:pt x="22" y="40"/>
                  </a:lnTo>
                  <a:lnTo>
                    <a:pt x="22" y="37"/>
                  </a:lnTo>
                  <a:lnTo>
                    <a:pt x="21" y="34"/>
                  </a:lnTo>
                  <a:lnTo>
                    <a:pt x="20" y="30"/>
                  </a:lnTo>
                  <a:lnTo>
                    <a:pt x="19" y="27"/>
                  </a:lnTo>
                  <a:lnTo>
                    <a:pt x="18" y="22"/>
                  </a:lnTo>
                  <a:lnTo>
                    <a:pt x="16" y="18"/>
                  </a:lnTo>
                  <a:lnTo>
                    <a:pt x="15" y="15"/>
                  </a:lnTo>
                  <a:lnTo>
                    <a:pt x="13" y="11"/>
                  </a:lnTo>
                  <a:lnTo>
                    <a:pt x="11" y="8"/>
                  </a:lnTo>
                  <a:lnTo>
                    <a:pt x="9" y="5"/>
                  </a:lnTo>
                  <a:lnTo>
                    <a:pt x="6" y="3"/>
                  </a:lnTo>
                  <a:lnTo>
                    <a:pt x="3" y="1"/>
                  </a:lnTo>
                  <a:lnTo>
                    <a:pt x="0" y="0"/>
                  </a:lnTo>
                  <a:lnTo>
                    <a:pt x="0" y="5"/>
                  </a:lnTo>
                  <a:lnTo>
                    <a:pt x="2" y="5"/>
                  </a:lnTo>
                  <a:lnTo>
                    <a:pt x="3" y="6"/>
                  </a:lnTo>
                  <a:lnTo>
                    <a:pt x="5" y="8"/>
                  </a:lnTo>
                  <a:lnTo>
                    <a:pt x="7" y="10"/>
                  </a:lnTo>
                  <a:lnTo>
                    <a:pt x="9" y="13"/>
                  </a:lnTo>
                  <a:lnTo>
                    <a:pt x="10" y="17"/>
                  </a:lnTo>
                  <a:lnTo>
                    <a:pt x="12" y="20"/>
                  </a:lnTo>
                  <a:lnTo>
                    <a:pt x="13" y="24"/>
                  </a:lnTo>
                  <a:lnTo>
                    <a:pt x="15" y="28"/>
                  </a:lnTo>
                  <a:lnTo>
                    <a:pt x="16" y="31"/>
                  </a:lnTo>
                  <a:lnTo>
                    <a:pt x="16" y="35"/>
                  </a:lnTo>
                  <a:lnTo>
                    <a:pt x="17" y="38"/>
                  </a:lnTo>
                  <a:lnTo>
                    <a:pt x="18" y="40"/>
                  </a:lnTo>
                  <a:lnTo>
                    <a:pt x="18" y="43"/>
                  </a:lnTo>
                  <a:lnTo>
                    <a:pt x="18" y="44"/>
                  </a:lnTo>
                  <a:lnTo>
                    <a:pt x="18" y="44"/>
                  </a:lnTo>
                  <a:lnTo>
                    <a:pt x="19" y="45"/>
                  </a:lnTo>
                  <a:lnTo>
                    <a:pt x="18" y="44"/>
                  </a:lnTo>
                  <a:lnTo>
                    <a:pt x="19" y="44"/>
                  </a:lnTo>
                  <a:lnTo>
                    <a:pt x="19" y="45"/>
                  </a:lnTo>
                  <a:lnTo>
                    <a:pt x="23" y="43"/>
                  </a:lnTo>
                  <a:close/>
                </a:path>
              </a:pathLst>
            </a:custGeom>
            <a:solidFill>
              <a:srgbClr val="000000"/>
            </a:solidFill>
            <a:ln w="9525">
              <a:noFill/>
              <a:round/>
              <a:headEnd/>
              <a:tailEnd/>
            </a:ln>
          </p:spPr>
          <p:txBody>
            <a:bodyPr/>
            <a:lstStyle/>
            <a:p>
              <a:endParaRPr lang="ru-RU"/>
            </a:p>
          </p:txBody>
        </p:sp>
        <p:sp>
          <p:nvSpPr>
            <p:cNvPr id="14" name="Freeform 237"/>
            <p:cNvSpPr>
              <a:spLocks/>
            </p:cNvSpPr>
            <p:nvPr/>
          </p:nvSpPr>
          <p:spPr bwMode="auto">
            <a:xfrm>
              <a:off x="1549" y="2238"/>
              <a:ext cx="25" cy="46"/>
            </a:xfrm>
            <a:custGeom>
              <a:avLst/>
              <a:gdLst/>
              <a:ahLst/>
              <a:cxnLst>
                <a:cxn ang="0">
                  <a:pos x="14" y="26"/>
                </a:cxn>
                <a:cxn ang="0">
                  <a:pos x="18" y="24"/>
                </a:cxn>
                <a:cxn ang="0">
                  <a:pos x="4" y="0"/>
                </a:cxn>
                <a:cxn ang="0">
                  <a:pos x="0" y="2"/>
                </a:cxn>
                <a:cxn ang="0">
                  <a:pos x="14" y="26"/>
                </a:cxn>
                <a:cxn ang="0">
                  <a:pos x="18" y="24"/>
                </a:cxn>
                <a:cxn ang="0">
                  <a:pos x="14" y="26"/>
                </a:cxn>
                <a:cxn ang="0">
                  <a:pos x="25" y="46"/>
                </a:cxn>
                <a:cxn ang="0">
                  <a:pos x="18" y="24"/>
                </a:cxn>
                <a:cxn ang="0">
                  <a:pos x="14" y="26"/>
                </a:cxn>
              </a:cxnLst>
              <a:rect l="0" t="0" r="r" b="b"/>
              <a:pathLst>
                <a:path w="25" h="46">
                  <a:moveTo>
                    <a:pt x="14" y="26"/>
                  </a:moveTo>
                  <a:lnTo>
                    <a:pt x="18" y="24"/>
                  </a:lnTo>
                  <a:lnTo>
                    <a:pt x="4" y="0"/>
                  </a:lnTo>
                  <a:lnTo>
                    <a:pt x="0" y="2"/>
                  </a:lnTo>
                  <a:lnTo>
                    <a:pt x="14" y="26"/>
                  </a:lnTo>
                  <a:lnTo>
                    <a:pt x="18" y="24"/>
                  </a:lnTo>
                  <a:lnTo>
                    <a:pt x="14" y="26"/>
                  </a:lnTo>
                  <a:lnTo>
                    <a:pt x="25" y="46"/>
                  </a:lnTo>
                  <a:lnTo>
                    <a:pt x="18" y="24"/>
                  </a:lnTo>
                  <a:lnTo>
                    <a:pt x="14" y="26"/>
                  </a:lnTo>
                  <a:close/>
                </a:path>
              </a:pathLst>
            </a:custGeom>
            <a:solidFill>
              <a:srgbClr val="000000"/>
            </a:solidFill>
            <a:ln w="9525">
              <a:noFill/>
              <a:round/>
              <a:headEnd/>
              <a:tailEnd/>
            </a:ln>
          </p:spPr>
          <p:txBody>
            <a:bodyPr/>
            <a:lstStyle/>
            <a:p>
              <a:endParaRPr lang="ru-RU"/>
            </a:p>
          </p:txBody>
        </p:sp>
        <p:sp>
          <p:nvSpPr>
            <p:cNvPr id="15" name="Freeform 238"/>
            <p:cNvSpPr>
              <a:spLocks/>
            </p:cNvSpPr>
            <p:nvPr/>
          </p:nvSpPr>
          <p:spPr bwMode="auto">
            <a:xfrm>
              <a:off x="1554" y="2239"/>
              <a:ext cx="13" cy="25"/>
            </a:xfrm>
            <a:custGeom>
              <a:avLst/>
              <a:gdLst/>
              <a:ahLst/>
              <a:cxnLst>
                <a:cxn ang="0">
                  <a:pos x="0" y="1"/>
                </a:cxn>
                <a:cxn ang="0">
                  <a:pos x="0" y="1"/>
                </a:cxn>
                <a:cxn ang="0">
                  <a:pos x="9" y="25"/>
                </a:cxn>
                <a:cxn ang="0">
                  <a:pos x="13" y="23"/>
                </a:cxn>
                <a:cxn ang="0">
                  <a:pos x="4" y="0"/>
                </a:cxn>
                <a:cxn ang="0">
                  <a:pos x="4" y="0"/>
                </a:cxn>
                <a:cxn ang="0">
                  <a:pos x="0" y="1"/>
                </a:cxn>
              </a:cxnLst>
              <a:rect l="0" t="0" r="r" b="b"/>
              <a:pathLst>
                <a:path w="13" h="25">
                  <a:moveTo>
                    <a:pt x="0" y="1"/>
                  </a:moveTo>
                  <a:lnTo>
                    <a:pt x="0" y="1"/>
                  </a:lnTo>
                  <a:lnTo>
                    <a:pt x="9" y="25"/>
                  </a:lnTo>
                  <a:lnTo>
                    <a:pt x="13" y="23"/>
                  </a:lnTo>
                  <a:lnTo>
                    <a:pt x="4" y="0"/>
                  </a:lnTo>
                  <a:lnTo>
                    <a:pt x="4" y="0"/>
                  </a:lnTo>
                  <a:lnTo>
                    <a:pt x="0" y="1"/>
                  </a:lnTo>
                  <a:close/>
                </a:path>
              </a:pathLst>
            </a:custGeom>
            <a:solidFill>
              <a:srgbClr val="000000"/>
            </a:solidFill>
            <a:ln w="9525">
              <a:noFill/>
              <a:round/>
              <a:headEnd/>
              <a:tailEnd/>
            </a:ln>
          </p:spPr>
          <p:txBody>
            <a:bodyPr/>
            <a:lstStyle/>
            <a:p>
              <a:endParaRPr lang="ru-RU"/>
            </a:p>
          </p:txBody>
        </p:sp>
        <p:sp>
          <p:nvSpPr>
            <p:cNvPr id="16" name="Freeform 239"/>
            <p:cNvSpPr>
              <a:spLocks/>
            </p:cNvSpPr>
            <p:nvPr/>
          </p:nvSpPr>
          <p:spPr bwMode="auto">
            <a:xfrm>
              <a:off x="1546" y="2202"/>
              <a:ext cx="12" cy="38"/>
            </a:xfrm>
            <a:custGeom>
              <a:avLst/>
              <a:gdLst/>
              <a:ahLst/>
              <a:cxnLst>
                <a:cxn ang="0">
                  <a:pos x="6" y="1"/>
                </a:cxn>
                <a:cxn ang="0">
                  <a:pos x="6" y="1"/>
                </a:cxn>
                <a:cxn ang="0">
                  <a:pos x="4" y="0"/>
                </a:cxn>
                <a:cxn ang="0">
                  <a:pos x="1" y="1"/>
                </a:cxn>
                <a:cxn ang="0">
                  <a:pos x="0" y="3"/>
                </a:cxn>
                <a:cxn ang="0">
                  <a:pos x="0" y="6"/>
                </a:cxn>
                <a:cxn ang="0">
                  <a:pos x="0" y="8"/>
                </a:cxn>
                <a:cxn ang="0">
                  <a:pos x="0" y="11"/>
                </a:cxn>
                <a:cxn ang="0">
                  <a:pos x="1" y="15"/>
                </a:cxn>
                <a:cxn ang="0">
                  <a:pos x="2" y="19"/>
                </a:cxn>
                <a:cxn ang="0">
                  <a:pos x="3" y="22"/>
                </a:cxn>
                <a:cxn ang="0">
                  <a:pos x="4" y="25"/>
                </a:cxn>
                <a:cxn ang="0">
                  <a:pos x="5" y="29"/>
                </a:cxn>
                <a:cxn ang="0">
                  <a:pos x="6" y="32"/>
                </a:cxn>
                <a:cxn ang="0">
                  <a:pos x="6" y="34"/>
                </a:cxn>
                <a:cxn ang="0">
                  <a:pos x="7" y="37"/>
                </a:cxn>
                <a:cxn ang="0">
                  <a:pos x="8" y="38"/>
                </a:cxn>
                <a:cxn ang="0">
                  <a:pos x="8" y="38"/>
                </a:cxn>
                <a:cxn ang="0">
                  <a:pos x="12" y="37"/>
                </a:cxn>
                <a:cxn ang="0">
                  <a:pos x="12" y="36"/>
                </a:cxn>
                <a:cxn ang="0">
                  <a:pos x="12" y="35"/>
                </a:cxn>
                <a:cxn ang="0">
                  <a:pos x="11" y="33"/>
                </a:cxn>
                <a:cxn ang="0">
                  <a:pos x="10" y="31"/>
                </a:cxn>
                <a:cxn ang="0">
                  <a:pos x="9" y="28"/>
                </a:cxn>
                <a:cxn ang="0">
                  <a:pos x="8" y="24"/>
                </a:cxn>
                <a:cxn ang="0">
                  <a:pos x="7" y="21"/>
                </a:cxn>
                <a:cxn ang="0">
                  <a:pos x="6" y="17"/>
                </a:cxn>
                <a:cxn ang="0">
                  <a:pos x="6" y="14"/>
                </a:cxn>
                <a:cxn ang="0">
                  <a:pos x="5" y="11"/>
                </a:cxn>
                <a:cxn ang="0">
                  <a:pos x="4" y="8"/>
                </a:cxn>
                <a:cxn ang="0">
                  <a:pos x="4" y="6"/>
                </a:cxn>
                <a:cxn ang="0">
                  <a:pos x="5" y="4"/>
                </a:cxn>
                <a:cxn ang="0">
                  <a:pos x="4" y="4"/>
                </a:cxn>
                <a:cxn ang="0">
                  <a:pos x="4" y="5"/>
                </a:cxn>
                <a:cxn ang="0">
                  <a:pos x="4" y="5"/>
                </a:cxn>
                <a:cxn ang="0">
                  <a:pos x="4" y="5"/>
                </a:cxn>
                <a:cxn ang="0">
                  <a:pos x="6" y="1"/>
                </a:cxn>
              </a:cxnLst>
              <a:rect l="0" t="0" r="r" b="b"/>
              <a:pathLst>
                <a:path w="12" h="38">
                  <a:moveTo>
                    <a:pt x="6" y="1"/>
                  </a:moveTo>
                  <a:lnTo>
                    <a:pt x="6" y="1"/>
                  </a:lnTo>
                  <a:lnTo>
                    <a:pt x="4" y="0"/>
                  </a:lnTo>
                  <a:lnTo>
                    <a:pt x="1" y="1"/>
                  </a:lnTo>
                  <a:lnTo>
                    <a:pt x="0" y="3"/>
                  </a:lnTo>
                  <a:lnTo>
                    <a:pt x="0" y="6"/>
                  </a:lnTo>
                  <a:lnTo>
                    <a:pt x="0" y="8"/>
                  </a:lnTo>
                  <a:lnTo>
                    <a:pt x="0" y="11"/>
                  </a:lnTo>
                  <a:lnTo>
                    <a:pt x="1" y="15"/>
                  </a:lnTo>
                  <a:lnTo>
                    <a:pt x="2" y="19"/>
                  </a:lnTo>
                  <a:lnTo>
                    <a:pt x="3" y="22"/>
                  </a:lnTo>
                  <a:lnTo>
                    <a:pt x="4" y="25"/>
                  </a:lnTo>
                  <a:lnTo>
                    <a:pt x="5" y="29"/>
                  </a:lnTo>
                  <a:lnTo>
                    <a:pt x="6" y="32"/>
                  </a:lnTo>
                  <a:lnTo>
                    <a:pt x="6" y="34"/>
                  </a:lnTo>
                  <a:lnTo>
                    <a:pt x="7" y="37"/>
                  </a:lnTo>
                  <a:lnTo>
                    <a:pt x="8" y="38"/>
                  </a:lnTo>
                  <a:lnTo>
                    <a:pt x="8" y="38"/>
                  </a:lnTo>
                  <a:lnTo>
                    <a:pt x="12" y="37"/>
                  </a:lnTo>
                  <a:lnTo>
                    <a:pt x="12" y="36"/>
                  </a:lnTo>
                  <a:lnTo>
                    <a:pt x="12" y="35"/>
                  </a:lnTo>
                  <a:lnTo>
                    <a:pt x="11" y="33"/>
                  </a:lnTo>
                  <a:lnTo>
                    <a:pt x="10" y="31"/>
                  </a:lnTo>
                  <a:lnTo>
                    <a:pt x="9" y="28"/>
                  </a:lnTo>
                  <a:lnTo>
                    <a:pt x="8" y="24"/>
                  </a:lnTo>
                  <a:lnTo>
                    <a:pt x="7" y="21"/>
                  </a:lnTo>
                  <a:lnTo>
                    <a:pt x="6" y="17"/>
                  </a:lnTo>
                  <a:lnTo>
                    <a:pt x="6" y="14"/>
                  </a:lnTo>
                  <a:lnTo>
                    <a:pt x="5" y="11"/>
                  </a:lnTo>
                  <a:lnTo>
                    <a:pt x="4" y="8"/>
                  </a:lnTo>
                  <a:lnTo>
                    <a:pt x="4" y="6"/>
                  </a:lnTo>
                  <a:lnTo>
                    <a:pt x="5" y="4"/>
                  </a:lnTo>
                  <a:lnTo>
                    <a:pt x="4" y="4"/>
                  </a:lnTo>
                  <a:lnTo>
                    <a:pt x="4" y="5"/>
                  </a:lnTo>
                  <a:lnTo>
                    <a:pt x="4" y="5"/>
                  </a:lnTo>
                  <a:lnTo>
                    <a:pt x="4" y="5"/>
                  </a:lnTo>
                  <a:lnTo>
                    <a:pt x="6" y="1"/>
                  </a:lnTo>
                  <a:close/>
                </a:path>
              </a:pathLst>
            </a:custGeom>
            <a:solidFill>
              <a:srgbClr val="000000"/>
            </a:solidFill>
            <a:ln w="9525">
              <a:noFill/>
              <a:round/>
              <a:headEnd/>
              <a:tailEnd/>
            </a:ln>
          </p:spPr>
          <p:txBody>
            <a:bodyPr/>
            <a:lstStyle/>
            <a:p>
              <a:endParaRPr lang="ru-RU"/>
            </a:p>
          </p:txBody>
        </p:sp>
        <p:sp>
          <p:nvSpPr>
            <p:cNvPr id="17" name="Freeform 240"/>
            <p:cNvSpPr>
              <a:spLocks/>
            </p:cNvSpPr>
            <p:nvPr/>
          </p:nvSpPr>
          <p:spPr bwMode="auto">
            <a:xfrm>
              <a:off x="1550" y="2203"/>
              <a:ext cx="27" cy="47"/>
            </a:xfrm>
            <a:custGeom>
              <a:avLst/>
              <a:gdLst/>
              <a:ahLst/>
              <a:cxnLst>
                <a:cxn ang="0">
                  <a:pos x="27" y="45"/>
                </a:cxn>
                <a:cxn ang="0">
                  <a:pos x="27" y="45"/>
                </a:cxn>
                <a:cxn ang="0">
                  <a:pos x="25" y="41"/>
                </a:cxn>
                <a:cxn ang="0">
                  <a:pos x="24" y="38"/>
                </a:cxn>
                <a:cxn ang="0">
                  <a:pos x="22" y="34"/>
                </a:cxn>
                <a:cxn ang="0">
                  <a:pos x="21" y="31"/>
                </a:cxn>
                <a:cxn ang="0">
                  <a:pos x="19" y="28"/>
                </a:cxn>
                <a:cxn ang="0">
                  <a:pos x="18" y="24"/>
                </a:cxn>
                <a:cxn ang="0">
                  <a:pos x="16" y="21"/>
                </a:cxn>
                <a:cxn ang="0">
                  <a:pos x="15" y="18"/>
                </a:cxn>
                <a:cxn ang="0">
                  <a:pos x="14" y="15"/>
                </a:cxn>
                <a:cxn ang="0">
                  <a:pos x="13" y="12"/>
                </a:cxn>
                <a:cxn ang="0">
                  <a:pos x="11" y="10"/>
                </a:cxn>
                <a:cxn ang="0">
                  <a:pos x="10" y="7"/>
                </a:cxn>
                <a:cxn ang="0">
                  <a:pos x="8" y="5"/>
                </a:cxn>
                <a:cxn ang="0">
                  <a:pos x="7" y="3"/>
                </a:cxn>
                <a:cxn ang="0">
                  <a:pos x="5" y="1"/>
                </a:cxn>
                <a:cxn ang="0">
                  <a:pos x="2" y="0"/>
                </a:cxn>
                <a:cxn ang="0">
                  <a:pos x="0" y="4"/>
                </a:cxn>
                <a:cxn ang="0">
                  <a:pos x="2" y="5"/>
                </a:cxn>
                <a:cxn ang="0">
                  <a:pos x="3" y="6"/>
                </a:cxn>
                <a:cxn ang="0">
                  <a:pos x="5" y="7"/>
                </a:cxn>
                <a:cxn ang="0">
                  <a:pos x="6" y="10"/>
                </a:cxn>
                <a:cxn ang="0">
                  <a:pos x="7" y="12"/>
                </a:cxn>
                <a:cxn ang="0">
                  <a:pos x="8" y="14"/>
                </a:cxn>
                <a:cxn ang="0">
                  <a:pos x="9" y="17"/>
                </a:cxn>
                <a:cxn ang="0">
                  <a:pos x="11" y="20"/>
                </a:cxn>
                <a:cxn ang="0">
                  <a:pos x="12" y="23"/>
                </a:cxn>
                <a:cxn ang="0">
                  <a:pos x="13" y="26"/>
                </a:cxn>
                <a:cxn ang="0">
                  <a:pos x="15" y="30"/>
                </a:cxn>
                <a:cxn ang="0">
                  <a:pos x="16" y="33"/>
                </a:cxn>
                <a:cxn ang="0">
                  <a:pos x="18" y="36"/>
                </a:cxn>
                <a:cxn ang="0">
                  <a:pos x="19" y="40"/>
                </a:cxn>
                <a:cxn ang="0">
                  <a:pos x="21" y="44"/>
                </a:cxn>
                <a:cxn ang="0">
                  <a:pos x="23" y="47"/>
                </a:cxn>
                <a:cxn ang="0">
                  <a:pos x="23" y="47"/>
                </a:cxn>
                <a:cxn ang="0">
                  <a:pos x="27" y="45"/>
                </a:cxn>
              </a:cxnLst>
              <a:rect l="0" t="0" r="r" b="b"/>
              <a:pathLst>
                <a:path w="27" h="47">
                  <a:moveTo>
                    <a:pt x="27" y="45"/>
                  </a:moveTo>
                  <a:lnTo>
                    <a:pt x="27" y="45"/>
                  </a:lnTo>
                  <a:lnTo>
                    <a:pt x="25" y="41"/>
                  </a:lnTo>
                  <a:lnTo>
                    <a:pt x="24" y="38"/>
                  </a:lnTo>
                  <a:lnTo>
                    <a:pt x="22" y="34"/>
                  </a:lnTo>
                  <a:lnTo>
                    <a:pt x="21" y="31"/>
                  </a:lnTo>
                  <a:lnTo>
                    <a:pt x="19" y="28"/>
                  </a:lnTo>
                  <a:lnTo>
                    <a:pt x="18" y="24"/>
                  </a:lnTo>
                  <a:lnTo>
                    <a:pt x="16" y="21"/>
                  </a:lnTo>
                  <a:lnTo>
                    <a:pt x="15" y="18"/>
                  </a:lnTo>
                  <a:lnTo>
                    <a:pt x="14" y="15"/>
                  </a:lnTo>
                  <a:lnTo>
                    <a:pt x="13" y="12"/>
                  </a:lnTo>
                  <a:lnTo>
                    <a:pt x="11" y="10"/>
                  </a:lnTo>
                  <a:lnTo>
                    <a:pt x="10" y="7"/>
                  </a:lnTo>
                  <a:lnTo>
                    <a:pt x="8" y="5"/>
                  </a:lnTo>
                  <a:lnTo>
                    <a:pt x="7" y="3"/>
                  </a:lnTo>
                  <a:lnTo>
                    <a:pt x="5" y="1"/>
                  </a:lnTo>
                  <a:lnTo>
                    <a:pt x="2" y="0"/>
                  </a:lnTo>
                  <a:lnTo>
                    <a:pt x="0" y="4"/>
                  </a:lnTo>
                  <a:lnTo>
                    <a:pt x="2" y="5"/>
                  </a:lnTo>
                  <a:lnTo>
                    <a:pt x="3" y="6"/>
                  </a:lnTo>
                  <a:lnTo>
                    <a:pt x="5" y="7"/>
                  </a:lnTo>
                  <a:lnTo>
                    <a:pt x="6" y="10"/>
                  </a:lnTo>
                  <a:lnTo>
                    <a:pt x="7" y="12"/>
                  </a:lnTo>
                  <a:lnTo>
                    <a:pt x="8" y="14"/>
                  </a:lnTo>
                  <a:lnTo>
                    <a:pt x="9" y="17"/>
                  </a:lnTo>
                  <a:lnTo>
                    <a:pt x="11" y="20"/>
                  </a:lnTo>
                  <a:lnTo>
                    <a:pt x="12" y="23"/>
                  </a:lnTo>
                  <a:lnTo>
                    <a:pt x="13" y="26"/>
                  </a:lnTo>
                  <a:lnTo>
                    <a:pt x="15" y="30"/>
                  </a:lnTo>
                  <a:lnTo>
                    <a:pt x="16" y="33"/>
                  </a:lnTo>
                  <a:lnTo>
                    <a:pt x="18" y="36"/>
                  </a:lnTo>
                  <a:lnTo>
                    <a:pt x="19" y="40"/>
                  </a:lnTo>
                  <a:lnTo>
                    <a:pt x="21" y="44"/>
                  </a:lnTo>
                  <a:lnTo>
                    <a:pt x="23" y="47"/>
                  </a:lnTo>
                  <a:lnTo>
                    <a:pt x="23" y="47"/>
                  </a:lnTo>
                  <a:lnTo>
                    <a:pt x="27" y="45"/>
                  </a:lnTo>
                  <a:close/>
                </a:path>
              </a:pathLst>
            </a:custGeom>
            <a:solidFill>
              <a:srgbClr val="000000"/>
            </a:solidFill>
            <a:ln w="9525">
              <a:noFill/>
              <a:round/>
              <a:headEnd/>
              <a:tailEnd/>
            </a:ln>
          </p:spPr>
          <p:txBody>
            <a:bodyPr/>
            <a:lstStyle/>
            <a:p>
              <a:endParaRPr lang="ru-RU"/>
            </a:p>
          </p:txBody>
        </p:sp>
        <p:sp>
          <p:nvSpPr>
            <p:cNvPr id="18" name="Freeform 241"/>
            <p:cNvSpPr>
              <a:spLocks/>
            </p:cNvSpPr>
            <p:nvPr/>
          </p:nvSpPr>
          <p:spPr bwMode="auto">
            <a:xfrm>
              <a:off x="1573" y="2248"/>
              <a:ext cx="22" cy="27"/>
            </a:xfrm>
            <a:custGeom>
              <a:avLst/>
              <a:gdLst/>
              <a:ahLst/>
              <a:cxnLst>
                <a:cxn ang="0">
                  <a:pos x="21" y="25"/>
                </a:cxn>
                <a:cxn ang="0">
                  <a:pos x="20" y="23"/>
                </a:cxn>
                <a:cxn ang="0">
                  <a:pos x="20" y="23"/>
                </a:cxn>
                <a:cxn ang="0">
                  <a:pos x="20" y="22"/>
                </a:cxn>
                <a:cxn ang="0">
                  <a:pos x="18" y="21"/>
                </a:cxn>
                <a:cxn ang="0">
                  <a:pos x="17" y="19"/>
                </a:cxn>
                <a:cxn ang="0">
                  <a:pos x="14" y="16"/>
                </a:cxn>
                <a:cxn ang="0">
                  <a:pos x="12" y="12"/>
                </a:cxn>
                <a:cxn ang="0">
                  <a:pos x="8" y="7"/>
                </a:cxn>
                <a:cxn ang="0">
                  <a:pos x="4" y="0"/>
                </a:cxn>
                <a:cxn ang="0">
                  <a:pos x="0" y="2"/>
                </a:cxn>
                <a:cxn ang="0">
                  <a:pos x="4" y="9"/>
                </a:cxn>
                <a:cxn ang="0">
                  <a:pos x="7" y="14"/>
                </a:cxn>
                <a:cxn ang="0">
                  <a:pos x="10" y="19"/>
                </a:cxn>
                <a:cxn ang="0">
                  <a:pos x="13" y="22"/>
                </a:cxn>
                <a:cxn ang="0">
                  <a:pos x="15" y="24"/>
                </a:cxn>
                <a:cxn ang="0">
                  <a:pos x="16" y="25"/>
                </a:cxn>
                <a:cxn ang="0">
                  <a:pos x="17" y="26"/>
                </a:cxn>
                <a:cxn ang="0">
                  <a:pos x="17" y="27"/>
                </a:cxn>
                <a:cxn ang="0">
                  <a:pos x="17" y="24"/>
                </a:cxn>
                <a:cxn ang="0">
                  <a:pos x="21" y="25"/>
                </a:cxn>
                <a:cxn ang="0">
                  <a:pos x="22" y="24"/>
                </a:cxn>
                <a:cxn ang="0">
                  <a:pos x="20" y="23"/>
                </a:cxn>
                <a:cxn ang="0">
                  <a:pos x="21" y="25"/>
                </a:cxn>
              </a:cxnLst>
              <a:rect l="0" t="0" r="r" b="b"/>
              <a:pathLst>
                <a:path w="22" h="27">
                  <a:moveTo>
                    <a:pt x="21" y="25"/>
                  </a:moveTo>
                  <a:lnTo>
                    <a:pt x="20" y="23"/>
                  </a:lnTo>
                  <a:lnTo>
                    <a:pt x="20" y="23"/>
                  </a:lnTo>
                  <a:lnTo>
                    <a:pt x="20" y="22"/>
                  </a:lnTo>
                  <a:lnTo>
                    <a:pt x="18" y="21"/>
                  </a:lnTo>
                  <a:lnTo>
                    <a:pt x="17" y="19"/>
                  </a:lnTo>
                  <a:lnTo>
                    <a:pt x="14" y="16"/>
                  </a:lnTo>
                  <a:lnTo>
                    <a:pt x="12" y="12"/>
                  </a:lnTo>
                  <a:lnTo>
                    <a:pt x="8" y="7"/>
                  </a:lnTo>
                  <a:lnTo>
                    <a:pt x="4" y="0"/>
                  </a:lnTo>
                  <a:lnTo>
                    <a:pt x="0" y="2"/>
                  </a:lnTo>
                  <a:lnTo>
                    <a:pt x="4" y="9"/>
                  </a:lnTo>
                  <a:lnTo>
                    <a:pt x="7" y="14"/>
                  </a:lnTo>
                  <a:lnTo>
                    <a:pt x="10" y="19"/>
                  </a:lnTo>
                  <a:lnTo>
                    <a:pt x="13" y="22"/>
                  </a:lnTo>
                  <a:lnTo>
                    <a:pt x="15" y="24"/>
                  </a:lnTo>
                  <a:lnTo>
                    <a:pt x="16" y="25"/>
                  </a:lnTo>
                  <a:lnTo>
                    <a:pt x="17" y="26"/>
                  </a:lnTo>
                  <a:lnTo>
                    <a:pt x="17" y="27"/>
                  </a:lnTo>
                  <a:lnTo>
                    <a:pt x="17" y="24"/>
                  </a:lnTo>
                  <a:lnTo>
                    <a:pt x="21" y="25"/>
                  </a:lnTo>
                  <a:lnTo>
                    <a:pt x="22" y="24"/>
                  </a:lnTo>
                  <a:lnTo>
                    <a:pt x="20" y="23"/>
                  </a:lnTo>
                  <a:lnTo>
                    <a:pt x="21" y="25"/>
                  </a:lnTo>
                  <a:close/>
                </a:path>
              </a:pathLst>
            </a:custGeom>
            <a:solidFill>
              <a:srgbClr val="000000"/>
            </a:solidFill>
            <a:ln w="9525">
              <a:noFill/>
              <a:round/>
              <a:headEnd/>
              <a:tailEnd/>
            </a:ln>
          </p:spPr>
          <p:txBody>
            <a:bodyPr/>
            <a:lstStyle/>
            <a:p>
              <a:endParaRPr lang="ru-RU"/>
            </a:p>
          </p:txBody>
        </p:sp>
        <p:sp>
          <p:nvSpPr>
            <p:cNvPr id="19" name="Freeform 242"/>
            <p:cNvSpPr>
              <a:spLocks/>
            </p:cNvSpPr>
            <p:nvPr/>
          </p:nvSpPr>
          <p:spPr bwMode="auto">
            <a:xfrm>
              <a:off x="1590" y="2272"/>
              <a:ext cx="12" cy="15"/>
            </a:xfrm>
            <a:custGeom>
              <a:avLst/>
              <a:gdLst/>
              <a:ahLst/>
              <a:cxnLst>
                <a:cxn ang="0">
                  <a:pos x="12" y="11"/>
                </a:cxn>
                <a:cxn ang="0">
                  <a:pos x="12" y="11"/>
                </a:cxn>
                <a:cxn ang="0">
                  <a:pos x="9" y="9"/>
                </a:cxn>
                <a:cxn ang="0">
                  <a:pos x="7" y="7"/>
                </a:cxn>
                <a:cxn ang="0">
                  <a:pos x="6" y="5"/>
                </a:cxn>
                <a:cxn ang="0">
                  <a:pos x="5" y="3"/>
                </a:cxn>
                <a:cxn ang="0">
                  <a:pos x="5" y="2"/>
                </a:cxn>
                <a:cxn ang="0">
                  <a:pos x="4" y="1"/>
                </a:cxn>
                <a:cxn ang="0">
                  <a:pos x="4" y="1"/>
                </a:cxn>
                <a:cxn ang="0">
                  <a:pos x="4" y="1"/>
                </a:cxn>
                <a:cxn ang="0">
                  <a:pos x="0" y="0"/>
                </a:cxn>
                <a:cxn ang="0">
                  <a:pos x="0" y="1"/>
                </a:cxn>
                <a:cxn ang="0">
                  <a:pos x="0" y="2"/>
                </a:cxn>
                <a:cxn ang="0">
                  <a:pos x="0" y="4"/>
                </a:cxn>
                <a:cxn ang="0">
                  <a:pos x="1" y="6"/>
                </a:cxn>
                <a:cxn ang="0">
                  <a:pos x="2" y="8"/>
                </a:cxn>
                <a:cxn ang="0">
                  <a:pos x="4" y="10"/>
                </a:cxn>
                <a:cxn ang="0">
                  <a:pos x="7" y="12"/>
                </a:cxn>
                <a:cxn ang="0">
                  <a:pos x="10" y="15"/>
                </a:cxn>
                <a:cxn ang="0">
                  <a:pos x="10" y="15"/>
                </a:cxn>
                <a:cxn ang="0">
                  <a:pos x="12" y="11"/>
                </a:cxn>
              </a:cxnLst>
              <a:rect l="0" t="0" r="r" b="b"/>
              <a:pathLst>
                <a:path w="12" h="15">
                  <a:moveTo>
                    <a:pt x="12" y="11"/>
                  </a:moveTo>
                  <a:lnTo>
                    <a:pt x="12" y="11"/>
                  </a:lnTo>
                  <a:lnTo>
                    <a:pt x="9" y="9"/>
                  </a:lnTo>
                  <a:lnTo>
                    <a:pt x="7" y="7"/>
                  </a:lnTo>
                  <a:lnTo>
                    <a:pt x="6" y="5"/>
                  </a:lnTo>
                  <a:lnTo>
                    <a:pt x="5" y="3"/>
                  </a:lnTo>
                  <a:lnTo>
                    <a:pt x="5" y="2"/>
                  </a:lnTo>
                  <a:lnTo>
                    <a:pt x="4" y="1"/>
                  </a:lnTo>
                  <a:lnTo>
                    <a:pt x="4" y="1"/>
                  </a:lnTo>
                  <a:lnTo>
                    <a:pt x="4" y="1"/>
                  </a:lnTo>
                  <a:lnTo>
                    <a:pt x="0" y="0"/>
                  </a:lnTo>
                  <a:lnTo>
                    <a:pt x="0" y="1"/>
                  </a:lnTo>
                  <a:lnTo>
                    <a:pt x="0" y="2"/>
                  </a:lnTo>
                  <a:lnTo>
                    <a:pt x="0" y="4"/>
                  </a:lnTo>
                  <a:lnTo>
                    <a:pt x="1" y="6"/>
                  </a:lnTo>
                  <a:lnTo>
                    <a:pt x="2" y="8"/>
                  </a:lnTo>
                  <a:lnTo>
                    <a:pt x="4" y="10"/>
                  </a:lnTo>
                  <a:lnTo>
                    <a:pt x="7" y="12"/>
                  </a:lnTo>
                  <a:lnTo>
                    <a:pt x="10" y="15"/>
                  </a:lnTo>
                  <a:lnTo>
                    <a:pt x="10" y="15"/>
                  </a:lnTo>
                  <a:lnTo>
                    <a:pt x="12" y="11"/>
                  </a:lnTo>
                  <a:close/>
                </a:path>
              </a:pathLst>
            </a:custGeom>
            <a:solidFill>
              <a:srgbClr val="000000"/>
            </a:solidFill>
            <a:ln w="9525">
              <a:noFill/>
              <a:round/>
              <a:headEnd/>
              <a:tailEnd/>
            </a:ln>
          </p:spPr>
          <p:txBody>
            <a:bodyPr/>
            <a:lstStyle/>
            <a:p>
              <a:endParaRPr lang="ru-RU"/>
            </a:p>
          </p:txBody>
        </p:sp>
        <p:sp>
          <p:nvSpPr>
            <p:cNvPr id="20" name="Freeform 243"/>
            <p:cNvSpPr>
              <a:spLocks/>
            </p:cNvSpPr>
            <p:nvPr/>
          </p:nvSpPr>
          <p:spPr bwMode="auto">
            <a:xfrm>
              <a:off x="1600" y="2257"/>
              <a:ext cx="9" cy="30"/>
            </a:xfrm>
            <a:custGeom>
              <a:avLst/>
              <a:gdLst/>
              <a:ahLst/>
              <a:cxnLst>
                <a:cxn ang="0">
                  <a:pos x="2" y="0"/>
                </a:cxn>
                <a:cxn ang="0">
                  <a:pos x="2" y="1"/>
                </a:cxn>
                <a:cxn ang="0">
                  <a:pos x="2" y="2"/>
                </a:cxn>
                <a:cxn ang="0">
                  <a:pos x="2" y="3"/>
                </a:cxn>
                <a:cxn ang="0">
                  <a:pos x="2" y="4"/>
                </a:cxn>
                <a:cxn ang="0">
                  <a:pos x="3" y="7"/>
                </a:cxn>
                <a:cxn ang="0">
                  <a:pos x="3" y="9"/>
                </a:cxn>
                <a:cxn ang="0">
                  <a:pos x="4" y="11"/>
                </a:cxn>
                <a:cxn ang="0">
                  <a:pos x="4" y="14"/>
                </a:cxn>
                <a:cxn ang="0">
                  <a:pos x="4" y="16"/>
                </a:cxn>
                <a:cxn ang="0">
                  <a:pos x="4" y="19"/>
                </a:cxn>
                <a:cxn ang="0">
                  <a:pos x="4" y="21"/>
                </a:cxn>
                <a:cxn ang="0">
                  <a:pos x="4" y="24"/>
                </a:cxn>
                <a:cxn ang="0">
                  <a:pos x="4" y="25"/>
                </a:cxn>
                <a:cxn ang="0">
                  <a:pos x="3" y="26"/>
                </a:cxn>
                <a:cxn ang="0">
                  <a:pos x="3" y="26"/>
                </a:cxn>
                <a:cxn ang="0">
                  <a:pos x="3" y="26"/>
                </a:cxn>
                <a:cxn ang="0">
                  <a:pos x="2" y="26"/>
                </a:cxn>
                <a:cxn ang="0">
                  <a:pos x="0" y="30"/>
                </a:cxn>
                <a:cxn ang="0">
                  <a:pos x="3" y="30"/>
                </a:cxn>
                <a:cxn ang="0">
                  <a:pos x="5" y="30"/>
                </a:cxn>
                <a:cxn ang="0">
                  <a:pos x="7" y="29"/>
                </a:cxn>
                <a:cxn ang="0">
                  <a:pos x="9" y="27"/>
                </a:cxn>
                <a:cxn ang="0">
                  <a:pos x="9" y="24"/>
                </a:cxn>
                <a:cxn ang="0">
                  <a:pos x="9" y="21"/>
                </a:cxn>
                <a:cxn ang="0">
                  <a:pos x="9" y="19"/>
                </a:cxn>
                <a:cxn ang="0">
                  <a:pos x="9" y="16"/>
                </a:cxn>
                <a:cxn ang="0">
                  <a:pos x="9" y="13"/>
                </a:cxn>
                <a:cxn ang="0">
                  <a:pos x="9" y="10"/>
                </a:cxn>
                <a:cxn ang="0">
                  <a:pos x="8" y="8"/>
                </a:cxn>
                <a:cxn ang="0">
                  <a:pos x="8" y="5"/>
                </a:cxn>
                <a:cxn ang="0">
                  <a:pos x="7" y="4"/>
                </a:cxn>
                <a:cxn ang="0">
                  <a:pos x="7" y="2"/>
                </a:cxn>
                <a:cxn ang="0">
                  <a:pos x="7" y="1"/>
                </a:cxn>
                <a:cxn ang="0">
                  <a:pos x="7" y="1"/>
                </a:cxn>
                <a:cxn ang="0">
                  <a:pos x="7" y="2"/>
                </a:cxn>
                <a:cxn ang="0">
                  <a:pos x="2" y="0"/>
                </a:cxn>
                <a:cxn ang="0">
                  <a:pos x="2" y="1"/>
                </a:cxn>
                <a:cxn ang="0">
                  <a:pos x="2" y="1"/>
                </a:cxn>
                <a:cxn ang="0">
                  <a:pos x="2" y="0"/>
                </a:cxn>
              </a:cxnLst>
              <a:rect l="0" t="0" r="r" b="b"/>
              <a:pathLst>
                <a:path w="9" h="30">
                  <a:moveTo>
                    <a:pt x="2" y="0"/>
                  </a:moveTo>
                  <a:lnTo>
                    <a:pt x="2" y="1"/>
                  </a:lnTo>
                  <a:lnTo>
                    <a:pt x="2" y="2"/>
                  </a:lnTo>
                  <a:lnTo>
                    <a:pt x="2" y="3"/>
                  </a:lnTo>
                  <a:lnTo>
                    <a:pt x="2" y="4"/>
                  </a:lnTo>
                  <a:lnTo>
                    <a:pt x="3" y="7"/>
                  </a:lnTo>
                  <a:lnTo>
                    <a:pt x="3" y="9"/>
                  </a:lnTo>
                  <a:lnTo>
                    <a:pt x="4" y="11"/>
                  </a:lnTo>
                  <a:lnTo>
                    <a:pt x="4" y="14"/>
                  </a:lnTo>
                  <a:lnTo>
                    <a:pt x="4" y="16"/>
                  </a:lnTo>
                  <a:lnTo>
                    <a:pt x="4" y="19"/>
                  </a:lnTo>
                  <a:lnTo>
                    <a:pt x="4" y="21"/>
                  </a:lnTo>
                  <a:lnTo>
                    <a:pt x="4" y="24"/>
                  </a:lnTo>
                  <a:lnTo>
                    <a:pt x="4" y="25"/>
                  </a:lnTo>
                  <a:lnTo>
                    <a:pt x="3" y="26"/>
                  </a:lnTo>
                  <a:lnTo>
                    <a:pt x="3" y="26"/>
                  </a:lnTo>
                  <a:lnTo>
                    <a:pt x="3" y="26"/>
                  </a:lnTo>
                  <a:lnTo>
                    <a:pt x="2" y="26"/>
                  </a:lnTo>
                  <a:lnTo>
                    <a:pt x="0" y="30"/>
                  </a:lnTo>
                  <a:lnTo>
                    <a:pt x="3" y="30"/>
                  </a:lnTo>
                  <a:lnTo>
                    <a:pt x="5" y="30"/>
                  </a:lnTo>
                  <a:lnTo>
                    <a:pt x="7" y="29"/>
                  </a:lnTo>
                  <a:lnTo>
                    <a:pt x="9" y="27"/>
                  </a:lnTo>
                  <a:lnTo>
                    <a:pt x="9" y="24"/>
                  </a:lnTo>
                  <a:lnTo>
                    <a:pt x="9" y="21"/>
                  </a:lnTo>
                  <a:lnTo>
                    <a:pt x="9" y="19"/>
                  </a:lnTo>
                  <a:lnTo>
                    <a:pt x="9" y="16"/>
                  </a:lnTo>
                  <a:lnTo>
                    <a:pt x="9" y="13"/>
                  </a:lnTo>
                  <a:lnTo>
                    <a:pt x="9" y="10"/>
                  </a:lnTo>
                  <a:lnTo>
                    <a:pt x="8" y="8"/>
                  </a:lnTo>
                  <a:lnTo>
                    <a:pt x="8" y="5"/>
                  </a:lnTo>
                  <a:lnTo>
                    <a:pt x="7" y="4"/>
                  </a:lnTo>
                  <a:lnTo>
                    <a:pt x="7" y="2"/>
                  </a:lnTo>
                  <a:lnTo>
                    <a:pt x="7" y="1"/>
                  </a:lnTo>
                  <a:lnTo>
                    <a:pt x="7" y="1"/>
                  </a:lnTo>
                  <a:lnTo>
                    <a:pt x="7" y="2"/>
                  </a:lnTo>
                  <a:lnTo>
                    <a:pt x="2" y="0"/>
                  </a:lnTo>
                  <a:lnTo>
                    <a:pt x="2" y="1"/>
                  </a:lnTo>
                  <a:lnTo>
                    <a:pt x="2" y="1"/>
                  </a:lnTo>
                  <a:lnTo>
                    <a:pt x="2" y="0"/>
                  </a:lnTo>
                  <a:close/>
                </a:path>
              </a:pathLst>
            </a:custGeom>
            <a:solidFill>
              <a:srgbClr val="000000"/>
            </a:solidFill>
            <a:ln w="9525">
              <a:noFill/>
              <a:round/>
              <a:headEnd/>
              <a:tailEnd/>
            </a:ln>
          </p:spPr>
          <p:txBody>
            <a:bodyPr/>
            <a:lstStyle/>
            <a:p>
              <a:endParaRPr lang="ru-RU"/>
            </a:p>
          </p:txBody>
        </p:sp>
        <p:sp>
          <p:nvSpPr>
            <p:cNvPr id="21" name="Freeform 244"/>
            <p:cNvSpPr>
              <a:spLocks/>
            </p:cNvSpPr>
            <p:nvPr/>
          </p:nvSpPr>
          <p:spPr bwMode="auto">
            <a:xfrm>
              <a:off x="1602" y="2236"/>
              <a:ext cx="21" cy="23"/>
            </a:xfrm>
            <a:custGeom>
              <a:avLst/>
              <a:gdLst/>
              <a:ahLst/>
              <a:cxnLst>
                <a:cxn ang="0">
                  <a:pos x="21" y="5"/>
                </a:cxn>
                <a:cxn ang="0">
                  <a:pos x="21" y="5"/>
                </a:cxn>
                <a:cxn ang="0">
                  <a:pos x="19" y="3"/>
                </a:cxn>
                <a:cxn ang="0">
                  <a:pos x="17" y="1"/>
                </a:cxn>
                <a:cxn ang="0">
                  <a:pos x="14" y="0"/>
                </a:cxn>
                <a:cxn ang="0">
                  <a:pos x="12" y="1"/>
                </a:cxn>
                <a:cxn ang="0">
                  <a:pos x="10" y="2"/>
                </a:cxn>
                <a:cxn ang="0">
                  <a:pos x="9" y="3"/>
                </a:cxn>
                <a:cxn ang="0">
                  <a:pos x="7" y="5"/>
                </a:cxn>
                <a:cxn ang="0">
                  <a:pos x="6" y="8"/>
                </a:cxn>
                <a:cxn ang="0">
                  <a:pos x="4" y="10"/>
                </a:cxn>
                <a:cxn ang="0">
                  <a:pos x="3" y="12"/>
                </a:cxn>
                <a:cxn ang="0">
                  <a:pos x="2" y="15"/>
                </a:cxn>
                <a:cxn ang="0">
                  <a:pos x="2" y="17"/>
                </a:cxn>
                <a:cxn ang="0">
                  <a:pos x="1" y="19"/>
                </a:cxn>
                <a:cxn ang="0">
                  <a:pos x="0" y="20"/>
                </a:cxn>
                <a:cxn ang="0">
                  <a:pos x="0" y="21"/>
                </a:cxn>
                <a:cxn ang="0">
                  <a:pos x="0" y="21"/>
                </a:cxn>
                <a:cxn ang="0">
                  <a:pos x="5" y="23"/>
                </a:cxn>
                <a:cxn ang="0">
                  <a:pos x="5" y="22"/>
                </a:cxn>
                <a:cxn ang="0">
                  <a:pos x="5" y="22"/>
                </a:cxn>
                <a:cxn ang="0">
                  <a:pos x="6" y="20"/>
                </a:cxn>
                <a:cxn ang="0">
                  <a:pos x="6" y="19"/>
                </a:cxn>
                <a:cxn ang="0">
                  <a:pos x="7" y="17"/>
                </a:cxn>
                <a:cxn ang="0">
                  <a:pos x="8" y="14"/>
                </a:cxn>
                <a:cxn ang="0">
                  <a:pos x="9" y="12"/>
                </a:cxn>
                <a:cxn ang="0">
                  <a:pos x="10" y="10"/>
                </a:cxn>
                <a:cxn ang="0">
                  <a:pos x="11" y="8"/>
                </a:cxn>
                <a:cxn ang="0">
                  <a:pos x="12" y="7"/>
                </a:cxn>
                <a:cxn ang="0">
                  <a:pos x="13" y="5"/>
                </a:cxn>
                <a:cxn ang="0">
                  <a:pos x="14" y="5"/>
                </a:cxn>
                <a:cxn ang="0">
                  <a:pos x="14" y="5"/>
                </a:cxn>
                <a:cxn ang="0">
                  <a:pos x="15" y="5"/>
                </a:cxn>
                <a:cxn ang="0">
                  <a:pos x="15" y="5"/>
                </a:cxn>
                <a:cxn ang="0">
                  <a:pos x="16" y="7"/>
                </a:cxn>
                <a:cxn ang="0">
                  <a:pos x="16" y="7"/>
                </a:cxn>
                <a:cxn ang="0">
                  <a:pos x="21" y="5"/>
                </a:cxn>
              </a:cxnLst>
              <a:rect l="0" t="0" r="r" b="b"/>
              <a:pathLst>
                <a:path w="21" h="23">
                  <a:moveTo>
                    <a:pt x="21" y="5"/>
                  </a:moveTo>
                  <a:lnTo>
                    <a:pt x="21" y="5"/>
                  </a:lnTo>
                  <a:lnTo>
                    <a:pt x="19" y="3"/>
                  </a:lnTo>
                  <a:lnTo>
                    <a:pt x="17" y="1"/>
                  </a:lnTo>
                  <a:lnTo>
                    <a:pt x="14" y="0"/>
                  </a:lnTo>
                  <a:lnTo>
                    <a:pt x="12" y="1"/>
                  </a:lnTo>
                  <a:lnTo>
                    <a:pt x="10" y="2"/>
                  </a:lnTo>
                  <a:lnTo>
                    <a:pt x="9" y="3"/>
                  </a:lnTo>
                  <a:lnTo>
                    <a:pt x="7" y="5"/>
                  </a:lnTo>
                  <a:lnTo>
                    <a:pt x="6" y="8"/>
                  </a:lnTo>
                  <a:lnTo>
                    <a:pt x="4" y="10"/>
                  </a:lnTo>
                  <a:lnTo>
                    <a:pt x="3" y="12"/>
                  </a:lnTo>
                  <a:lnTo>
                    <a:pt x="2" y="15"/>
                  </a:lnTo>
                  <a:lnTo>
                    <a:pt x="2" y="17"/>
                  </a:lnTo>
                  <a:lnTo>
                    <a:pt x="1" y="19"/>
                  </a:lnTo>
                  <a:lnTo>
                    <a:pt x="0" y="20"/>
                  </a:lnTo>
                  <a:lnTo>
                    <a:pt x="0" y="21"/>
                  </a:lnTo>
                  <a:lnTo>
                    <a:pt x="0" y="21"/>
                  </a:lnTo>
                  <a:lnTo>
                    <a:pt x="5" y="23"/>
                  </a:lnTo>
                  <a:lnTo>
                    <a:pt x="5" y="22"/>
                  </a:lnTo>
                  <a:lnTo>
                    <a:pt x="5" y="22"/>
                  </a:lnTo>
                  <a:lnTo>
                    <a:pt x="6" y="20"/>
                  </a:lnTo>
                  <a:lnTo>
                    <a:pt x="6" y="19"/>
                  </a:lnTo>
                  <a:lnTo>
                    <a:pt x="7" y="17"/>
                  </a:lnTo>
                  <a:lnTo>
                    <a:pt x="8" y="14"/>
                  </a:lnTo>
                  <a:lnTo>
                    <a:pt x="9" y="12"/>
                  </a:lnTo>
                  <a:lnTo>
                    <a:pt x="10" y="10"/>
                  </a:lnTo>
                  <a:lnTo>
                    <a:pt x="11" y="8"/>
                  </a:lnTo>
                  <a:lnTo>
                    <a:pt x="12" y="7"/>
                  </a:lnTo>
                  <a:lnTo>
                    <a:pt x="13" y="5"/>
                  </a:lnTo>
                  <a:lnTo>
                    <a:pt x="14" y="5"/>
                  </a:lnTo>
                  <a:lnTo>
                    <a:pt x="14" y="5"/>
                  </a:lnTo>
                  <a:lnTo>
                    <a:pt x="15" y="5"/>
                  </a:lnTo>
                  <a:lnTo>
                    <a:pt x="15" y="5"/>
                  </a:lnTo>
                  <a:lnTo>
                    <a:pt x="16" y="7"/>
                  </a:lnTo>
                  <a:lnTo>
                    <a:pt x="16" y="7"/>
                  </a:lnTo>
                  <a:lnTo>
                    <a:pt x="21" y="5"/>
                  </a:lnTo>
                  <a:close/>
                </a:path>
              </a:pathLst>
            </a:custGeom>
            <a:solidFill>
              <a:srgbClr val="000000"/>
            </a:solidFill>
            <a:ln w="9525">
              <a:noFill/>
              <a:round/>
              <a:headEnd/>
              <a:tailEnd/>
            </a:ln>
          </p:spPr>
          <p:txBody>
            <a:bodyPr/>
            <a:lstStyle/>
            <a:p>
              <a:endParaRPr lang="ru-RU"/>
            </a:p>
          </p:txBody>
        </p:sp>
        <p:sp>
          <p:nvSpPr>
            <p:cNvPr id="22" name="Freeform 245"/>
            <p:cNvSpPr>
              <a:spLocks/>
            </p:cNvSpPr>
            <p:nvPr/>
          </p:nvSpPr>
          <p:spPr bwMode="auto">
            <a:xfrm>
              <a:off x="1618" y="2241"/>
              <a:ext cx="8" cy="52"/>
            </a:xfrm>
            <a:custGeom>
              <a:avLst/>
              <a:gdLst/>
              <a:ahLst/>
              <a:cxnLst>
                <a:cxn ang="0">
                  <a:pos x="5" y="52"/>
                </a:cxn>
                <a:cxn ang="0">
                  <a:pos x="5" y="52"/>
                </a:cxn>
                <a:cxn ang="0">
                  <a:pos x="5" y="47"/>
                </a:cxn>
                <a:cxn ang="0">
                  <a:pos x="5" y="43"/>
                </a:cxn>
                <a:cxn ang="0">
                  <a:pos x="5" y="39"/>
                </a:cxn>
                <a:cxn ang="0">
                  <a:pos x="5" y="35"/>
                </a:cxn>
                <a:cxn ang="0">
                  <a:pos x="6" y="31"/>
                </a:cxn>
                <a:cxn ang="0">
                  <a:pos x="6" y="28"/>
                </a:cxn>
                <a:cxn ang="0">
                  <a:pos x="6" y="26"/>
                </a:cxn>
                <a:cxn ang="0">
                  <a:pos x="7" y="23"/>
                </a:cxn>
                <a:cxn ang="0">
                  <a:pos x="8" y="20"/>
                </a:cxn>
                <a:cxn ang="0">
                  <a:pos x="8" y="17"/>
                </a:cxn>
                <a:cxn ang="0">
                  <a:pos x="8" y="15"/>
                </a:cxn>
                <a:cxn ang="0">
                  <a:pos x="8" y="12"/>
                </a:cxn>
                <a:cxn ang="0">
                  <a:pos x="8" y="9"/>
                </a:cxn>
                <a:cxn ang="0">
                  <a:pos x="7" y="6"/>
                </a:cxn>
                <a:cxn ang="0">
                  <a:pos x="6" y="3"/>
                </a:cxn>
                <a:cxn ang="0">
                  <a:pos x="5" y="0"/>
                </a:cxn>
                <a:cxn ang="0">
                  <a:pos x="0" y="2"/>
                </a:cxn>
                <a:cxn ang="0">
                  <a:pos x="2" y="5"/>
                </a:cxn>
                <a:cxn ang="0">
                  <a:pos x="3" y="7"/>
                </a:cxn>
                <a:cxn ang="0">
                  <a:pos x="3" y="10"/>
                </a:cxn>
                <a:cxn ang="0">
                  <a:pos x="3" y="12"/>
                </a:cxn>
                <a:cxn ang="0">
                  <a:pos x="3" y="15"/>
                </a:cxn>
                <a:cxn ang="0">
                  <a:pos x="3" y="17"/>
                </a:cxn>
                <a:cxn ang="0">
                  <a:pos x="3" y="19"/>
                </a:cxn>
                <a:cxn ang="0">
                  <a:pos x="2" y="22"/>
                </a:cxn>
                <a:cxn ang="0">
                  <a:pos x="2" y="25"/>
                </a:cxn>
                <a:cxn ang="0">
                  <a:pos x="1" y="28"/>
                </a:cxn>
                <a:cxn ang="0">
                  <a:pos x="1" y="31"/>
                </a:cxn>
                <a:cxn ang="0">
                  <a:pos x="0" y="34"/>
                </a:cxn>
                <a:cxn ang="0">
                  <a:pos x="0" y="38"/>
                </a:cxn>
                <a:cxn ang="0">
                  <a:pos x="0" y="43"/>
                </a:cxn>
                <a:cxn ang="0">
                  <a:pos x="0" y="47"/>
                </a:cxn>
                <a:cxn ang="0">
                  <a:pos x="0" y="52"/>
                </a:cxn>
                <a:cxn ang="0">
                  <a:pos x="0" y="52"/>
                </a:cxn>
                <a:cxn ang="0">
                  <a:pos x="5" y="52"/>
                </a:cxn>
              </a:cxnLst>
              <a:rect l="0" t="0" r="r" b="b"/>
              <a:pathLst>
                <a:path w="8" h="52">
                  <a:moveTo>
                    <a:pt x="5" y="52"/>
                  </a:moveTo>
                  <a:lnTo>
                    <a:pt x="5" y="52"/>
                  </a:lnTo>
                  <a:lnTo>
                    <a:pt x="5" y="47"/>
                  </a:lnTo>
                  <a:lnTo>
                    <a:pt x="5" y="43"/>
                  </a:lnTo>
                  <a:lnTo>
                    <a:pt x="5" y="39"/>
                  </a:lnTo>
                  <a:lnTo>
                    <a:pt x="5" y="35"/>
                  </a:lnTo>
                  <a:lnTo>
                    <a:pt x="6" y="31"/>
                  </a:lnTo>
                  <a:lnTo>
                    <a:pt x="6" y="28"/>
                  </a:lnTo>
                  <a:lnTo>
                    <a:pt x="6" y="26"/>
                  </a:lnTo>
                  <a:lnTo>
                    <a:pt x="7" y="23"/>
                  </a:lnTo>
                  <a:lnTo>
                    <a:pt x="8" y="20"/>
                  </a:lnTo>
                  <a:lnTo>
                    <a:pt x="8" y="17"/>
                  </a:lnTo>
                  <a:lnTo>
                    <a:pt x="8" y="15"/>
                  </a:lnTo>
                  <a:lnTo>
                    <a:pt x="8" y="12"/>
                  </a:lnTo>
                  <a:lnTo>
                    <a:pt x="8" y="9"/>
                  </a:lnTo>
                  <a:lnTo>
                    <a:pt x="7" y="6"/>
                  </a:lnTo>
                  <a:lnTo>
                    <a:pt x="6" y="3"/>
                  </a:lnTo>
                  <a:lnTo>
                    <a:pt x="5" y="0"/>
                  </a:lnTo>
                  <a:lnTo>
                    <a:pt x="0" y="2"/>
                  </a:lnTo>
                  <a:lnTo>
                    <a:pt x="2" y="5"/>
                  </a:lnTo>
                  <a:lnTo>
                    <a:pt x="3" y="7"/>
                  </a:lnTo>
                  <a:lnTo>
                    <a:pt x="3" y="10"/>
                  </a:lnTo>
                  <a:lnTo>
                    <a:pt x="3" y="12"/>
                  </a:lnTo>
                  <a:lnTo>
                    <a:pt x="3" y="15"/>
                  </a:lnTo>
                  <a:lnTo>
                    <a:pt x="3" y="17"/>
                  </a:lnTo>
                  <a:lnTo>
                    <a:pt x="3" y="19"/>
                  </a:lnTo>
                  <a:lnTo>
                    <a:pt x="2" y="22"/>
                  </a:lnTo>
                  <a:lnTo>
                    <a:pt x="2" y="25"/>
                  </a:lnTo>
                  <a:lnTo>
                    <a:pt x="1" y="28"/>
                  </a:lnTo>
                  <a:lnTo>
                    <a:pt x="1" y="31"/>
                  </a:lnTo>
                  <a:lnTo>
                    <a:pt x="0" y="34"/>
                  </a:lnTo>
                  <a:lnTo>
                    <a:pt x="0" y="38"/>
                  </a:lnTo>
                  <a:lnTo>
                    <a:pt x="0" y="43"/>
                  </a:lnTo>
                  <a:lnTo>
                    <a:pt x="0" y="47"/>
                  </a:lnTo>
                  <a:lnTo>
                    <a:pt x="0" y="52"/>
                  </a:lnTo>
                  <a:lnTo>
                    <a:pt x="0" y="52"/>
                  </a:lnTo>
                  <a:lnTo>
                    <a:pt x="5" y="52"/>
                  </a:lnTo>
                  <a:close/>
                </a:path>
              </a:pathLst>
            </a:custGeom>
            <a:solidFill>
              <a:srgbClr val="000000"/>
            </a:solidFill>
            <a:ln w="9525">
              <a:noFill/>
              <a:round/>
              <a:headEnd/>
              <a:tailEnd/>
            </a:ln>
          </p:spPr>
          <p:txBody>
            <a:bodyPr/>
            <a:lstStyle/>
            <a:p>
              <a:endParaRPr lang="ru-RU"/>
            </a:p>
          </p:txBody>
        </p:sp>
        <p:sp>
          <p:nvSpPr>
            <p:cNvPr id="23" name="Freeform 246"/>
            <p:cNvSpPr>
              <a:spLocks/>
            </p:cNvSpPr>
            <p:nvPr/>
          </p:nvSpPr>
          <p:spPr bwMode="auto">
            <a:xfrm>
              <a:off x="1613" y="2293"/>
              <a:ext cx="11" cy="46"/>
            </a:xfrm>
            <a:custGeom>
              <a:avLst/>
              <a:gdLst/>
              <a:ahLst/>
              <a:cxnLst>
                <a:cxn ang="0">
                  <a:pos x="5" y="46"/>
                </a:cxn>
                <a:cxn ang="0">
                  <a:pos x="5" y="46"/>
                </a:cxn>
                <a:cxn ang="0">
                  <a:pos x="5" y="46"/>
                </a:cxn>
                <a:cxn ang="0">
                  <a:pos x="5" y="45"/>
                </a:cxn>
                <a:cxn ang="0">
                  <a:pos x="6" y="44"/>
                </a:cxn>
                <a:cxn ang="0">
                  <a:pos x="6" y="43"/>
                </a:cxn>
                <a:cxn ang="0">
                  <a:pos x="7" y="41"/>
                </a:cxn>
                <a:cxn ang="0">
                  <a:pos x="8" y="39"/>
                </a:cxn>
                <a:cxn ang="0">
                  <a:pos x="8" y="36"/>
                </a:cxn>
                <a:cxn ang="0">
                  <a:pos x="8" y="33"/>
                </a:cxn>
                <a:cxn ang="0">
                  <a:pos x="9" y="30"/>
                </a:cxn>
                <a:cxn ang="0">
                  <a:pos x="9" y="27"/>
                </a:cxn>
                <a:cxn ang="0">
                  <a:pos x="10" y="24"/>
                </a:cxn>
                <a:cxn ang="0">
                  <a:pos x="10" y="19"/>
                </a:cxn>
                <a:cxn ang="0">
                  <a:pos x="11" y="15"/>
                </a:cxn>
                <a:cxn ang="0">
                  <a:pos x="11" y="10"/>
                </a:cxn>
                <a:cxn ang="0">
                  <a:pos x="10" y="5"/>
                </a:cxn>
                <a:cxn ang="0">
                  <a:pos x="10" y="0"/>
                </a:cxn>
                <a:cxn ang="0">
                  <a:pos x="5" y="0"/>
                </a:cxn>
                <a:cxn ang="0">
                  <a:pos x="5" y="5"/>
                </a:cxn>
                <a:cxn ang="0">
                  <a:pos x="6" y="10"/>
                </a:cxn>
                <a:cxn ang="0">
                  <a:pos x="6" y="15"/>
                </a:cxn>
                <a:cxn ang="0">
                  <a:pos x="5" y="19"/>
                </a:cxn>
                <a:cxn ang="0">
                  <a:pos x="5" y="23"/>
                </a:cxn>
                <a:cxn ang="0">
                  <a:pos x="5" y="27"/>
                </a:cxn>
                <a:cxn ang="0">
                  <a:pos x="4" y="30"/>
                </a:cxn>
                <a:cxn ang="0">
                  <a:pos x="4" y="33"/>
                </a:cxn>
                <a:cxn ang="0">
                  <a:pos x="3" y="36"/>
                </a:cxn>
                <a:cxn ang="0">
                  <a:pos x="2" y="38"/>
                </a:cxn>
                <a:cxn ang="0">
                  <a:pos x="2" y="40"/>
                </a:cxn>
                <a:cxn ang="0">
                  <a:pos x="2" y="41"/>
                </a:cxn>
                <a:cxn ang="0">
                  <a:pos x="1" y="43"/>
                </a:cxn>
                <a:cxn ang="0">
                  <a:pos x="1" y="43"/>
                </a:cxn>
                <a:cxn ang="0">
                  <a:pos x="1" y="44"/>
                </a:cxn>
                <a:cxn ang="0">
                  <a:pos x="1" y="44"/>
                </a:cxn>
                <a:cxn ang="0">
                  <a:pos x="0" y="45"/>
                </a:cxn>
                <a:cxn ang="0">
                  <a:pos x="1" y="44"/>
                </a:cxn>
                <a:cxn ang="0">
                  <a:pos x="1" y="44"/>
                </a:cxn>
                <a:cxn ang="0">
                  <a:pos x="0" y="45"/>
                </a:cxn>
                <a:cxn ang="0">
                  <a:pos x="5" y="46"/>
                </a:cxn>
              </a:cxnLst>
              <a:rect l="0" t="0" r="r" b="b"/>
              <a:pathLst>
                <a:path w="11" h="46">
                  <a:moveTo>
                    <a:pt x="5" y="46"/>
                  </a:moveTo>
                  <a:lnTo>
                    <a:pt x="5" y="46"/>
                  </a:lnTo>
                  <a:lnTo>
                    <a:pt x="5" y="46"/>
                  </a:lnTo>
                  <a:lnTo>
                    <a:pt x="5" y="45"/>
                  </a:lnTo>
                  <a:lnTo>
                    <a:pt x="6" y="44"/>
                  </a:lnTo>
                  <a:lnTo>
                    <a:pt x="6" y="43"/>
                  </a:lnTo>
                  <a:lnTo>
                    <a:pt x="7" y="41"/>
                  </a:lnTo>
                  <a:lnTo>
                    <a:pt x="8" y="39"/>
                  </a:lnTo>
                  <a:lnTo>
                    <a:pt x="8" y="36"/>
                  </a:lnTo>
                  <a:lnTo>
                    <a:pt x="8" y="33"/>
                  </a:lnTo>
                  <a:lnTo>
                    <a:pt x="9" y="30"/>
                  </a:lnTo>
                  <a:lnTo>
                    <a:pt x="9" y="27"/>
                  </a:lnTo>
                  <a:lnTo>
                    <a:pt x="10" y="24"/>
                  </a:lnTo>
                  <a:lnTo>
                    <a:pt x="10" y="19"/>
                  </a:lnTo>
                  <a:lnTo>
                    <a:pt x="11" y="15"/>
                  </a:lnTo>
                  <a:lnTo>
                    <a:pt x="11" y="10"/>
                  </a:lnTo>
                  <a:lnTo>
                    <a:pt x="10" y="5"/>
                  </a:lnTo>
                  <a:lnTo>
                    <a:pt x="10" y="0"/>
                  </a:lnTo>
                  <a:lnTo>
                    <a:pt x="5" y="0"/>
                  </a:lnTo>
                  <a:lnTo>
                    <a:pt x="5" y="5"/>
                  </a:lnTo>
                  <a:lnTo>
                    <a:pt x="6" y="10"/>
                  </a:lnTo>
                  <a:lnTo>
                    <a:pt x="6" y="15"/>
                  </a:lnTo>
                  <a:lnTo>
                    <a:pt x="5" y="19"/>
                  </a:lnTo>
                  <a:lnTo>
                    <a:pt x="5" y="23"/>
                  </a:lnTo>
                  <a:lnTo>
                    <a:pt x="5" y="27"/>
                  </a:lnTo>
                  <a:lnTo>
                    <a:pt x="4" y="30"/>
                  </a:lnTo>
                  <a:lnTo>
                    <a:pt x="4" y="33"/>
                  </a:lnTo>
                  <a:lnTo>
                    <a:pt x="3" y="36"/>
                  </a:lnTo>
                  <a:lnTo>
                    <a:pt x="2" y="38"/>
                  </a:lnTo>
                  <a:lnTo>
                    <a:pt x="2" y="40"/>
                  </a:lnTo>
                  <a:lnTo>
                    <a:pt x="2" y="41"/>
                  </a:lnTo>
                  <a:lnTo>
                    <a:pt x="1" y="43"/>
                  </a:lnTo>
                  <a:lnTo>
                    <a:pt x="1" y="43"/>
                  </a:lnTo>
                  <a:lnTo>
                    <a:pt x="1" y="44"/>
                  </a:lnTo>
                  <a:lnTo>
                    <a:pt x="1" y="44"/>
                  </a:lnTo>
                  <a:lnTo>
                    <a:pt x="0" y="45"/>
                  </a:lnTo>
                  <a:lnTo>
                    <a:pt x="1" y="44"/>
                  </a:lnTo>
                  <a:lnTo>
                    <a:pt x="1" y="44"/>
                  </a:lnTo>
                  <a:lnTo>
                    <a:pt x="0" y="45"/>
                  </a:lnTo>
                  <a:lnTo>
                    <a:pt x="5" y="46"/>
                  </a:lnTo>
                  <a:close/>
                </a:path>
              </a:pathLst>
            </a:custGeom>
            <a:solidFill>
              <a:srgbClr val="000000"/>
            </a:solidFill>
            <a:ln w="9525">
              <a:noFill/>
              <a:round/>
              <a:headEnd/>
              <a:tailEnd/>
            </a:ln>
          </p:spPr>
          <p:txBody>
            <a:bodyPr/>
            <a:lstStyle/>
            <a:p>
              <a:endParaRPr lang="ru-RU"/>
            </a:p>
          </p:txBody>
        </p:sp>
        <p:sp>
          <p:nvSpPr>
            <p:cNvPr id="24" name="Freeform 247"/>
            <p:cNvSpPr>
              <a:spLocks/>
            </p:cNvSpPr>
            <p:nvPr/>
          </p:nvSpPr>
          <p:spPr bwMode="auto">
            <a:xfrm>
              <a:off x="1607" y="2338"/>
              <a:ext cx="11" cy="25"/>
            </a:xfrm>
            <a:custGeom>
              <a:avLst/>
              <a:gdLst/>
              <a:ahLst/>
              <a:cxnLst>
                <a:cxn ang="0">
                  <a:pos x="5" y="23"/>
                </a:cxn>
                <a:cxn ang="0">
                  <a:pos x="5" y="25"/>
                </a:cxn>
                <a:cxn ang="0">
                  <a:pos x="11" y="1"/>
                </a:cxn>
                <a:cxn ang="0">
                  <a:pos x="6" y="0"/>
                </a:cxn>
                <a:cxn ang="0">
                  <a:pos x="1" y="23"/>
                </a:cxn>
                <a:cxn ang="0">
                  <a:pos x="1" y="25"/>
                </a:cxn>
                <a:cxn ang="0">
                  <a:pos x="1" y="23"/>
                </a:cxn>
                <a:cxn ang="0">
                  <a:pos x="0" y="24"/>
                </a:cxn>
                <a:cxn ang="0">
                  <a:pos x="1" y="25"/>
                </a:cxn>
                <a:cxn ang="0">
                  <a:pos x="5" y="23"/>
                </a:cxn>
              </a:cxnLst>
              <a:rect l="0" t="0" r="r" b="b"/>
              <a:pathLst>
                <a:path w="11" h="25">
                  <a:moveTo>
                    <a:pt x="5" y="23"/>
                  </a:moveTo>
                  <a:lnTo>
                    <a:pt x="5" y="25"/>
                  </a:lnTo>
                  <a:lnTo>
                    <a:pt x="11" y="1"/>
                  </a:lnTo>
                  <a:lnTo>
                    <a:pt x="6" y="0"/>
                  </a:lnTo>
                  <a:lnTo>
                    <a:pt x="1" y="23"/>
                  </a:lnTo>
                  <a:lnTo>
                    <a:pt x="1" y="25"/>
                  </a:lnTo>
                  <a:lnTo>
                    <a:pt x="1" y="23"/>
                  </a:lnTo>
                  <a:lnTo>
                    <a:pt x="0" y="24"/>
                  </a:lnTo>
                  <a:lnTo>
                    <a:pt x="1" y="25"/>
                  </a:lnTo>
                  <a:lnTo>
                    <a:pt x="5" y="23"/>
                  </a:lnTo>
                  <a:close/>
                </a:path>
              </a:pathLst>
            </a:custGeom>
            <a:solidFill>
              <a:srgbClr val="000000"/>
            </a:solidFill>
            <a:ln w="9525">
              <a:noFill/>
              <a:round/>
              <a:headEnd/>
              <a:tailEnd/>
            </a:ln>
          </p:spPr>
          <p:txBody>
            <a:bodyPr/>
            <a:lstStyle/>
            <a:p>
              <a:endParaRPr lang="ru-RU"/>
            </a:p>
          </p:txBody>
        </p:sp>
        <p:sp>
          <p:nvSpPr>
            <p:cNvPr id="25" name="Freeform 248"/>
            <p:cNvSpPr>
              <a:spLocks/>
            </p:cNvSpPr>
            <p:nvPr/>
          </p:nvSpPr>
          <p:spPr bwMode="auto">
            <a:xfrm>
              <a:off x="1608" y="2361"/>
              <a:ext cx="27" cy="36"/>
            </a:xfrm>
            <a:custGeom>
              <a:avLst/>
              <a:gdLst/>
              <a:ahLst/>
              <a:cxnLst>
                <a:cxn ang="0">
                  <a:pos x="25" y="36"/>
                </a:cxn>
                <a:cxn ang="0">
                  <a:pos x="26" y="33"/>
                </a:cxn>
                <a:cxn ang="0">
                  <a:pos x="4" y="0"/>
                </a:cxn>
                <a:cxn ang="0">
                  <a:pos x="0" y="2"/>
                </a:cxn>
                <a:cxn ang="0">
                  <a:pos x="21" y="35"/>
                </a:cxn>
                <a:cxn ang="0">
                  <a:pos x="22" y="32"/>
                </a:cxn>
                <a:cxn ang="0">
                  <a:pos x="25" y="36"/>
                </a:cxn>
                <a:cxn ang="0">
                  <a:pos x="27" y="35"/>
                </a:cxn>
                <a:cxn ang="0">
                  <a:pos x="26" y="33"/>
                </a:cxn>
                <a:cxn ang="0">
                  <a:pos x="25" y="36"/>
                </a:cxn>
              </a:cxnLst>
              <a:rect l="0" t="0" r="r" b="b"/>
              <a:pathLst>
                <a:path w="27" h="36">
                  <a:moveTo>
                    <a:pt x="25" y="36"/>
                  </a:moveTo>
                  <a:lnTo>
                    <a:pt x="26" y="33"/>
                  </a:lnTo>
                  <a:lnTo>
                    <a:pt x="4" y="0"/>
                  </a:lnTo>
                  <a:lnTo>
                    <a:pt x="0" y="2"/>
                  </a:lnTo>
                  <a:lnTo>
                    <a:pt x="21" y="35"/>
                  </a:lnTo>
                  <a:lnTo>
                    <a:pt x="22" y="32"/>
                  </a:lnTo>
                  <a:lnTo>
                    <a:pt x="25" y="36"/>
                  </a:lnTo>
                  <a:lnTo>
                    <a:pt x="27" y="35"/>
                  </a:lnTo>
                  <a:lnTo>
                    <a:pt x="26" y="33"/>
                  </a:lnTo>
                  <a:lnTo>
                    <a:pt x="25" y="36"/>
                  </a:lnTo>
                  <a:close/>
                </a:path>
              </a:pathLst>
            </a:custGeom>
            <a:solidFill>
              <a:srgbClr val="000000"/>
            </a:solidFill>
            <a:ln w="9525">
              <a:noFill/>
              <a:round/>
              <a:headEnd/>
              <a:tailEnd/>
            </a:ln>
          </p:spPr>
          <p:txBody>
            <a:bodyPr/>
            <a:lstStyle/>
            <a:p>
              <a:endParaRPr lang="ru-RU"/>
            </a:p>
          </p:txBody>
        </p:sp>
        <p:sp>
          <p:nvSpPr>
            <p:cNvPr id="26" name="Freeform 249"/>
            <p:cNvSpPr>
              <a:spLocks/>
            </p:cNvSpPr>
            <p:nvPr/>
          </p:nvSpPr>
          <p:spPr bwMode="auto">
            <a:xfrm>
              <a:off x="1564" y="2393"/>
              <a:ext cx="69" cy="43"/>
            </a:xfrm>
            <a:custGeom>
              <a:avLst/>
              <a:gdLst/>
              <a:ahLst/>
              <a:cxnLst>
                <a:cxn ang="0">
                  <a:pos x="0" y="40"/>
                </a:cxn>
                <a:cxn ang="0">
                  <a:pos x="3" y="41"/>
                </a:cxn>
                <a:cxn ang="0">
                  <a:pos x="69" y="4"/>
                </a:cxn>
                <a:cxn ang="0">
                  <a:pos x="66" y="0"/>
                </a:cxn>
                <a:cxn ang="0">
                  <a:pos x="1" y="37"/>
                </a:cxn>
                <a:cxn ang="0">
                  <a:pos x="4" y="38"/>
                </a:cxn>
                <a:cxn ang="0">
                  <a:pos x="0" y="40"/>
                </a:cxn>
                <a:cxn ang="0">
                  <a:pos x="0" y="43"/>
                </a:cxn>
                <a:cxn ang="0">
                  <a:pos x="3" y="41"/>
                </a:cxn>
                <a:cxn ang="0">
                  <a:pos x="0" y="40"/>
                </a:cxn>
              </a:cxnLst>
              <a:rect l="0" t="0" r="r" b="b"/>
              <a:pathLst>
                <a:path w="69" h="43">
                  <a:moveTo>
                    <a:pt x="0" y="40"/>
                  </a:moveTo>
                  <a:lnTo>
                    <a:pt x="3" y="41"/>
                  </a:lnTo>
                  <a:lnTo>
                    <a:pt x="69" y="4"/>
                  </a:lnTo>
                  <a:lnTo>
                    <a:pt x="66" y="0"/>
                  </a:lnTo>
                  <a:lnTo>
                    <a:pt x="1" y="37"/>
                  </a:lnTo>
                  <a:lnTo>
                    <a:pt x="4" y="38"/>
                  </a:lnTo>
                  <a:lnTo>
                    <a:pt x="0" y="40"/>
                  </a:lnTo>
                  <a:lnTo>
                    <a:pt x="0" y="43"/>
                  </a:lnTo>
                  <a:lnTo>
                    <a:pt x="3" y="41"/>
                  </a:lnTo>
                  <a:lnTo>
                    <a:pt x="0" y="40"/>
                  </a:lnTo>
                  <a:close/>
                </a:path>
              </a:pathLst>
            </a:custGeom>
            <a:solidFill>
              <a:srgbClr val="000000"/>
            </a:solidFill>
            <a:ln w="9525">
              <a:noFill/>
              <a:round/>
              <a:headEnd/>
              <a:tailEnd/>
            </a:ln>
          </p:spPr>
          <p:txBody>
            <a:bodyPr/>
            <a:lstStyle/>
            <a:p>
              <a:endParaRPr lang="ru-RU"/>
            </a:p>
          </p:txBody>
        </p:sp>
        <p:sp>
          <p:nvSpPr>
            <p:cNvPr id="27" name="Freeform 250"/>
            <p:cNvSpPr>
              <a:spLocks/>
            </p:cNvSpPr>
            <p:nvPr/>
          </p:nvSpPr>
          <p:spPr bwMode="auto">
            <a:xfrm>
              <a:off x="1556" y="2406"/>
              <a:ext cx="12" cy="27"/>
            </a:xfrm>
            <a:custGeom>
              <a:avLst/>
              <a:gdLst/>
              <a:ahLst/>
              <a:cxnLst>
                <a:cxn ang="0">
                  <a:pos x="0" y="1"/>
                </a:cxn>
                <a:cxn ang="0">
                  <a:pos x="0" y="1"/>
                </a:cxn>
                <a:cxn ang="0">
                  <a:pos x="8" y="27"/>
                </a:cxn>
                <a:cxn ang="0">
                  <a:pos x="12" y="25"/>
                </a:cxn>
                <a:cxn ang="0">
                  <a:pos x="5" y="0"/>
                </a:cxn>
                <a:cxn ang="0">
                  <a:pos x="5" y="0"/>
                </a:cxn>
                <a:cxn ang="0">
                  <a:pos x="0" y="1"/>
                </a:cxn>
                <a:cxn ang="0">
                  <a:pos x="0" y="1"/>
                </a:cxn>
                <a:cxn ang="0">
                  <a:pos x="0" y="1"/>
                </a:cxn>
                <a:cxn ang="0">
                  <a:pos x="0" y="1"/>
                </a:cxn>
              </a:cxnLst>
              <a:rect l="0" t="0" r="r" b="b"/>
              <a:pathLst>
                <a:path w="12" h="27">
                  <a:moveTo>
                    <a:pt x="0" y="1"/>
                  </a:moveTo>
                  <a:lnTo>
                    <a:pt x="0" y="1"/>
                  </a:lnTo>
                  <a:lnTo>
                    <a:pt x="8" y="27"/>
                  </a:lnTo>
                  <a:lnTo>
                    <a:pt x="12" y="25"/>
                  </a:lnTo>
                  <a:lnTo>
                    <a:pt x="5" y="0"/>
                  </a:lnTo>
                  <a:lnTo>
                    <a:pt x="5" y="0"/>
                  </a:lnTo>
                  <a:lnTo>
                    <a:pt x="0" y="1"/>
                  </a:lnTo>
                  <a:lnTo>
                    <a:pt x="0" y="1"/>
                  </a:lnTo>
                  <a:lnTo>
                    <a:pt x="0" y="1"/>
                  </a:lnTo>
                  <a:lnTo>
                    <a:pt x="0" y="1"/>
                  </a:lnTo>
                  <a:close/>
                </a:path>
              </a:pathLst>
            </a:custGeom>
            <a:solidFill>
              <a:srgbClr val="000000"/>
            </a:solidFill>
            <a:ln w="9525">
              <a:noFill/>
              <a:round/>
              <a:headEnd/>
              <a:tailEnd/>
            </a:ln>
          </p:spPr>
          <p:txBody>
            <a:bodyPr/>
            <a:lstStyle/>
            <a:p>
              <a:endParaRPr lang="ru-RU"/>
            </a:p>
          </p:txBody>
        </p:sp>
        <p:sp>
          <p:nvSpPr>
            <p:cNvPr id="28" name="Freeform 251"/>
            <p:cNvSpPr>
              <a:spLocks/>
            </p:cNvSpPr>
            <p:nvPr/>
          </p:nvSpPr>
          <p:spPr bwMode="auto">
            <a:xfrm>
              <a:off x="1439" y="2132"/>
              <a:ext cx="122" cy="215"/>
            </a:xfrm>
            <a:custGeom>
              <a:avLst/>
              <a:gdLst/>
              <a:ahLst/>
              <a:cxnLst>
                <a:cxn ang="0">
                  <a:pos x="122" y="0"/>
                </a:cxn>
                <a:cxn ang="0">
                  <a:pos x="113" y="10"/>
                </a:cxn>
                <a:cxn ang="0">
                  <a:pos x="14" y="48"/>
                </a:cxn>
                <a:cxn ang="0">
                  <a:pos x="60" y="215"/>
                </a:cxn>
                <a:cxn ang="0">
                  <a:pos x="47" y="206"/>
                </a:cxn>
                <a:cxn ang="0">
                  <a:pos x="0" y="39"/>
                </a:cxn>
                <a:cxn ang="0">
                  <a:pos x="122" y="0"/>
                </a:cxn>
              </a:cxnLst>
              <a:rect l="0" t="0" r="r" b="b"/>
              <a:pathLst>
                <a:path w="122" h="215">
                  <a:moveTo>
                    <a:pt x="122" y="0"/>
                  </a:moveTo>
                  <a:lnTo>
                    <a:pt x="113" y="10"/>
                  </a:lnTo>
                  <a:lnTo>
                    <a:pt x="14" y="48"/>
                  </a:lnTo>
                  <a:lnTo>
                    <a:pt x="60" y="215"/>
                  </a:lnTo>
                  <a:lnTo>
                    <a:pt x="47" y="206"/>
                  </a:lnTo>
                  <a:lnTo>
                    <a:pt x="0" y="39"/>
                  </a:lnTo>
                  <a:lnTo>
                    <a:pt x="122" y="0"/>
                  </a:lnTo>
                  <a:close/>
                </a:path>
              </a:pathLst>
            </a:custGeom>
            <a:solidFill>
              <a:srgbClr val="000000"/>
            </a:solidFill>
            <a:ln w="9525">
              <a:noFill/>
              <a:round/>
              <a:headEnd/>
              <a:tailEnd/>
            </a:ln>
          </p:spPr>
          <p:txBody>
            <a:bodyPr/>
            <a:lstStyle/>
            <a:p>
              <a:endParaRPr lang="ru-RU"/>
            </a:p>
          </p:txBody>
        </p:sp>
        <p:sp>
          <p:nvSpPr>
            <p:cNvPr id="29" name="Freeform 252"/>
            <p:cNvSpPr>
              <a:spLocks/>
            </p:cNvSpPr>
            <p:nvPr/>
          </p:nvSpPr>
          <p:spPr bwMode="auto">
            <a:xfrm>
              <a:off x="1552" y="2131"/>
              <a:ext cx="10" cy="12"/>
            </a:xfrm>
            <a:custGeom>
              <a:avLst/>
              <a:gdLst/>
              <a:ahLst/>
              <a:cxnLst>
                <a:cxn ang="0">
                  <a:pos x="1" y="12"/>
                </a:cxn>
                <a:cxn ang="0">
                  <a:pos x="1" y="12"/>
                </a:cxn>
                <a:cxn ang="0">
                  <a:pos x="10" y="2"/>
                </a:cxn>
                <a:cxn ang="0">
                  <a:pos x="9" y="0"/>
                </a:cxn>
                <a:cxn ang="0">
                  <a:pos x="0" y="10"/>
                </a:cxn>
                <a:cxn ang="0">
                  <a:pos x="0" y="10"/>
                </a:cxn>
                <a:cxn ang="0">
                  <a:pos x="1" y="12"/>
                </a:cxn>
                <a:cxn ang="0">
                  <a:pos x="1" y="12"/>
                </a:cxn>
                <a:cxn ang="0">
                  <a:pos x="1" y="12"/>
                </a:cxn>
                <a:cxn ang="0">
                  <a:pos x="1" y="12"/>
                </a:cxn>
              </a:cxnLst>
              <a:rect l="0" t="0" r="r" b="b"/>
              <a:pathLst>
                <a:path w="10" h="12">
                  <a:moveTo>
                    <a:pt x="1" y="12"/>
                  </a:moveTo>
                  <a:lnTo>
                    <a:pt x="1" y="12"/>
                  </a:lnTo>
                  <a:lnTo>
                    <a:pt x="10" y="2"/>
                  </a:lnTo>
                  <a:lnTo>
                    <a:pt x="9" y="0"/>
                  </a:lnTo>
                  <a:lnTo>
                    <a:pt x="0" y="10"/>
                  </a:lnTo>
                  <a:lnTo>
                    <a:pt x="0" y="10"/>
                  </a:lnTo>
                  <a:lnTo>
                    <a:pt x="1" y="12"/>
                  </a:lnTo>
                  <a:lnTo>
                    <a:pt x="1" y="12"/>
                  </a:lnTo>
                  <a:lnTo>
                    <a:pt x="1" y="12"/>
                  </a:lnTo>
                  <a:lnTo>
                    <a:pt x="1" y="12"/>
                  </a:lnTo>
                  <a:close/>
                </a:path>
              </a:pathLst>
            </a:custGeom>
            <a:solidFill>
              <a:srgbClr val="000000"/>
            </a:solidFill>
            <a:ln w="9525">
              <a:noFill/>
              <a:round/>
              <a:headEnd/>
              <a:tailEnd/>
            </a:ln>
          </p:spPr>
          <p:txBody>
            <a:bodyPr/>
            <a:lstStyle/>
            <a:p>
              <a:endParaRPr lang="ru-RU"/>
            </a:p>
          </p:txBody>
        </p:sp>
        <p:sp>
          <p:nvSpPr>
            <p:cNvPr id="30" name="Freeform 253"/>
            <p:cNvSpPr>
              <a:spLocks/>
            </p:cNvSpPr>
            <p:nvPr/>
          </p:nvSpPr>
          <p:spPr bwMode="auto">
            <a:xfrm>
              <a:off x="1451" y="2141"/>
              <a:ext cx="102" cy="41"/>
            </a:xfrm>
            <a:custGeom>
              <a:avLst/>
              <a:gdLst/>
              <a:ahLst/>
              <a:cxnLst>
                <a:cxn ang="0">
                  <a:pos x="3" y="39"/>
                </a:cxn>
                <a:cxn ang="0">
                  <a:pos x="2" y="41"/>
                </a:cxn>
                <a:cxn ang="0">
                  <a:pos x="102" y="2"/>
                </a:cxn>
                <a:cxn ang="0">
                  <a:pos x="101" y="0"/>
                </a:cxn>
                <a:cxn ang="0">
                  <a:pos x="1" y="38"/>
                </a:cxn>
                <a:cxn ang="0">
                  <a:pos x="0" y="40"/>
                </a:cxn>
                <a:cxn ang="0">
                  <a:pos x="1" y="38"/>
                </a:cxn>
                <a:cxn ang="0">
                  <a:pos x="0" y="38"/>
                </a:cxn>
                <a:cxn ang="0">
                  <a:pos x="0" y="40"/>
                </a:cxn>
                <a:cxn ang="0">
                  <a:pos x="3" y="39"/>
                </a:cxn>
              </a:cxnLst>
              <a:rect l="0" t="0" r="r" b="b"/>
              <a:pathLst>
                <a:path w="102" h="41">
                  <a:moveTo>
                    <a:pt x="3" y="39"/>
                  </a:moveTo>
                  <a:lnTo>
                    <a:pt x="2" y="41"/>
                  </a:lnTo>
                  <a:lnTo>
                    <a:pt x="102" y="2"/>
                  </a:lnTo>
                  <a:lnTo>
                    <a:pt x="101" y="0"/>
                  </a:lnTo>
                  <a:lnTo>
                    <a:pt x="1" y="38"/>
                  </a:lnTo>
                  <a:lnTo>
                    <a:pt x="0" y="40"/>
                  </a:lnTo>
                  <a:lnTo>
                    <a:pt x="1" y="38"/>
                  </a:lnTo>
                  <a:lnTo>
                    <a:pt x="0" y="38"/>
                  </a:lnTo>
                  <a:lnTo>
                    <a:pt x="0" y="40"/>
                  </a:lnTo>
                  <a:lnTo>
                    <a:pt x="3" y="39"/>
                  </a:lnTo>
                  <a:close/>
                </a:path>
              </a:pathLst>
            </a:custGeom>
            <a:solidFill>
              <a:srgbClr val="000000"/>
            </a:solidFill>
            <a:ln w="9525">
              <a:noFill/>
              <a:round/>
              <a:headEnd/>
              <a:tailEnd/>
            </a:ln>
          </p:spPr>
          <p:txBody>
            <a:bodyPr/>
            <a:lstStyle/>
            <a:p>
              <a:endParaRPr lang="ru-RU"/>
            </a:p>
          </p:txBody>
        </p:sp>
        <p:sp>
          <p:nvSpPr>
            <p:cNvPr id="31" name="Freeform 254"/>
            <p:cNvSpPr>
              <a:spLocks/>
            </p:cNvSpPr>
            <p:nvPr/>
          </p:nvSpPr>
          <p:spPr bwMode="auto">
            <a:xfrm>
              <a:off x="1451" y="2180"/>
              <a:ext cx="51" cy="170"/>
            </a:xfrm>
            <a:custGeom>
              <a:avLst/>
              <a:gdLst/>
              <a:ahLst/>
              <a:cxnLst>
                <a:cxn ang="0">
                  <a:pos x="48" y="168"/>
                </a:cxn>
                <a:cxn ang="0">
                  <a:pos x="50" y="167"/>
                </a:cxn>
                <a:cxn ang="0">
                  <a:pos x="3" y="0"/>
                </a:cxn>
                <a:cxn ang="0">
                  <a:pos x="0" y="1"/>
                </a:cxn>
                <a:cxn ang="0">
                  <a:pos x="47" y="168"/>
                </a:cxn>
                <a:cxn ang="0">
                  <a:pos x="49" y="166"/>
                </a:cxn>
                <a:cxn ang="0">
                  <a:pos x="48" y="168"/>
                </a:cxn>
                <a:cxn ang="0">
                  <a:pos x="51" y="170"/>
                </a:cxn>
                <a:cxn ang="0">
                  <a:pos x="50" y="167"/>
                </a:cxn>
                <a:cxn ang="0">
                  <a:pos x="48" y="168"/>
                </a:cxn>
              </a:cxnLst>
              <a:rect l="0" t="0" r="r" b="b"/>
              <a:pathLst>
                <a:path w="51" h="170">
                  <a:moveTo>
                    <a:pt x="48" y="168"/>
                  </a:moveTo>
                  <a:lnTo>
                    <a:pt x="50" y="167"/>
                  </a:lnTo>
                  <a:lnTo>
                    <a:pt x="3" y="0"/>
                  </a:lnTo>
                  <a:lnTo>
                    <a:pt x="0" y="1"/>
                  </a:lnTo>
                  <a:lnTo>
                    <a:pt x="47" y="168"/>
                  </a:lnTo>
                  <a:lnTo>
                    <a:pt x="49" y="166"/>
                  </a:lnTo>
                  <a:lnTo>
                    <a:pt x="48" y="168"/>
                  </a:lnTo>
                  <a:lnTo>
                    <a:pt x="51" y="170"/>
                  </a:lnTo>
                  <a:lnTo>
                    <a:pt x="50" y="167"/>
                  </a:lnTo>
                  <a:lnTo>
                    <a:pt x="48" y="168"/>
                  </a:lnTo>
                  <a:close/>
                </a:path>
              </a:pathLst>
            </a:custGeom>
            <a:solidFill>
              <a:srgbClr val="000000"/>
            </a:solidFill>
            <a:ln w="9525">
              <a:noFill/>
              <a:round/>
              <a:headEnd/>
              <a:tailEnd/>
            </a:ln>
          </p:spPr>
          <p:txBody>
            <a:bodyPr/>
            <a:lstStyle/>
            <a:p>
              <a:endParaRPr lang="ru-RU"/>
            </a:p>
          </p:txBody>
        </p:sp>
        <p:sp>
          <p:nvSpPr>
            <p:cNvPr id="32" name="Freeform 255"/>
            <p:cNvSpPr>
              <a:spLocks/>
            </p:cNvSpPr>
            <p:nvPr/>
          </p:nvSpPr>
          <p:spPr bwMode="auto">
            <a:xfrm>
              <a:off x="1484" y="2337"/>
              <a:ext cx="16" cy="11"/>
            </a:xfrm>
            <a:custGeom>
              <a:avLst/>
              <a:gdLst/>
              <a:ahLst/>
              <a:cxnLst>
                <a:cxn ang="0">
                  <a:pos x="0" y="2"/>
                </a:cxn>
                <a:cxn ang="0">
                  <a:pos x="1" y="3"/>
                </a:cxn>
                <a:cxn ang="0">
                  <a:pos x="15" y="11"/>
                </a:cxn>
                <a:cxn ang="0">
                  <a:pos x="16" y="9"/>
                </a:cxn>
                <a:cxn ang="0">
                  <a:pos x="2" y="0"/>
                </a:cxn>
                <a:cxn ang="0">
                  <a:pos x="3" y="1"/>
                </a:cxn>
                <a:cxn ang="0">
                  <a:pos x="0" y="2"/>
                </a:cxn>
                <a:cxn ang="0">
                  <a:pos x="1" y="2"/>
                </a:cxn>
                <a:cxn ang="0">
                  <a:pos x="1" y="3"/>
                </a:cxn>
                <a:cxn ang="0">
                  <a:pos x="0" y="2"/>
                </a:cxn>
              </a:cxnLst>
              <a:rect l="0" t="0" r="r" b="b"/>
              <a:pathLst>
                <a:path w="16" h="11">
                  <a:moveTo>
                    <a:pt x="0" y="2"/>
                  </a:moveTo>
                  <a:lnTo>
                    <a:pt x="1" y="3"/>
                  </a:lnTo>
                  <a:lnTo>
                    <a:pt x="15" y="11"/>
                  </a:lnTo>
                  <a:lnTo>
                    <a:pt x="16" y="9"/>
                  </a:lnTo>
                  <a:lnTo>
                    <a:pt x="2" y="0"/>
                  </a:lnTo>
                  <a:lnTo>
                    <a:pt x="3" y="1"/>
                  </a:lnTo>
                  <a:lnTo>
                    <a:pt x="0" y="2"/>
                  </a:lnTo>
                  <a:lnTo>
                    <a:pt x="1" y="2"/>
                  </a:lnTo>
                  <a:lnTo>
                    <a:pt x="1" y="3"/>
                  </a:lnTo>
                  <a:lnTo>
                    <a:pt x="0" y="2"/>
                  </a:lnTo>
                  <a:close/>
                </a:path>
              </a:pathLst>
            </a:custGeom>
            <a:solidFill>
              <a:srgbClr val="000000"/>
            </a:solidFill>
            <a:ln w="9525">
              <a:noFill/>
              <a:round/>
              <a:headEnd/>
              <a:tailEnd/>
            </a:ln>
          </p:spPr>
          <p:txBody>
            <a:bodyPr/>
            <a:lstStyle/>
            <a:p>
              <a:endParaRPr lang="ru-RU"/>
            </a:p>
          </p:txBody>
        </p:sp>
        <p:sp>
          <p:nvSpPr>
            <p:cNvPr id="33" name="Freeform 256"/>
            <p:cNvSpPr>
              <a:spLocks/>
            </p:cNvSpPr>
            <p:nvPr/>
          </p:nvSpPr>
          <p:spPr bwMode="auto">
            <a:xfrm>
              <a:off x="1438" y="2170"/>
              <a:ext cx="49" cy="169"/>
            </a:xfrm>
            <a:custGeom>
              <a:avLst/>
              <a:gdLst/>
              <a:ahLst/>
              <a:cxnLst>
                <a:cxn ang="0">
                  <a:pos x="1" y="0"/>
                </a:cxn>
                <a:cxn ang="0">
                  <a:pos x="0" y="2"/>
                </a:cxn>
                <a:cxn ang="0">
                  <a:pos x="46" y="169"/>
                </a:cxn>
                <a:cxn ang="0">
                  <a:pos x="49" y="168"/>
                </a:cxn>
                <a:cxn ang="0">
                  <a:pos x="3" y="1"/>
                </a:cxn>
                <a:cxn ang="0">
                  <a:pos x="2" y="3"/>
                </a:cxn>
                <a:cxn ang="0">
                  <a:pos x="1" y="0"/>
                </a:cxn>
                <a:cxn ang="0">
                  <a:pos x="0" y="1"/>
                </a:cxn>
                <a:cxn ang="0">
                  <a:pos x="0" y="2"/>
                </a:cxn>
                <a:cxn ang="0">
                  <a:pos x="1" y="0"/>
                </a:cxn>
              </a:cxnLst>
              <a:rect l="0" t="0" r="r" b="b"/>
              <a:pathLst>
                <a:path w="49" h="169">
                  <a:moveTo>
                    <a:pt x="1" y="0"/>
                  </a:moveTo>
                  <a:lnTo>
                    <a:pt x="0" y="2"/>
                  </a:lnTo>
                  <a:lnTo>
                    <a:pt x="46" y="169"/>
                  </a:lnTo>
                  <a:lnTo>
                    <a:pt x="49" y="168"/>
                  </a:lnTo>
                  <a:lnTo>
                    <a:pt x="3" y="1"/>
                  </a:lnTo>
                  <a:lnTo>
                    <a:pt x="2" y="3"/>
                  </a:lnTo>
                  <a:lnTo>
                    <a:pt x="1" y="0"/>
                  </a:lnTo>
                  <a:lnTo>
                    <a:pt x="0" y="1"/>
                  </a:lnTo>
                  <a:lnTo>
                    <a:pt x="0" y="2"/>
                  </a:lnTo>
                  <a:lnTo>
                    <a:pt x="1" y="0"/>
                  </a:lnTo>
                  <a:close/>
                </a:path>
              </a:pathLst>
            </a:custGeom>
            <a:solidFill>
              <a:srgbClr val="000000"/>
            </a:solidFill>
            <a:ln w="9525">
              <a:noFill/>
              <a:round/>
              <a:headEnd/>
              <a:tailEnd/>
            </a:ln>
          </p:spPr>
          <p:txBody>
            <a:bodyPr/>
            <a:lstStyle/>
            <a:p>
              <a:endParaRPr lang="ru-RU"/>
            </a:p>
          </p:txBody>
        </p:sp>
        <p:sp>
          <p:nvSpPr>
            <p:cNvPr id="34" name="Freeform 257"/>
            <p:cNvSpPr>
              <a:spLocks/>
            </p:cNvSpPr>
            <p:nvPr/>
          </p:nvSpPr>
          <p:spPr bwMode="auto">
            <a:xfrm>
              <a:off x="1439" y="2129"/>
              <a:ext cx="126" cy="44"/>
            </a:xfrm>
            <a:custGeom>
              <a:avLst/>
              <a:gdLst/>
              <a:ahLst/>
              <a:cxnLst>
                <a:cxn ang="0">
                  <a:pos x="123" y="4"/>
                </a:cxn>
                <a:cxn ang="0">
                  <a:pos x="122" y="2"/>
                </a:cxn>
                <a:cxn ang="0">
                  <a:pos x="0" y="41"/>
                </a:cxn>
                <a:cxn ang="0">
                  <a:pos x="1" y="44"/>
                </a:cxn>
                <a:cxn ang="0">
                  <a:pos x="123" y="4"/>
                </a:cxn>
                <a:cxn ang="0">
                  <a:pos x="122" y="2"/>
                </a:cxn>
                <a:cxn ang="0">
                  <a:pos x="123" y="4"/>
                </a:cxn>
                <a:cxn ang="0">
                  <a:pos x="126" y="0"/>
                </a:cxn>
                <a:cxn ang="0">
                  <a:pos x="122" y="2"/>
                </a:cxn>
                <a:cxn ang="0">
                  <a:pos x="123" y="4"/>
                </a:cxn>
              </a:cxnLst>
              <a:rect l="0" t="0" r="r" b="b"/>
              <a:pathLst>
                <a:path w="126" h="44">
                  <a:moveTo>
                    <a:pt x="123" y="4"/>
                  </a:moveTo>
                  <a:lnTo>
                    <a:pt x="122" y="2"/>
                  </a:lnTo>
                  <a:lnTo>
                    <a:pt x="0" y="41"/>
                  </a:lnTo>
                  <a:lnTo>
                    <a:pt x="1" y="44"/>
                  </a:lnTo>
                  <a:lnTo>
                    <a:pt x="123" y="4"/>
                  </a:lnTo>
                  <a:lnTo>
                    <a:pt x="122" y="2"/>
                  </a:lnTo>
                  <a:lnTo>
                    <a:pt x="123" y="4"/>
                  </a:lnTo>
                  <a:lnTo>
                    <a:pt x="126" y="0"/>
                  </a:lnTo>
                  <a:lnTo>
                    <a:pt x="122" y="2"/>
                  </a:lnTo>
                  <a:lnTo>
                    <a:pt x="123" y="4"/>
                  </a:lnTo>
                  <a:close/>
                </a:path>
              </a:pathLst>
            </a:custGeom>
            <a:solidFill>
              <a:srgbClr val="000000"/>
            </a:solidFill>
            <a:ln w="9525">
              <a:noFill/>
              <a:round/>
              <a:headEnd/>
              <a:tailEnd/>
            </a:ln>
          </p:spPr>
          <p:txBody>
            <a:bodyPr/>
            <a:lstStyle/>
            <a:p>
              <a:endParaRPr lang="ru-RU"/>
            </a:p>
          </p:txBody>
        </p:sp>
        <p:sp>
          <p:nvSpPr>
            <p:cNvPr id="35" name="Freeform 258"/>
            <p:cNvSpPr>
              <a:spLocks/>
            </p:cNvSpPr>
            <p:nvPr/>
          </p:nvSpPr>
          <p:spPr bwMode="auto">
            <a:xfrm>
              <a:off x="1446" y="2347"/>
              <a:ext cx="53" cy="97"/>
            </a:xfrm>
            <a:custGeom>
              <a:avLst/>
              <a:gdLst/>
              <a:ahLst/>
              <a:cxnLst>
                <a:cxn ang="0">
                  <a:pos x="6" y="64"/>
                </a:cxn>
                <a:cxn ang="0">
                  <a:pos x="0" y="97"/>
                </a:cxn>
                <a:cxn ang="0">
                  <a:pos x="53" y="0"/>
                </a:cxn>
                <a:cxn ang="0">
                  <a:pos x="6" y="64"/>
                </a:cxn>
              </a:cxnLst>
              <a:rect l="0" t="0" r="r" b="b"/>
              <a:pathLst>
                <a:path w="53" h="97">
                  <a:moveTo>
                    <a:pt x="6" y="64"/>
                  </a:moveTo>
                  <a:lnTo>
                    <a:pt x="0" y="97"/>
                  </a:lnTo>
                  <a:lnTo>
                    <a:pt x="53" y="0"/>
                  </a:lnTo>
                  <a:lnTo>
                    <a:pt x="6" y="64"/>
                  </a:lnTo>
                  <a:close/>
                </a:path>
              </a:pathLst>
            </a:custGeom>
            <a:solidFill>
              <a:srgbClr val="024CA8"/>
            </a:solidFill>
            <a:ln w="9525">
              <a:noFill/>
              <a:round/>
              <a:headEnd/>
              <a:tailEnd/>
            </a:ln>
          </p:spPr>
          <p:txBody>
            <a:bodyPr/>
            <a:lstStyle/>
            <a:p>
              <a:endParaRPr lang="ru-RU"/>
            </a:p>
          </p:txBody>
        </p:sp>
        <p:sp>
          <p:nvSpPr>
            <p:cNvPr id="36" name="Freeform 259"/>
            <p:cNvSpPr>
              <a:spLocks/>
            </p:cNvSpPr>
            <p:nvPr/>
          </p:nvSpPr>
          <p:spPr bwMode="auto">
            <a:xfrm>
              <a:off x="1444" y="2410"/>
              <a:ext cx="9" cy="40"/>
            </a:xfrm>
            <a:custGeom>
              <a:avLst/>
              <a:gdLst/>
              <a:ahLst/>
              <a:cxnLst>
                <a:cxn ang="0">
                  <a:pos x="1" y="33"/>
                </a:cxn>
                <a:cxn ang="0">
                  <a:pos x="3" y="34"/>
                </a:cxn>
                <a:cxn ang="0">
                  <a:pos x="9" y="1"/>
                </a:cxn>
                <a:cxn ang="0">
                  <a:pos x="7" y="0"/>
                </a:cxn>
                <a:cxn ang="0">
                  <a:pos x="1" y="34"/>
                </a:cxn>
                <a:cxn ang="0">
                  <a:pos x="3" y="34"/>
                </a:cxn>
                <a:cxn ang="0">
                  <a:pos x="1" y="34"/>
                </a:cxn>
                <a:cxn ang="0">
                  <a:pos x="0" y="40"/>
                </a:cxn>
                <a:cxn ang="0">
                  <a:pos x="3" y="34"/>
                </a:cxn>
                <a:cxn ang="0">
                  <a:pos x="1" y="33"/>
                </a:cxn>
              </a:cxnLst>
              <a:rect l="0" t="0" r="r" b="b"/>
              <a:pathLst>
                <a:path w="9" h="40">
                  <a:moveTo>
                    <a:pt x="1" y="33"/>
                  </a:moveTo>
                  <a:lnTo>
                    <a:pt x="3" y="34"/>
                  </a:lnTo>
                  <a:lnTo>
                    <a:pt x="9" y="1"/>
                  </a:lnTo>
                  <a:lnTo>
                    <a:pt x="7" y="0"/>
                  </a:lnTo>
                  <a:lnTo>
                    <a:pt x="1" y="34"/>
                  </a:lnTo>
                  <a:lnTo>
                    <a:pt x="3" y="34"/>
                  </a:lnTo>
                  <a:lnTo>
                    <a:pt x="1" y="34"/>
                  </a:lnTo>
                  <a:lnTo>
                    <a:pt x="0" y="40"/>
                  </a:lnTo>
                  <a:lnTo>
                    <a:pt x="3" y="34"/>
                  </a:lnTo>
                  <a:lnTo>
                    <a:pt x="1" y="33"/>
                  </a:lnTo>
                  <a:close/>
                </a:path>
              </a:pathLst>
            </a:custGeom>
            <a:solidFill>
              <a:srgbClr val="000000"/>
            </a:solidFill>
            <a:ln w="9525">
              <a:noFill/>
              <a:round/>
              <a:headEnd/>
              <a:tailEnd/>
            </a:ln>
          </p:spPr>
          <p:txBody>
            <a:bodyPr/>
            <a:lstStyle/>
            <a:p>
              <a:endParaRPr lang="ru-RU"/>
            </a:p>
          </p:txBody>
        </p:sp>
        <p:sp>
          <p:nvSpPr>
            <p:cNvPr id="37" name="Freeform 260"/>
            <p:cNvSpPr>
              <a:spLocks/>
            </p:cNvSpPr>
            <p:nvPr/>
          </p:nvSpPr>
          <p:spPr bwMode="auto">
            <a:xfrm>
              <a:off x="1445" y="2347"/>
              <a:ext cx="56" cy="97"/>
            </a:xfrm>
            <a:custGeom>
              <a:avLst/>
              <a:gdLst/>
              <a:ahLst/>
              <a:cxnLst>
                <a:cxn ang="0">
                  <a:pos x="54" y="0"/>
                </a:cxn>
                <a:cxn ang="0">
                  <a:pos x="54" y="0"/>
                </a:cxn>
                <a:cxn ang="0">
                  <a:pos x="0" y="96"/>
                </a:cxn>
                <a:cxn ang="0">
                  <a:pos x="2" y="97"/>
                </a:cxn>
                <a:cxn ang="0">
                  <a:pos x="56" y="1"/>
                </a:cxn>
                <a:cxn ang="0">
                  <a:pos x="54" y="0"/>
                </a:cxn>
              </a:cxnLst>
              <a:rect l="0" t="0" r="r" b="b"/>
              <a:pathLst>
                <a:path w="56" h="97">
                  <a:moveTo>
                    <a:pt x="54" y="0"/>
                  </a:moveTo>
                  <a:lnTo>
                    <a:pt x="54" y="0"/>
                  </a:lnTo>
                  <a:lnTo>
                    <a:pt x="0" y="96"/>
                  </a:lnTo>
                  <a:lnTo>
                    <a:pt x="2" y="97"/>
                  </a:lnTo>
                  <a:lnTo>
                    <a:pt x="56" y="1"/>
                  </a:lnTo>
                  <a:lnTo>
                    <a:pt x="54" y="0"/>
                  </a:lnTo>
                  <a:close/>
                </a:path>
              </a:pathLst>
            </a:custGeom>
            <a:solidFill>
              <a:srgbClr val="000000"/>
            </a:solidFill>
            <a:ln w="9525">
              <a:noFill/>
              <a:round/>
              <a:headEnd/>
              <a:tailEnd/>
            </a:ln>
          </p:spPr>
          <p:txBody>
            <a:bodyPr/>
            <a:lstStyle/>
            <a:p>
              <a:endParaRPr lang="ru-RU"/>
            </a:p>
          </p:txBody>
        </p:sp>
        <p:sp>
          <p:nvSpPr>
            <p:cNvPr id="38" name="Freeform 261"/>
            <p:cNvSpPr>
              <a:spLocks/>
            </p:cNvSpPr>
            <p:nvPr/>
          </p:nvSpPr>
          <p:spPr bwMode="auto">
            <a:xfrm>
              <a:off x="1355" y="2202"/>
              <a:ext cx="93" cy="222"/>
            </a:xfrm>
            <a:custGeom>
              <a:avLst/>
              <a:gdLst/>
              <a:ahLst/>
              <a:cxnLst>
                <a:cxn ang="0">
                  <a:pos x="0" y="0"/>
                </a:cxn>
                <a:cxn ang="0">
                  <a:pos x="5" y="78"/>
                </a:cxn>
                <a:cxn ang="0">
                  <a:pos x="31" y="82"/>
                </a:cxn>
                <a:cxn ang="0">
                  <a:pos x="15" y="101"/>
                </a:cxn>
                <a:cxn ang="0">
                  <a:pos x="93" y="222"/>
                </a:cxn>
                <a:cxn ang="0">
                  <a:pos x="0" y="0"/>
                </a:cxn>
              </a:cxnLst>
              <a:rect l="0" t="0" r="r" b="b"/>
              <a:pathLst>
                <a:path w="93" h="222">
                  <a:moveTo>
                    <a:pt x="0" y="0"/>
                  </a:moveTo>
                  <a:lnTo>
                    <a:pt x="5" y="78"/>
                  </a:lnTo>
                  <a:lnTo>
                    <a:pt x="31" y="82"/>
                  </a:lnTo>
                  <a:lnTo>
                    <a:pt x="15" y="101"/>
                  </a:lnTo>
                  <a:lnTo>
                    <a:pt x="93" y="222"/>
                  </a:lnTo>
                  <a:lnTo>
                    <a:pt x="0" y="0"/>
                  </a:lnTo>
                  <a:close/>
                </a:path>
              </a:pathLst>
            </a:custGeom>
            <a:solidFill>
              <a:srgbClr val="024CA8"/>
            </a:solidFill>
            <a:ln w="9525">
              <a:noFill/>
              <a:round/>
              <a:headEnd/>
              <a:tailEnd/>
            </a:ln>
          </p:spPr>
          <p:txBody>
            <a:bodyPr/>
            <a:lstStyle/>
            <a:p>
              <a:endParaRPr lang="ru-RU"/>
            </a:p>
          </p:txBody>
        </p:sp>
        <p:sp>
          <p:nvSpPr>
            <p:cNvPr id="39" name="Freeform 262"/>
            <p:cNvSpPr>
              <a:spLocks/>
            </p:cNvSpPr>
            <p:nvPr/>
          </p:nvSpPr>
          <p:spPr bwMode="auto">
            <a:xfrm>
              <a:off x="1354" y="2202"/>
              <a:ext cx="8" cy="79"/>
            </a:xfrm>
            <a:custGeom>
              <a:avLst/>
              <a:gdLst/>
              <a:ahLst/>
              <a:cxnLst>
                <a:cxn ang="0">
                  <a:pos x="7" y="76"/>
                </a:cxn>
                <a:cxn ang="0">
                  <a:pos x="8" y="78"/>
                </a:cxn>
                <a:cxn ang="0">
                  <a:pos x="2" y="0"/>
                </a:cxn>
                <a:cxn ang="0">
                  <a:pos x="0" y="0"/>
                </a:cxn>
                <a:cxn ang="0">
                  <a:pos x="5" y="78"/>
                </a:cxn>
                <a:cxn ang="0">
                  <a:pos x="6" y="79"/>
                </a:cxn>
                <a:cxn ang="0">
                  <a:pos x="5" y="78"/>
                </a:cxn>
                <a:cxn ang="0">
                  <a:pos x="5" y="79"/>
                </a:cxn>
                <a:cxn ang="0">
                  <a:pos x="6" y="79"/>
                </a:cxn>
                <a:cxn ang="0">
                  <a:pos x="7" y="76"/>
                </a:cxn>
              </a:cxnLst>
              <a:rect l="0" t="0" r="r" b="b"/>
              <a:pathLst>
                <a:path w="8" h="79">
                  <a:moveTo>
                    <a:pt x="7" y="76"/>
                  </a:moveTo>
                  <a:lnTo>
                    <a:pt x="8" y="78"/>
                  </a:lnTo>
                  <a:lnTo>
                    <a:pt x="2" y="0"/>
                  </a:lnTo>
                  <a:lnTo>
                    <a:pt x="0" y="0"/>
                  </a:lnTo>
                  <a:lnTo>
                    <a:pt x="5" y="78"/>
                  </a:lnTo>
                  <a:lnTo>
                    <a:pt x="6" y="79"/>
                  </a:lnTo>
                  <a:lnTo>
                    <a:pt x="5" y="78"/>
                  </a:lnTo>
                  <a:lnTo>
                    <a:pt x="5" y="79"/>
                  </a:lnTo>
                  <a:lnTo>
                    <a:pt x="6" y="79"/>
                  </a:lnTo>
                  <a:lnTo>
                    <a:pt x="7" y="76"/>
                  </a:lnTo>
                  <a:close/>
                </a:path>
              </a:pathLst>
            </a:custGeom>
            <a:solidFill>
              <a:srgbClr val="000000"/>
            </a:solidFill>
            <a:ln w="9525">
              <a:noFill/>
              <a:round/>
              <a:headEnd/>
              <a:tailEnd/>
            </a:ln>
          </p:spPr>
          <p:txBody>
            <a:bodyPr/>
            <a:lstStyle/>
            <a:p>
              <a:endParaRPr lang="ru-RU"/>
            </a:p>
          </p:txBody>
        </p:sp>
        <p:sp>
          <p:nvSpPr>
            <p:cNvPr id="40" name="Freeform 263"/>
            <p:cNvSpPr>
              <a:spLocks/>
            </p:cNvSpPr>
            <p:nvPr/>
          </p:nvSpPr>
          <p:spPr bwMode="auto">
            <a:xfrm>
              <a:off x="1360" y="2278"/>
              <a:ext cx="29" cy="7"/>
            </a:xfrm>
            <a:custGeom>
              <a:avLst/>
              <a:gdLst/>
              <a:ahLst/>
              <a:cxnLst>
                <a:cxn ang="0">
                  <a:pos x="27" y="6"/>
                </a:cxn>
                <a:cxn ang="0">
                  <a:pos x="27" y="5"/>
                </a:cxn>
                <a:cxn ang="0">
                  <a:pos x="1" y="0"/>
                </a:cxn>
                <a:cxn ang="0">
                  <a:pos x="0" y="3"/>
                </a:cxn>
                <a:cxn ang="0">
                  <a:pos x="26" y="7"/>
                </a:cxn>
                <a:cxn ang="0">
                  <a:pos x="25" y="5"/>
                </a:cxn>
                <a:cxn ang="0">
                  <a:pos x="27" y="6"/>
                </a:cxn>
                <a:cxn ang="0">
                  <a:pos x="29" y="5"/>
                </a:cxn>
                <a:cxn ang="0">
                  <a:pos x="27" y="5"/>
                </a:cxn>
                <a:cxn ang="0">
                  <a:pos x="27" y="6"/>
                </a:cxn>
              </a:cxnLst>
              <a:rect l="0" t="0" r="r" b="b"/>
              <a:pathLst>
                <a:path w="29" h="7">
                  <a:moveTo>
                    <a:pt x="27" y="6"/>
                  </a:moveTo>
                  <a:lnTo>
                    <a:pt x="27" y="5"/>
                  </a:lnTo>
                  <a:lnTo>
                    <a:pt x="1" y="0"/>
                  </a:lnTo>
                  <a:lnTo>
                    <a:pt x="0" y="3"/>
                  </a:lnTo>
                  <a:lnTo>
                    <a:pt x="26" y="7"/>
                  </a:lnTo>
                  <a:lnTo>
                    <a:pt x="25" y="5"/>
                  </a:lnTo>
                  <a:lnTo>
                    <a:pt x="27" y="6"/>
                  </a:lnTo>
                  <a:lnTo>
                    <a:pt x="29" y="5"/>
                  </a:lnTo>
                  <a:lnTo>
                    <a:pt x="27" y="5"/>
                  </a:lnTo>
                  <a:lnTo>
                    <a:pt x="27" y="6"/>
                  </a:lnTo>
                  <a:close/>
                </a:path>
              </a:pathLst>
            </a:custGeom>
            <a:solidFill>
              <a:srgbClr val="000000"/>
            </a:solidFill>
            <a:ln w="9525">
              <a:noFill/>
              <a:round/>
              <a:headEnd/>
              <a:tailEnd/>
            </a:ln>
          </p:spPr>
          <p:txBody>
            <a:bodyPr/>
            <a:lstStyle/>
            <a:p>
              <a:endParaRPr lang="ru-RU"/>
            </a:p>
          </p:txBody>
        </p:sp>
        <p:sp>
          <p:nvSpPr>
            <p:cNvPr id="41" name="Freeform 264"/>
            <p:cNvSpPr>
              <a:spLocks/>
            </p:cNvSpPr>
            <p:nvPr/>
          </p:nvSpPr>
          <p:spPr bwMode="auto">
            <a:xfrm>
              <a:off x="1369" y="2283"/>
              <a:ext cx="18" cy="21"/>
            </a:xfrm>
            <a:custGeom>
              <a:avLst/>
              <a:gdLst/>
              <a:ahLst/>
              <a:cxnLst>
                <a:cxn ang="0">
                  <a:pos x="3" y="20"/>
                </a:cxn>
                <a:cxn ang="0">
                  <a:pos x="2" y="21"/>
                </a:cxn>
                <a:cxn ang="0">
                  <a:pos x="18" y="1"/>
                </a:cxn>
                <a:cxn ang="0">
                  <a:pos x="16" y="0"/>
                </a:cxn>
                <a:cxn ang="0">
                  <a:pos x="1" y="20"/>
                </a:cxn>
                <a:cxn ang="0">
                  <a:pos x="1" y="21"/>
                </a:cxn>
                <a:cxn ang="0">
                  <a:pos x="1" y="20"/>
                </a:cxn>
                <a:cxn ang="0">
                  <a:pos x="0" y="20"/>
                </a:cxn>
                <a:cxn ang="0">
                  <a:pos x="1" y="21"/>
                </a:cxn>
                <a:cxn ang="0">
                  <a:pos x="3" y="20"/>
                </a:cxn>
              </a:cxnLst>
              <a:rect l="0" t="0" r="r" b="b"/>
              <a:pathLst>
                <a:path w="18" h="21">
                  <a:moveTo>
                    <a:pt x="3" y="20"/>
                  </a:moveTo>
                  <a:lnTo>
                    <a:pt x="2" y="21"/>
                  </a:lnTo>
                  <a:lnTo>
                    <a:pt x="18" y="1"/>
                  </a:lnTo>
                  <a:lnTo>
                    <a:pt x="16" y="0"/>
                  </a:lnTo>
                  <a:lnTo>
                    <a:pt x="1" y="20"/>
                  </a:lnTo>
                  <a:lnTo>
                    <a:pt x="1" y="21"/>
                  </a:lnTo>
                  <a:lnTo>
                    <a:pt x="1" y="20"/>
                  </a:lnTo>
                  <a:lnTo>
                    <a:pt x="0" y="20"/>
                  </a:lnTo>
                  <a:lnTo>
                    <a:pt x="1" y="21"/>
                  </a:lnTo>
                  <a:lnTo>
                    <a:pt x="3" y="20"/>
                  </a:lnTo>
                  <a:close/>
                </a:path>
              </a:pathLst>
            </a:custGeom>
            <a:solidFill>
              <a:srgbClr val="000000"/>
            </a:solidFill>
            <a:ln w="9525">
              <a:noFill/>
              <a:round/>
              <a:headEnd/>
              <a:tailEnd/>
            </a:ln>
          </p:spPr>
          <p:txBody>
            <a:bodyPr/>
            <a:lstStyle/>
            <a:p>
              <a:endParaRPr lang="ru-RU"/>
            </a:p>
          </p:txBody>
        </p:sp>
        <p:sp>
          <p:nvSpPr>
            <p:cNvPr id="42" name="Freeform 265"/>
            <p:cNvSpPr>
              <a:spLocks/>
            </p:cNvSpPr>
            <p:nvPr/>
          </p:nvSpPr>
          <p:spPr bwMode="auto">
            <a:xfrm>
              <a:off x="1370" y="2303"/>
              <a:ext cx="79" cy="122"/>
            </a:xfrm>
            <a:custGeom>
              <a:avLst/>
              <a:gdLst/>
              <a:ahLst/>
              <a:cxnLst>
                <a:cxn ang="0">
                  <a:pos x="78" y="121"/>
                </a:cxn>
                <a:cxn ang="0">
                  <a:pos x="79" y="121"/>
                </a:cxn>
                <a:cxn ang="0">
                  <a:pos x="2" y="0"/>
                </a:cxn>
                <a:cxn ang="0">
                  <a:pos x="0" y="1"/>
                </a:cxn>
                <a:cxn ang="0">
                  <a:pos x="77" y="122"/>
                </a:cxn>
                <a:cxn ang="0">
                  <a:pos x="78" y="121"/>
                </a:cxn>
              </a:cxnLst>
              <a:rect l="0" t="0" r="r" b="b"/>
              <a:pathLst>
                <a:path w="79" h="122">
                  <a:moveTo>
                    <a:pt x="78" y="121"/>
                  </a:moveTo>
                  <a:lnTo>
                    <a:pt x="79" y="121"/>
                  </a:lnTo>
                  <a:lnTo>
                    <a:pt x="2" y="0"/>
                  </a:lnTo>
                  <a:lnTo>
                    <a:pt x="0" y="1"/>
                  </a:lnTo>
                  <a:lnTo>
                    <a:pt x="77" y="122"/>
                  </a:lnTo>
                  <a:lnTo>
                    <a:pt x="78" y="121"/>
                  </a:lnTo>
                  <a:close/>
                </a:path>
              </a:pathLst>
            </a:custGeom>
            <a:solidFill>
              <a:srgbClr val="000000"/>
            </a:solidFill>
            <a:ln w="9525">
              <a:noFill/>
              <a:round/>
              <a:headEnd/>
              <a:tailEnd/>
            </a:ln>
          </p:spPr>
          <p:txBody>
            <a:bodyPr/>
            <a:lstStyle/>
            <a:p>
              <a:endParaRPr lang="ru-RU"/>
            </a:p>
          </p:txBody>
        </p:sp>
        <p:sp>
          <p:nvSpPr>
            <p:cNvPr id="43" name="Freeform 266"/>
            <p:cNvSpPr>
              <a:spLocks/>
            </p:cNvSpPr>
            <p:nvPr/>
          </p:nvSpPr>
          <p:spPr bwMode="auto">
            <a:xfrm>
              <a:off x="1547" y="2225"/>
              <a:ext cx="157" cy="365"/>
            </a:xfrm>
            <a:custGeom>
              <a:avLst/>
              <a:gdLst/>
              <a:ahLst/>
              <a:cxnLst>
                <a:cxn ang="0">
                  <a:pos x="110" y="3"/>
                </a:cxn>
                <a:cxn ang="0">
                  <a:pos x="113" y="14"/>
                </a:cxn>
                <a:cxn ang="0">
                  <a:pos x="118" y="31"/>
                </a:cxn>
                <a:cxn ang="0">
                  <a:pos x="122" y="51"/>
                </a:cxn>
                <a:cxn ang="0">
                  <a:pos x="126" y="73"/>
                </a:cxn>
                <a:cxn ang="0">
                  <a:pos x="130" y="96"/>
                </a:cxn>
                <a:cxn ang="0">
                  <a:pos x="134" y="119"/>
                </a:cxn>
                <a:cxn ang="0">
                  <a:pos x="137" y="139"/>
                </a:cxn>
                <a:cxn ang="0">
                  <a:pos x="140" y="156"/>
                </a:cxn>
                <a:cxn ang="0">
                  <a:pos x="142" y="166"/>
                </a:cxn>
                <a:cxn ang="0">
                  <a:pos x="142" y="171"/>
                </a:cxn>
                <a:cxn ang="0">
                  <a:pos x="125" y="343"/>
                </a:cxn>
                <a:cxn ang="0">
                  <a:pos x="119" y="346"/>
                </a:cxn>
                <a:cxn ang="0">
                  <a:pos x="108" y="353"/>
                </a:cxn>
                <a:cxn ang="0">
                  <a:pos x="95" y="360"/>
                </a:cxn>
                <a:cxn ang="0">
                  <a:pos x="82" y="364"/>
                </a:cxn>
                <a:cxn ang="0">
                  <a:pos x="74" y="364"/>
                </a:cxn>
                <a:cxn ang="0">
                  <a:pos x="61" y="349"/>
                </a:cxn>
                <a:cxn ang="0">
                  <a:pos x="49" y="329"/>
                </a:cxn>
                <a:cxn ang="0">
                  <a:pos x="39" y="305"/>
                </a:cxn>
                <a:cxn ang="0">
                  <a:pos x="30" y="279"/>
                </a:cxn>
                <a:cxn ang="0">
                  <a:pos x="22" y="252"/>
                </a:cxn>
                <a:cxn ang="0">
                  <a:pos x="15" y="226"/>
                </a:cxn>
                <a:cxn ang="0">
                  <a:pos x="9" y="202"/>
                </a:cxn>
                <a:cxn ang="0">
                  <a:pos x="5" y="182"/>
                </a:cxn>
                <a:cxn ang="0">
                  <a:pos x="2" y="166"/>
                </a:cxn>
                <a:cxn ang="0">
                  <a:pos x="1" y="157"/>
                </a:cxn>
                <a:cxn ang="0">
                  <a:pos x="1" y="155"/>
                </a:cxn>
                <a:cxn ang="0">
                  <a:pos x="10" y="152"/>
                </a:cxn>
                <a:cxn ang="0">
                  <a:pos x="25" y="147"/>
                </a:cxn>
                <a:cxn ang="0">
                  <a:pos x="44" y="139"/>
                </a:cxn>
                <a:cxn ang="0">
                  <a:pos x="62" y="130"/>
                </a:cxn>
                <a:cxn ang="0">
                  <a:pos x="74" y="120"/>
                </a:cxn>
                <a:cxn ang="0">
                  <a:pos x="84" y="135"/>
                </a:cxn>
                <a:cxn ang="0">
                  <a:pos x="84" y="129"/>
                </a:cxn>
                <a:cxn ang="0">
                  <a:pos x="85" y="118"/>
                </a:cxn>
                <a:cxn ang="0">
                  <a:pos x="87" y="102"/>
                </a:cxn>
                <a:cxn ang="0">
                  <a:pos x="89" y="84"/>
                </a:cxn>
                <a:cxn ang="0">
                  <a:pos x="92" y="64"/>
                </a:cxn>
                <a:cxn ang="0">
                  <a:pos x="95" y="45"/>
                </a:cxn>
                <a:cxn ang="0">
                  <a:pos x="98" y="27"/>
                </a:cxn>
                <a:cxn ang="0">
                  <a:pos x="101" y="13"/>
                </a:cxn>
                <a:cxn ang="0">
                  <a:pos x="104" y="3"/>
                </a:cxn>
                <a:cxn ang="0">
                  <a:pos x="107" y="0"/>
                </a:cxn>
              </a:cxnLst>
              <a:rect l="0" t="0" r="r" b="b"/>
              <a:pathLst>
                <a:path w="157" h="365">
                  <a:moveTo>
                    <a:pt x="108" y="0"/>
                  </a:moveTo>
                  <a:lnTo>
                    <a:pt x="109" y="1"/>
                  </a:lnTo>
                  <a:lnTo>
                    <a:pt x="110" y="3"/>
                  </a:lnTo>
                  <a:lnTo>
                    <a:pt x="111" y="6"/>
                  </a:lnTo>
                  <a:lnTo>
                    <a:pt x="112" y="10"/>
                  </a:lnTo>
                  <a:lnTo>
                    <a:pt x="113" y="14"/>
                  </a:lnTo>
                  <a:lnTo>
                    <a:pt x="115" y="19"/>
                  </a:lnTo>
                  <a:lnTo>
                    <a:pt x="116" y="25"/>
                  </a:lnTo>
                  <a:lnTo>
                    <a:pt x="118" y="31"/>
                  </a:lnTo>
                  <a:lnTo>
                    <a:pt x="119" y="37"/>
                  </a:lnTo>
                  <a:lnTo>
                    <a:pt x="120" y="44"/>
                  </a:lnTo>
                  <a:lnTo>
                    <a:pt x="122" y="51"/>
                  </a:lnTo>
                  <a:lnTo>
                    <a:pt x="123" y="58"/>
                  </a:lnTo>
                  <a:lnTo>
                    <a:pt x="124" y="66"/>
                  </a:lnTo>
                  <a:lnTo>
                    <a:pt x="126" y="73"/>
                  </a:lnTo>
                  <a:lnTo>
                    <a:pt x="128" y="81"/>
                  </a:lnTo>
                  <a:lnTo>
                    <a:pt x="129" y="89"/>
                  </a:lnTo>
                  <a:lnTo>
                    <a:pt x="130" y="96"/>
                  </a:lnTo>
                  <a:lnTo>
                    <a:pt x="131" y="104"/>
                  </a:lnTo>
                  <a:lnTo>
                    <a:pt x="133" y="112"/>
                  </a:lnTo>
                  <a:lnTo>
                    <a:pt x="134" y="119"/>
                  </a:lnTo>
                  <a:lnTo>
                    <a:pt x="135" y="126"/>
                  </a:lnTo>
                  <a:lnTo>
                    <a:pt x="137" y="133"/>
                  </a:lnTo>
                  <a:lnTo>
                    <a:pt x="137" y="139"/>
                  </a:lnTo>
                  <a:lnTo>
                    <a:pt x="138" y="145"/>
                  </a:lnTo>
                  <a:lnTo>
                    <a:pt x="139" y="151"/>
                  </a:lnTo>
                  <a:lnTo>
                    <a:pt x="140" y="156"/>
                  </a:lnTo>
                  <a:lnTo>
                    <a:pt x="141" y="160"/>
                  </a:lnTo>
                  <a:lnTo>
                    <a:pt x="141" y="164"/>
                  </a:lnTo>
                  <a:lnTo>
                    <a:pt x="142" y="166"/>
                  </a:lnTo>
                  <a:lnTo>
                    <a:pt x="142" y="169"/>
                  </a:lnTo>
                  <a:lnTo>
                    <a:pt x="142" y="170"/>
                  </a:lnTo>
                  <a:lnTo>
                    <a:pt x="142" y="171"/>
                  </a:lnTo>
                  <a:lnTo>
                    <a:pt x="157" y="284"/>
                  </a:lnTo>
                  <a:lnTo>
                    <a:pt x="126" y="342"/>
                  </a:lnTo>
                  <a:lnTo>
                    <a:pt x="125" y="343"/>
                  </a:lnTo>
                  <a:lnTo>
                    <a:pt x="124" y="343"/>
                  </a:lnTo>
                  <a:lnTo>
                    <a:pt x="122" y="345"/>
                  </a:lnTo>
                  <a:lnTo>
                    <a:pt x="119" y="346"/>
                  </a:lnTo>
                  <a:lnTo>
                    <a:pt x="116" y="349"/>
                  </a:lnTo>
                  <a:lnTo>
                    <a:pt x="112" y="351"/>
                  </a:lnTo>
                  <a:lnTo>
                    <a:pt x="108" y="353"/>
                  </a:lnTo>
                  <a:lnTo>
                    <a:pt x="104" y="355"/>
                  </a:lnTo>
                  <a:lnTo>
                    <a:pt x="99" y="357"/>
                  </a:lnTo>
                  <a:lnTo>
                    <a:pt x="95" y="360"/>
                  </a:lnTo>
                  <a:lnTo>
                    <a:pt x="90" y="362"/>
                  </a:lnTo>
                  <a:lnTo>
                    <a:pt x="86" y="363"/>
                  </a:lnTo>
                  <a:lnTo>
                    <a:pt x="82" y="364"/>
                  </a:lnTo>
                  <a:lnTo>
                    <a:pt x="79" y="365"/>
                  </a:lnTo>
                  <a:lnTo>
                    <a:pt x="76" y="365"/>
                  </a:lnTo>
                  <a:lnTo>
                    <a:pt x="74" y="364"/>
                  </a:lnTo>
                  <a:lnTo>
                    <a:pt x="69" y="360"/>
                  </a:lnTo>
                  <a:lnTo>
                    <a:pt x="65" y="354"/>
                  </a:lnTo>
                  <a:lnTo>
                    <a:pt x="61" y="349"/>
                  </a:lnTo>
                  <a:lnTo>
                    <a:pt x="57" y="343"/>
                  </a:lnTo>
                  <a:lnTo>
                    <a:pt x="53" y="336"/>
                  </a:lnTo>
                  <a:lnTo>
                    <a:pt x="49" y="329"/>
                  </a:lnTo>
                  <a:lnTo>
                    <a:pt x="46" y="321"/>
                  </a:lnTo>
                  <a:lnTo>
                    <a:pt x="43" y="313"/>
                  </a:lnTo>
                  <a:lnTo>
                    <a:pt x="39" y="305"/>
                  </a:lnTo>
                  <a:lnTo>
                    <a:pt x="36" y="297"/>
                  </a:lnTo>
                  <a:lnTo>
                    <a:pt x="33" y="288"/>
                  </a:lnTo>
                  <a:lnTo>
                    <a:pt x="30" y="279"/>
                  </a:lnTo>
                  <a:lnTo>
                    <a:pt x="27" y="270"/>
                  </a:lnTo>
                  <a:lnTo>
                    <a:pt x="24" y="261"/>
                  </a:lnTo>
                  <a:lnTo>
                    <a:pt x="22" y="252"/>
                  </a:lnTo>
                  <a:lnTo>
                    <a:pt x="19" y="244"/>
                  </a:lnTo>
                  <a:lnTo>
                    <a:pt x="17" y="235"/>
                  </a:lnTo>
                  <a:lnTo>
                    <a:pt x="15" y="226"/>
                  </a:lnTo>
                  <a:lnTo>
                    <a:pt x="13" y="218"/>
                  </a:lnTo>
                  <a:lnTo>
                    <a:pt x="11" y="210"/>
                  </a:lnTo>
                  <a:lnTo>
                    <a:pt x="9" y="202"/>
                  </a:lnTo>
                  <a:lnTo>
                    <a:pt x="8" y="195"/>
                  </a:lnTo>
                  <a:lnTo>
                    <a:pt x="6" y="188"/>
                  </a:lnTo>
                  <a:lnTo>
                    <a:pt x="5" y="182"/>
                  </a:lnTo>
                  <a:lnTo>
                    <a:pt x="4" y="176"/>
                  </a:lnTo>
                  <a:lnTo>
                    <a:pt x="3" y="171"/>
                  </a:lnTo>
                  <a:lnTo>
                    <a:pt x="2" y="166"/>
                  </a:lnTo>
                  <a:lnTo>
                    <a:pt x="2" y="163"/>
                  </a:lnTo>
                  <a:lnTo>
                    <a:pt x="1" y="160"/>
                  </a:lnTo>
                  <a:lnTo>
                    <a:pt x="1" y="157"/>
                  </a:lnTo>
                  <a:lnTo>
                    <a:pt x="0" y="156"/>
                  </a:lnTo>
                  <a:lnTo>
                    <a:pt x="0" y="155"/>
                  </a:lnTo>
                  <a:lnTo>
                    <a:pt x="1" y="155"/>
                  </a:lnTo>
                  <a:lnTo>
                    <a:pt x="3" y="154"/>
                  </a:lnTo>
                  <a:lnTo>
                    <a:pt x="6" y="154"/>
                  </a:lnTo>
                  <a:lnTo>
                    <a:pt x="10" y="152"/>
                  </a:lnTo>
                  <a:lnTo>
                    <a:pt x="14" y="151"/>
                  </a:lnTo>
                  <a:lnTo>
                    <a:pt x="20" y="149"/>
                  </a:lnTo>
                  <a:lnTo>
                    <a:pt x="25" y="147"/>
                  </a:lnTo>
                  <a:lnTo>
                    <a:pt x="31" y="144"/>
                  </a:lnTo>
                  <a:lnTo>
                    <a:pt x="38" y="142"/>
                  </a:lnTo>
                  <a:lnTo>
                    <a:pt x="44" y="139"/>
                  </a:lnTo>
                  <a:lnTo>
                    <a:pt x="50" y="136"/>
                  </a:lnTo>
                  <a:lnTo>
                    <a:pt x="56" y="133"/>
                  </a:lnTo>
                  <a:lnTo>
                    <a:pt x="62" y="130"/>
                  </a:lnTo>
                  <a:lnTo>
                    <a:pt x="66" y="127"/>
                  </a:lnTo>
                  <a:lnTo>
                    <a:pt x="71" y="123"/>
                  </a:lnTo>
                  <a:lnTo>
                    <a:pt x="74" y="120"/>
                  </a:lnTo>
                  <a:lnTo>
                    <a:pt x="124" y="229"/>
                  </a:lnTo>
                  <a:lnTo>
                    <a:pt x="84" y="135"/>
                  </a:lnTo>
                  <a:lnTo>
                    <a:pt x="84" y="135"/>
                  </a:lnTo>
                  <a:lnTo>
                    <a:pt x="84" y="134"/>
                  </a:lnTo>
                  <a:lnTo>
                    <a:pt x="84" y="132"/>
                  </a:lnTo>
                  <a:lnTo>
                    <a:pt x="84" y="129"/>
                  </a:lnTo>
                  <a:lnTo>
                    <a:pt x="84" y="126"/>
                  </a:lnTo>
                  <a:lnTo>
                    <a:pt x="85" y="122"/>
                  </a:lnTo>
                  <a:lnTo>
                    <a:pt x="85" y="118"/>
                  </a:lnTo>
                  <a:lnTo>
                    <a:pt x="86" y="113"/>
                  </a:lnTo>
                  <a:lnTo>
                    <a:pt x="87" y="108"/>
                  </a:lnTo>
                  <a:lnTo>
                    <a:pt x="87" y="102"/>
                  </a:lnTo>
                  <a:lnTo>
                    <a:pt x="88" y="96"/>
                  </a:lnTo>
                  <a:lnTo>
                    <a:pt x="88" y="90"/>
                  </a:lnTo>
                  <a:lnTo>
                    <a:pt x="89" y="84"/>
                  </a:lnTo>
                  <a:lnTo>
                    <a:pt x="90" y="77"/>
                  </a:lnTo>
                  <a:lnTo>
                    <a:pt x="91" y="71"/>
                  </a:lnTo>
                  <a:lnTo>
                    <a:pt x="92" y="64"/>
                  </a:lnTo>
                  <a:lnTo>
                    <a:pt x="93" y="58"/>
                  </a:lnTo>
                  <a:lnTo>
                    <a:pt x="93" y="51"/>
                  </a:lnTo>
                  <a:lnTo>
                    <a:pt x="95" y="45"/>
                  </a:lnTo>
                  <a:lnTo>
                    <a:pt x="96" y="39"/>
                  </a:lnTo>
                  <a:lnTo>
                    <a:pt x="96" y="33"/>
                  </a:lnTo>
                  <a:lnTo>
                    <a:pt x="98" y="27"/>
                  </a:lnTo>
                  <a:lnTo>
                    <a:pt x="99" y="22"/>
                  </a:lnTo>
                  <a:lnTo>
                    <a:pt x="99" y="17"/>
                  </a:lnTo>
                  <a:lnTo>
                    <a:pt x="101" y="13"/>
                  </a:lnTo>
                  <a:lnTo>
                    <a:pt x="102" y="9"/>
                  </a:lnTo>
                  <a:lnTo>
                    <a:pt x="103" y="6"/>
                  </a:lnTo>
                  <a:lnTo>
                    <a:pt x="104" y="3"/>
                  </a:lnTo>
                  <a:lnTo>
                    <a:pt x="105" y="1"/>
                  </a:lnTo>
                  <a:lnTo>
                    <a:pt x="106" y="0"/>
                  </a:lnTo>
                  <a:lnTo>
                    <a:pt x="107" y="0"/>
                  </a:lnTo>
                  <a:lnTo>
                    <a:pt x="108" y="0"/>
                  </a:lnTo>
                  <a:close/>
                </a:path>
              </a:pathLst>
            </a:custGeom>
            <a:solidFill>
              <a:srgbClr val="024CA8"/>
            </a:solidFill>
            <a:ln w="9525">
              <a:noFill/>
              <a:round/>
              <a:headEnd/>
              <a:tailEnd/>
            </a:ln>
          </p:spPr>
          <p:txBody>
            <a:bodyPr/>
            <a:lstStyle/>
            <a:p>
              <a:endParaRPr lang="ru-RU"/>
            </a:p>
          </p:txBody>
        </p:sp>
        <p:sp>
          <p:nvSpPr>
            <p:cNvPr id="44" name="Freeform 267"/>
            <p:cNvSpPr>
              <a:spLocks/>
            </p:cNvSpPr>
            <p:nvPr/>
          </p:nvSpPr>
          <p:spPr bwMode="auto">
            <a:xfrm>
              <a:off x="1653" y="2223"/>
              <a:ext cx="39" cy="173"/>
            </a:xfrm>
            <a:custGeom>
              <a:avLst/>
              <a:gdLst/>
              <a:ahLst/>
              <a:cxnLst>
                <a:cxn ang="0">
                  <a:pos x="39" y="172"/>
                </a:cxn>
                <a:cxn ang="0">
                  <a:pos x="38" y="170"/>
                </a:cxn>
                <a:cxn ang="0">
                  <a:pos x="37" y="165"/>
                </a:cxn>
                <a:cxn ang="0">
                  <a:pos x="37" y="157"/>
                </a:cxn>
                <a:cxn ang="0">
                  <a:pos x="35" y="147"/>
                </a:cxn>
                <a:cxn ang="0">
                  <a:pos x="33" y="134"/>
                </a:cxn>
                <a:cxn ang="0">
                  <a:pos x="31" y="121"/>
                </a:cxn>
                <a:cxn ang="0">
                  <a:pos x="28" y="106"/>
                </a:cxn>
                <a:cxn ang="0">
                  <a:pos x="25" y="91"/>
                </a:cxn>
                <a:cxn ang="0">
                  <a:pos x="22" y="75"/>
                </a:cxn>
                <a:cxn ang="0">
                  <a:pos x="20" y="60"/>
                </a:cxn>
                <a:cxn ang="0">
                  <a:pos x="17" y="45"/>
                </a:cxn>
                <a:cxn ang="0">
                  <a:pos x="14" y="32"/>
                </a:cxn>
                <a:cxn ang="0">
                  <a:pos x="11" y="21"/>
                </a:cxn>
                <a:cxn ang="0">
                  <a:pos x="9" y="11"/>
                </a:cxn>
                <a:cxn ang="0">
                  <a:pos x="6" y="4"/>
                </a:cxn>
                <a:cxn ang="0">
                  <a:pos x="3" y="0"/>
                </a:cxn>
                <a:cxn ang="0">
                  <a:pos x="1" y="4"/>
                </a:cxn>
                <a:cxn ang="0">
                  <a:pos x="3" y="9"/>
                </a:cxn>
                <a:cxn ang="0">
                  <a:pos x="5" y="17"/>
                </a:cxn>
                <a:cxn ang="0">
                  <a:pos x="8" y="27"/>
                </a:cxn>
                <a:cxn ang="0">
                  <a:pos x="11" y="39"/>
                </a:cxn>
                <a:cxn ang="0">
                  <a:pos x="13" y="53"/>
                </a:cxn>
                <a:cxn ang="0">
                  <a:pos x="16" y="68"/>
                </a:cxn>
                <a:cxn ang="0">
                  <a:pos x="19" y="83"/>
                </a:cxn>
                <a:cxn ang="0">
                  <a:pos x="22" y="99"/>
                </a:cxn>
                <a:cxn ang="0">
                  <a:pos x="25" y="114"/>
                </a:cxn>
                <a:cxn ang="0">
                  <a:pos x="27" y="128"/>
                </a:cxn>
                <a:cxn ang="0">
                  <a:pos x="29" y="142"/>
                </a:cxn>
                <a:cxn ang="0">
                  <a:pos x="31" y="153"/>
                </a:cxn>
                <a:cxn ang="0">
                  <a:pos x="32" y="162"/>
                </a:cxn>
                <a:cxn ang="0">
                  <a:pos x="33" y="169"/>
                </a:cxn>
                <a:cxn ang="0">
                  <a:pos x="34" y="173"/>
                </a:cxn>
                <a:cxn ang="0">
                  <a:pos x="34" y="173"/>
                </a:cxn>
                <a:cxn ang="0">
                  <a:pos x="39" y="172"/>
                </a:cxn>
              </a:cxnLst>
              <a:rect l="0" t="0" r="r" b="b"/>
              <a:pathLst>
                <a:path w="39" h="173">
                  <a:moveTo>
                    <a:pt x="39" y="172"/>
                  </a:moveTo>
                  <a:lnTo>
                    <a:pt x="39" y="172"/>
                  </a:lnTo>
                  <a:lnTo>
                    <a:pt x="39" y="172"/>
                  </a:lnTo>
                  <a:lnTo>
                    <a:pt x="38" y="170"/>
                  </a:lnTo>
                  <a:lnTo>
                    <a:pt x="38" y="168"/>
                  </a:lnTo>
                  <a:lnTo>
                    <a:pt x="37" y="165"/>
                  </a:lnTo>
                  <a:lnTo>
                    <a:pt x="37" y="162"/>
                  </a:lnTo>
                  <a:lnTo>
                    <a:pt x="37" y="157"/>
                  </a:lnTo>
                  <a:lnTo>
                    <a:pt x="36" y="152"/>
                  </a:lnTo>
                  <a:lnTo>
                    <a:pt x="35" y="147"/>
                  </a:lnTo>
                  <a:lnTo>
                    <a:pt x="34" y="141"/>
                  </a:lnTo>
                  <a:lnTo>
                    <a:pt x="33" y="134"/>
                  </a:lnTo>
                  <a:lnTo>
                    <a:pt x="31" y="128"/>
                  </a:lnTo>
                  <a:lnTo>
                    <a:pt x="31" y="121"/>
                  </a:lnTo>
                  <a:lnTo>
                    <a:pt x="29" y="113"/>
                  </a:lnTo>
                  <a:lnTo>
                    <a:pt x="28" y="106"/>
                  </a:lnTo>
                  <a:lnTo>
                    <a:pt x="27" y="98"/>
                  </a:lnTo>
                  <a:lnTo>
                    <a:pt x="25" y="91"/>
                  </a:lnTo>
                  <a:lnTo>
                    <a:pt x="24" y="83"/>
                  </a:lnTo>
                  <a:lnTo>
                    <a:pt x="22" y="75"/>
                  </a:lnTo>
                  <a:lnTo>
                    <a:pt x="21" y="67"/>
                  </a:lnTo>
                  <a:lnTo>
                    <a:pt x="20" y="60"/>
                  </a:lnTo>
                  <a:lnTo>
                    <a:pt x="18" y="52"/>
                  </a:lnTo>
                  <a:lnTo>
                    <a:pt x="17" y="45"/>
                  </a:lnTo>
                  <a:lnTo>
                    <a:pt x="15" y="38"/>
                  </a:lnTo>
                  <a:lnTo>
                    <a:pt x="14" y="32"/>
                  </a:lnTo>
                  <a:lnTo>
                    <a:pt x="12" y="26"/>
                  </a:lnTo>
                  <a:lnTo>
                    <a:pt x="11" y="21"/>
                  </a:lnTo>
                  <a:lnTo>
                    <a:pt x="10" y="16"/>
                  </a:lnTo>
                  <a:lnTo>
                    <a:pt x="9" y="11"/>
                  </a:lnTo>
                  <a:lnTo>
                    <a:pt x="7" y="7"/>
                  </a:lnTo>
                  <a:lnTo>
                    <a:pt x="6" y="4"/>
                  </a:lnTo>
                  <a:lnTo>
                    <a:pt x="5" y="2"/>
                  </a:lnTo>
                  <a:lnTo>
                    <a:pt x="3" y="0"/>
                  </a:lnTo>
                  <a:lnTo>
                    <a:pt x="0" y="4"/>
                  </a:lnTo>
                  <a:lnTo>
                    <a:pt x="1" y="4"/>
                  </a:lnTo>
                  <a:lnTo>
                    <a:pt x="2" y="6"/>
                  </a:lnTo>
                  <a:lnTo>
                    <a:pt x="3" y="9"/>
                  </a:lnTo>
                  <a:lnTo>
                    <a:pt x="4" y="13"/>
                  </a:lnTo>
                  <a:lnTo>
                    <a:pt x="5" y="17"/>
                  </a:lnTo>
                  <a:lnTo>
                    <a:pt x="6" y="22"/>
                  </a:lnTo>
                  <a:lnTo>
                    <a:pt x="8" y="27"/>
                  </a:lnTo>
                  <a:lnTo>
                    <a:pt x="9" y="33"/>
                  </a:lnTo>
                  <a:lnTo>
                    <a:pt x="11" y="39"/>
                  </a:lnTo>
                  <a:lnTo>
                    <a:pt x="12" y="46"/>
                  </a:lnTo>
                  <a:lnTo>
                    <a:pt x="13" y="53"/>
                  </a:lnTo>
                  <a:lnTo>
                    <a:pt x="15" y="61"/>
                  </a:lnTo>
                  <a:lnTo>
                    <a:pt x="16" y="68"/>
                  </a:lnTo>
                  <a:lnTo>
                    <a:pt x="18" y="76"/>
                  </a:lnTo>
                  <a:lnTo>
                    <a:pt x="19" y="83"/>
                  </a:lnTo>
                  <a:lnTo>
                    <a:pt x="21" y="91"/>
                  </a:lnTo>
                  <a:lnTo>
                    <a:pt x="22" y="99"/>
                  </a:lnTo>
                  <a:lnTo>
                    <a:pt x="23" y="106"/>
                  </a:lnTo>
                  <a:lnTo>
                    <a:pt x="25" y="114"/>
                  </a:lnTo>
                  <a:lnTo>
                    <a:pt x="26" y="121"/>
                  </a:lnTo>
                  <a:lnTo>
                    <a:pt x="27" y="128"/>
                  </a:lnTo>
                  <a:lnTo>
                    <a:pt x="28" y="135"/>
                  </a:lnTo>
                  <a:lnTo>
                    <a:pt x="29" y="142"/>
                  </a:lnTo>
                  <a:lnTo>
                    <a:pt x="30" y="148"/>
                  </a:lnTo>
                  <a:lnTo>
                    <a:pt x="31" y="153"/>
                  </a:lnTo>
                  <a:lnTo>
                    <a:pt x="31" y="158"/>
                  </a:lnTo>
                  <a:lnTo>
                    <a:pt x="32" y="162"/>
                  </a:lnTo>
                  <a:lnTo>
                    <a:pt x="33" y="166"/>
                  </a:lnTo>
                  <a:lnTo>
                    <a:pt x="33" y="169"/>
                  </a:lnTo>
                  <a:lnTo>
                    <a:pt x="34" y="171"/>
                  </a:lnTo>
                  <a:lnTo>
                    <a:pt x="34" y="173"/>
                  </a:lnTo>
                  <a:lnTo>
                    <a:pt x="34" y="173"/>
                  </a:lnTo>
                  <a:lnTo>
                    <a:pt x="34" y="173"/>
                  </a:lnTo>
                  <a:lnTo>
                    <a:pt x="39" y="172"/>
                  </a:lnTo>
                  <a:lnTo>
                    <a:pt x="39" y="172"/>
                  </a:lnTo>
                  <a:lnTo>
                    <a:pt x="39" y="172"/>
                  </a:lnTo>
                  <a:close/>
                </a:path>
              </a:pathLst>
            </a:custGeom>
            <a:solidFill>
              <a:srgbClr val="000000"/>
            </a:solidFill>
            <a:ln w="9525">
              <a:noFill/>
              <a:round/>
              <a:headEnd/>
              <a:tailEnd/>
            </a:ln>
          </p:spPr>
          <p:txBody>
            <a:bodyPr/>
            <a:lstStyle/>
            <a:p>
              <a:endParaRPr lang="ru-RU"/>
            </a:p>
          </p:txBody>
        </p:sp>
        <p:sp>
          <p:nvSpPr>
            <p:cNvPr id="45" name="Freeform 268"/>
            <p:cNvSpPr>
              <a:spLocks/>
            </p:cNvSpPr>
            <p:nvPr/>
          </p:nvSpPr>
          <p:spPr bwMode="auto">
            <a:xfrm>
              <a:off x="1687" y="2395"/>
              <a:ext cx="20" cy="115"/>
            </a:xfrm>
            <a:custGeom>
              <a:avLst/>
              <a:gdLst/>
              <a:ahLst/>
              <a:cxnLst>
                <a:cxn ang="0">
                  <a:pos x="19" y="115"/>
                </a:cxn>
                <a:cxn ang="0">
                  <a:pos x="20" y="114"/>
                </a:cxn>
                <a:cxn ang="0">
                  <a:pos x="5" y="0"/>
                </a:cxn>
                <a:cxn ang="0">
                  <a:pos x="0" y="1"/>
                </a:cxn>
                <a:cxn ang="0">
                  <a:pos x="15" y="114"/>
                </a:cxn>
                <a:cxn ang="0">
                  <a:pos x="16" y="113"/>
                </a:cxn>
                <a:cxn ang="0">
                  <a:pos x="19" y="115"/>
                </a:cxn>
                <a:cxn ang="0">
                  <a:pos x="20" y="114"/>
                </a:cxn>
                <a:cxn ang="0">
                  <a:pos x="20" y="114"/>
                </a:cxn>
                <a:cxn ang="0">
                  <a:pos x="19" y="115"/>
                </a:cxn>
              </a:cxnLst>
              <a:rect l="0" t="0" r="r" b="b"/>
              <a:pathLst>
                <a:path w="20" h="115">
                  <a:moveTo>
                    <a:pt x="19" y="115"/>
                  </a:moveTo>
                  <a:lnTo>
                    <a:pt x="20" y="114"/>
                  </a:lnTo>
                  <a:lnTo>
                    <a:pt x="5" y="0"/>
                  </a:lnTo>
                  <a:lnTo>
                    <a:pt x="0" y="1"/>
                  </a:lnTo>
                  <a:lnTo>
                    <a:pt x="15" y="114"/>
                  </a:lnTo>
                  <a:lnTo>
                    <a:pt x="16" y="113"/>
                  </a:lnTo>
                  <a:lnTo>
                    <a:pt x="19" y="115"/>
                  </a:lnTo>
                  <a:lnTo>
                    <a:pt x="20" y="114"/>
                  </a:lnTo>
                  <a:lnTo>
                    <a:pt x="20" y="114"/>
                  </a:lnTo>
                  <a:lnTo>
                    <a:pt x="19" y="115"/>
                  </a:lnTo>
                  <a:close/>
                </a:path>
              </a:pathLst>
            </a:custGeom>
            <a:solidFill>
              <a:srgbClr val="000000"/>
            </a:solidFill>
            <a:ln w="9525">
              <a:noFill/>
              <a:round/>
              <a:headEnd/>
              <a:tailEnd/>
            </a:ln>
          </p:spPr>
          <p:txBody>
            <a:bodyPr/>
            <a:lstStyle/>
            <a:p>
              <a:endParaRPr lang="ru-RU"/>
            </a:p>
          </p:txBody>
        </p:sp>
        <p:sp>
          <p:nvSpPr>
            <p:cNvPr id="46" name="Freeform 269"/>
            <p:cNvSpPr>
              <a:spLocks/>
            </p:cNvSpPr>
            <p:nvPr/>
          </p:nvSpPr>
          <p:spPr bwMode="auto">
            <a:xfrm>
              <a:off x="1671" y="2508"/>
              <a:ext cx="35" cy="61"/>
            </a:xfrm>
            <a:custGeom>
              <a:avLst/>
              <a:gdLst/>
              <a:ahLst/>
              <a:cxnLst>
                <a:cxn ang="0">
                  <a:pos x="3" y="61"/>
                </a:cxn>
                <a:cxn ang="0">
                  <a:pos x="4" y="60"/>
                </a:cxn>
                <a:cxn ang="0">
                  <a:pos x="35" y="2"/>
                </a:cxn>
                <a:cxn ang="0">
                  <a:pos x="32" y="0"/>
                </a:cxn>
                <a:cxn ang="0">
                  <a:pos x="0" y="58"/>
                </a:cxn>
                <a:cxn ang="0">
                  <a:pos x="0" y="57"/>
                </a:cxn>
                <a:cxn ang="0">
                  <a:pos x="3" y="61"/>
                </a:cxn>
                <a:cxn ang="0">
                  <a:pos x="4" y="61"/>
                </a:cxn>
                <a:cxn ang="0">
                  <a:pos x="4" y="60"/>
                </a:cxn>
                <a:cxn ang="0">
                  <a:pos x="3" y="61"/>
                </a:cxn>
              </a:cxnLst>
              <a:rect l="0" t="0" r="r" b="b"/>
              <a:pathLst>
                <a:path w="35" h="61">
                  <a:moveTo>
                    <a:pt x="3" y="61"/>
                  </a:moveTo>
                  <a:lnTo>
                    <a:pt x="4" y="60"/>
                  </a:lnTo>
                  <a:lnTo>
                    <a:pt x="35" y="2"/>
                  </a:lnTo>
                  <a:lnTo>
                    <a:pt x="32" y="0"/>
                  </a:lnTo>
                  <a:lnTo>
                    <a:pt x="0" y="58"/>
                  </a:lnTo>
                  <a:lnTo>
                    <a:pt x="0" y="57"/>
                  </a:lnTo>
                  <a:lnTo>
                    <a:pt x="3" y="61"/>
                  </a:lnTo>
                  <a:lnTo>
                    <a:pt x="4" y="61"/>
                  </a:lnTo>
                  <a:lnTo>
                    <a:pt x="4" y="60"/>
                  </a:lnTo>
                  <a:lnTo>
                    <a:pt x="3" y="61"/>
                  </a:lnTo>
                  <a:close/>
                </a:path>
              </a:pathLst>
            </a:custGeom>
            <a:solidFill>
              <a:srgbClr val="000000"/>
            </a:solidFill>
            <a:ln w="9525">
              <a:noFill/>
              <a:round/>
              <a:headEnd/>
              <a:tailEnd/>
            </a:ln>
          </p:spPr>
          <p:txBody>
            <a:bodyPr/>
            <a:lstStyle/>
            <a:p>
              <a:endParaRPr lang="ru-RU"/>
            </a:p>
          </p:txBody>
        </p:sp>
        <p:sp>
          <p:nvSpPr>
            <p:cNvPr id="47" name="Freeform 270"/>
            <p:cNvSpPr>
              <a:spLocks/>
            </p:cNvSpPr>
            <p:nvPr/>
          </p:nvSpPr>
          <p:spPr bwMode="auto">
            <a:xfrm>
              <a:off x="1619" y="2565"/>
              <a:ext cx="55" cy="27"/>
            </a:xfrm>
            <a:custGeom>
              <a:avLst/>
              <a:gdLst/>
              <a:ahLst/>
              <a:cxnLst>
                <a:cxn ang="0">
                  <a:pos x="0" y="26"/>
                </a:cxn>
                <a:cxn ang="0">
                  <a:pos x="1" y="26"/>
                </a:cxn>
                <a:cxn ang="0">
                  <a:pos x="4" y="27"/>
                </a:cxn>
                <a:cxn ang="0">
                  <a:pos x="7" y="27"/>
                </a:cxn>
                <a:cxn ang="0">
                  <a:pos x="11" y="26"/>
                </a:cxn>
                <a:cxn ang="0">
                  <a:pos x="15" y="25"/>
                </a:cxn>
                <a:cxn ang="0">
                  <a:pos x="19" y="24"/>
                </a:cxn>
                <a:cxn ang="0">
                  <a:pos x="24" y="22"/>
                </a:cxn>
                <a:cxn ang="0">
                  <a:pos x="28" y="20"/>
                </a:cxn>
                <a:cxn ang="0">
                  <a:pos x="33" y="17"/>
                </a:cxn>
                <a:cxn ang="0">
                  <a:pos x="37" y="15"/>
                </a:cxn>
                <a:cxn ang="0">
                  <a:pos x="41" y="13"/>
                </a:cxn>
                <a:cxn ang="0">
                  <a:pos x="45" y="11"/>
                </a:cxn>
                <a:cxn ang="0">
                  <a:pos x="48" y="9"/>
                </a:cxn>
                <a:cxn ang="0">
                  <a:pos x="51" y="7"/>
                </a:cxn>
                <a:cxn ang="0">
                  <a:pos x="53" y="6"/>
                </a:cxn>
                <a:cxn ang="0">
                  <a:pos x="54" y="5"/>
                </a:cxn>
                <a:cxn ang="0">
                  <a:pos x="55" y="4"/>
                </a:cxn>
                <a:cxn ang="0">
                  <a:pos x="52" y="0"/>
                </a:cxn>
                <a:cxn ang="0">
                  <a:pos x="52" y="0"/>
                </a:cxn>
                <a:cxn ang="0">
                  <a:pos x="50" y="1"/>
                </a:cxn>
                <a:cxn ang="0">
                  <a:pos x="48" y="3"/>
                </a:cxn>
                <a:cxn ang="0">
                  <a:pos x="46" y="5"/>
                </a:cxn>
                <a:cxn ang="0">
                  <a:pos x="43" y="6"/>
                </a:cxn>
                <a:cxn ang="0">
                  <a:pos x="39" y="9"/>
                </a:cxn>
                <a:cxn ang="0">
                  <a:pos x="35" y="11"/>
                </a:cxn>
                <a:cxn ang="0">
                  <a:pos x="30" y="13"/>
                </a:cxn>
                <a:cxn ang="0">
                  <a:pos x="26" y="15"/>
                </a:cxn>
                <a:cxn ang="0">
                  <a:pos x="21" y="17"/>
                </a:cxn>
                <a:cxn ang="0">
                  <a:pos x="18" y="19"/>
                </a:cxn>
                <a:cxn ang="0">
                  <a:pos x="14" y="21"/>
                </a:cxn>
                <a:cxn ang="0">
                  <a:pos x="10" y="22"/>
                </a:cxn>
                <a:cxn ang="0">
                  <a:pos x="7" y="23"/>
                </a:cxn>
                <a:cxn ang="0">
                  <a:pos x="5" y="22"/>
                </a:cxn>
                <a:cxn ang="0">
                  <a:pos x="3" y="22"/>
                </a:cxn>
                <a:cxn ang="0">
                  <a:pos x="3" y="22"/>
                </a:cxn>
                <a:cxn ang="0">
                  <a:pos x="0" y="26"/>
                </a:cxn>
                <a:cxn ang="0">
                  <a:pos x="1" y="26"/>
                </a:cxn>
                <a:cxn ang="0">
                  <a:pos x="1" y="26"/>
                </a:cxn>
                <a:cxn ang="0">
                  <a:pos x="0" y="26"/>
                </a:cxn>
              </a:cxnLst>
              <a:rect l="0" t="0" r="r" b="b"/>
              <a:pathLst>
                <a:path w="55" h="27">
                  <a:moveTo>
                    <a:pt x="0" y="26"/>
                  </a:moveTo>
                  <a:lnTo>
                    <a:pt x="1" y="26"/>
                  </a:lnTo>
                  <a:lnTo>
                    <a:pt x="4" y="27"/>
                  </a:lnTo>
                  <a:lnTo>
                    <a:pt x="7" y="27"/>
                  </a:lnTo>
                  <a:lnTo>
                    <a:pt x="11" y="26"/>
                  </a:lnTo>
                  <a:lnTo>
                    <a:pt x="15" y="25"/>
                  </a:lnTo>
                  <a:lnTo>
                    <a:pt x="19" y="24"/>
                  </a:lnTo>
                  <a:lnTo>
                    <a:pt x="24" y="22"/>
                  </a:lnTo>
                  <a:lnTo>
                    <a:pt x="28" y="20"/>
                  </a:lnTo>
                  <a:lnTo>
                    <a:pt x="33" y="17"/>
                  </a:lnTo>
                  <a:lnTo>
                    <a:pt x="37" y="15"/>
                  </a:lnTo>
                  <a:lnTo>
                    <a:pt x="41" y="13"/>
                  </a:lnTo>
                  <a:lnTo>
                    <a:pt x="45" y="11"/>
                  </a:lnTo>
                  <a:lnTo>
                    <a:pt x="48" y="9"/>
                  </a:lnTo>
                  <a:lnTo>
                    <a:pt x="51" y="7"/>
                  </a:lnTo>
                  <a:lnTo>
                    <a:pt x="53" y="6"/>
                  </a:lnTo>
                  <a:lnTo>
                    <a:pt x="54" y="5"/>
                  </a:lnTo>
                  <a:lnTo>
                    <a:pt x="55" y="4"/>
                  </a:lnTo>
                  <a:lnTo>
                    <a:pt x="52" y="0"/>
                  </a:lnTo>
                  <a:lnTo>
                    <a:pt x="52" y="0"/>
                  </a:lnTo>
                  <a:lnTo>
                    <a:pt x="50" y="1"/>
                  </a:lnTo>
                  <a:lnTo>
                    <a:pt x="48" y="3"/>
                  </a:lnTo>
                  <a:lnTo>
                    <a:pt x="46" y="5"/>
                  </a:lnTo>
                  <a:lnTo>
                    <a:pt x="43" y="6"/>
                  </a:lnTo>
                  <a:lnTo>
                    <a:pt x="39" y="9"/>
                  </a:lnTo>
                  <a:lnTo>
                    <a:pt x="35" y="11"/>
                  </a:lnTo>
                  <a:lnTo>
                    <a:pt x="30" y="13"/>
                  </a:lnTo>
                  <a:lnTo>
                    <a:pt x="26" y="15"/>
                  </a:lnTo>
                  <a:lnTo>
                    <a:pt x="21" y="17"/>
                  </a:lnTo>
                  <a:lnTo>
                    <a:pt x="18" y="19"/>
                  </a:lnTo>
                  <a:lnTo>
                    <a:pt x="14" y="21"/>
                  </a:lnTo>
                  <a:lnTo>
                    <a:pt x="10" y="22"/>
                  </a:lnTo>
                  <a:lnTo>
                    <a:pt x="7" y="23"/>
                  </a:lnTo>
                  <a:lnTo>
                    <a:pt x="5" y="22"/>
                  </a:lnTo>
                  <a:lnTo>
                    <a:pt x="3" y="22"/>
                  </a:lnTo>
                  <a:lnTo>
                    <a:pt x="3" y="22"/>
                  </a:lnTo>
                  <a:lnTo>
                    <a:pt x="0" y="26"/>
                  </a:lnTo>
                  <a:lnTo>
                    <a:pt x="1" y="26"/>
                  </a:lnTo>
                  <a:lnTo>
                    <a:pt x="1" y="26"/>
                  </a:lnTo>
                  <a:lnTo>
                    <a:pt x="0" y="26"/>
                  </a:lnTo>
                  <a:close/>
                </a:path>
              </a:pathLst>
            </a:custGeom>
            <a:solidFill>
              <a:srgbClr val="000000"/>
            </a:solidFill>
            <a:ln w="9525">
              <a:noFill/>
              <a:round/>
              <a:headEnd/>
              <a:tailEnd/>
            </a:ln>
          </p:spPr>
          <p:txBody>
            <a:bodyPr/>
            <a:lstStyle/>
            <a:p>
              <a:endParaRPr lang="ru-RU"/>
            </a:p>
          </p:txBody>
        </p:sp>
        <p:sp>
          <p:nvSpPr>
            <p:cNvPr id="48" name="Freeform 271"/>
            <p:cNvSpPr>
              <a:spLocks/>
            </p:cNvSpPr>
            <p:nvPr/>
          </p:nvSpPr>
          <p:spPr bwMode="auto">
            <a:xfrm>
              <a:off x="1545" y="2378"/>
              <a:ext cx="77" cy="213"/>
            </a:xfrm>
            <a:custGeom>
              <a:avLst/>
              <a:gdLst/>
              <a:ahLst/>
              <a:cxnLst>
                <a:cxn ang="0">
                  <a:pos x="0" y="3"/>
                </a:cxn>
                <a:cxn ang="0">
                  <a:pos x="1" y="5"/>
                </a:cxn>
                <a:cxn ang="0">
                  <a:pos x="1" y="10"/>
                </a:cxn>
                <a:cxn ang="0">
                  <a:pos x="3" y="18"/>
                </a:cxn>
                <a:cxn ang="0">
                  <a:pos x="5" y="30"/>
                </a:cxn>
                <a:cxn ang="0">
                  <a:pos x="7" y="43"/>
                </a:cxn>
                <a:cxn ang="0">
                  <a:pos x="11" y="58"/>
                </a:cxn>
                <a:cxn ang="0">
                  <a:pos x="14" y="74"/>
                </a:cxn>
                <a:cxn ang="0">
                  <a:pos x="19" y="91"/>
                </a:cxn>
                <a:cxn ang="0">
                  <a:pos x="24" y="109"/>
                </a:cxn>
                <a:cxn ang="0">
                  <a:pos x="29" y="127"/>
                </a:cxn>
                <a:cxn ang="0">
                  <a:pos x="35" y="145"/>
                </a:cxn>
                <a:cxn ang="0">
                  <a:pos x="42" y="161"/>
                </a:cxn>
                <a:cxn ang="0">
                  <a:pos x="49" y="177"/>
                </a:cxn>
                <a:cxn ang="0">
                  <a:pos x="57" y="191"/>
                </a:cxn>
                <a:cxn ang="0">
                  <a:pos x="65" y="203"/>
                </a:cxn>
                <a:cxn ang="0">
                  <a:pos x="74" y="213"/>
                </a:cxn>
                <a:cxn ang="0">
                  <a:pos x="73" y="205"/>
                </a:cxn>
                <a:cxn ang="0">
                  <a:pos x="65" y="194"/>
                </a:cxn>
                <a:cxn ang="0">
                  <a:pos x="57" y="182"/>
                </a:cxn>
                <a:cxn ang="0">
                  <a:pos x="50" y="167"/>
                </a:cxn>
                <a:cxn ang="0">
                  <a:pos x="43" y="151"/>
                </a:cxn>
                <a:cxn ang="0">
                  <a:pos x="37" y="134"/>
                </a:cxn>
                <a:cxn ang="0">
                  <a:pos x="31" y="117"/>
                </a:cxn>
                <a:cxn ang="0">
                  <a:pos x="26" y="99"/>
                </a:cxn>
                <a:cxn ang="0">
                  <a:pos x="21" y="81"/>
                </a:cxn>
                <a:cxn ang="0">
                  <a:pos x="17" y="64"/>
                </a:cxn>
                <a:cxn ang="0">
                  <a:pos x="14" y="49"/>
                </a:cxn>
                <a:cxn ang="0">
                  <a:pos x="11" y="35"/>
                </a:cxn>
                <a:cxn ang="0">
                  <a:pos x="8" y="23"/>
                </a:cxn>
                <a:cxn ang="0">
                  <a:pos x="7" y="13"/>
                </a:cxn>
                <a:cxn ang="0">
                  <a:pos x="6" y="6"/>
                </a:cxn>
                <a:cxn ang="0">
                  <a:pos x="5" y="2"/>
                </a:cxn>
                <a:cxn ang="0">
                  <a:pos x="3" y="4"/>
                </a:cxn>
                <a:cxn ang="0">
                  <a:pos x="0" y="1"/>
                </a:cxn>
                <a:cxn ang="0">
                  <a:pos x="2" y="0"/>
                </a:cxn>
              </a:cxnLst>
              <a:rect l="0" t="0" r="r" b="b"/>
              <a:pathLst>
                <a:path w="77" h="213">
                  <a:moveTo>
                    <a:pt x="2" y="0"/>
                  </a:moveTo>
                  <a:lnTo>
                    <a:pt x="0" y="3"/>
                  </a:lnTo>
                  <a:lnTo>
                    <a:pt x="0" y="3"/>
                  </a:lnTo>
                  <a:lnTo>
                    <a:pt x="1" y="5"/>
                  </a:lnTo>
                  <a:lnTo>
                    <a:pt x="1" y="7"/>
                  </a:lnTo>
                  <a:lnTo>
                    <a:pt x="1" y="10"/>
                  </a:lnTo>
                  <a:lnTo>
                    <a:pt x="2" y="14"/>
                  </a:lnTo>
                  <a:lnTo>
                    <a:pt x="3" y="18"/>
                  </a:lnTo>
                  <a:lnTo>
                    <a:pt x="4" y="24"/>
                  </a:lnTo>
                  <a:lnTo>
                    <a:pt x="5" y="30"/>
                  </a:lnTo>
                  <a:lnTo>
                    <a:pt x="6" y="36"/>
                  </a:lnTo>
                  <a:lnTo>
                    <a:pt x="7" y="43"/>
                  </a:lnTo>
                  <a:lnTo>
                    <a:pt x="9" y="50"/>
                  </a:lnTo>
                  <a:lnTo>
                    <a:pt x="11" y="58"/>
                  </a:lnTo>
                  <a:lnTo>
                    <a:pt x="13" y="66"/>
                  </a:lnTo>
                  <a:lnTo>
                    <a:pt x="14" y="74"/>
                  </a:lnTo>
                  <a:lnTo>
                    <a:pt x="16" y="82"/>
                  </a:lnTo>
                  <a:lnTo>
                    <a:pt x="19" y="91"/>
                  </a:lnTo>
                  <a:lnTo>
                    <a:pt x="21" y="100"/>
                  </a:lnTo>
                  <a:lnTo>
                    <a:pt x="24" y="109"/>
                  </a:lnTo>
                  <a:lnTo>
                    <a:pt x="27" y="118"/>
                  </a:lnTo>
                  <a:lnTo>
                    <a:pt x="29" y="127"/>
                  </a:lnTo>
                  <a:lnTo>
                    <a:pt x="32" y="136"/>
                  </a:lnTo>
                  <a:lnTo>
                    <a:pt x="35" y="145"/>
                  </a:lnTo>
                  <a:lnTo>
                    <a:pt x="39" y="153"/>
                  </a:lnTo>
                  <a:lnTo>
                    <a:pt x="42" y="161"/>
                  </a:lnTo>
                  <a:lnTo>
                    <a:pt x="45" y="169"/>
                  </a:lnTo>
                  <a:lnTo>
                    <a:pt x="49" y="177"/>
                  </a:lnTo>
                  <a:lnTo>
                    <a:pt x="53" y="184"/>
                  </a:lnTo>
                  <a:lnTo>
                    <a:pt x="57" y="191"/>
                  </a:lnTo>
                  <a:lnTo>
                    <a:pt x="61" y="197"/>
                  </a:lnTo>
                  <a:lnTo>
                    <a:pt x="65" y="203"/>
                  </a:lnTo>
                  <a:lnTo>
                    <a:pt x="70" y="208"/>
                  </a:lnTo>
                  <a:lnTo>
                    <a:pt x="74" y="213"/>
                  </a:lnTo>
                  <a:lnTo>
                    <a:pt x="77" y="209"/>
                  </a:lnTo>
                  <a:lnTo>
                    <a:pt x="73" y="205"/>
                  </a:lnTo>
                  <a:lnTo>
                    <a:pt x="69" y="200"/>
                  </a:lnTo>
                  <a:lnTo>
                    <a:pt x="65" y="194"/>
                  </a:lnTo>
                  <a:lnTo>
                    <a:pt x="61" y="188"/>
                  </a:lnTo>
                  <a:lnTo>
                    <a:pt x="57" y="182"/>
                  </a:lnTo>
                  <a:lnTo>
                    <a:pt x="54" y="175"/>
                  </a:lnTo>
                  <a:lnTo>
                    <a:pt x="50" y="167"/>
                  </a:lnTo>
                  <a:lnTo>
                    <a:pt x="47" y="159"/>
                  </a:lnTo>
                  <a:lnTo>
                    <a:pt x="43" y="151"/>
                  </a:lnTo>
                  <a:lnTo>
                    <a:pt x="40" y="143"/>
                  </a:lnTo>
                  <a:lnTo>
                    <a:pt x="37" y="134"/>
                  </a:lnTo>
                  <a:lnTo>
                    <a:pt x="34" y="125"/>
                  </a:lnTo>
                  <a:lnTo>
                    <a:pt x="31" y="117"/>
                  </a:lnTo>
                  <a:lnTo>
                    <a:pt x="29" y="108"/>
                  </a:lnTo>
                  <a:lnTo>
                    <a:pt x="26" y="99"/>
                  </a:lnTo>
                  <a:lnTo>
                    <a:pt x="24" y="90"/>
                  </a:lnTo>
                  <a:lnTo>
                    <a:pt x="21" y="81"/>
                  </a:lnTo>
                  <a:lnTo>
                    <a:pt x="20" y="73"/>
                  </a:lnTo>
                  <a:lnTo>
                    <a:pt x="17" y="64"/>
                  </a:lnTo>
                  <a:lnTo>
                    <a:pt x="16" y="56"/>
                  </a:lnTo>
                  <a:lnTo>
                    <a:pt x="14" y="49"/>
                  </a:lnTo>
                  <a:lnTo>
                    <a:pt x="12" y="41"/>
                  </a:lnTo>
                  <a:lnTo>
                    <a:pt x="11" y="35"/>
                  </a:lnTo>
                  <a:lnTo>
                    <a:pt x="10" y="29"/>
                  </a:lnTo>
                  <a:lnTo>
                    <a:pt x="8" y="23"/>
                  </a:lnTo>
                  <a:lnTo>
                    <a:pt x="7" y="18"/>
                  </a:lnTo>
                  <a:lnTo>
                    <a:pt x="7" y="13"/>
                  </a:lnTo>
                  <a:lnTo>
                    <a:pt x="6" y="9"/>
                  </a:lnTo>
                  <a:lnTo>
                    <a:pt x="6" y="6"/>
                  </a:lnTo>
                  <a:lnTo>
                    <a:pt x="5" y="4"/>
                  </a:lnTo>
                  <a:lnTo>
                    <a:pt x="5" y="2"/>
                  </a:lnTo>
                  <a:lnTo>
                    <a:pt x="5" y="2"/>
                  </a:lnTo>
                  <a:lnTo>
                    <a:pt x="3" y="4"/>
                  </a:lnTo>
                  <a:lnTo>
                    <a:pt x="2" y="0"/>
                  </a:lnTo>
                  <a:lnTo>
                    <a:pt x="0" y="1"/>
                  </a:lnTo>
                  <a:lnTo>
                    <a:pt x="0" y="3"/>
                  </a:lnTo>
                  <a:lnTo>
                    <a:pt x="2" y="0"/>
                  </a:lnTo>
                  <a:close/>
                </a:path>
              </a:pathLst>
            </a:custGeom>
            <a:solidFill>
              <a:srgbClr val="000000"/>
            </a:solidFill>
            <a:ln w="9525">
              <a:noFill/>
              <a:round/>
              <a:headEnd/>
              <a:tailEnd/>
            </a:ln>
          </p:spPr>
          <p:txBody>
            <a:bodyPr/>
            <a:lstStyle/>
            <a:p>
              <a:endParaRPr lang="ru-RU"/>
            </a:p>
          </p:txBody>
        </p:sp>
        <p:sp>
          <p:nvSpPr>
            <p:cNvPr id="49" name="Freeform 272"/>
            <p:cNvSpPr>
              <a:spLocks/>
            </p:cNvSpPr>
            <p:nvPr/>
          </p:nvSpPr>
          <p:spPr bwMode="auto">
            <a:xfrm>
              <a:off x="1547" y="2341"/>
              <a:ext cx="76" cy="41"/>
            </a:xfrm>
            <a:custGeom>
              <a:avLst/>
              <a:gdLst/>
              <a:ahLst/>
              <a:cxnLst>
                <a:cxn ang="0">
                  <a:pos x="76" y="3"/>
                </a:cxn>
                <a:cxn ang="0">
                  <a:pos x="72" y="3"/>
                </a:cxn>
                <a:cxn ang="0">
                  <a:pos x="69" y="6"/>
                </a:cxn>
                <a:cxn ang="0">
                  <a:pos x="65" y="9"/>
                </a:cxn>
                <a:cxn ang="0">
                  <a:pos x="60" y="12"/>
                </a:cxn>
                <a:cxn ang="0">
                  <a:pos x="55" y="15"/>
                </a:cxn>
                <a:cxn ang="0">
                  <a:pos x="49" y="18"/>
                </a:cxn>
                <a:cxn ang="0">
                  <a:pos x="43" y="21"/>
                </a:cxn>
                <a:cxn ang="0">
                  <a:pos x="36" y="24"/>
                </a:cxn>
                <a:cxn ang="0">
                  <a:pos x="30" y="26"/>
                </a:cxn>
                <a:cxn ang="0">
                  <a:pos x="24" y="29"/>
                </a:cxn>
                <a:cxn ang="0">
                  <a:pos x="19" y="31"/>
                </a:cxn>
                <a:cxn ang="0">
                  <a:pos x="14" y="33"/>
                </a:cxn>
                <a:cxn ang="0">
                  <a:pos x="9" y="34"/>
                </a:cxn>
                <a:cxn ang="0">
                  <a:pos x="5" y="36"/>
                </a:cxn>
                <a:cxn ang="0">
                  <a:pos x="2" y="36"/>
                </a:cxn>
                <a:cxn ang="0">
                  <a:pos x="0" y="37"/>
                </a:cxn>
                <a:cxn ang="0">
                  <a:pos x="0" y="37"/>
                </a:cxn>
                <a:cxn ang="0">
                  <a:pos x="1" y="41"/>
                </a:cxn>
                <a:cxn ang="0">
                  <a:pos x="2" y="41"/>
                </a:cxn>
                <a:cxn ang="0">
                  <a:pos x="4" y="41"/>
                </a:cxn>
                <a:cxn ang="0">
                  <a:pos x="7" y="40"/>
                </a:cxn>
                <a:cxn ang="0">
                  <a:pos x="11" y="38"/>
                </a:cxn>
                <a:cxn ang="0">
                  <a:pos x="15" y="37"/>
                </a:cxn>
                <a:cxn ang="0">
                  <a:pos x="21" y="35"/>
                </a:cxn>
                <a:cxn ang="0">
                  <a:pos x="26" y="33"/>
                </a:cxn>
                <a:cxn ang="0">
                  <a:pos x="32" y="31"/>
                </a:cxn>
                <a:cxn ang="0">
                  <a:pos x="39" y="28"/>
                </a:cxn>
                <a:cxn ang="0">
                  <a:pos x="45" y="25"/>
                </a:cxn>
                <a:cxn ang="0">
                  <a:pos x="51" y="22"/>
                </a:cxn>
                <a:cxn ang="0">
                  <a:pos x="57" y="19"/>
                </a:cxn>
                <a:cxn ang="0">
                  <a:pos x="63" y="16"/>
                </a:cxn>
                <a:cxn ang="0">
                  <a:pos x="68" y="13"/>
                </a:cxn>
                <a:cxn ang="0">
                  <a:pos x="72" y="9"/>
                </a:cxn>
                <a:cxn ang="0">
                  <a:pos x="76" y="6"/>
                </a:cxn>
                <a:cxn ang="0">
                  <a:pos x="72" y="5"/>
                </a:cxn>
                <a:cxn ang="0">
                  <a:pos x="76" y="3"/>
                </a:cxn>
                <a:cxn ang="0">
                  <a:pos x="74" y="0"/>
                </a:cxn>
                <a:cxn ang="0">
                  <a:pos x="72" y="3"/>
                </a:cxn>
                <a:cxn ang="0">
                  <a:pos x="76" y="3"/>
                </a:cxn>
              </a:cxnLst>
              <a:rect l="0" t="0" r="r" b="b"/>
              <a:pathLst>
                <a:path w="76" h="41">
                  <a:moveTo>
                    <a:pt x="76" y="3"/>
                  </a:moveTo>
                  <a:lnTo>
                    <a:pt x="72" y="3"/>
                  </a:lnTo>
                  <a:lnTo>
                    <a:pt x="69" y="6"/>
                  </a:lnTo>
                  <a:lnTo>
                    <a:pt x="65" y="9"/>
                  </a:lnTo>
                  <a:lnTo>
                    <a:pt x="60" y="12"/>
                  </a:lnTo>
                  <a:lnTo>
                    <a:pt x="55" y="15"/>
                  </a:lnTo>
                  <a:lnTo>
                    <a:pt x="49" y="18"/>
                  </a:lnTo>
                  <a:lnTo>
                    <a:pt x="43" y="21"/>
                  </a:lnTo>
                  <a:lnTo>
                    <a:pt x="36" y="24"/>
                  </a:lnTo>
                  <a:lnTo>
                    <a:pt x="30" y="26"/>
                  </a:lnTo>
                  <a:lnTo>
                    <a:pt x="24" y="29"/>
                  </a:lnTo>
                  <a:lnTo>
                    <a:pt x="19" y="31"/>
                  </a:lnTo>
                  <a:lnTo>
                    <a:pt x="14" y="33"/>
                  </a:lnTo>
                  <a:lnTo>
                    <a:pt x="9" y="34"/>
                  </a:lnTo>
                  <a:lnTo>
                    <a:pt x="5" y="36"/>
                  </a:lnTo>
                  <a:lnTo>
                    <a:pt x="2" y="36"/>
                  </a:lnTo>
                  <a:lnTo>
                    <a:pt x="0" y="37"/>
                  </a:lnTo>
                  <a:lnTo>
                    <a:pt x="0" y="37"/>
                  </a:lnTo>
                  <a:lnTo>
                    <a:pt x="1" y="41"/>
                  </a:lnTo>
                  <a:lnTo>
                    <a:pt x="2" y="41"/>
                  </a:lnTo>
                  <a:lnTo>
                    <a:pt x="4" y="41"/>
                  </a:lnTo>
                  <a:lnTo>
                    <a:pt x="7" y="40"/>
                  </a:lnTo>
                  <a:lnTo>
                    <a:pt x="11" y="38"/>
                  </a:lnTo>
                  <a:lnTo>
                    <a:pt x="15" y="37"/>
                  </a:lnTo>
                  <a:lnTo>
                    <a:pt x="21" y="35"/>
                  </a:lnTo>
                  <a:lnTo>
                    <a:pt x="26" y="33"/>
                  </a:lnTo>
                  <a:lnTo>
                    <a:pt x="32" y="31"/>
                  </a:lnTo>
                  <a:lnTo>
                    <a:pt x="39" y="28"/>
                  </a:lnTo>
                  <a:lnTo>
                    <a:pt x="45" y="25"/>
                  </a:lnTo>
                  <a:lnTo>
                    <a:pt x="51" y="22"/>
                  </a:lnTo>
                  <a:lnTo>
                    <a:pt x="57" y="19"/>
                  </a:lnTo>
                  <a:lnTo>
                    <a:pt x="63" y="16"/>
                  </a:lnTo>
                  <a:lnTo>
                    <a:pt x="68" y="13"/>
                  </a:lnTo>
                  <a:lnTo>
                    <a:pt x="72" y="9"/>
                  </a:lnTo>
                  <a:lnTo>
                    <a:pt x="76" y="6"/>
                  </a:lnTo>
                  <a:lnTo>
                    <a:pt x="72" y="5"/>
                  </a:lnTo>
                  <a:lnTo>
                    <a:pt x="76" y="3"/>
                  </a:lnTo>
                  <a:lnTo>
                    <a:pt x="74" y="0"/>
                  </a:lnTo>
                  <a:lnTo>
                    <a:pt x="72" y="3"/>
                  </a:lnTo>
                  <a:lnTo>
                    <a:pt x="76" y="3"/>
                  </a:lnTo>
                  <a:close/>
                </a:path>
              </a:pathLst>
            </a:custGeom>
            <a:solidFill>
              <a:srgbClr val="000000"/>
            </a:solidFill>
            <a:ln w="9525">
              <a:noFill/>
              <a:round/>
              <a:headEnd/>
              <a:tailEnd/>
            </a:ln>
          </p:spPr>
          <p:txBody>
            <a:bodyPr/>
            <a:lstStyle/>
            <a:p>
              <a:endParaRPr lang="ru-RU"/>
            </a:p>
          </p:txBody>
        </p:sp>
        <p:sp>
          <p:nvSpPr>
            <p:cNvPr id="50" name="Freeform 273"/>
            <p:cNvSpPr>
              <a:spLocks/>
            </p:cNvSpPr>
            <p:nvPr/>
          </p:nvSpPr>
          <p:spPr bwMode="auto">
            <a:xfrm>
              <a:off x="1619" y="2344"/>
              <a:ext cx="54" cy="116"/>
            </a:xfrm>
            <a:custGeom>
              <a:avLst/>
              <a:gdLst/>
              <a:ahLst/>
              <a:cxnLst>
                <a:cxn ang="0">
                  <a:pos x="49" y="111"/>
                </a:cxn>
                <a:cxn ang="0">
                  <a:pos x="54" y="109"/>
                </a:cxn>
                <a:cxn ang="0">
                  <a:pos x="4" y="0"/>
                </a:cxn>
                <a:cxn ang="0">
                  <a:pos x="0" y="2"/>
                </a:cxn>
                <a:cxn ang="0">
                  <a:pos x="49" y="111"/>
                </a:cxn>
                <a:cxn ang="0">
                  <a:pos x="54" y="109"/>
                </a:cxn>
                <a:cxn ang="0">
                  <a:pos x="49" y="111"/>
                </a:cxn>
                <a:cxn ang="0">
                  <a:pos x="54" y="116"/>
                </a:cxn>
                <a:cxn ang="0">
                  <a:pos x="54" y="109"/>
                </a:cxn>
                <a:cxn ang="0">
                  <a:pos x="49" y="111"/>
                </a:cxn>
              </a:cxnLst>
              <a:rect l="0" t="0" r="r" b="b"/>
              <a:pathLst>
                <a:path w="54" h="116">
                  <a:moveTo>
                    <a:pt x="49" y="111"/>
                  </a:moveTo>
                  <a:lnTo>
                    <a:pt x="54" y="109"/>
                  </a:lnTo>
                  <a:lnTo>
                    <a:pt x="4" y="0"/>
                  </a:lnTo>
                  <a:lnTo>
                    <a:pt x="0" y="2"/>
                  </a:lnTo>
                  <a:lnTo>
                    <a:pt x="49" y="111"/>
                  </a:lnTo>
                  <a:lnTo>
                    <a:pt x="54" y="109"/>
                  </a:lnTo>
                  <a:lnTo>
                    <a:pt x="49" y="111"/>
                  </a:lnTo>
                  <a:lnTo>
                    <a:pt x="54" y="116"/>
                  </a:lnTo>
                  <a:lnTo>
                    <a:pt x="54" y="109"/>
                  </a:lnTo>
                  <a:lnTo>
                    <a:pt x="49" y="111"/>
                  </a:lnTo>
                  <a:close/>
                </a:path>
              </a:pathLst>
            </a:custGeom>
            <a:solidFill>
              <a:srgbClr val="000000"/>
            </a:solidFill>
            <a:ln w="9525">
              <a:noFill/>
              <a:round/>
              <a:headEnd/>
              <a:tailEnd/>
            </a:ln>
          </p:spPr>
          <p:txBody>
            <a:bodyPr/>
            <a:lstStyle/>
            <a:p>
              <a:endParaRPr lang="ru-RU"/>
            </a:p>
          </p:txBody>
        </p:sp>
        <p:sp>
          <p:nvSpPr>
            <p:cNvPr id="51" name="Freeform 274"/>
            <p:cNvSpPr>
              <a:spLocks/>
            </p:cNvSpPr>
            <p:nvPr/>
          </p:nvSpPr>
          <p:spPr bwMode="auto">
            <a:xfrm>
              <a:off x="1628" y="2360"/>
              <a:ext cx="45" cy="95"/>
            </a:xfrm>
            <a:custGeom>
              <a:avLst/>
              <a:gdLst/>
              <a:ahLst/>
              <a:cxnLst>
                <a:cxn ang="0">
                  <a:pos x="0" y="0"/>
                </a:cxn>
                <a:cxn ang="0">
                  <a:pos x="0" y="1"/>
                </a:cxn>
                <a:cxn ang="0">
                  <a:pos x="40" y="95"/>
                </a:cxn>
                <a:cxn ang="0">
                  <a:pos x="45" y="93"/>
                </a:cxn>
                <a:cxn ang="0">
                  <a:pos x="5" y="0"/>
                </a:cxn>
                <a:cxn ang="0">
                  <a:pos x="5" y="0"/>
                </a:cxn>
                <a:cxn ang="0">
                  <a:pos x="0" y="0"/>
                </a:cxn>
                <a:cxn ang="0">
                  <a:pos x="0" y="1"/>
                </a:cxn>
                <a:cxn ang="0">
                  <a:pos x="0" y="1"/>
                </a:cxn>
                <a:cxn ang="0">
                  <a:pos x="0" y="0"/>
                </a:cxn>
              </a:cxnLst>
              <a:rect l="0" t="0" r="r" b="b"/>
              <a:pathLst>
                <a:path w="45" h="95">
                  <a:moveTo>
                    <a:pt x="0" y="0"/>
                  </a:moveTo>
                  <a:lnTo>
                    <a:pt x="0" y="1"/>
                  </a:lnTo>
                  <a:lnTo>
                    <a:pt x="40" y="95"/>
                  </a:lnTo>
                  <a:lnTo>
                    <a:pt x="45" y="93"/>
                  </a:lnTo>
                  <a:lnTo>
                    <a:pt x="5" y="0"/>
                  </a:lnTo>
                  <a:lnTo>
                    <a:pt x="5" y="0"/>
                  </a:lnTo>
                  <a:lnTo>
                    <a:pt x="0" y="0"/>
                  </a:lnTo>
                  <a:lnTo>
                    <a:pt x="0" y="1"/>
                  </a:lnTo>
                  <a:lnTo>
                    <a:pt x="0" y="1"/>
                  </a:lnTo>
                  <a:lnTo>
                    <a:pt x="0" y="0"/>
                  </a:lnTo>
                  <a:close/>
                </a:path>
              </a:pathLst>
            </a:custGeom>
            <a:solidFill>
              <a:srgbClr val="000000"/>
            </a:solidFill>
            <a:ln w="9525">
              <a:noFill/>
              <a:round/>
              <a:headEnd/>
              <a:tailEnd/>
            </a:ln>
          </p:spPr>
          <p:txBody>
            <a:bodyPr/>
            <a:lstStyle/>
            <a:p>
              <a:endParaRPr lang="ru-RU"/>
            </a:p>
          </p:txBody>
        </p:sp>
        <p:sp>
          <p:nvSpPr>
            <p:cNvPr id="52" name="Freeform 275"/>
            <p:cNvSpPr>
              <a:spLocks/>
            </p:cNvSpPr>
            <p:nvPr/>
          </p:nvSpPr>
          <p:spPr bwMode="auto">
            <a:xfrm>
              <a:off x="1628" y="2222"/>
              <a:ext cx="28" cy="138"/>
            </a:xfrm>
            <a:custGeom>
              <a:avLst/>
              <a:gdLst/>
              <a:ahLst/>
              <a:cxnLst>
                <a:cxn ang="0">
                  <a:pos x="28" y="1"/>
                </a:cxn>
                <a:cxn ang="0">
                  <a:pos x="23" y="1"/>
                </a:cxn>
                <a:cxn ang="0">
                  <a:pos x="21" y="5"/>
                </a:cxn>
                <a:cxn ang="0">
                  <a:pos x="18" y="11"/>
                </a:cxn>
                <a:cxn ang="0">
                  <a:pos x="16" y="19"/>
                </a:cxn>
                <a:cxn ang="0">
                  <a:pos x="14" y="30"/>
                </a:cxn>
                <a:cxn ang="0">
                  <a:pos x="12" y="41"/>
                </a:cxn>
                <a:cxn ang="0">
                  <a:pos x="10" y="54"/>
                </a:cxn>
                <a:cxn ang="0">
                  <a:pos x="8" y="67"/>
                </a:cxn>
                <a:cxn ang="0">
                  <a:pos x="6" y="80"/>
                </a:cxn>
                <a:cxn ang="0">
                  <a:pos x="5" y="93"/>
                </a:cxn>
                <a:cxn ang="0">
                  <a:pos x="4" y="105"/>
                </a:cxn>
                <a:cxn ang="0">
                  <a:pos x="3" y="116"/>
                </a:cxn>
                <a:cxn ang="0">
                  <a:pos x="1" y="125"/>
                </a:cxn>
                <a:cxn ang="0">
                  <a:pos x="1" y="132"/>
                </a:cxn>
                <a:cxn ang="0">
                  <a:pos x="0" y="136"/>
                </a:cxn>
                <a:cxn ang="0">
                  <a:pos x="0" y="138"/>
                </a:cxn>
                <a:cxn ang="0">
                  <a:pos x="5" y="138"/>
                </a:cxn>
                <a:cxn ang="0">
                  <a:pos x="5" y="135"/>
                </a:cxn>
                <a:cxn ang="0">
                  <a:pos x="6" y="129"/>
                </a:cxn>
                <a:cxn ang="0">
                  <a:pos x="7" y="121"/>
                </a:cxn>
                <a:cxn ang="0">
                  <a:pos x="8" y="111"/>
                </a:cxn>
                <a:cxn ang="0">
                  <a:pos x="9" y="99"/>
                </a:cxn>
                <a:cxn ang="0">
                  <a:pos x="11" y="87"/>
                </a:cxn>
                <a:cxn ang="0">
                  <a:pos x="12" y="74"/>
                </a:cxn>
                <a:cxn ang="0">
                  <a:pos x="14" y="61"/>
                </a:cxn>
                <a:cxn ang="0">
                  <a:pos x="16" y="48"/>
                </a:cxn>
                <a:cxn ang="0">
                  <a:pos x="18" y="36"/>
                </a:cxn>
                <a:cxn ang="0">
                  <a:pos x="20" y="25"/>
                </a:cxn>
                <a:cxn ang="0">
                  <a:pos x="22" y="17"/>
                </a:cxn>
                <a:cxn ang="0">
                  <a:pos x="24" y="10"/>
                </a:cxn>
                <a:cxn ang="0">
                  <a:pos x="26" y="5"/>
                </a:cxn>
                <a:cxn ang="0">
                  <a:pos x="26" y="5"/>
                </a:cxn>
                <a:cxn ang="0">
                  <a:pos x="25" y="5"/>
                </a:cxn>
              </a:cxnLst>
              <a:rect l="0" t="0" r="r" b="b"/>
              <a:pathLst>
                <a:path w="28" h="138">
                  <a:moveTo>
                    <a:pt x="28" y="1"/>
                  </a:moveTo>
                  <a:lnTo>
                    <a:pt x="28" y="1"/>
                  </a:lnTo>
                  <a:lnTo>
                    <a:pt x="26" y="0"/>
                  </a:lnTo>
                  <a:lnTo>
                    <a:pt x="23" y="1"/>
                  </a:lnTo>
                  <a:lnTo>
                    <a:pt x="22" y="3"/>
                  </a:lnTo>
                  <a:lnTo>
                    <a:pt x="21" y="5"/>
                  </a:lnTo>
                  <a:lnTo>
                    <a:pt x="19" y="8"/>
                  </a:lnTo>
                  <a:lnTo>
                    <a:pt x="18" y="11"/>
                  </a:lnTo>
                  <a:lnTo>
                    <a:pt x="17" y="15"/>
                  </a:lnTo>
                  <a:lnTo>
                    <a:pt x="16" y="19"/>
                  </a:lnTo>
                  <a:lnTo>
                    <a:pt x="15" y="25"/>
                  </a:lnTo>
                  <a:lnTo>
                    <a:pt x="14" y="30"/>
                  </a:lnTo>
                  <a:lnTo>
                    <a:pt x="13" y="36"/>
                  </a:lnTo>
                  <a:lnTo>
                    <a:pt x="12" y="41"/>
                  </a:lnTo>
                  <a:lnTo>
                    <a:pt x="11" y="48"/>
                  </a:lnTo>
                  <a:lnTo>
                    <a:pt x="10" y="54"/>
                  </a:lnTo>
                  <a:lnTo>
                    <a:pt x="9" y="60"/>
                  </a:lnTo>
                  <a:lnTo>
                    <a:pt x="8" y="67"/>
                  </a:lnTo>
                  <a:lnTo>
                    <a:pt x="7" y="73"/>
                  </a:lnTo>
                  <a:lnTo>
                    <a:pt x="6" y="80"/>
                  </a:lnTo>
                  <a:lnTo>
                    <a:pt x="6" y="87"/>
                  </a:lnTo>
                  <a:lnTo>
                    <a:pt x="5" y="93"/>
                  </a:lnTo>
                  <a:lnTo>
                    <a:pt x="4" y="99"/>
                  </a:lnTo>
                  <a:lnTo>
                    <a:pt x="4" y="105"/>
                  </a:lnTo>
                  <a:lnTo>
                    <a:pt x="3" y="110"/>
                  </a:lnTo>
                  <a:lnTo>
                    <a:pt x="3" y="116"/>
                  </a:lnTo>
                  <a:lnTo>
                    <a:pt x="2" y="120"/>
                  </a:lnTo>
                  <a:lnTo>
                    <a:pt x="1" y="125"/>
                  </a:lnTo>
                  <a:lnTo>
                    <a:pt x="1" y="129"/>
                  </a:lnTo>
                  <a:lnTo>
                    <a:pt x="1" y="132"/>
                  </a:lnTo>
                  <a:lnTo>
                    <a:pt x="0" y="135"/>
                  </a:lnTo>
                  <a:lnTo>
                    <a:pt x="0" y="136"/>
                  </a:lnTo>
                  <a:lnTo>
                    <a:pt x="0" y="138"/>
                  </a:lnTo>
                  <a:lnTo>
                    <a:pt x="0" y="138"/>
                  </a:lnTo>
                  <a:lnTo>
                    <a:pt x="5" y="138"/>
                  </a:lnTo>
                  <a:lnTo>
                    <a:pt x="5" y="138"/>
                  </a:lnTo>
                  <a:lnTo>
                    <a:pt x="5" y="137"/>
                  </a:lnTo>
                  <a:lnTo>
                    <a:pt x="5" y="135"/>
                  </a:lnTo>
                  <a:lnTo>
                    <a:pt x="6" y="132"/>
                  </a:lnTo>
                  <a:lnTo>
                    <a:pt x="6" y="129"/>
                  </a:lnTo>
                  <a:lnTo>
                    <a:pt x="6" y="125"/>
                  </a:lnTo>
                  <a:lnTo>
                    <a:pt x="7" y="121"/>
                  </a:lnTo>
                  <a:lnTo>
                    <a:pt x="7" y="116"/>
                  </a:lnTo>
                  <a:lnTo>
                    <a:pt x="8" y="111"/>
                  </a:lnTo>
                  <a:lnTo>
                    <a:pt x="9" y="105"/>
                  </a:lnTo>
                  <a:lnTo>
                    <a:pt x="9" y="99"/>
                  </a:lnTo>
                  <a:lnTo>
                    <a:pt x="10" y="93"/>
                  </a:lnTo>
                  <a:lnTo>
                    <a:pt x="11" y="87"/>
                  </a:lnTo>
                  <a:lnTo>
                    <a:pt x="12" y="81"/>
                  </a:lnTo>
                  <a:lnTo>
                    <a:pt x="12" y="74"/>
                  </a:lnTo>
                  <a:lnTo>
                    <a:pt x="13" y="67"/>
                  </a:lnTo>
                  <a:lnTo>
                    <a:pt x="14" y="61"/>
                  </a:lnTo>
                  <a:lnTo>
                    <a:pt x="15" y="55"/>
                  </a:lnTo>
                  <a:lnTo>
                    <a:pt x="16" y="48"/>
                  </a:lnTo>
                  <a:lnTo>
                    <a:pt x="17" y="42"/>
                  </a:lnTo>
                  <a:lnTo>
                    <a:pt x="18" y="36"/>
                  </a:lnTo>
                  <a:lnTo>
                    <a:pt x="19" y="31"/>
                  </a:lnTo>
                  <a:lnTo>
                    <a:pt x="20" y="25"/>
                  </a:lnTo>
                  <a:lnTo>
                    <a:pt x="21" y="21"/>
                  </a:lnTo>
                  <a:lnTo>
                    <a:pt x="22" y="17"/>
                  </a:lnTo>
                  <a:lnTo>
                    <a:pt x="23" y="13"/>
                  </a:lnTo>
                  <a:lnTo>
                    <a:pt x="24" y="10"/>
                  </a:lnTo>
                  <a:lnTo>
                    <a:pt x="25" y="7"/>
                  </a:lnTo>
                  <a:lnTo>
                    <a:pt x="26" y="5"/>
                  </a:lnTo>
                  <a:lnTo>
                    <a:pt x="26" y="5"/>
                  </a:lnTo>
                  <a:lnTo>
                    <a:pt x="26" y="5"/>
                  </a:lnTo>
                  <a:lnTo>
                    <a:pt x="25" y="5"/>
                  </a:lnTo>
                  <a:lnTo>
                    <a:pt x="25" y="5"/>
                  </a:lnTo>
                  <a:lnTo>
                    <a:pt x="28" y="1"/>
                  </a:lnTo>
                  <a:close/>
                </a:path>
              </a:pathLst>
            </a:custGeom>
            <a:solidFill>
              <a:srgbClr val="000000"/>
            </a:solidFill>
            <a:ln w="9525">
              <a:noFill/>
              <a:round/>
              <a:headEnd/>
              <a:tailEnd/>
            </a:ln>
          </p:spPr>
          <p:txBody>
            <a:bodyPr/>
            <a:lstStyle/>
            <a:p>
              <a:endParaRPr lang="ru-RU"/>
            </a:p>
          </p:txBody>
        </p:sp>
        <p:sp>
          <p:nvSpPr>
            <p:cNvPr id="53" name="Freeform 276"/>
            <p:cNvSpPr>
              <a:spLocks/>
            </p:cNvSpPr>
            <p:nvPr/>
          </p:nvSpPr>
          <p:spPr bwMode="auto">
            <a:xfrm>
              <a:off x="1099" y="2238"/>
              <a:ext cx="202" cy="371"/>
            </a:xfrm>
            <a:custGeom>
              <a:avLst/>
              <a:gdLst/>
              <a:ahLst/>
              <a:cxnLst>
                <a:cxn ang="0">
                  <a:pos x="145" y="6"/>
                </a:cxn>
                <a:cxn ang="0">
                  <a:pos x="139" y="22"/>
                </a:cxn>
                <a:cxn ang="0">
                  <a:pos x="135" y="42"/>
                </a:cxn>
                <a:cxn ang="0">
                  <a:pos x="131" y="65"/>
                </a:cxn>
                <a:cxn ang="0">
                  <a:pos x="127" y="90"/>
                </a:cxn>
                <a:cxn ang="0">
                  <a:pos x="124" y="115"/>
                </a:cxn>
                <a:cxn ang="0">
                  <a:pos x="121" y="139"/>
                </a:cxn>
                <a:cxn ang="0">
                  <a:pos x="119" y="161"/>
                </a:cxn>
                <a:cxn ang="0">
                  <a:pos x="117" y="178"/>
                </a:cxn>
                <a:cxn ang="0">
                  <a:pos x="117" y="189"/>
                </a:cxn>
                <a:cxn ang="0">
                  <a:pos x="116" y="193"/>
                </a:cxn>
                <a:cxn ang="0">
                  <a:pos x="115" y="191"/>
                </a:cxn>
                <a:cxn ang="0">
                  <a:pos x="111" y="184"/>
                </a:cxn>
                <a:cxn ang="0">
                  <a:pos x="104" y="175"/>
                </a:cxn>
                <a:cxn ang="0">
                  <a:pos x="94" y="162"/>
                </a:cxn>
                <a:cxn ang="0">
                  <a:pos x="80" y="147"/>
                </a:cxn>
                <a:cxn ang="0">
                  <a:pos x="61" y="146"/>
                </a:cxn>
                <a:cxn ang="0">
                  <a:pos x="42" y="158"/>
                </a:cxn>
                <a:cxn ang="0">
                  <a:pos x="24" y="175"/>
                </a:cxn>
                <a:cxn ang="0">
                  <a:pos x="10" y="191"/>
                </a:cxn>
                <a:cxn ang="0">
                  <a:pos x="1" y="203"/>
                </a:cxn>
                <a:cxn ang="0">
                  <a:pos x="0" y="206"/>
                </a:cxn>
                <a:cxn ang="0">
                  <a:pos x="3" y="212"/>
                </a:cxn>
                <a:cxn ang="0">
                  <a:pos x="10" y="223"/>
                </a:cxn>
                <a:cxn ang="0">
                  <a:pos x="20" y="240"/>
                </a:cxn>
                <a:cxn ang="0">
                  <a:pos x="32" y="259"/>
                </a:cxn>
                <a:cxn ang="0">
                  <a:pos x="44" y="280"/>
                </a:cxn>
                <a:cxn ang="0">
                  <a:pos x="58" y="302"/>
                </a:cxn>
                <a:cxn ang="0">
                  <a:pos x="72" y="322"/>
                </a:cxn>
                <a:cxn ang="0">
                  <a:pos x="85" y="341"/>
                </a:cxn>
                <a:cxn ang="0">
                  <a:pos x="96" y="355"/>
                </a:cxn>
                <a:cxn ang="0">
                  <a:pos x="106" y="365"/>
                </a:cxn>
                <a:cxn ang="0">
                  <a:pos x="118" y="370"/>
                </a:cxn>
                <a:cxn ang="0">
                  <a:pos x="132" y="370"/>
                </a:cxn>
                <a:cxn ang="0">
                  <a:pos x="147" y="366"/>
                </a:cxn>
                <a:cxn ang="0">
                  <a:pos x="160" y="358"/>
                </a:cxn>
                <a:cxn ang="0">
                  <a:pos x="172" y="349"/>
                </a:cxn>
                <a:cxn ang="0">
                  <a:pos x="181" y="340"/>
                </a:cxn>
                <a:cxn ang="0">
                  <a:pos x="189" y="329"/>
                </a:cxn>
                <a:cxn ang="0">
                  <a:pos x="195" y="316"/>
                </a:cxn>
                <a:cxn ang="0">
                  <a:pos x="199" y="305"/>
                </a:cxn>
                <a:cxn ang="0">
                  <a:pos x="201" y="297"/>
                </a:cxn>
                <a:cxn ang="0">
                  <a:pos x="202" y="293"/>
                </a:cxn>
                <a:cxn ang="0">
                  <a:pos x="201" y="287"/>
                </a:cxn>
                <a:cxn ang="0">
                  <a:pos x="199" y="268"/>
                </a:cxn>
                <a:cxn ang="0">
                  <a:pos x="196" y="240"/>
                </a:cxn>
                <a:cxn ang="0">
                  <a:pos x="192" y="205"/>
                </a:cxn>
                <a:cxn ang="0">
                  <a:pos x="188" y="167"/>
                </a:cxn>
                <a:cxn ang="0">
                  <a:pos x="182" y="127"/>
                </a:cxn>
                <a:cxn ang="0">
                  <a:pos x="176" y="89"/>
                </a:cxn>
                <a:cxn ang="0">
                  <a:pos x="170" y="55"/>
                </a:cxn>
                <a:cxn ang="0">
                  <a:pos x="164" y="29"/>
                </a:cxn>
                <a:cxn ang="0">
                  <a:pos x="158" y="11"/>
                </a:cxn>
                <a:cxn ang="0">
                  <a:pos x="148" y="0"/>
                </a:cxn>
              </a:cxnLst>
              <a:rect l="0" t="0" r="r" b="b"/>
              <a:pathLst>
                <a:path w="202" h="371">
                  <a:moveTo>
                    <a:pt x="148" y="0"/>
                  </a:moveTo>
                  <a:lnTo>
                    <a:pt x="146" y="3"/>
                  </a:lnTo>
                  <a:lnTo>
                    <a:pt x="145" y="6"/>
                  </a:lnTo>
                  <a:lnTo>
                    <a:pt x="143" y="11"/>
                  </a:lnTo>
                  <a:lnTo>
                    <a:pt x="141" y="16"/>
                  </a:lnTo>
                  <a:lnTo>
                    <a:pt x="139" y="22"/>
                  </a:lnTo>
                  <a:lnTo>
                    <a:pt x="138" y="28"/>
                  </a:lnTo>
                  <a:lnTo>
                    <a:pt x="136" y="34"/>
                  </a:lnTo>
                  <a:lnTo>
                    <a:pt x="135" y="42"/>
                  </a:lnTo>
                  <a:lnTo>
                    <a:pt x="133" y="49"/>
                  </a:lnTo>
                  <a:lnTo>
                    <a:pt x="132" y="57"/>
                  </a:lnTo>
                  <a:lnTo>
                    <a:pt x="131" y="65"/>
                  </a:lnTo>
                  <a:lnTo>
                    <a:pt x="129" y="73"/>
                  </a:lnTo>
                  <a:lnTo>
                    <a:pt x="128" y="82"/>
                  </a:lnTo>
                  <a:lnTo>
                    <a:pt x="127" y="90"/>
                  </a:lnTo>
                  <a:lnTo>
                    <a:pt x="126" y="98"/>
                  </a:lnTo>
                  <a:lnTo>
                    <a:pt x="125" y="107"/>
                  </a:lnTo>
                  <a:lnTo>
                    <a:pt x="124" y="115"/>
                  </a:lnTo>
                  <a:lnTo>
                    <a:pt x="123" y="123"/>
                  </a:lnTo>
                  <a:lnTo>
                    <a:pt x="122" y="131"/>
                  </a:lnTo>
                  <a:lnTo>
                    <a:pt x="121" y="139"/>
                  </a:lnTo>
                  <a:lnTo>
                    <a:pt x="120" y="147"/>
                  </a:lnTo>
                  <a:lnTo>
                    <a:pt x="120" y="154"/>
                  </a:lnTo>
                  <a:lnTo>
                    <a:pt x="119" y="161"/>
                  </a:lnTo>
                  <a:lnTo>
                    <a:pt x="119" y="167"/>
                  </a:lnTo>
                  <a:lnTo>
                    <a:pt x="118" y="172"/>
                  </a:lnTo>
                  <a:lnTo>
                    <a:pt x="117" y="178"/>
                  </a:lnTo>
                  <a:lnTo>
                    <a:pt x="117" y="182"/>
                  </a:lnTo>
                  <a:lnTo>
                    <a:pt x="117" y="186"/>
                  </a:lnTo>
                  <a:lnTo>
                    <a:pt x="117" y="189"/>
                  </a:lnTo>
                  <a:lnTo>
                    <a:pt x="117" y="191"/>
                  </a:lnTo>
                  <a:lnTo>
                    <a:pt x="116" y="192"/>
                  </a:lnTo>
                  <a:lnTo>
                    <a:pt x="116" y="193"/>
                  </a:lnTo>
                  <a:lnTo>
                    <a:pt x="116" y="192"/>
                  </a:lnTo>
                  <a:lnTo>
                    <a:pt x="116" y="192"/>
                  </a:lnTo>
                  <a:lnTo>
                    <a:pt x="115" y="191"/>
                  </a:lnTo>
                  <a:lnTo>
                    <a:pt x="114" y="189"/>
                  </a:lnTo>
                  <a:lnTo>
                    <a:pt x="113" y="187"/>
                  </a:lnTo>
                  <a:lnTo>
                    <a:pt x="111" y="184"/>
                  </a:lnTo>
                  <a:lnTo>
                    <a:pt x="109" y="181"/>
                  </a:lnTo>
                  <a:lnTo>
                    <a:pt x="107" y="178"/>
                  </a:lnTo>
                  <a:lnTo>
                    <a:pt x="104" y="175"/>
                  </a:lnTo>
                  <a:lnTo>
                    <a:pt x="101" y="171"/>
                  </a:lnTo>
                  <a:lnTo>
                    <a:pt x="98" y="167"/>
                  </a:lnTo>
                  <a:lnTo>
                    <a:pt x="94" y="162"/>
                  </a:lnTo>
                  <a:lnTo>
                    <a:pt x="89" y="158"/>
                  </a:lnTo>
                  <a:lnTo>
                    <a:pt x="85" y="153"/>
                  </a:lnTo>
                  <a:lnTo>
                    <a:pt x="80" y="147"/>
                  </a:lnTo>
                  <a:lnTo>
                    <a:pt x="74" y="142"/>
                  </a:lnTo>
                  <a:lnTo>
                    <a:pt x="68" y="143"/>
                  </a:lnTo>
                  <a:lnTo>
                    <a:pt x="61" y="146"/>
                  </a:lnTo>
                  <a:lnTo>
                    <a:pt x="55" y="149"/>
                  </a:lnTo>
                  <a:lnTo>
                    <a:pt x="48" y="153"/>
                  </a:lnTo>
                  <a:lnTo>
                    <a:pt x="42" y="158"/>
                  </a:lnTo>
                  <a:lnTo>
                    <a:pt x="36" y="163"/>
                  </a:lnTo>
                  <a:lnTo>
                    <a:pt x="30" y="169"/>
                  </a:lnTo>
                  <a:lnTo>
                    <a:pt x="24" y="175"/>
                  </a:lnTo>
                  <a:lnTo>
                    <a:pt x="19" y="180"/>
                  </a:lnTo>
                  <a:lnTo>
                    <a:pt x="14" y="186"/>
                  </a:lnTo>
                  <a:lnTo>
                    <a:pt x="10" y="191"/>
                  </a:lnTo>
                  <a:lnTo>
                    <a:pt x="7" y="195"/>
                  </a:lnTo>
                  <a:lnTo>
                    <a:pt x="3" y="200"/>
                  </a:lnTo>
                  <a:lnTo>
                    <a:pt x="1" y="203"/>
                  </a:lnTo>
                  <a:lnTo>
                    <a:pt x="0" y="204"/>
                  </a:lnTo>
                  <a:lnTo>
                    <a:pt x="0" y="205"/>
                  </a:lnTo>
                  <a:lnTo>
                    <a:pt x="0" y="206"/>
                  </a:lnTo>
                  <a:lnTo>
                    <a:pt x="0" y="207"/>
                  </a:lnTo>
                  <a:lnTo>
                    <a:pt x="2" y="209"/>
                  </a:lnTo>
                  <a:lnTo>
                    <a:pt x="3" y="212"/>
                  </a:lnTo>
                  <a:lnTo>
                    <a:pt x="5" y="215"/>
                  </a:lnTo>
                  <a:lnTo>
                    <a:pt x="7" y="219"/>
                  </a:lnTo>
                  <a:lnTo>
                    <a:pt x="10" y="223"/>
                  </a:lnTo>
                  <a:lnTo>
                    <a:pt x="13" y="228"/>
                  </a:lnTo>
                  <a:lnTo>
                    <a:pt x="16" y="234"/>
                  </a:lnTo>
                  <a:lnTo>
                    <a:pt x="20" y="240"/>
                  </a:lnTo>
                  <a:lnTo>
                    <a:pt x="23" y="246"/>
                  </a:lnTo>
                  <a:lnTo>
                    <a:pt x="27" y="252"/>
                  </a:lnTo>
                  <a:lnTo>
                    <a:pt x="32" y="259"/>
                  </a:lnTo>
                  <a:lnTo>
                    <a:pt x="36" y="266"/>
                  </a:lnTo>
                  <a:lnTo>
                    <a:pt x="40" y="273"/>
                  </a:lnTo>
                  <a:lnTo>
                    <a:pt x="44" y="280"/>
                  </a:lnTo>
                  <a:lnTo>
                    <a:pt x="49" y="288"/>
                  </a:lnTo>
                  <a:lnTo>
                    <a:pt x="54" y="295"/>
                  </a:lnTo>
                  <a:lnTo>
                    <a:pt x="58" y="302"/>
                  </a:lnTo>
                  <a:lnTo>
                    <a:pt x="63" y="309"/>
                  </a:lnTo>
                  <a:lnTo>
                    <a:pt x="67" y="316"/>
                  </a:lnTo>
                  <a:lnTo>
                    <a:pt x="72" y="322"/>
                  </a:lnTo>
                  <a:lnTo>
                    <a:pt x="76" y="329"/>
                  </a:lnTo>
                  <a:lnTo>
                    <a:pt x="81" y="335"/>
                  </a:lnTo>
                  <a:lnTo>
                    <a:pt x="85" y="341"/>
                  </a:lnTo>
                  <a:lnTo>
                    <a:pt x="89" y="346"/>
                  </a:lnTo>
                  <a:lnTo>
                    <a:pt x="93" y="351"/>
                  </a:lnTo>
                  <a:lnTo>
                    <a:pt x="96" y="355"/>
                  </a:lnTo>
                  <a:lnTo>
                    <a:pt x="100" y="359"/>
                  </a:lnTo>
                  <a:lnTo>
                    <a:pt x="103" y="362"/>
                  </a:lnTo>
                  <a:lnTo>
                    <a:pt x="106" y="365"/>
                  </a:lnTo>
                  <a:lnTo>
                    <a:pt x="108" y="367"/>
                  </a:lnTo>
                  <a:lnTo>
                    <a:pt x="113" y="369"/>
                  </a:lnTo>
                  <a:lnTo>
                    <a:pt x="118" y="370"/>
                  </a:lnTo>
                  <a:lnTo>
                    <a:pt x="123" y="371"/>
                  </a:lnTo>
                  <a:lnTo>
                    <a:pt x="128" y="371"/>
                  </a:lnTo>
                  <a:lnTo>
                    <a:pt x="132" y="370"/>
                  </a:lnTo>
                  <a:lnTo>
                    <a:pt x="137" y="370"/>
                  </a:lnTo>
                  <a:lnTo>
                    <a:pt x="142" y="368"/>
                  </a:lnTo>
                  <a:lnTo>
                    <a:pt x="147" y="366"/>
                  </a:lnTo>
                  <a:lnTo>
                    <a:pt x="151" y="363"/>
                  </a:lnTo>
                  <a:lnTo>
                    <a:pt x="156" y="361"/>
                  </a:lnTo>
                  <a:lnTo>
                    <a:pt x="160" y="358"/>
                  </a:lnTo>
                  <a:lnTo>
                    <a:pt x="164" y="355"/>
                  </a:lnTo>
                  <a:lnTo>
                    <a:pt x="168" y="352"/>
                  </a:lnTo>
                  <a:lnTo>
                    <a:pt x="172" y="349"/>
                  </a:lnTo>
                  <a:lnTo>
                    <a:pt x="175" y="346"/>
                  </a:lnTo>
                  <a:lnTo>
                    <a:pt x="178" y="343"/>
                  </a:lnTo>
                  <a:lnTo>
                    <a:pt x="181" y="340"/>
                  </a:lnTo>
                  <a:lnTo>
                    <a:pt x="184" y="337"/>
                  </a:lnTo>
                  <a:lnTo>
                    <a:pt x="187" y="333"/>
                  </a:lnTo>
                  <a:lnTo>
                    <a:pt x="189" y="329"/>
                  </a:lnTo>
                  <a:lnTo>
                    <a:pt x="191" y="325"/>
                  </a:lnTo>
                  <a:lnTo>
                    <a:pt x="193" y="321"/>
                  </a:lnTo>
                  <a:lnTo>
                    <a:pt x="195" y="316"/>
                  </a:lnTo>
                  <a:lnTo>
                    <a:pt x="196" y="313"/>
                  </a:lnTo>
                  <a:lnTo>
                    <a:pt x="198" y="309"/>
                  </a:lnTo>
                  <a:lnTo>
                    <a:pt x="199" y="305"/>
                  </a:lnTo>
                  <a:lnTo>
                    <a:pt x="200" y="302"/>
                  </a:lnTo>
                  <a:lnTo>
                    <a:pt x="201" y="299"/>
                  </a:lnTo>
                  <a:lnTo>
                    <a:pt x="201" y="297"/>
                  </a:lnTo>
                  <a:lnTo>
                    <a:pt x="202" y="295"/>
                  </a:lnTo>
                  <a:lnTo>
                    <a:pt x="202" y="293"/>
                  </a:lnTo>
                  <a:lnTo>
                    <a:pt x="202" y="293"/>
                  </a:lnTo>
                  <a:lnTo>
                    <a:pt x="202" y="293"/>
                  </a:lnTo>
                  <a:lnTo>
                    <a:pt x="202" y="290"/>
                  </a:lnTo>
                  <a:lnTo>
                    <a:pt x="201" y="287"/>
                  </a:lnTo>
                  <a:lnTo>
                    <a:pt x="201" y="282"/>
                  </a:lnTo>
                  <a:lnTo>
                    <a:pt x="200" y="275"/>
                  </a:lnTo>
                  <a:lnTo>
                    <a:pt x="199" y="268"/>
                  </a:lnTo>
                  <a:lnTo>
                    <a:pt x="198" y="259"/>
                  </a:lnTo>
                  <a:lnTo>
                    <a:pt x="197" y="250"/>
                  </a:lnTo>
                  <a:lnTo>
                    <a:pt x="196" y="240"/>
                  </a:lnTo>
                  <a:lnTo>
                    <a:pt x="195" y="229"/>
                  </a:lnTo>
                  <a:lnTo>
                    <a:pt x="194" y="217"/>
                  </a:lnTo>
                  <a:lnTo>
                    <a:pt x="192" y="205"/>
                  </a:lnTo>
                  <a:lnTo>
                    <a:pt x="191" y="193"/>
                  </a:lnTo>
                  <a:lnTo>
                    <a:pt x="189" y="180"/>
                  </a:lnTo>
                  <a:lnTo>
                    <a:pt x="188" y="167"/>
                  </a:lnTo>
                  <a:lnTo>
                    <a:pt x="186" y="154"/>
                  </a:lnTo>
                  <a:lnTo>
                    <a:pt x="184" y="141"/>
                  </a:lnTo>
                  <a:lnTo>
                    <a:pt x="182" y="127"/>
                  </a:lnTo>
                  <a:lnTo>
                    <a:pt x="180" y="114"/>
                  </a:lnTo>
                  <a:lnTo>
                    <a:pt x="178" y="102"/>
                  </a:lnTo>
                  <a:lnTo>
                    <a:pt x="176" y="89"/>
                  </a:lnTo>
                  <a:lnTo>
                    <a:pt x="174" y="77"/>
                  </a:lnTo>
                  <a:lnTo>
                    <a:pt x="172" y="66"/>
                  </a:lnTo>
                  <a:lnTo>
                    <a:pt x="170" y="55"/>
                  </a:lnTo>
                  <a:lnTo>
                    <a:pt x="168" y="46"/>
                  </a:lnTo>
                  <a:lnTo>
                    <a:pt x="166" y="37"/>
                  </a:lnTo>
                  <a:lnTo>
                    <a:pt x="164" y="29"/>
                  </a:lnTo>
                  <a:lnTo>
                    <a:pt x="162" y="21"/>
                  </a:lnTo>
                  <a:lnTo>
                    <a:pt x="160" y="15"/>
                  </a:lnTo>
                  <a:lnTo>
                    <a:pt x="158" y="11"/>
                  </a:lnTo>
                  <a:lnTo>
                    <a:pt x="156" y="8"/>
                  </a:lnTo>
                  <a:lnTo>
                    <a:pt x="154" y="6"/>
                  </a:lnTo>
                  <a:lnTo>
                    <a:pt x="148" y="0"/>
                  </a:lnTo>
                  <a:close/>
                </a:path>
              </a:pathLst>
            </a:custGeom>
            <a:solidFill>
              <a:srgbClr val="024CA8"/>
            </a:solidFill>
            <a:ln w="9525">
              <a:noFill/>
              <a:round/>
              <a:headEnd/>
              <a:tailEnd/>
            </a:ln>
          </p:spPr>
          <p:txBody>
            <a:bodyPr/>
            <a:lstStyle/>
            <a:p>
              <a:endParaRPr lang="ru-RU"/>
            </a:p>
          </p:txBody>
        </p:sp>
        <p:sp>
          <p:nvSpPr>
            <p:cNvPr id="54" name="Freeform 277"/>
            <p:cNvSpPr>
              <a:spLocks/>
            </p:cNvSpPr>
            <p:nvPr/>
          </p:nvSpPr>
          <p:spPr bwMode="auto">
            <a:xfrm>
              <a:off x="1213" y="2236"/>
              <a:ext cx="36" cy="203"/>
            </a:xfrm>
            <a:custGeom>
              <a:avLst/>
              <a:gdLst/>
              <a:ahLst/>
              <a:cxnLst>
                <a:cxn ang="0">
                  <a:pos x="5" y="195"/>
                </a:cxn>
                <a:cxn ang="0">
                  <a:pos x="5" y="193"/>
                </a:cxn>
                <a:cxn ang="0">
                  <a:pos x="5" y="188"/>
                </a:cxn>
                <a:cxn ang="0">
                  <a:pos x="6" y="180"/>
                </a:cxn>
                <a:cxn ang="0">
                  <a:pos x="7" y="169"/>
                </a:cxn>
                <a:cxn ang="0">
                  <a:pos x="8" y="156"/>
                </a:cxn>
                <a:cxn ang="0">
                  <a:pos x="10" y="141"/>
                </a:cxn>
                <a:cxn ang="0">
                  <a:pos x="12" y="126"/>
                </a:cxn>
                <a:cxn ang="0">
                  <a:pos x="13" y="109"/>
                </a:cxn>
                <a:cxn ang="0">
                  <a:pos x="15" y="92"/>
                </a:cxn>
                <a:cxn ang="0">
                  <a:pos x="18" y="76"/>
                </a:cxn>
                <a:cxn ang="0">
                  <a:pos x="21" y="59"/>
                </a:cxn>
                <a:cxn ang="0">
                  <a:pos x="23" y="44"/>
                </a:cxn>
                <a:cxn ang="0">
                  <a:pos x="26" y="31"/>
                </a:cxn>
                <a:cxn ang="0">
                  <a:pos x="29" y="19"/>
                </a:cxn>
                <a:cxn ang="0">
                  <a:pos x="33" y="9"/>
                </a:cxn>
                <a:cxn ang="0">
                  <a:pos x="36" y="3"/>
                </a:cxn>
                <a:cxn ang="0">
                  <a:pos x="30" y="3"/>
                </a:cxn>
                <a:cxn ang="0">
                  <a:pos x="27" y="12"/>
                </a:cxn>
                <a:cxn ang="0">
                  <a:pos x="23" y="23"/>
                </a:cxn>
                <a:cxn ang="0">
                  <a:pos x="20" y="36"/>
                </a:cxn>
                <a:cxn ang="0">
                  <a:pos x="17" y="51"/>
                </a:cxn>
                <a:cxn ang="0">
                  <a:pos x="14" y="67"/>
                </a:cxn>
                <a:cxn ang="0">
                  <a:pos x="12" y="83"/>
                </a:cxn>
                <a:cxn ang="0">
                  <a:pos x="10" y="100"/>
                </a:cxn>
                <a:cxn ang="0">
                  <a:pos x="8" y="117"/>
                </a:cxn>
                <a:cxn ang="0">
                  <a:pos x="6" y="133"/>
                </a:cxn>
                <a:cxn ang="0">
                  <a:pos x="4" y="149"/>
                </a:cxn>
                <a:cxn ang="0">
                  <a:pos x="3" y="162"/>
                </a:cxn>
                <a:cxn ang="0">
                  <a:pos x="2" y="174"/>
                </a:cxn>
                <a:cxn ang="0">
                  <a:pos x="1" y="184"/>
                </a:cxn>
                <a:cxn ang="0">
                  <a:pos x="0" y="191"/>
                </a:cxn>
                <a:cxn ang="0">
                  <a:pos x="0" y="194"/>
                </a:cxn>
                <a:cxn ang="0">
                  <a:pos x="4" y="194"/>
                </a:cxn>
                <a:cxn ang="0">
                  <a:pos x="4" y="203"/>
                </a:cxn>
                <a:cxn ang="0">
                  <a:pos x="0" y="196"/>
                </a:cxn>
              </a:cxnLst>
              <a:rect l="0" t="0" r="r" b="b"/>
              <a:pathLst>
                <a:path w="36" h="203">
                  <a:moveTo>
                    <a:pt x="0" y="196"/>
                  </a:moveTo>
                  <a:lnTo>
                    <a:pt x="5" y="195"/>
                  </a:lnTo>
                  <a:lnTo>
                    <a:pt x="5" y="194"/>
                  </a:lnTo>
                  <a:lnTo>
                    <a:pt x="5" y="193"/>
                  </a:lnTo>
                  <a:lnTo>
                    <a:pt x="5" y="191"/>
                  </a:lnTo>
                  <a:lnTo>
                    <a:pt x="5" y="188"/>
                  </a:lnTo>
                  <a:lnTo>
                    <a:pt x="6" y="184"/>
                  </a:lnTo>
                  <a:lnTo>
                    <a:pt x="6" y="180"/>
                  </a:lnTo>
                  <a:lnTo>
                    <a:pt x="6" y="174"/>
                  </a:lnTo>
                  <a:lnTo>
                    <a:pt x="7" y="169"/>
                  </a:lnTo>
                  <a:lnTo>
                    <a:pt x="8" y="163"/>
                  </a:lnTo>
                  <a:lnTo>
                    <a:pt x="8" y="156"/>
                  </a:lnTo>
                  <a:lnTo>
                    <a:pt x="9" y="149"/>
                  </a:lnTo>
                  <a:lnTo>
                    <a:pt x="10" y="141"/>
                  </a:lnTo>
                  <a:lnTo>
                    <a:pt x="11" y="134"/>
                  </a:lnTo>
                  <a:lnTo>
                    <a:pt x="12" y="126"/>
                  </a:lnTo>
                  <a:lnTo>
                    <a:pt x="12" y="118"/>
                  </a:lnTo>
                  <a:lnTo>
                    <a:pt x="13" y="109"/>
                  </a:lnTo>
                  <a:lnTo>
                    <a:pt x="15" y="101"/>
                  </a:lnTo>
                  <a:lnTo>
                    <a:pt x="15" y="92"/>
                  </a:lnTo>
                  <a:lnTo>
                    <a:pt x="17" y="84"/>
                  </a:lnTo>
                  <a:lnTo>
                    <a:pt x="18" y="76"/>
                  </a:lnTo>
                  <a:lnTo>
                    <a:pt x="19" y="67"/>
                  </a:lnTo>
                  <a:lnTo>
                    <a:pt x="21" y="59"/>
                  </a:lnTo>
                  <a:lnTo>
                    <a:pt x="22" y="52"/>
                  </a:lnTo>
                  <a:lnTo>
                    <a:pt x="23" y="44"/>
                  </a:lnTo>
                  <a:lnTo>
                    <a:pt x="25" y="37"/>
                  </a:lnTo>
                  <a:lnTo>
                    <a:pt x="26" y="31"/>
                  </a:lnTo>
                  <a:lnTo>
                    <a:pt x="28" y="24"/>
                  </a:lnTo>
                  <a:lnTo>
                    <a:pt x="29" y="19"/>
                  </a:lnTo>
                  <a:lnTo>
                    <a:pt x="31" y="14"/>
                  </a:lnTo>
                  <a:lnTo>
                    <a:pt x="33" y="9"/>
                  </a:lnTo>
                  <a:lnTo>
                    <a:pt x="34" y="5"/>
                  </a:lnTo>
                  <a:lnTo>
                    <a:pt x="36" y="3"/>
                  </a:lnTo>
                  <a:lnTo>
                    <a:pt x="32" y="0"/>
                  </a:lnTo>
                  <a:lnTo>
                    <a:pt x="30" y="3"/>
                  </a:lnTo>
                  <a:lnTo>
                    <a:pt x="28" y="8"/>
                  </a:lnTo>
                  <a:lnTo>
                    <a:pt x="27" y="12"/>
                  </a:lnTo>
                  <a:lnTo>
                    <a:pt x="25" y="17"/>
                  </a:lnTo>
                  <a:lnTo>
                    <a:pt x="23" y="23"/>
                  </a:lnTo>
                  <a:lnTo>
                    <a:pt x="21" y="29"/>
                  </a:lnTo>
                  <a:lnTo>
                    <a:pt x="20" y="36"/>
                  </a:lnTo>
                  <a:lnTo>
                    <a:pt x="18" y="43"/>
                  </a:lnTo>
                  <a:lnTo>
                    <a:pt x="17" y="51"/>
                  </a:lnTo>
                  <a:lnTo>
                    <a:pt x="16" y="59"/>
                  </a:lnTo>
                  <a:lnTo>
                    <a:pt x="14" y="67"/>
                  </a:lnTo>
                  <a:lnTo>
                    <a:pt x="13" y="75"/>
                  </a:lnTo>
                  <a:lnTo>
                    <a:pt x="12" y="83"/>
                  </a:lnTo>
                  <a:lnTo>
                    <a:pt x="11" y="92"/>
                  </a:lnTo>
                  <a:lnTo>
                    <a:pt x="10" y="100"/>
                  </a:lnTo>
                  <a:lnTo>
                    <a:pt x="9" y="109"/>
                  </a:lnTo>
                  <a:lnTo>
                    <a:pt x="8" y="117"/>
                  </a:lnTo>
                  <a:lnTo>
                    <a:pt x="6" y="125"/>
                  </a:lnTo>
                  <a:lnTo>
                    <a:pt x="6" y="133"/>
                  </a:lnTo>
                  <a:lnTo>
                    <a:pt x="5" y="141"/>
                  </a:lnTo>
                  <a:lnTo>
                    <a:pt x="4" y="149"/>
                  </a:lnTo>
                  <a:lnTo>
                    <a:pt x="3" y="155"/>
                  </a:lnTo>
                  <a:lnTo>
                    <a:pt x="3" y="162"/>
                  </a:lnTo>
                  <a:lnTo>
                    <a:pt x="2" y="169"/>
                  </a:lnTo>
                  <a:lnTo>
                    <a:pt x="2" y="174"/>
                  </a:lnTo>
                  <a:lnTo>
                    <a:pt x="1" y="179"/>
                  </a:lnTo>
                  <a:lnTo>
                    <a:pt x="1" y="184"/>
                  </a:lnTo>
                  <a:lnTo>
                    <a:pt x="0" y="188"/>
                  </a:lnTo>
                  <a:lnTo>
                    <a:pt x="0" y="191"/>
                  </a:lnTo>
                  <a:lnTo>
                    <a:pt x="0" y="193"/>
                  </a:lnTo>
                  <a:lnTo>
                    <a:pt x="0" y="194"/>
                  </a:lnTo>
                  <a:lnTo>
                    <a:pt x="0" y="195"/>
                  </a:lnTo>
                  <a:lnTo>
                    <a:pt x="4" y="194"/>
                  </a:lnTo>
                  <a:lnTo>
                    <a:pt x="0" y="196"/>
                  </a:lnTo>
                  <a:lnTo>
                    <a:pt x="4" y="203"/>
                  </a:lnTo>
                  <a:lnTo>
                    <a:pt x="5" y="195"/>
                  </a:lnTo>
                  <a:lnTo>
                    <a:pt x="0" y="196"/>
                  </a:lnTo>
                  <a:close/>
                </a:path>
              </a:pathLst>
            </a:custGeom>
            <a:solidFill>
              <a:srgbClr val="000000"/>
            </a:solidFill>
            <a:ln w="9525">
              <a:noFill/>
              <a:round/>
              <a:headEnd/>
              <a:tailEnd/>
            </a:ln>
          </p:spPr>
          <p:txBody>
            <a:bodyPr/>
            <a:lstStyle/>
            <a:p>
              <a:endParaRPr lang="ru-RU"/>
            </a:p>
          </p:txBody>
        </p:sp>
        <p:sp>
          <p:nvSpPr>
            <p:cNvPr id="55" name="Freeform 278"/>
            <p:cNvSpPr>
              <a:spLocks/>
            </p:cNvSpPr>
            <p:nvPr/>
          </p:nvSpPr>
          <p:spPr bwMode="auto">
            <a:xfrm>
              <a:off x="1172" y="2378"/>
              <a:ext cx="45" cy="54"/>
            </a:xfrm>
            <a:custGeom>
              <a:avLst/>
              <a:gdLst/>
              <a:ahLst/>
              <a:cxnLst>
                <a:cxn ang="0">
                  <a:pos x="1" y="5"/>
                </a:cxn>
                <a:cxn ang="0">
                  <a:pos x="0" y="4"/>
                </a:cxn>
                <a:cxn ang="0">
                  <a:pos x="5" y="9"/>
                </a:cxn>
                <a:cxn ang="0">
                  <a:pos x="10" y="14"/>
                </a:cxn>
                <a:cxn ang="0">
                  <a:pos x="15" y="19"/>
                </a:cxn>
                <a:cxn ang="0">
                  <a:pos x="18" y="24"/>
                </a:cxn>
                <a:cxn ang="0">
                  <a:pos x="22" y="28"/>
                </a:cxn>
                <a:cxn ang="0">
                  <a:pos x="26" y="32"/>
                </a:cxn>
                <a:cxn ang="0">
                  <a:pos x="29" y="36"/>
                </a:cxn>
                <a:cxn ang="0">
                  <a:pos x="32" y="40"/>
                </a:cxn>
                <a:cxn ang="0">
                  <a:pos x="34" y="43"/>
                </a:cxn>
                <a:cxn ang="0">
                  <a:pos x="36" y="46"/>
                </a:cxn>
                <a:cxn ang="0">
                  <a:pos x="37" y="48"/>
                </a:cxn>
                <a:cxn ang="0">
                  <a:pos x="39" y="50"/>
                </a:cxn>
                <a:cxn ang="0">
                  <a:pos x="40" y="52"/>
                </a:cxn>
                <a:cxn ang="0">
                  <a:pos x="40" y="53"/>
                </a:cxn>
                <a:cxn ang="0">
                  <a:pos x="41" y="54"/>
                </a:cxn>
                <a:cxn ang="0">
                  <a:pos x="41" y="54"/>
                </a:cxn>
                <a:cxn ang="0">
                  <a:pos x="45" y="52"/>
                </a:cxn>
                <a:cxn ang="0">
                  <a:pos x="45" y="52"/>
                </a:cxn>
                <a:cxn ang="0">
                  <a:pos x="45" y="51"/>
                </a:cxn>
                <a:cxn ang="0">
                  <a:pos x="44" y="49"/>
                </a:cxn>
                <a:cxn ang="0">
                  <a:pos x="43" y="48"/>
                </a:cxn>
                <a:cxn ang="0">
                  <a:pos x="42" y="46"/>
                </a:cxn>
                <a:cxn ang="0">
                  <a:pos x="40" y="43"/>
                </a:cxn>
                <a:cxn ang="0">
                  <a:pos x="38" y="40"/>
                </a:cxn>
                <a:cxn ang="0">
                  <a:pos x="35" y="37"/>
                </a:cxn>
                <a:cxn ang="0">
                  <a:pos x="33" y="33"/>
                </a:cxn>
                <a:cxn ang="0">
                  <a:pos x="30" y="29"/>
                </a:cxn>
                <a:cxn ang="0">
                  <a:pos x="26" y="25"/>
                </a:cxn>
                <a:cxn ang="0">
                  <a:pos x="22" y="21"/>
                </a:cxn>
                <a:cxn ang="0">
                  <a:pos x="18" y="16"/>
                </a:cxn>
                <a:cxn ang="0">
                  <a:pos x="13" y="11"/>
                </a:cxn>
                <a:cxn ang="0">
                  <a:pos x="9" y="6"/>
                </a:cxn>
                <a:cxn ang="0">
                  <a:pos x="3" y="1"/>
                </a:cxn>
                <a:cxn ang="0">
                  <a:pos x="1" y="0"/>
                </a:cxn>
                <a:cxn ang="0">
                  <a:pos x="3" y="1"/>
                </a:cxn>
                <a:cxn ang="0">
                  <a:pos x="2" y="0"/>
                </a:cxn>
                <a:cxn ang="0">
                  <a:pos x="1" y="0"/>
                </a:cxn>
                <a:cxn ang="0">
                  <a:pos x="1" y="5"/>
                </a:cxn>
              </a:cxnLst>
              <a:rect l="0" t="0" r="r" b="b"/>
              <a:pathLst>
                <a:path w="45" h="54">
                  <a:moveTo>
                    <a:pt x="1" y="5"/>
                  </a:moveTo>
                  <a:lnTo>
                    <a:pt x="0" y="4"/>
                  </a:lnTo>
                  <a:lnTo>
                    <a:pt x="5" y="9"/>
                  </a:lnTo>
                  <a:lnTo>
                    <a:pt x="10" y="14"/>
                  </a:lnTo>
                  <a:lnTo>
                    <a:pt x="15" y="19"/>
                  </a:lnTo>
                  <a:lnTo>
                    <a:pt x="18" y="24"/>
                  </a:lnTo>
                  <a:lnTo>
                    <a:pt x="22" y="28"/>
                  </a:lnTo>
                  <a:lnTo>
                    <a:pt x="26" y="32"/>
                  </a:lnTo>
                  <a:lnTo>
                    <a:pt x="29" y="36"/>
                  </a:lnTo>
                  <a:lnTo>
                    <a:pt x="32" y="40"/>
                  </a:lnTo>
                  <a:lnTo>
                    <a:pt x="34" y="43"/>
                  </a:lnTo>
                  <a:lnTo>
                    <a:pt x="36" y="46"/>
                  </a:lnTo>
                  <a:lnTo>
                    <a:pt x="37" y="48"/>
                  </a:lnTo>
                  <a:lnTo>
                    <a:pt x="39" y="50"/>
                  </a:lnTo>
                  <a:lnTo>
                    <a:pt x="40" y="52"/>
                  </a:lnTo>
                  <a:lnTo>
                    <a:pt x="40" y="53"/>
                  </a:lnTo>
                  <a:lnTo>
                    <a:pt x="41" y="54"/>
                  </a:lnTo>
                  <a:lnTo>
                    <a:pt x="41" y="54"/>
                  </a:lnTo>
                  <a:lnTo>
                    <a:pt x="45" y="52"/>
                  </a:lnTo>
                  <a:lnTo>
                    <a:pt x="45" y="52"/>
                  </a:lnTo>
                  <a:lnTo>
                    <a:pt x="45" y="51"/>
                  </a:lnTo>
                  <a:lnTo>
                    <a:pt x="44" y="49"/>
                  </a:lnTo>
                  <a:lnTo>
                    <a:pt x="43" y="48"/>
                  </a:lnTo>
                  <a:lnTo>
                    <a:pt x="42" y="46"/>
                  </a:lnTo>
                  <a:lnTo>
                    <a:pt x="40" y="43"/>
                  </a:lnTo>
                  <a:lnTo>
                    <a:pt x="38" y="40"/>
                  </a:lnTo>
                  <a:lnTo>
                    <a:pt x="35" y="37"/>
                  </a:lnTo>
                  <a:lnTo>
                    <a:pt x="33" y="33"/>
                  </a:lnTo>
                  <a:lnTo>
                    <a:pt x="30" y="29"/>
                  </a:lnTo>
                  <a:lnTo>
                    <a:pt x="26" y="25"/>
                  </a:lnTo>
                  <a:lnTo>
                    <a:pt x="22" y="21"/>
                  </a:lnTo>
                  <a:lnTo>
                    <a:pt x="18" y="16"/>
                  </a:lnTo>
                  <a:lnTo>
                    <a:pt x="13" y="11"/>
                  </a:lnTo>
                  <a:lnTo>
                    <a:pt x="9" y="6"/>
                  </a:lnTo>
                  <a:lnTo>
                    <a:pt x="3" y="1"/>
                  </a:lnTo>
                  <a:lnTo>
                    <a:pt x="1" y="0"/>
                  </a:lnTo>
                  <a:lnTo>
                    <a:pt x="3" y="1"/>
                  </a:lnTo>
                  <a:lnTo>
                    <a:pt x="2" y="0"/>
                  </a:lnTo>
                  <a:lnTo>
                    <a:pt x="1" y="0"/>
                  </a:lnTo>
                  <a:lnTo>
                    <a:pt x="1" y="5"/>
                  </a:lnTo>
                  <a:close/>
                </a:path>
              </a:pathLst>
            </a:custGeom>
            <a:solidFill>
              <a:srgbClr val="000000"/>
            </a:solidFill>
            <a:ln w="9525">
              <a:noFill/>
              <a:round/>
              <a:headEnd/>
              <a:tailEnd/>
            </a:ln>
          </p:spPr>
          <p:txBody>
            <a:bodyPr/>
            <a:lstStyle/>
            <a:p>
              <a:endParaRPr lang="ru-RU"/>
            </a:p>
          </p:txBody>
        </p:sp>
        <p:sp>
          <p:nvSpPr>
            <p:cNvPr id="56" name="Freeform 279"/>
            <p:cNvSpPr>
              <a:spLocks/>
            </p:cNvSpPr>
            <p:nvPr/>
          </p:nvSpPr>
          <p:spPr bwMode="auto">
            <a:xfrm>
              <a:off x="1096" y="2378"/>
              <a:ext cx="77" cy="66"/>
            </a:xfrm>
            <a:custGeom>
              <a:avLst/>
              <a:gdLst/>
              <a:ahLst/>
              <a:cxnLst>
                <a:cxn ang="0">
                  <a:pos x="5" y="64"/>
                </a:cxn>
                <a:cxn ang="0">
                  <a:pos x="5" y="66"/>
                </a:cxn>
                <a:cxn ang="0">
                  <a:pos x="5" y="66"/>
                </a:cxn>
                <a:cxn ang="0">
                  <a:pos x="6" y="64"/>
                </a:cxn>
                <a:cxn ang="0">
                  <a:pos x="9" y="61"/>
                </a:cxn>
                <a:cxn ang="0">
                  <a:pos x="11" y="57"/>
                </a:cxn>
                <a:cxn ang="0">
                  <a:pos x="15" y="52"/>
                </a:cxn>
                <a:cxn ang="0">
                  <a:pos x="19" y="47"/>
                </a:cxn>
                <a:cxn ang="0">
                  <a:pos x="24" y="42"/>
                </a:cxn>
                <a:cxn ang="0">
                  <a:pos x="29" y="36"/>
                </a:cxn>
                <a:cxn ang="0">
                  <a:pos x="35" y="30"/>
                </a:cxn>
                <a:cxn ang="0">
                  <a:pos x="41" y="25"/>
                </a:cxn>
                <a:cxn ang="0">
                  <a:pos x="47" y="19"/>
                </a:cxn>
                <a:cxn ang="0">
                  <a:pos x="53" y="15"/>
                </a:cxn>
                <a:cxn ang="0">
                  <a:pos x="59" y="11"/>
                </a:cxn>
                <a:cxn ang="0">
                  <a:pos x="65" y="8"/>
                </a:cxn>
                <a:cxn ang="0">
                  <a:pos x="71" y="6"/>
                </a:cxn>
                <a:cxn ang="0">
                  <a:pos x="77" y="5"/>
                </a:cxn>
                <a:cxn ang="0">
                  <a:pos x="77" y="0"/>
                </a:cxn>
                <a:cxn ang="0">
                  <a:pos x="70" y="1"/>
                </a:cxn>
                <a:cxn ang="0">
                  <a:pos x="63" y="3"/>
                </a:cxn>
                <a:cxn ang="0">
                  <a:pos x="57" y="7"/>
                </a:cxn>
                <a:cxn ang="0">
                  <a:pos x="50" y="11"/>
                </a:cxn>
                <a:cxn ang="0">
                  <a:pos x="43" y="16"/>
                </a:cxn>
                <a:cxn ang="0">
                  <a:pos x="37" y="21"/>
                </a:cxn>
                <a:cxn ang="0">
                  <a:pos x="31" y="27"/>
                </a:cxn>
                <a:cxn ang="0">
                  <a:pos x="25" y="33"/>
                </a:cxn>
                <a:cxn ang="0">
                  <a:pos x="20" y="39"/>
                </a:cxn>
                <a:cxn ang="0">
                  <a:pos x="16" y="44"/>
                </a:cxn>
                <a:cxn ang="0">
                  <a:pos x="11" y="49"/>
                </a:cxn>
                <a:cxn ang="0">
                  <a:pos x="8" y="54"/>
                </a:cxn>
                <a:cxn ang="0">
                  <a:pos x="5" y="58"/>
                </a:cxn>
                <a:cxn ang="0">
                  <a:pos x="3" y="61"/>
                </a:cxn>
                <a:cxn ang="0">
                  <a:pos x="1" y="63"/>
                </a:cxn>
                <a:cxn ang="0">
                  <a:pos x="0" y="64"/>
                </a:cxn>
                <a:cxn ang="0">
                  <a:pos x="0" y="66"/>
                </a:cxn>
                <a:cxn ang="0">
                  <a:pos x="0" y="64"/>
                </a:cxn>
                <a:cxn ang="0">
                  <a:pos x="0" y="65"/>
                </a:cxn>
                <a:cxn ang="0">
                  <a:pos x="0" y="66"/>
                </a:cxn>
                <a:cxn ang="0">
                  <a:pos x="5" y="64"/>
                </a:cxn>
              </a:cxnLst>
              <a:rect l="0" t="0" r="r" b="b"/>
              <a:pathLst>
                <a:path w="77" h="66">
                  <a:moveTo>
                    <a:pt x="5" y="64"/>
                  </a:moveTo>
                  <a:lnTo>
                    <a:pt x="5" y="66"/>
                  </a:lnTo>
                  <a:lnTo>
                    <a:pt x="5" y="66"/>
                  </a:lnTo>
                  <a:lnTo>
                    <a:pt x="6" y="64"/>
                  </a:lnTo>
                  <a:lnTo>
                    <a:pt x="9" y="61"/>
                  </a:lnTo>
                  <a:lnTo>
                    <a:pt x="11" y="57"/>
                  </a:lnTo>
                  <a:lnTo>
                    <a:pt x="15" y="52"/>
                  </a:lnTo>
                  <a:lnTo>
                    <a:pt x="19" y="47"/>
                  </a:lnTo>
                  <a:lnTo>
                    <a:pt x="24" y="42"/>
                  </a:lnTo>
                  <a:lnTo>
                    <a:pt x="29" y="36"/>
                  </a:lnTo>
                  <a:lnTo>
                    <a:pt x="35" y="30"/>
                  </a:lnTo>
                  <a:lnTo>
                    <a:pt x="41" y="25"/>
                  </a:lnTo>
                  <a:lnTo>
                    <a:pt x="47" y="19"/>
                  </a:lnTo>
                  <a:lnTo>
                    <a:pt x="53" y="15"/>
                  </a:lnTo>
                  <a:lnTo>
                    <a:pt x="59" y="11"/>
                  </a:lnTo>
                  <a:lnTo>
                    <a:pt x="65" y="8"/>
                  </a:lnTo>
                  <a:lnTo>
                    <a:pt x="71" y="6"/>
                  </a:lnTo>
                  <a:lnTo>
                    <a:pt x="77" y="5"/>
                  </a:lnTo>
                  <a:lnTo>
                    <a:pt x="77" y="0"/>
                  </a:lnTo>
                  <a:lnTo>
                    <a:pt x="70" y="1"/>
                  </a:lnTo>
                  <a:lnTo>
                    <a:pt x="63" y="3"/>
                  </a:lnTo>
                  <a:lnTo>
                    <a:pt x="57" y="7"/>
                  </a:lnTo>
                  <a:lnTo>
                    <a:pt x="50" y="11"/>
                  </a:lnTo>
                  <a:lnTo>
                    <a:pt x="43" y="16"/>
                  </a:lnTo>
                  <a:lnTo>
                    <a:pt x="37" y="21"/>
                  </a:lnTo>
                  <a:lnTo>
                    <a:pt x="31" y="27"/>
                  </a:lnTo>
                  <a:lnTo>
                    <a:pt x="25" y="33"/>
                  </a:lnTo>
                  <a:lnTo>
                    <a:pt x="20" y="39"/>
                  </a:lnTo>
                  <a:lnTo>
                    <a:pt x="16" y="44"/>
                  </a:lnTo>
                  <a:lnTo>
                    <a:pt x="11" y="49"/>
                  </a:lnTo>
                  <a:lnTo>
                    <a:pt x="8" y="54"/>
                  </a:lnTo>
                  <a:lnTo>
                    <a:pt x="5" y="58"/>
                  </a:lnTo>
                  <a:lnTo>
                    <a:pt x="3" y="61"/>
                  </a:lnTo>
                  <a:lnTo>
                    <a:pt x="1" y="63"/>
                  </a:lnTo>
                  <a:lnTo>
                    <a:pt x="0" y="64"/>
                  </a:lnTo>
                  <a:lnTo>
                    <a:pt x="0" y="66"/>
                  </a:lnTo>
                  <a:lnTo>
                    <a:pt x="0" y="64"/>
                  </a:lnTo>
                  <a:lnTo>
                    <a:pt x="0" y="65"/>
                  </a:lnTo>
                  <a:lnTo>
                    <a:pt x="0" y="66"/>
                  </a:lnTo>
                  <a:lnTo>
                    <a:pt x="5" y="64"/>
                  </a:lnTo>
                  <a:close/>
                </a:path>
              </a:pathLst>
            </a:custGeom>
            <a:solidFill>
              <a:srgbClr val="000000"/>
            </a:solidFill>
            <a:ln w="9525">
              <a:noFill/>
              <a:round/>
              <a:headEnd/>
              <a:tailEnd/>
            </a:ln>
          </p:spPr>
          <p:txBody>
            <a:bodyPr/>
            <a:lstStyle/>
            <a:p>
              <a:endParaRPr lang="ru-RU"/>
            </a:p>
          </p:txBody>
        </p:sp>
        <p:sp>
          <p:nvSpPr>
            <p:cNvPr id="57" name="Freeform 280"/>
            <p:cNvSpPr>
              <a:spLocks/>
            </p:cNvSpPr>
            <p:nvPr/>
          </p:nvSpPr>
          <p:spPr bwMode="auto">
            <a:xfrm>
              <a:off x="1096" y="2442"/>
              <a:ext cx="113" cy="165"/>
            </a:xfrm>
            <a:custGeom>
              <a:avLst/>
              <a:gdLst/>
              <a:ahLst/>
              <a:cxnLst>
                <a:cxn ang="0">
                  <a:pos x="113" y="160"/>
                </a:cxn>
                <a:cxn ang="0">
                  <a:pos x="108" y="157"/>
                </a:cxn>
                <a:cxn ang="0">
                  <a:pos x="101" y="150"/>
                </a:cxn>
                <a:cxn ang="0">
                  <a:pos x="94" y="141"/>
                </a:cxn>
                <a:cxn ang="0">
                  <a:pos x="85" y="130"/>
                </a:cxn>
                <a:cxn ang="0">
                  <a:pos x="77" y="117"/>
                </a:cxn>
                <a:cxn ang="0">
                  <a:pos x="68" y="104"/>
                </a:cxn>
                <a:cxn ang="0">
                  <a:pos x="59" y="89"/>
                </a:cxn>
                <a:cxn ang="0">
                  <a:pos x="50" y="75"/>
                </a:cxn>
                <a:cxn ang="0">
                  <a:pos x="41" y="61"/>
                </a:cxn>
                <a:cxn ang="0">
                  <a:pos x="32" y="47"/>
                </a:cxn>
                <a:cxn ang="0">
                  <a:pos x="25" y="34"/>
                </a:cxn>
                <a:cxn ang="0">
                  <a:pos x="18" y="23"/>
                </a:cxn>
                <a:cxn ang="0">
                  <a:pos x="13" y="13"/>
                </a:cxn>
                <a:cxn ang="0">
                  <a:pos x="8" y="6"/>
                </a:cxn>
                <a:cxn ang="0">
                  <a:pos x="6" y="2"/>
                </a:cxn>
                <a:cxn ang="0">
                  <a:pos x="5" y="0"/>
                </a:cxn>
                <a:cxn ang="0">
                  <a:pos x="1" y="2"/>
                </a:cxn>
                <a:cxn ang="0">
                  <a:pos x="3" y="6"/>
                </a:cxn>
                <a:cxn ang="0">
                  <a:pos x="6" y="12"/>
                </a:cxn>
                <a:cxn ang="0">
                  <a:pos x="11" y="21"/>
                </a:cxn>
                <a:cxn ang="0">
                  <a:pos x="17" y="31"/>
                </a:cxn>
                <a:cxn ang="0">
                  <a:pos x="24" y="43"/>
                </a:cxn>
                <a:cxn ang="0">
                  <a:pos x="32" y="56"/>
                </a:cxn>
                <a:cxn ang="0">
                  <a:pos x="41" y="70"/>
                </a:cxn>
                <a:cxn ang="0">
                  <a:pos x="50" y="85"/>
                </a:cxn>
                <a:cxn ang="0">
                  <a:pos x="59" y="99"/>
                </a:cxn>
                <a:cxn ang="0">
                  <a:pos x="68" y="113"/>
                </a:cxn>
                <a:cxn ang="0">
                  <a:pos x="77" y="126"/>
                </a:cxn>
                <a:cxn ang="0">
                  <a:pos x="86" y="138"/>
                </a:cxn>
                <a:cxn ang="0">
                  <a:pos x="94" y="149"/>
                </a:cxn>
                <a:cxn ang="0">
                  <a:pos x="101" y="157"/>
                </a:cxn>
                <a:cxn ang="0">
                  <a:pos x="107" y="163"/>
                </a:cxn>
                <a:cxn ang="0">
                  <a:pos x="110" y="165"/>
                </a:cxn>
              </a:cxnLst>
              <a:rect l="0" t="0" r="r" b="b"/>
              <a:pathLst>
                <a:path w="113" h="165">
                  <a:moveTo>
                    <a:pt x="113" y="160"/>
                  </a:moveTo>
                  <a:lnTo>
                    <a:pt x="113" y="160"/>
                  </a:lnTo>
                  <a:lnTo>
                    <a:pt x="110" y="159"/>
                  </a:lnTo>
                  <a:lnTo>
                    <a:pt x="108" y="157"/>
                  </a:lnTo>
                  <a:lnTo>
                    <a:pt x="104" y="153"/>
                  </a:lnTo>
                  <a:lnTo>
                    <a:pt x="101" y="150"/>
                  </a:lnTo>
                  <a:lnTo>
                    <a:pt x="98" y="146"/>
                  </a:lnTo>
                  <a:lnTo>
                    <a:pt x="94" y="141"/>
                  </a:lnTo>
                  <a:lnTo>
                    <a:pt x="90" y="135"/>
                  </a:lnTo>
                  <a:lnTo>
                    <a:pt x="85" y="130"/>
                  </a:lnTo>
                  <a:lnTo>
                    <a:pt x="81" y="123"/>
                  </a:lnTo>
                  <a:lnTo>
                    <a:pt x="77" y="117"/>
                  </a:lnTo>
                  <a:lnTo>
                    <a:pt x="72" y="110"/>
                  </a:lnTo>
                  <a:lnTo>
                    <a:pt x="68" y="104"/>
                  </a:lnTo>
                  <a:lnTo>
                    <a:pt x="63" y="97"/>
                  </a:lnTo>
                  <a:lnTo>
                    <a:pt x="59" y="89"/>
                  </a:lnTo>
                  <a:lnTo>
                    <a:pt x="54" y="82"/>
                  </a:lnTo>
                  <a:lnTo>
                    <a:pt x="50" y="75"/>
                  </a:lnTo>
                  <a:lnTo>
                    <a:pt x="45" y="68"/>
                  </a:lnTo>
                  <a:lnTo>
                    <a:pt x="41" y="61"/>
                  </a:lnTo>
                  <a:lnTo>
                    <a:pt x="36" y="54"/>
                  </a:lnTo>
                  <a:lnTo>
                    <a:pt x="32" y="47"/>
                  </a:lnTo>
                  <a:lnTo>
                    <a:pt x="28" y="41"/>
                  </a:lnTo>
                  <a:lnTo>
                    <a:pt x="25" y="34"/>
                  </a:lnTo>
                  <a:lnTo>
                    <a:pt x="21" y="29"/>
                  </a:lnTo>
                  <a:lnTo>
                    <a:pt x="18" y="23"/>
                  </a:lnTo>
                  <a:lnTo>
                    <a:pt x="15" y="18"/>
                  </a:lnTo>
                  <a:lnTo>
                    <a:pt x="13" y="13"/>
                  </a:lnTo>
                  <a:lnTo>
                    <a:pt x="10" y="10"/>
                  </a:lnTo>
                  <a:lnTo>
                    <a:pt x="8" y="6"/>
                  </a:lnTo>
                  <a:lnTo>
                    <a:pt x="7" y="4"/>
                  </a:lnTo>
                  <a:lnTo>
                    <a:pt x="6" y="2"/>
                  </a:lnTo>
                  <a:lnTo>
                    <a:pt x="5" y="0"/>
                  </a:lnTo>
                  <a:lnTo>
                    <a:pt x="5" y="0"/>
                  </a:lnTo>
                  <a:lnTo>
                    <a:pt x="0" y="2"/>
                  </a:lnTo>
                  <a:lnTo>
                    <a:pt x="1" y="2"/>
                  </a:lnTo>
                  <a:lnTo>
                    <a:pt x="1" y="4"/>
                  </a:lnTo>
                  <a:lnTo>
                    <a:pt x="3" y="6"/>
                  </a:lnTo>
                  <a:lnTo>
                    <a:pt x="4" y="9"/>
                  </a:lnTo>
                  <a:lnTo>
                    <a:pt x="6" y="12"/>
                  </a:lnTo>
                  <a:lnTo>
                    <a:pt x="9" y="16"/>
                  </a:lnTo>
                  <a:lnTo>
                    <a:pt x="11" y="21"/>
                  </a:lnTo>
                  <a:lnTo>
                    <a:pt x="14" y="25"/>
                  </a:lnTo>
                  <a:lnTo>
                    <a:pt x="17" y="31"/>
                  </a:lnTo>
                  <a:lnTo>
                    <a:pt x="21" y="37"/>
                  </a:lnTo>
                  <a:lnTo>
                    <a:pt x="24" y="43"/>
                  </a:lnTo>
                  <a:lnTo>
                    <a:pt x="28" y="50"/>
                  </a:lnTo>
                  <a:lnTo>
                    <a:pt x="32" y="56"/>
                  </a:lnTo>
                  <a:lnTo>
                    <a:pt x="37" y="63"/>
                  </a:lnTo>
                  <a:lnTo>
                    <a:pt x="41" y="70"/>
                  </a:lnTo>
                  <a:lnTo>
                    <a:pt x="45" y="78"/>
                  </a:lnTo>
                  <a:lnTo>
                    <a:pt x="50" y="85"/>
                  </a:lnTo>
                  <a:lnTo>
                    <a:pt x="54" y="92"/>
                  </a:lnTo>
                  <a:lnTo>
                    <a:pt x="59" y="99"/>
                  </a:lnTo>
                  <a:lnTo>
                    <a:pt x="64" y="106"/>
                  </a:lnTo>
                  <a:lnTo>
                    <a:pt x="68" y="113"/>
                  </a:lnTo>
                  <a:lnTo>
                    <a:pt x="73" y="120"/>
                  </a:lnTo>
                  <a:lnTo>
                    <a:pt x="77" y="126"/>
                  </a:lnTo>
                  <a:lnTo>
                    <a:pt x="82" y="132"/>
                  </a:lnTo>
                  <a:lnTo>
                    <a:pt x="86" y="138"/>
                  </a:lnTo>
                  <a:lnTo>
                    <a:pt x="90" y="143"/>
                  </a:lnTo>
                  <a:lnTo>
                    <a:pt x="94" y="149"/>
                  </a:lnTo>
                  <a:lnTo>
                    <a:pt x="98" y="153"/>
                  </a:lnTo>
                  <a:lnTo>
                    <a:pt x="101" y="157"/>
                  </a:lnTo>
                  <a:lnTo>
                    <a:pt x="104" y="160"/>
                  </a:lnTo>
                  <a:lnTo>
                    <a:pt x="107" y="163"/>
                  </a:lnTo>
                  <a:lnTo>
                    <a:pt x="110" y="165"/>
                  </a:lnTo>
                  <a:lnTo>
                    <a:pt x="110" y="165"/>
                  </a:lnTo>
                  <a:lnTo>
                    <a:pt x="113" y="160"/>
                  </a:lnTo>
                  <a:close/>
                </a:path>
              </a:pathLst>
            </a:custGeom>
            <a:solidFill>
              <a:srgbClr val="000000"/>
            </a:solidFill>
            <a:ln w="9525">
              <a:noFill/>
              <a:round/>
              <a:headEnd/>
              <a:tailEnd/>
            </a:ln>
          </p:spPr>
          <p:txBody>
            <a:bodyPr/>
            <a:lstStyle/>
            <a:p>
              <a:endParaRPr lang="ru-RU"/>
            </a:p>
          </p:txBody>
        </p:sp>
        <p:sp>
          <p:nvSpPr>
            <p:cNvPr id="58" name="Freeform 281"/>
            <p:cNvSpPr>
              <a:spLocks/>
            </p:cNvSpPr>
            <p:nvPr/>
          </p:nvSpPr>
          <p:spPr bwMode="auto">
            <a:xfrm>
              <a:off x="1206" y="2579"/>
              <a:ext cx="73" cy="32"/>
            </a:xfrm>
            <a:custGeom>
              <a:avLst/>
              <a:gdLst/>
              <a:ahLst/>
              <a:cxnLst>
                <a:cxn ang="0">
                  <a:pos x="70" y="0"/>
                </a:cxn>
                <a:cxn ang="0">
                  <a:pos x="70" y="0"/>
                </a:cxn>
                <a:cxn ang="0">
                  <a:pos x="66" y="3"/>
                </a:cxn>
                <a:cxn ang="0">
                  <a:pos x="63" y="6"/>
                </a:cxn>
                <a:cxn ang="0">
                  <a:pos x="60" y="9"/>
                </a:cxn>
                <a:cxn ang="0">
                  <a:pos x="56" y="12"/>
                </a:cxn>
                <a:cxn ang="0">
                  <a:pos x="51" y="15"/>
                </a:cxn>
                <a:cxn ang="0">
                  <a:pos x="47" y="18"/>
                </a:cxn>
                <a:cxn ang="0">
                  <a:pos x="43" y="20"/>
                </a:cxn>
                <a:cxn ang="0">
                  <a:pos x="39" y="23"/>
                </a:cxn>
                <a:cxn ang="0">
                  <a:pos x="34" y="25"/>
                </a:cxn>
                <a:cxn ang="0">
                  <a:pos x="30" y="26"/>
                </a:cxn>
                <a:cxn ang="0">
                  <a:pos x="25" y="27"/>
                </a:cxn>
                <a:cxn ang="0">
                  <a:pos x="20" y="28"/>
                </a:cxn>
                <a:cxn ang="0">
                  <a:pos x="16" y="28"/>
                </a:cxn>
                <a:cxn ang="0">
                  <a:pos x="12" y="27"/>
                </a:cxn>
                <a:cxn ang="0">
                  <a:pos x="7" y="26"/>
                </a:cxn>
                <a:cxn ang="0">
                  <a:pos x="3" y="23"/>
                </a:cxn>
                <a:cxn ang="0">
                  <a:pos x="0" y="28"/>
                </a:cxn>
                <a:cxn ang="0">
                  <a:pos x="5" y="30"/>
                </a:cxn>
                <a:cxn ang="0">
                  <a:pos x="10" y="31"/>
                </a:cxn>
                <a:cxn ang="0">
                  <a:pos x="16" y="32"/>
                </a:cxn>
                <a:cxn ang="0">
                  <a:pos x="21" y="32"/>
                </a:cxn>
                <a:cxn ang="0">
                  <a:pos x="26" y="32"/>
                </a:cxn>
                <a:cxn ang="0">
                  <a:pos x="31" y="31"/>
                </a:cxn>
                <a:cxn ang="0">
                  <a:pos x="36" y="29"/>
                </a:cxn>
                <a:cxn ang="0">
                  <a:pos x="41" y="27"/>
                </a:cxn>
                <a:cxn ang="0">
                  <a:pos x="45" y="24"/>
                </a:cxn>
                <a:cxn ang="0">
                  <a:pos x="50" y="22"/>
                </a:cxn>
                <a:cxn ang="0">
                  <a:pos x="54" y="19"/>
                </a:cxn>
                <a:cxn ang="0">
                  <a:pos x="58" y="16"/>
                </a:cxn>
                <a:cxn ang="0">
                  <a:pos x="63" y="13"/>
                </a:cxn>
                <a:cxn ang="0">
                  <a:pos x="66" y="9"/>
                </a:cxn>
                <a:cxn ang="0">
                  <a:pos x="69" y="7"/>
                </a:cxn>
                <a:cxn ang="0">
                  <a:pos x="73" y="3"/>
                </a:cxn>
                <a:cxn ang="0">
                  <a:pos x="73" y="3"/>
                </a:cxn>
                <a:cxn ang="0">
                  <a:pos x="70" y="0"/>
                </a:cxn>
              </a:cxnLst>
              <a:rect l="0" t="0" r="r" b="b"/>
              <a:pathLst>
                <a:path w="73" h="32">
                  <a:moveTo>
                    <a:pt x="70" y="0"/>
                  </a:moveTo>
                  <a:lnTo>
                    <a:pt x="70" y="0"/>
                  </a:lnTo>
                  <a:lnTo>
                    <a:pt x="66" y="3"/>
                  </a:lnTo>
                  <a:lnTo>
                    <a:pt x="63" y="6"/>
                  </a:lnTo>
                  <a:lnTo>
                    <a:pt x="60" y="9"/>
                  </a:lnTo>
                  <a:lnTo>
                    <a:pt x="56" y="12"/>
                  </a:lnTo>
                  <a:lnTo>
                    <a:pt x="51" y="15"/>
                  </a:lnTo>
                  <a:lnTo>
                    <a:pt x="47" y="18"/>
                  </a:lnTo>
                  <a:lnTo>
                    <a:pt x="43" y="20"/>
                  </a:lnTo>
                  <a:lnTo>
                    <a:pt x="39" y="23"/>
                  </a:lnTo>
                  <a:lnTo>
                    <a:pt x="34" y="25"/>
                  </a:lnTo>
                  <a:lnTo>
                    <a:pt x="30" y="26"/>
                  </a:lnTo>
                  <a:lnTo>
                    <a:pt x="25" y="27"/>
                  </a:lnTo>
                  <a:lnTo>
                    <a:pt x="20" y="28"/>
                  </a:lnTo>
                  <a:lnTo>
                    <a:pt x="16" y="28"/>
                  </a:lnTo>
                  <a:lnTo>
                    <a:pt x="12" y="27"/>
                  </a:lnTo>
                  <a:lnTo>
                    <a:pt x="7" y="26"/>
                  </a:lnTo>
                  <a:lnTo>
                    <a:pt x="3" y="23"/>
                  </a:lnTo>
                  <a:lnTo>
                    <a:pt x="0" y="28"/>
                  </a:lnTo>
                  <a:lnTo>
                    <a:pt x="5" y="30"/>
                  </a:lnTo>
                  <a:lnTo>
                    <a:pt x="10" y="31"/>
                  </a:lnTo>
                  <a:lnTo>
                    <a:pt x="16" y="32"/>
                  </a:lnTo>
                  <a:lnTo>
                    <a:pt x="21" y="32"/>
                  </a:lnTo>
                  <a:lnTo>
                    <a:pt x="26" y="32"/>
                  </a:lnTo>
                  <a:lnTo>
                    <a:pt x="31" y="31"/>
                  </a:lnTo>
                  <a:lnTo>
                    <a:pt x="36" y="29"/>
                  </a:lnTo>
                  <a:lnTo>
                    <a:pt x="41" y="27"/>
                  </a:lnTo>
                  <a:lnTo>
                    <a:pt x="45" y="24"/>
                  </a:lnTo>
                  <a:lnTo>
                    <a:pt x="50" y="22"/>
                  </a:lnTo>
                  <a:lnTo>
                    <a:pt x="54" y="19"/>
                  </a:lnTo>
                  <a:lnTo>
                    <a:pt x="58" y="16"/>
                  </a:lnTo>
                  <a:lnTo>
                    <a:pt x="63" y="13"/>
                  </a:lnTo>
                  <a:lnTo>
                    <a:pt x="66" y="9"/>
                  </a:lnTo>
                  <a:lnTo>
                    <a:pt x="69" y="7"/>
                  </a:lnTo>
                  <a:lnTo>
                    <a:pt x="73" y="3"/>
                  </a:lnTo>
                  <a:lnTo>
                    <a:pt x="73" y="3"/>
                  </a:lnTo>
                  <a:lnTo>
                    <a:pt x="70" y="0"/>
                  </a:lnTo>
                  <a:close/>
                </a:path>
              </a:pathLst>
            </a:custGeom>
            <a:solidFill>
              <a:srgbClr val="000000"/>
            </a:solidFill>
            <a:ln w="9525">
              <a:noFill/>
              <a:round/>
              <a:headEnd/>
              <a:tailEnd/>
            </a:ln>
          </p:spPr>
          <p:txBody>
            <a:bodyPr/>
            <a:lstStyle/>
            <a:p>
              <a:endParaRPr lang="ru-RU"/>
            </a:p>
          </p:txBody>
        </p:sp>
        <p:sp>
          <p:nvSpPr>
            <p:cNvPr id="59" name="Freeform 282"/>
            <p:cNvSpPr>
              <a:spLocks/>
            </p:cNvSpPr>
            <p:nvPr/>
          </p:nvSpPr>
          <p:spPr bwMode="auto">
            <a:xfrm>
              <a:off x="1276" y="2531"/>
              <a:ext cx="27" cy="51"/>
            </a:xfrm>
            <a:custGeom>
              <a:avLst/>
              <a:gdLst/>
              <a:ahLst/>
              <a:cxnLst>
                <a:cxn ang="0">
                  <a:pos x="22" y="0"/>
                </a:cxn>
                <a:cxn ang="0">
                  <a:pos x="22" y="0"/>
                </a:cxn>
                <a:cxn ang="0">
                  <a:pos x="22" y="0"/>
                </a:cxn>
                <a:cxn ang="0">
                  <a:pos x="22" y="1"/>
                </a:cxn>
                <a:cxn ang="0">
                  <a:pos x="22" y="3"/>
                </a:cxn>
                <a:cxn ang="0">
                  <a:pos x="21" y="6"/>
                </a:cxn>
                <a:cxn ang="0">
                  <a:pos x="21" y="8"/>
                </a:cxn>
                <a:cxn ang="0">
                  <a:pos x="19" y="12"/>
                </a:cxn>
                <a:cxn ang="0">
                  <a:pos x="18" y="15"/>
                </a:cxn>
                <a:cxn ang="0">
                  <a:pos x="17" y="19"/>
                </a:cxn>
                <a:cxn ang="0">
                  <a:pos x="15" y="23"/>
                </a:cxn>
                <a:cxn ang="0">
                  <a:pos x="14" y="27"/>
                </a:cxn>
                <a:cxn ang="0">
                  <a:pos x="12" y="31"/>
                </a:cxn>
                <a:cxn ang="0">
                  <a:pos x="10" y="35"/>
                </a:cxn>
                <a:cxn ang="0">
                  <a:pos x="8" y="39"/>
                </a:cxn>
                <a:cxn ang="0">
                  <a:pos x="5" y="42"/>
                </a:cxn>
                <a:cxn ang="0">
                  <a:pos x="3" y="46"/>
                </a:cxn>
                <a:cxn ang="0">
                  <a:pos x="0" y="48"/>
                </a:cxn>
                <a:cxn ang="0">
                  <a:pos x="3" y="51"/>
                </a:cxn>
                <a:cxn ang="0">
                  <a:pos x="6" y="48"/>
                </a:cxn>
                <a:cxn ang="0">
                  <a:pos x="9" y="45"/>
                </a:cxn>
                <a:cxn ang="0">
                  <a:pos x="12" y="41"/>
                </a:cxn>
                <a:cxn ang="0">
                  <a:pos x="14" y="37"/>
                </a:cxn>
                <a:cxn ang="0">
                  <a:pos x="16" y="33"/>
                </a:cxn>
                <a:cxn ang="0">
                  <a:pos x="18" y="29"/>
                </a:cxn>
                <a:cxn ang="0">
                  <a:pos x="20" y="24"/>
                </a:cxn>
                <a:cxn ang="0">
                  <a:pos x="21" y="20"/>
                </a:cxn>
                <a:cxn ang="0">
                  <a:pos x="23" y="16"/>
                </a:cxn>
                <a:cxn ang="0">
                  <a:pos x="24" y="13"/>
                </a:cxn>
                <a:cxn ang="0">
                  <a:pos x="25" y="10"/>
                </a:cxn>
                <a:cxn ang="0">
                  <a:pos x="26" y="7"/>
                </a:cxn>
                <a:cxn ang="0">
                  <a:pos x="27" y="4"/>
                </a:cxn>
                <a:cxn ang="0">
                  <a:pos x="27" y="2"/>
                </a:cxn>
                <a:cxn ang="0">
                  <a:pos x="27" y="1"/>
                </a:cxn>
                <a:cxn ang="0">
                  <a:pos x="27" y="1"/>
                </a:cxn>
                <a:cxn ang="0">
                  <a:pos x="27" y="0"/>
                </a:cxn>
                <a:cxn ang="0">
                  <a:pos x="27" y="1"/>
                </a:cxn>
                <a:cxn ang="0">
                  <a:pos x="27" y="0"/>
                </a:cxn>
                <a:cxn ang="0">
                  <a:pos x="27" y="0"/>
                </a:cxn>
                <a:cxn ang="0">
                  <a:pos x="22" y="0"/>
                </a:cxn>
              </a:cxnLst>
              <a:rect l="0" t="0" r="r" b="b"/>
              <a:pathLst>
                <a:path w="27" h="51">
                  <a:moveTo>
                    <a:pt x="22" y="0"/>
                  </a:moveTo>
                  <a:lnTo>
                    <a:pt x="22" y="0"/>
                  </a:lnTo>
                  <a:lnTo>
                    <a:pt x="22" y="0"/>
                  </a:lnTo>
                  <a:lnTo>
                    <a:pt x="22" y="1"/>
                  </a:lnTo>
                  <a:lnTo>
                    <a:pt x="22" y="3"/>
                  </a:lnTo>
                  <a:lnTo>
                    <a:pt x="21" y="6"/>
                  </a:lnTo>
                  <a:lnTo>
                    <a:pt x="21" y="8"/>
                  </a:lnTo>
                  <a:lnTo>
                    <a:pt x="19" y="12"/>
                  </a:lnTo>
                  <a:lnTo>
                    <a:pt x="18" y="15"/>
                  </a:lnTo>
                  <a:lnTo>
                    <a:pt x="17" y="19"/>
                  </a:lnTo>
                  <a:lnTo>
                    <a:pt x="15" y="23"/>
                  </a:lnTo>
                  <a:lnTo>
                    <a:pt x="14" y="27"/>
                  </a:lnTo>
                  <a:lnTo>
                    <a:pt x="12" y="31"/>
                  </a:lnTo>
                  <a:lnTo>
                    <a:pt x="10" y="35"/>
                  </a:lnTo>
                  <a:lnTo>
                    <a:pt x="8" y="39"/>
                  </a:lnTo>
                  <a:lnTo>
                    <a:pt x="5" y="42"/>
                  </a:lnTo>
                  <a:lnTo>
                    <a:pt x="3" y="46"/>
                  </a:lnTo>
                  <a:lnTo>
                    <a:pt x="0" y="48"/>
                  </a:lnTo>
                  <a:lnTo>
                    <a:pt x="3" y="51"/>
                  </a:lnTo>
                  <a:lnTo>
                    <a:pt x="6" y="48"/>
                  </a:lnTo>
                  <a:lnTo>
                    <a:pt x="9" y="45"/>
                  </a:lnTo>
                  <a:lnTo>
                    <a:pt x="12" y="41"/>
                  </a:lnTo>
                  <a:lnTo>
                    <a:pt x="14" y="37"/>
                  </a:lnTo>
                  <a:lnTo>
                    <a:pt x="16" y="33"/>
                  </a:lnTo>
                  <a:lnTo>
                    <a:pt x="18" y="29"/>
                  </a:lnTo>
                  <a:lnTo>
                    <a:pt x="20" y="24"/>
                  </a:lnTo>
                  <a:lnTo>
                    <a:pt x="21" y="20"/>
                  </a:lnTo>
                  <a:lnTo>
                    <a:pt x="23" y="16"/>
                  </a:lnTo>
                  <a:lnTo>
                    <a:pt x="24" y="13"/>
                  </a:lnTo>
                  <a:lnTo>
                    <a:pt x="25" y="10"/>
                  </a:lnTo>
                  <a:lnTo>
                    <a:pt x="26" y="7"/>
                  </a:lnTo>
                  <a:lnTo>
                    <a:pt x="27" y="4"/>
                  </a:lnTo>
                  <a:lnTo>
                    <a:pt x="27" y="2"/>
                  </a:lnTo>
                  <a:lnTo>
                    <a:pt x="27" y="1"/>
                  </a:lnTo>
                  <a:lnTo>
                    <a:pt x="27" y="1"/>
                  </a:lnTo>
                  <a:lnTo>
                    <a:pt x="27" y="0"/>
                  </a:lnTo>
                  <a:lnTo>
                    <a:pt x="27" y="1"/>
                  </a:lnTo>
                  <a:lnTo>
                    <a:pt x="27" y="0"/>
                  </a:lnTo>
                  <a:lnTo>
                    <a:pt x="27" y="0"/>
                  </a:lnTo>
                  <a:lnTo>
                    <a:pt x="22" y="0"/>
                  </a:lnTo>
                  <a:close/>
                </a:path>
              </a:pathLst>
            </a:custGeom>
            <a:solidFill>
              <a:srgbClr val="000000"/>
            </a:solidFill>
            <a:ln w="9525">
              <a:noFill/>
              <a:round/>
              <a:headEnd/>
              <a:tailEnd/>
            </a:ln>
          </p:spPr>
          <p:txBody>
            <a:bodyPr/>
            <a:lstStyle/>
            <a:p>
              <a:endParaRPr lang="ru-RU"/>
            </a:p>
          </p:txBody>
        </p:sp>
        <p:sp>
          <p:nvSpPr>
            <p:cNvPr id="60" name="Freeform 283"/>
            <p:cNvSpPr>
              <a:spLocks/>
            </p:cNvSpPr>
            <p:nvPr/>
          </p:nvSpPr>
          <p:spPr bwMode="auto">
            <a:xfrm>
              <a:off x="1252" y="2242"/>
              <a:ext cx="51" cy="289"/>
            </a:xfrm>
            <a:custGeom>
              <a:avLst/>
              <a:gdLst/>
              <a:ahLst/>
              <a:cxnLst>
                <a:cxn ang="0">
                  <a:pos x="1" y="5"/>
                </a:cxn>
                <a:cxn ang="0">
                  <a:pos x="4" y="12"/>
                </a:cxn>
                <a:cxn ang="0">
                  <a:pos x="9" y="25"/>
                </a:cxn>
                <a:cxn ang="0">
                  <a:pos x="13" y="42"/>
                </a:cxn>
                <a:cxn ang="0">
                  <a:pos x="17" y="63"/>
                </a:cxn>
                <a:cxn ang="0">
                  <a:pos x="21" y="86"/>
                </a:cxn>
                <a:cxn ang="0">
                  <a:pos x="25" y="111"/>
                </a:cxn>
                <a:cxn ang="0">
                  <a:pos x="29" y="137"/>
                </a:cxn>
                <a:cxn ang="0">
                  <a:pos x="32" y="163"/>
                </a:cxn>
                <a:cxn ang="0">
                  <a:pos x="36" y="189"/>
                </a:cxn>
                <a:cxn ang="0">
                  <a:pos x="38" y="213"/>
                </a:cxn>
                <a:cxn ang="0">
                  <a:pos x="41" y="236"/>
                </a:cxn>
                <a:cxn ang="0">
                  <a:pos x="43" y="256"/>
                </a:cxn>
                <a:cxn ang="0">
                  <a:pos x="45" y="271"/>
                </a:cxn>
                <a:cxn ang="0">
                  <a:pos x="46" y="283"/>
                </a:cxn>
                <a:cxn ang="0">
                  <a:pos x="46" y="289"/>
                </a:cxn>
                <a:cxn ang="0">
                  <a:pos x="51" y="289"/>
                </a:cxn>
                <a:cxn ang="0">
                  <a:pos x="51" y="286"/>
                </a:cxn>
                <a:cxn ang="0">
                  <a:pos x="50" y="277"/>
                </a:cxn>
                <a:cxn ang="0">
                  <a:pos x="49" y="264"/>
                </a:cxn>
                <a:cxn ang="0">
                  <a:pos x="47" y="245"/>
                </a:cxn>
                <a:cxn ang="0">
                  <a:pos x="44" y="225"/>
                </a:cxn>
                <a:cxn ang="0">
                  <a:pos x="42" y="201"/>
                </a:cxn>
                <a:cxn ang="0">
                  <a:pos x="39" y="176"/>
                </a:cxn>
                <a:cxn ang="0">
                  <a:pos x="35" y="149"/>
                </a:cxn>
                <a:cxn ang="0">
                  <a:pos x="32" y="123"/>
                </a:cxn>
                <a:cxn ang="0">
                  <a:pos x="28" y="97"/>
                </a:cxn>
                <a:cxn ang="0">
                  <a:pos x="24" y="73"/>
                </a:cxn>
                <a:cxn ang="0">
                  <a:pos x="20" y="51"/>
                </a:cxn>
                <a:cxn ang="0">
                  <a:pos x="16" y="32"/>
                </a:cxn>
                <a:cxn ang="0">
                  <a:pos x="11" y="16"/>
                </a:cxn>
                <a:cxn ang="0">
                  <a:pos x="7" y="6"/>
                </a:cxn>
                <a:cxn ang="0">
                  <a:pos x="2" y="0"/>
                </a:cxn>
              </a:cxnLst>
              <a:rect l="0" t="0" r="r" b="b"/>
              <a:pathLst>
                <a:path w="51" h="289">
                  <a:moveTo>
                    <a:pt x="0" y="4"/>
                  </a:moveTo>
                  <a:lnTo>
                    <a:pt x="1" y="5"/>
                  </a:lnTo>
                  <a:lnTo>
                    <a:pt x="3" y="8"/>
                  </a:lnTo>
                  <a:lnTo>
                    <a:pt x="4" y="12"/>
                  </a:lnTo>
                  <a:lnTo>
                    <a:pt x="7" y="18"/>
                  </a:lnTo>
                  <a:lnTo>
                    <a:pt x="9" y="25"/>
                  </a:lnTo>
                  <a:lnTo>
                    <a:pt x="11" y="33"/>
                  </a:lnTo>
                  <a:lnTo>
                    <a:pt x="13" y="42"/>
                  </a:lnTo>
                  <a:lnTo>
                    <a:pt x="15" y="52"/>
                  </a:lnTo>
                  <a:lnTo>
                    <a:pt x="17" y="63"/>
                  </a:lnTo>
                  <a:lnTo>
                    <a:pt x="19" y="74"/>
                  </a:lnTo>
                  <a:lnTo>
                    <a:pt x="21" y="86"/>
                  </a:lnTo>
                  <a:lnTo>
                    <a:pt x="23" y="98"/>
                  </a:lnTo>
                  <a:lnTo>
                    <a:pt x="25" y="111"/>
                  </a:lnTo>
                  <a:lnTo>
                    <a:pt x="27" y="123"/>
                  </a:lnTo>
                  <a:lnTo>
                    <a:pt x="29" y="137"/>
                  </a:lnTo>
                  <a:lnTo>
                    <a:pt x="30" y="150"/>
                  </a:lnTo>
                  <a:lnTo>
                    <a:pt x="32" y="163"/>
                  </a:lnTo>
                  <a:lnTo>
                    <a:pt x="34" y="177"/>
                  </a:lnTo>
                  <a:lnTo>
                    <a:pt x="36" y="189"/>
                  </a:lnTo>
                  <a:lnTo>
                    <a:pt x="37" y="202"/>
                  </a:lnTo>
                  <a:lnTo>
                    <a:pt x="38" y="213"/>
                  </a:lnTo>
                  <a:lnTo>
                    <a:pt x="39" y="225"/>
                  </a:lnTo>
                  <a:lnTo>
                    <a:pt x="41" y="236"/>
                  </a:lnTo>
                  <a:lnTo>
                    <a:pt x="42" y="246"/>
                  </a:lnTo>
                  <a:lnTo>
                    <a:pt x="43" y="256"/>
                  </a:lnTo>
                  <a:lnTo>
                    <a:pt x="44" y="264"/>
                  </a:lnTo>
                  <a:lnTo>
                    <a:pt x="45" y="271"/>
                  </a:lnTo>
                  <a:lnTo>
                    <a:pt x="45" y="278"/>
                  </a:lnTo>
                  <a:lnTo>
                    <a:pt x="46" y="283"/>
                  </a:lnTo>
                  <a:lnTo>
                    <a:pt x="46" y="287"/>
                  </a:lnTo>
                  <a:lnTo>
                    <a:pt x="46" y="289"/>
                  </a:lnTo>
                  <a:lnTo>
                    <a:pt x="46" y="289"/>
                  </a:lnTo>
                  <a:lnTo>
                    <a:pt x="51" y="289"/>
                  </a:lnTo>
                  <a:lnTo>
                    <a:pt x="51" y="288"/>
                  </a:lnTo>
                  <a:lnTo>
                    <a:pt x="51" y="286"/>
                  </a:lnTo>
                  <a:lnTo>
                    <a:pt x="51" y="282"/>
                  </a:lnTo>
                  <a:lnTo>
                    <a:pt x="50" y="277"/>
                  </a:lnTo>
                  <a:lnTo>
                    <a:pt x="49" y="271"/>
                  </a:lnTo>
                  <a:lnTo>
                    <a:pt x="49" y="264"/>
                  </a:lnTo>
                  <a:lnTo>
                    <a:pt x="48" y="255"/>
                  </a:lnTo>
                  <a:lnTo>
                    <a:pt x="47" y="245"/>
                  </a:lnTo>
                  <a:lnTo>
                    <a:pt x="45" y="235"/>
                  </a:lnTo>
                  <a:lnTo>
                    <a:pt x="44" y="225"/>
                  </a:lnTo>
                  <a:lnTo>
                    <a:pt x="43" y="213"/>
                  </a:lnTo>
                  <a:lnTo>
                    <a:pt x="42" y="201"/>
                  </a:lnTo>
                  <a:lnTo>
                    <a:pt x="40" y="188"/>
                  </a:lnTo>
                  <a:lnTo>
                    <a:pt x="39" y="176"/>
                  </a:lnTo>
                  <a:lnTo>
                    <a:pt x="37" y="163"/>
                  </a:lnTo>
                  <a:lnTo>
                    <a:pt x="35" y="149"/>
                  </a:lnTo>
                  <a:lnTo>
                    <a:pt x="33" y="136"/>
                  </a:lnTo>
                  <a:lnTo>
                    <a:pt x="32" y="123"/>
                  </a:lnTo>
                  <a:lnTo>
                    <a:pt x="30" y="110"/>
                  </a:lnTo>
                  <a:lnTo>
                    <a:pt x="28" y="97"/>
                  </a:lnTo>
                  <a:lnTo>
                    <a:pt x="26" y="85"/>
                  </a:lnTo>
                  <a:lnTo>
                    <a:pt x="24" y="73"/>
                  </a:lnTo>
                  <a:lnTo>
                    <a:pt x="22" y="61"/>
                  </a:lnTo>
                  <a:lnTo>
                    <a:pt x="20" y="51"/>
                  </a:lnTo>
                  <a:lnTo>
                    <a:pt x="17" y="41"/>
                  </a:lnTo>
                  <a:lnTo>
                    <a:pt x="16" y="32"/>
                  </a:lnTo>
                  <a:lnTo>
                    <a:pt x="14" y="24"/>
                  </a:lnTo>
                  <a:lnTo>
                    <a:pt x="11" y="16"/>
                  </a:lnTo>
                  <a:lnTo>
                    <a:pt x="9" y="11"/>
                  </a:lnTo>
                  <a:lnTo>
                    <a:pt x="7" y="6"/>
                  </a:lnTo>
                  <a:lnTo>
                    <a:pt x="5" y="2"/>
                  </a:lnTo>
                  <a:lnTo>
                    <a:pt x="2" y="0"/>
                  </a:lnTo>
                  <a:lnTo>
                    <a:pt x="0" y="4"/>
                  </a:lnTo>
                  <a:close/>
                </a:path>
              </a:pathLst>
            </a:custGeom>
            <a:solidFill>
              <a:srgbClr val="000000"/>
            </a:solidFill>
            <a:ln w="9525">
              <a:noFill/>
              <a:round/>
              <a:headEnd/>
              <a:tailEnd/>
            </a:ln>
          </p:spPr>
          <p:txBody>
            <a:bodyPr/>
            <a:lstStyle/>
            <a:p>
              <a:endParaRPr lang="ru-RU"/>
            </a:p>
          </p:txBody>
        </p:sp>
        <p:sp>
          <p:nvSpPr>
            <p:cNvPr id="61" name="Freeform 284"/>
            <p:cNvSpPr>
              <a:spLocks/>
            </p:cNvSpPr>
            <p:nvPr/>
          </p:nvSpPr>
          <p:spPr bwMode="auto">
            <a:xfrm>
              <a:off x="1066" y="2273"/>
              <a:ext cx="49" cy="36"/>
            </a:xfrm>
            <a:custGeom>
              <a:avLst/>
              <a:gdLst/>
              <a:ahLst/>
              <a:cxnLst>
                <a:cxn ang="0">
                  <a:pos x="49" y="28"/>
                </a:cxn>
                <a:cxn ang="0">
                  <a:pos x="47" y="24"/>
                </a:cxn>
                <a:cxn ang="0">
                  <a:pos x="46" y="20"/>
                </a:cxn>
                <a:cxn ang="0">
                  <a:pos x="44" y="17"/>
                </a:cxn>
                <a:cxn ang="0">
                  <a:pos x="43" y="15"/>
                </a:cxn>
                <a:cxn ang="0">
                  <a:pos x="41" y="13"/>
                </a:cxn>
                <a:cxn ang="0">
                  <a:pos x="40" y="12"/>
                </a:cxn>
                <a:cxn ang="0">
                  <a:pos x="38" y="11"/>
                </a:cxn>
                <a:cxn ang="0">
                  <a:pos x="38" y="11"/>
                </a:cxn>
                <a:cxn ang="0">
                  <a:pos x="37" y="10"/>
                </a:cxn>
                <a:cxn ang="0">
                  <a:pos x="36" y="9"/>
                </a:cxn>
                <a:cxn ang="0">
                  <a:pos x="33" y="7"/>
                </a:cxn>
                <a:cxn ang="0">
                  <a:pos x="29" y="5"/>
                </a:cxn>
                <a:cxn ang="0">
                  <a:pos x="25" y="3"/>
                </a:cxn>
                <a:cxn ang="0">
                  <a:pos x="21" y="1"/>
                </a:cxn>
                <a:cxn ang="0">
                  <a:pos x="16" y="0"/>
                </a:cxn>
                <a:cxn ang="0">
                  <a:pos x="11" y="0"/>
                </a:cxn>
                <a:cxn ang="0">
                  <a:pos x="7" y="2"/>
                </a:cxn>
                <a:cxn ang="0">
                  <a:pos x="4" y="4"/>
                </a:cxn>
                <a:cxn ang="0">
                  <a:pos x="2" y="6"/>
                </a:cxn>
                <a:cxn ang="0">
                  <a:pos x="0" y="9"/>
                </a:cxn>
                <a:cxn ang="0">
                  <a:pos x="0" y="11"/>
                </a:cxn>
                <a:cxn ang="0">
                  <a:pos x="0" y="14"/>
                </a:cxn>
                <a:cxn ang="0">
                  <a:pos x="1" y="16"/>
                </a:cxn>
                <a:cxn ang="0">
                  <a:pos x="3" y="18"/>
                </a:cxn>
                <a:cxn ang="0">
                  <a:pos x="5" y="19"/>
                </a:cxn>
                <a:cxn ang="0">
                  <a:pos x="8" y="21"/>
                </a:cxn>
                <a:cxn ang="0">
                  <a:pos x="11" y="22"/>
                </a:cxn>
                <a:cxn ang="0">
                  <a:pos x="14" y="22"/>
                </a:cxn>
                <a:cxn ang="0">
                  <a:pos x="16" y="23"/>
                </a:cxn>
                <a:cxn ang="0">
                  <a:pos x="18" y="23"/>
                </a:cxn>
                <a:cxn ang="0">
                  <a:pos x="19" y="23"/>
                </a:cxn>
                <a:cxn ang="0">
                  <a:pos x="20" y="23"/>
                </a:cxn>
                <a:cxn ang="0">
                  <a:pos x="38" y="36"/>
                </a:cxn>
                <a:cxn ang="0">
                  <a:pos x="39" y="36"/>
                </a:cxn>
                <a:cxn ang="0">
                  <a:pos x="40" y="36"/>
                </a:cxn>
                <a:cxn ang="0">
                  <a:pos x="42" y="36"/>
                </a:cxn>
                <a:cxn ang="0">
                  <a:pos x="44" y="35"/>
                </a:cxn>
                <a:cxn ang="0">
                  <a:pos x="46" y="34"/>
                </a:cxn>
                <a:cxn ang="0">
                  <a:pos x="48" y="33"/>
                </a:cxn>
                <a:cxn ang="0">
                  <a:pos x="49" y="31"/>
                </a:cxn>
                <a:cxn ang="0">
                  <a:pos x="49" y="28"/>
                </a:cxn>
              </a:cxnLst>
              <a:rect l="0" t="0" r="r" b="b"/>
              <a:pathLst>
                <a:path w="49" h="36">
                  <a:moveTo>
                    <a:pt x="49" y="28"/>
                  </a:moveTo>
                  <a:lnTo>
                    <a:pt x="47" y="24"/>
                  </a:lnTo>
                  <a:lnTo>
                    <a:pt x="46" y="20"/>
                  </a:lnTo>
                  <a:lnTo>
                    <a:pt x="44" y="17"/>
                  </a:lnTo>
                  <a:lnTo>
                    <a:pt x="43" y="15"/>
                  </a:lnTo>
                  <a:lnTo>
                    <a:pt x="41" y="13"/>
                  </a:lnTo>
                  <a:lnTo>
                    <a:pt x="40" y="12"/>
                  </a:lnTo>
                  <a:lnTo>
                    <a:pt x="38" y="11"/>
                  </a:lnTo>
                  <a:lnTo>
                    <a:pt x="38" y="11"/>
                  </a:lnTo>
                  <a:lnTo>
                    <a:pt x="37" y="10"/>
                  </a:lnTo>
                  <a:lnTo>
                    <a:pt x="36" y="9"/>
                  </a:lnTo>
                  <a:lnTo>
                    <a:pt x="33" y="7"/>
                  </a:lnTo>
                  <a:lnTo>
                    <a:pt x="29" y="5"/>
                  </a:lnTo>
                  <a:lnTo>
                    <a:pt x="25" y="3"/>
                  </a:lnTo>
                  <a:lnTo>
                    <a:pt x="21" y="1"/>
                  </a:lnTo>
                  <a:lnTo>
                    <a:pt x="16" y="0"/>
                  </a:lnTo>
                  <a:lnTo>
                    <a:pt x="11" y="0"/>
                  </a:lnTo>
                  <a:lnTo>
                    <a:pt x="7" y="2"/>
                  </a:lnTo>
                  <a:lnTo>
                    <a:pt x="4" y="4"/>
                  </a:lnTo>
                  <a:lnTo>
                    <a:pt x="2" y="6"/>
                  </a:lnTo>
                  <a:lnTo>
                    <a:pt x="0" y="9"/>
                  </a:lnTo>
                  <a:lnTo>
                    <a:pt x="0" y="11"/>
                  </a:lnTo>
                  <a:lnTo>
                    <a:pt x="0" y="14"/>
                  </a:lnTo>
                  <a:lnTo>
                    <a:pt x="1" y="16"/>
                  </a:lnTo>
                  <a:lnTo>
                    <a:pt x="3" y="18"/>
                  </a:lnTo>
                  <a:lnTo>
                    <a:pt x="5" y="19"/>
                  </a:lnTo>
                  <a:lnTo>
                    <a:pt x="8" y="21"/>
                  </a:lnTo>
                  <a:lnTo>
                    <a:pt x="11" y="22"/>
                  </a:lnTo>
                  <a:lnTo>
                    <a:pt x="14" y="22"/>
                  </a:lnTo>
                  <a:lnTo>
                    <a:pt x="16" y="23"/>
                  </a:lnTo>
                  <a:lnTo>
                    <a:pt x="18" y="23"/>
                  </a:lnTo>
                  <a:lnTo>
                    <a:pt x="19" y="23"/>
                  </a:lnTo>
                  <a:lnTo>
                    <a:pt x="20" y="23"/>
                  </a:lnTo>
                  <a:lnTo>
                    <a:pt x="38" y="36"/>
                  </a:lnTo>
                  <a:lnTo>
                    <a:pt x="39" y="36"/>
                  </a:lnTo>
                  <a:lnTo>
                    <a:pt x="40" y="36"/>
                  </a:lnTo>
                  <a:lnTo>
                    <a:pt x="42" y="36"/>
                  </a:lnTo>
                  <a:lnTo>
                    <a:pt x="44" y="35"/>
                  </a:lnTo>
                  <a:lnTo>
                    <a:pt x="46" y="34"/>
                  </a:lnTo>
                  <a:lnTo>
                    <a:pt x="48" y="33"/>
                  </a:lnTo>
                  <a:lnTo>
                    <a:pt x="49" y="31"/>
                  </a:lnTo>
                  <a:lnTo>
                    <a:pt x="49" y="28"/>
                  </a:lnTo>
                  <a:close/>
                </a:path>
              </a:pathLst>
            </a:custGeom>
            <a:solidFill>
              <a:srgbClr val="FFBFA3"/>
            </a:solidFill>
            <a:ln w="9525">
              <a:noFill/>
              <a:round/>
              <a:headEnd/>
              <a:tailEnd/>
            </a:ln>
          </p:spPr>
          <p:txBody>
            <a:bodyPr/>
            <a:lstStyle/>
            <a:p>
              <a:endParaRPr lang="ru-RU"/>
            </a:p>
          </p:txBody>
        </p:sp>
        <p:sp>
          <p:nvSpPr>
            <p:cNvPr id="62" name="Freeform 285"/>
            <p:cNvSpPr>
              <a:spLocks/>
            </p:cNvSpPr>
            <p:nvPr/>
          </p:nvSpPr>
          <p:spPr bwMode="auto">
            <a:xfrm>
              <a:off x="1102" y="2282"/>
              <a:ext cx="15" cy="19"/>
            </a:xfrm>
            <a:custGeom>
              <a:avLst/>
              <a:gdLst/>
              <a:ahLst/>
              <a:cxnLst>
                <a:cxn ang="0">
                  <a:pos x="0" y="3"/>
                </a:cxn>
                <a:cxn ang="0">
                  <a:pos x="0" y="3"/>
                </a:cxn>
                <a:cxn ang="0">
                  <a:pos x="1" y="4"/>
                </a:cxn>
                <a:cxn ang="0">
                  <a:pos x="2" y="5"/>
                </a:cxn>
                <a:cxn ang="0">
                  <a:pos x="3" y="6"/>
                </a:cxn>
                <a:cxn ang="0">
                  <a:pos x="4" y="7"/>
                </a:cxn>
                <a:cxn ang="0">
                  <a:pos x="6" y="10"/>
                </a:cxn>
                <a:cxn ang="0">
                  <a:pos x="8" y="12"/>
                </a:cxn>
                <a:cxn ang="0">
                  <a:pos x="9" y="16"/>
                </a:cxn>
                <a:cxn ang="0">
                  <a:pos x="10" y="19"/>
                </a:cxn>
                <a:cxn ang="0">
                  <a:pos x="15" y="18"/>
                </a:cxn>
                <a:cxn ang="0">
                  <a:pos x="14" y="14"/>
                </a:cxn>
                <a:cxn ang="0">
                  <a:pos x="12" y="10"/>
                </a:cxn>
                <a:cxn ang="0">
                  <a:pos x="10" y="7"/>
                </a:cxn>
                <a:cxn ang="0">
                  <a:pos x="8" y="5"/>
                </a:cxn>
                <a:cxn ang="0">
                  <a:pos x="7" y="2"/>
                </a:cxn>
                <a:cxn ang="0">
                  <a:pos x="5" y="1"/>
                </a:cxn>
                <a:cxn ang="0">
                  <a:pos x="4" y="0"/>
                </a:cxn>
                <a:cxn ang="0">
                  <a:pos x="4" y="0"/>
                </a:cxn>
                <a:cxn ang="0">
                  <a:pos x="4" y="0"/>
                </a:cxn>
                <a:cxn ang="0">
                  <a:pos x="0" y="3"/>
                </a:cxn>
                <a:cxn ang="0">
                  <a:pos x="0" y="3"/>
                </a:cxn>
                <a:cxn ang="0">
                  <a:pos x="0" y="3"/>
                </a:cxn>
                <a:cxn ang="0">
                  <a:pos x="0" y="3"/>
                </a:cxn>
              </a:cxnLst>
              <a:rect l="0" t="0" r="r" b="b"/>
              <a:pathLst>
                <a:path w="15" h="19">
                  <a:moveTo>
                    <a:pt x="0" y="3"/>
                  </a:moveTo>
                  <a:lnTo>
                    <a:pt x="0" y="3"/>
                  </a:lnTo>
                  <a:lnTo>
                    <a:pt x="1" y="4"/>
                  </a:lnTo>
                  <a:lnTo>
                    <a:pt x="2" y="5"/>
                  </a:lnTo>
                  <a:lnTo>
                    <a:pt x="3" y="6"/>
                  </a:lnTo>
                  <a:lnTo>
                    <a:pt x="4" y="7"/>
                  </a:lnTo>
                  <a:lnTo>
                    <a:pt x="6" y="10"/>
                  </a:lnTo>
                  <a:lnTo>
                    <a:pt x="8" y="12"/>
                  </a:lnTo>
                  <a:lnTo>
                    <a:pt x="9" y="16"/>
                  </a:lnTo>
                  <a:lnTo>
                    <a:pt x="10" y="19"/>
                  </a:lnTo>
                  <a:lnTo>
                    <a:pt x="15" y="18"/>
                  </a:lnTo>
                  <a:lnTo>
                    <a:pt x="14" y="14"/>
                  </a:lnTo>
                  <a:lnTo>
                    <a:pt x="12" y="10"/>
                  </a:lnTo>
                  <a:lnTo>
                    <a:pt x="10" y="7"/>
                  </a:lnTo>
                  <a:lnTo>
                    <a:pt x="8" y="5"/>
                  </a:lnTo>
                  <a:lnTo>
                    <a:pt x="7" y="2"/>
                  </a:lnTo>
                  <a:lnTo>
                    <a:pt x="5" y="1"/>
                  </a:lnTo>
                  <a:lnTo>
                    <a:pt x="4" y="0"/>
                  </a:lnTo>
                  <a:lnTo>
                    <a:pt x="4" y="0"/>
                  </a:lnTo>
                  <a:lnTo>
                    <a:pt x="4" y="0"/>
                  </a:lnTo>
                  <a:lnTo>
                    <a:pt x="0" y="3"/>
                  </a:lnTo>
                  <a:lnTo>
                    <a:pt x="0" y="3"/>
                  </a:lnTo>
                  <a:lnTo>
                    <a:pt x="0" y="3"/>
                  </a:lnTo>
                  <a:lnTo>
                    <a:pt x="0" y="3"/>
                  </a:lnTo>
                  <a:close/>
                </a:path>
              </a:pathLst>
            </a:custGeom>
            <a:solidFill>
              <a:srgbClr val="000000"/>
            </a:solidFill>
            <a:ln w="9525">
              <a:noFill/>
              <a:round/>
              <a:headEnd/>
              <a:tailEnd/>
            </a:ln>
          </p:spPr>
          <p:txBody>
            <a:bodyPr/>
            <a:lstStyle/>
            <a:p>
              <a:endParaRPr lang="ru-RU"/>
            </a:p>
          </p:txBody>
        </p:sp>
        <p:sp>
          <p:nvSpPr>
            <p:cNvPr id="63" name="Freeform 286"/>
            <p:cNvSpPr>
              <a:spLocks/>
            </p:cNvSpPr>
            <p:nvPr/>
          </p:nvSpPr>
          <p:spPr bwMode="auto">
            <a:xfrm>
              <a:off x="1077" y="2271"/>
              <a:ext cx="29" cy="14"/>
            </a:xfrm>
            <a:custGeom>
              <a:avLst/>
              <a:gdLst/>
              <a:ahLst/>
              <a:cxnLst>
                <a:cxn ang="0">
                  <a:pos x="1" y="4"/>
                </a:cxn>
                <a:cxn ang="0">
                  <a:pos x="0" y="4"/>
                </a:cxn>
                <a:cxn ang="0">
                  <a:pos x="4" y="5"/>
                </a:cxn>
                <a:cxn ang="0">
                  <a:pos x="9" y="6"/>
                </a:cxn>
                <a:cxn ang="0">
                  <a:pos x="13" y="7"/>
                </a:cxn>
                <a:cxn ang="0">
                  <a:pos x="17" y="9"/>
                </a:cxn>
                <a:cxn ang="0">
                  <a:pos x="20" y="11"/>
                </a:cxn>
                <a:cxn ang="0">
                  <a:pos x="23" y="13"/>
                </a:cxn>
                <a:cxn ang="0">
                  <a:pos x="25" y="14"/>
                </a:cxn>
                <a:cxn ang="0">
                  <a:pos x="25" y="14"/>
                </a:cxn>
                <a:cxn ang="0">
                  <a:pos x="29" y="11"/>
                </a:cxn>
                <a:cxn ang="0">
                  <a:pos x="28" y="10"/>
                </a:cxn>
                <a:cxn ang="0">
                  <a:pos x="26" y="9"/>
                </a:cxn>
                <a:cxn ang="0">
                  <a:pos x="23" y="7"/>
                </a:cxn>
                <a:cxn ang="0">
                  <a:pos x="19" y="5"/>
                </a:cxn>
                <a:cxn ang="0">
                  <a:pos x="15" y="3"/>
                </a:cxn>
                <a:cxn ang="0">
                  <a:pos x="10" y="1"/>
                </a:cxn>
                <a:cxn ang="0">
                  <a:pos x="5" y="0"/>
                </a:cxn>
                <a:cxn ang="0">
                  <a:pos x="0" y="0"/>
                </a:cxn>
                <a:cxn ang="0">
                  <a:pos x="0" y="0"/>
                </a:cxn>
                <a:cxn ang="0">
                  <a:pos x="0" y="0"/>
                </a:cxn>
                <a:cxn ang="0">
                  <a:pos x="0" y="0"/>
                </a:cxn>
                <a:cxn ang="0">
                  <a:pos x="0" y="0"/>
                </a:cxn>
                <a:cxn ang="0">
                  <a:pos x="1" y="4"/>
                </a:cxn>
              </a:cxnLst>
              <a:rect l="0" t="0" r="r" b="b"/>
              <a:pathLst>
                <a:path w="29" h="14">
                  <a:moveTo>
                    <a:pt x="1" y="4"/>
                  </a:moveTo>
                  <a:lnTo>
                    <a:pt x="0" y="4"/>
                  </a:lnTo>
                  <a:lnTo>
                    <a:pt x="4" y="5"/>
                  </a:lnTo>
                  <a:lnTo>
                    <a:pt x="9" y="6"/>
                  </a:lnTo>
                  <a:lnTo>
                    <a:pt x="13" y="7"/>
                  </a:lnTo>
                  <a:lnTo>
                    <a:pt x="17" y="9"/>
                  </a:lnTo>
                  <a:lnTo>
                    <a:pt x="20" y="11"/>
                  </a:lnTo>
                  <a:lnTo>
                    <a:pt x="23" y="13"/>
                  </a:lnTo>
                  <a:lnTo>
                    <a:pt x="25" y="14"/>
                  </a:lnTo>
                  <a:lnTo>
                    <a:pt x="25" y="14"/>
                  </a:lnTo>
                  <a:lnTo>
                    <a:pt x="29" y="11"/>
                  </a:lnTo>
                  <a:lnTo>
                    <a:pt x="28" y="10"/>
                  </a:lnTo>
                  <a:lnTo>
                    <a:pt x="26" y="9"/>
                  </a:lnTo>
                  <a:lnTo>
                    <a:pt x="23" y="7"/>
                  </a:lnTo>
                  <a:lnTo>
                    <a:pt x="19" y="5"/>
                  </a:lnTo>
                  <a:lnTo>
                    <a:pt x="15" y="3"/>
                  </a:lnTo>
                  <a:lnTo>
                    <a:pt x="10" y="1"/>
                  </a:lnTo>
                  <a:lnTo>
                    <a:pt x="5" y="0"/>
                  </a:lnTo>
                  <a:lnTo>
                    <a:pt x="0" y="0"/>
                  </a:lnTo>
                  <a:lnTo>
                    <a:pt x="0" y="0"/>
                  </a:lnTo>
                  <a:lnTo>
                    <a:pt x="0" y="0"/>
                  </a:lnTo>
                  <a:lnTo>
                    <a:pt x="0" y="0"/>
                  </a:lnTo>
                  <a:lnTo>
                    <a:pt x="0" y="0"/>
                  </a:lnTo>
                  <a:lnTo>
                    <a:pt x="1" y="4"/>
                  </a:lnTo>
                  <a:close/>
                </a:path>
              </a:pathLst>
            </a:custGeom>
            <a:solidFill>
              <a:srgbClr val="000000"/>
            </a:solidFill>
            <a:ln w="9525">
              <a:noFill/>
              <a:round/>
              <a:headEnd/>
              <a:tailEnd/>
            </a:ln>
          </p:spPr>
          <p:txBody>
            <a:bodyPr/>
            <a:lstStyle/>
            <a:p>
              <a:endParaRPr lang="ru-RU"/>
            </a:p>
          </p:txBody>
        </p:sp>
        <p:sp>
          <p:nvSpPr>
            <p:cNvPr id="64" name="Freeform 287"/>
            <p:cNvSpPr>
              <a:spLocks/>
            </p:cNvSpPr>
            <p:nvPr/>
          </p:nvSpPr>
          <p:spPr bwMode="auto">
            <a:xfrm>
              <a:off x="1063" y="2271"/>
              <a:ext cx="15" cy="21"/>
            </a:xfrm>
            <a:custGeom>
              <a:avLst/>
              <a:gdLst/>
              <a:ahLst/>
              <a:cxnLst>
                <a:cxn ang="0">
                  <a:pos x="8" y="18"/>
                </a:cxn>
                <a:cxn ang="0">
                  <a:pos x="8" y="18"/>
                </a:cxn>
                <a:cxn ang="0">
                  <a:pos x="6" y="17"/>
                </a:cxn>
                <a:cxn ang="0">
                  <a:pos x="5" y="15"/>
                </a:cxn>
                <a:cxn ang="0">
                  <a:pos x="5" y="13"/>
                </a:cxn>
                <a:cxn ang="0">
                  <a:pos x="5" y="12"/>
                </a:cxn>
                <a:cxn ang="0">
                  <a:pos x="7" y="10"/>
                </a:cxn>
                <a:cxn ang="0">
                  <a:pos x="8" y="8"/>
                </a:cxn>
                <a:cxn ang="0">
                  <a:pos x="11" y="6"/>
                </a:cxn>
                <a:cxn ang="0">
                  <a:pos x="15" y="4"/>
                </a:cxn>
                <a:cxn ang="0">
                  <a:pos x="14" y="0"/>
                </a:cxn>
                <a:cxn ang="0">
                  <a:pos x="9" y="2"/>
                </a:cxn>
                <a:cxn ang="0">
                  <a:pos x="5" y="4"/>
                </a:cxn>
                <a:cxn ang="0">
                  <a:pos x="3" y="7"/>
                </a:cxn>
                <a:cxn ang="0">
                  <a:pos x="1" y="10"/>
                </a:cxn>
                <a:cxn ang="0">
                  <a:pos x="0" y="13"/>
                </a:cxn>
                <a:cxn ang="0">
                  <a:pos x="1" y="16"/>
                </a:cxn>
                <a:cxn ang="0">
                  <a:pos x="2" y="19"/>
                </a:cxn>
                <a:cxn ang="0">
                  <a:pos x="4" y="21"/>
                </a:cxn>
                <a:cxn ang="0">
                  <a:pos x="4" y="21"/>
                </a:cxn>
                <a:cxn ang="0">
                  <a:pos x="8" y="18"/>
                </a:cxn>
              </a:cxnLst>
              <a:rect l="0" t="0" r="r" b="b"/>
              <a:pathLst>
                <a:path w="15" h="21">
                  <a:moveTo>
                    <a:pt x="8" y="18"/>
                  </a:moveTo>
                  <a:lnTo>
                    <a:pt x="8" y="18"/>
                  </a:lnTo>
                  <a:lnTo>
                    <a:pt x="6" y="17"/>
                  </a:lnTo>
                  <a:lnTo>
                    <a:pt x="5" y="15"/>
                  </a:lnTo>
                  <a:lnTo>
                    <a:pt x="5" y="13"/>
                  </a:lnTo>
                  <a:lnTo>
                    <a:pt x="5" y="12"/>
                  </a:lnTo>
                  <a:lnTo>
                    <a:pt x="7" y="10"/>
                  </a:lnTo>
                  <a:lnTo>
                    <a:pt x="8" y="8"/>
                  </a:lnTo>
                  <a:lnTo>
                    <a:pt x="11" y="6"/>
                  </a:lnTo>
                  <a:lnTo>
                    <a:pt x="15" y="4"/>
                  </a:lnTo>
                  <a:lnTo>
                    <a:pt x="14" y="0"/>
                  </a:lnTo>
                  <a:lnTo>
                    <a:pt x="9" y="2"/>
                  </a:lnTo>
                  <a:lnTo>
                    <a:pt x="5" y="4"/>
                  </a:lnTo>
                  <a:lnTo>
                    <a:pt x="3" y="7"/>
                  </a:lnTo>
                  <a:lnTo>
                    <a:pt x="1" y="10"/>
                  </a:lnTo>
                  <a:lnTo>
                    <a:pt x="0" y="13"/>
                  </a:lnTo>
                  <a:lnTo>
                    <a:pt x="1" y="16"/>
                  </a:lnTo>
                  <a:lnTo>
                    <a:pt x="2" y="19"/>
                  </a:lnTo>
                  <a:lnTo>
                    <a:pt x="4" y="21"/>
                  </a:lnTo>
                  <a:lnTo>
                    <a:pt x="4" y="21"/>
                  </a:lnTo>
                  <a:lnTo>
                    <a:pt x="8" y="18"/>
                  </a:lnTo>
                  <a:close/>
                </a:path>
              </a:pathLst>
            </a:custGeom>
            <a:solidFill>
              <a:srgbClr val="000000"/>
            </a:solidFill>
            <a:ln w="9525">
              <a:noFill/>
              <a:round/>
              <a:headEnd/>
              <a:tailEnd/>
            </a:ln>
          </p:spPr>
          <p:txBody>
            <a:bodyPr/>
            <a:lstStyle/>
            <a:p>
              <a:endParaRPr lang="ru-RU"/>
            </a:p>
          </p:txBody>
        </p:sp>
        <p:sp>
          <p:nvSpPr>
            <p:cNvPr id="65" name="Freeform 288"/>
            <p:cNvSpPr>
              <a:spLocks/>
            </p:cNvSpPr>
            <p:nvPr/>
          </p:nvSpPr>
          <p:spPr bwMode="auto">
            <a:xfrm>
              <a:off x="1067" y="2289"/>
              <a:ext cx="20" cy="9"/>
            </a:xfrm>
            <a:custGeom>
              <a:avLst/>
              <a:gdLst/>
              <a:ahLst/>
              <a:cxnLst>
                <a:cxn ang="0">
                  <a:pos x="20" y="5"/>
                </a:cxn>
                <a:cxn ang="0">
                  <a:pos x="19" y="5"/>
                </a:cxn>
                <a:cxn ang="0">
                  <a:pos x="18" y="5"/>
                </a:cxn>
                <a:cxn ang="0">
                  <a:pos x="17" y="5"/>
                </a:cxn>
                <a:cxn ang="0">
                  <a:pos x="15" y="4"/>
                </a:cxn>
                <a:cxn ang="0">
                  <a:pos x="13" y="4"/>
                </a:cxn>
                <a:cxn ang="0">
                  <a:pos x="10" y="3"/>
                </a:cxn>
                <a:cxn ang="0">
                  <a:pos x="7" y="3"/>
                </a:cxn>
                <a:cxn ang="0">
                  <a:pos x="6" y="1"/>
                </a:cxn>
                <a:cxn ang="0">
                  <a:pos x="4" y="0"/>
                </a:cxn>
                <a:cxn ang="0">
                  <a:pos x="0" y="3"/>
                </a:cxn>
                <a:cxn ang="0">
                  <a:pos x="3" y="6"/>
                </a:cxn>
                <a:cxn ang="0">
                  <a:pos x="6" y="7"/>
                </a:cxn>
                <a:cxn ang="0">
                  <a:pos x="9" y="8"/>
                </a:cxn>
                <a:cxn ang="0">
                  <a:pos x="12" y="9"/>
                </a:cxn>
                <a:cxn ang="0">
                  <a:pos x="14" y="9"/>
                </a:cxn>
                <a:cxn ang="0">
                  <a:pos x="17" y="9"/>
                </a:cxn>
                <a:cxn ang="0">
                  <a:pos x="18" y="9"/>
                </a:cxn>
                <a:cxn ang="0">
                  <a:pos x="19" y="9"/>
                </a:cxn>
                <a:cxn ang="0">
                  <a:pos x="17" y="9"/>
                </a:cxn>
                <a:cxn ang="0">
                  <a:pos x="20" y="5"/>
                </a:cxn>
                <a:cxn ang="0">
                  <a:pos x="20" y="5"/>
                </a:cxn>
                <a:cxn ang="0">
                  <a:pos x="19" y="5"/>
                </a:cxn>
                <a:cxn ang="0">
                  <a:pos x="20" y="5"/>
                </a:cxn>
              </a:cxnLst>
              <a:rect l="0" t="0" r="r" b="b"/>
              <a:pathLst>
                <a:path w="20" h="9">
                  <a:moveTo>
                    <a:pt x="20" y="5"/>
                  </a:moveTo>
                  <a:lnTo>
                    <a:pt x="19" y="5"/>
                  </a:lnTo>
                  <a:lnTo>
                    <a:pt x="18" y="5"/>
                  </a:lnTo>
                  <a:lnTo>
                    <a:pt x="17" y="5"/>
                  </a:lnTo>
                  <a:lnTo>
                    <a:pt x="15" y="4"/>
                  </a:lnTo>
                  <a:lnTo>
                    <a:pt x="13" y="4"/>
                  </a:lnTo>
                  <a:lnTo>
                    <a:pt x="10" y="3"/>
                  </a:lnTo>
                  <a:lnTo>
                    <a:pt x="7" y="3"/>
                  </a:lnTo>
                  <a:lnTo>
                    <a:pt x="6" y="1"/>
                  </a:lnTo>
                  <a:lnTo>
                    <a:pt x="4" y="0"/>
                  </a:lnTo>
                  <a:lnTo>
                    <a:pt x="0" y="3"/>
                  </a:lnTo>
                  <a:lnTo>
                    <a:pt x="3" y="6"/>
                  </a:lnTo>
                  <a:lnTo>
                    <a:pt x="6" y="7"/>
                  </a:lnTo>
                  <a:lnTo>
                    <a:pt x="9" y="8"/>
                  </a:lnTo>
                  <a:lnTo>
                    <a:pt x="12" y="9"/>
                  </a:lnTo>
                  <a:lnTo>
                    <a:pt x="14" y="9"/>
                  </a:lnTo>
                  <a:lnTo>
                    <a:pt x="17" y="9"/>
                  </a:lnTo>
                  <a:lnTo>
                    <a:pt x="18" y="9"/>
                  </a:lnTo>
                  <a:lnTo>
                    <a:pt x="19" y="9"/>
                  </a:lnTo>
                  <a:lnTo>
                    <a:pt x="17" y="9"/>
                  </a:lnTo>
                  <a:lnTo>
                    <a:pt x="20" y="5"/>
                  </a:lnTo>
                  <a:lnTo>
                    <a:pt x="20" y="5"/>
                  </a:lnTo>
                  <a:lnTo>
                    <a:pt x="19" y="5"/>
                  </a:lnTo>
                  <a:lnTo>
                    <a:pt x="20" y="5"/>
                  </a:lnTo>
                  <a:close/>
                </a:path>
              </a:pathLst>
            </a:custGeom>
            <a:solidFill>
              <a:srgbClr val="000000"/>
            </a:solidFill>
            <a:ln w="9525">
              <a:noFill/>
              <a:round/>
              <a:headEnd/>
              <a:tailEnd/>
            </a:ln>
          </p:spPr>
          <p:txBody>
            <a:bodyPr/>
            <a:lstStyle/>
            <a:p>
              <a:endParaRPr lang="ru-RU"/>
            </a:p>
          </p:txBody>
        </p:sp>
        <p:sp>
          <p:nvSpPr>
            <p:cNvPr id="66" name="Freeform 289"/>
            <p:cNvSpPr>
              <a:spLocks/>
            </p:cNvSpPr>
            <p:nvPr/>
          </p:nvSpPr>
          <p:spPr bwMode="auto">
            <a:xfrm>
              <a:off x="1084" y="2294"/>
              <a:ext cx="22" cy="17"/>
            </a:xfrm>
            <a:custGeom>
              <a:avLst/>
              <a:gdLst/>
              <a:ahLst/>
              <a:cxnLst>
                <a:cxn ang="0">
                  <a:pos x="20" y="12"/>
                </a:cxn>
                <a:cxn ang="0">
                  <a:pos x="22" y="13"/>
                </a:cxn>
                <a:cxn ang="0">
                  <a:pos x="3" y="0"/>
                </a:cxn>
                <a:cxn ang="0">
                  <a:pos x="0" y="4"/>
                </a:cxn>
                <a:cxn ang="0">
                  <a:pos x="18" y="17"/>
                </a:cxn>
                <a:cxn ang="0">
                  <a:pos x="20" y="17"/>
                </a:cxn>
                <a:cxn ang="0">
                  <a:pos x="18" y="17"/>
                </a:cxn>
                <a:cxn ang="0">
                  <a:pos x="19" y="17"/>
                </a:cxn>
                <a:cxn ang="0">
                  <a:pos x="20" y="17"/>
                </a:cxn>
                <a:cxn ang="0">
                  <a:pos x="20" y="12"/>
                </a:cxn>
              </a:cxnLst>
              <a:rect l="0" t="0" r="r" b="b"/>
              <a:pathLst>
                <a:path w="22" h="17">
                  <a:moveTo>
                    <a:pt x="20" y="12"/>
                  </a:moveTo>
                  <a:lnTo>
                    <a:pt x="22" y="13"/>
                  </a:lnTo>
                  <a:lnTo>
                    <a:pt x="3" y="0"/>
                  </a:lnTo>
                  <a:lnTo>
                    <a:pt x="0" y="4"/>
                  </a:lnTo>
                  <a:lnTo>
                    <a:pt x="18" y="17"/>
                  </a:lnTo>
                  <a:lnTo>
                    <a:pt x="20" y="17"/>
                  </a:lnTo>
                  <a:lnTo>
                    <a:pt x="18" y="17"/>
                  </a:lnTo>
                  <a:lnTo>
                    <a:pt x="19" y="17"/>
                  </a:lnTo>
                  <a:lnTo>
                    <a:pt x="20" y="17"/>
                  </a:lnTo>
                  <a:lnTo>
                    <a:pt x="20" y="12"/>
                  </a:lnTo>
                  <a:close/>
                </a:path>
              </a:pathLst>
            </a:custGeom>
            <a:solidFill>
              <a:srgbClr val="000000"/>
            </a:solidFill>
            <a:ln w="9525">
              <a:noFill/>
              <a:round/>
              <a:headEnd/>
              <a:tailEnd/>
            </a:ln>
          </p:spPr>
          <p:txBody>
            <a:bodyPr/>
            <a:lstStyle/>
            <a:p>
              <a:endParaRPr lang="ru-RU"/>
            </a:p>
          </p:txBody>
        </p:sp>
        <p:sp>
          <p:nvSpPr>
            <p:cNvPr id="67" name="Freeform 290"/>
            <p:cNvSpPr>
              <a:spLocks/>
            </p:cNvSpPr>
            <p:nvPr/>
          </p:nvSpPr>
          <p:spPr bwMode="auto">
            <a:xfrm>
              <a:off x="1104" y="2300"/>
              <a:ext cx="13" cy="11"/>
            </a:xfrm>
            <a:custGeom>
              <a:avLst/>
              <a:gdLst/>
              <a:ahLst/>
              <a:cxnLst>
                <a:cxn ang="0">
                  <a:pos x="8" y="1"/>
                </a:cxn>
                <a:cxn ang="0">
                  <a:pos x="8" y="1"/>
                </a:cxn>
                <a:cxn ang="0">
                  <a:pos x="8" y="3"/>
                </a:cxn>
                <a:cxn ang="0">
                  <a:pos x="8" y="5"/>
                </a:cxn>
                <a:cxn ang="0">
                  <a:pos x="7" y="6"/>
                </a:cxn>
                <a:cxn ang="0">
                  <a:pos x="5" y="6"/>
                </a:cxn>
                <a:cxn ang="0">
                  <a:pos x="4" y="6"/>
                </a:cxn>
                <a:cxn ang="0">
                  <a:pos x="2" y="6"/>
                </a:cxn>
                <a:cxn ang="0">
                  <a:pos x="1" y="6"/>
                </a:cxn>
                <a:cxn ang="0">
                  <a:pos x="0" y="6"/>
                </a:cxn>
                <a:cxn ang="0">
                  <a:pos x="0" y="11"/>
                </a:cxn>
                <a:cxn ang="0">
                  <a:pos x="0" y="11"/>
                </a:cxn>
                <a:cxn ang="0">
                  <a:pos x="2" y="11"/>
                </a:cxn>
                <a:cxn ang="0">
                  <a:pos x="4" y="11"/>
                </a:cxn>
                <a:cxn ang="0">
                  <a:pos x="7" y="11"/>
                </a:cxn>
                <a:cxn ang="0">
                  <a:pos x="9" y="9"/>
                </a:cxn>
                <a:cxn ang="0">
                  <a:pos x="12" y="7"/>
                </a:cxn>
                <a:cxn ang="0">
                  <a:pos x="13" y="4"/>
                </a:cxn>
                <a:cxn ang="0">
                  <a:pos x="13" y="0"/>
                </a:cxn>
                <a:cxn ang="0">
                  <a:pos x="13" y="0"/>
                </a:cxn>
                <a:cxn ang="0">
                  <a:pos x="8" y="1"/>
                </a:cxn>
              </a:cxnLst>
              <a:rect l="0" t="0" r="r" b="b"/>
              <a:pathLst>
                <a:path w="13" h="11">
                  <a:moveTo>
                    <a:pt x="8" y="1"/>
                  </a:moveTo>
                  <a:lnTo>
                    <a:pt x="8" y="1"/>
                  </a:lnTo>
                  <a:lnTo>
                    <a:pt x="8" y="3"/>
                  </a:lnTo>
                  <a:lnTo>
                    <a:pt x="8" y="5"/>
                  </a:lnTo>
                  <a:lnTo>
                    <a:pt x="7" y="6"/>
                  </a:lnTo>
                  <a:lnTo>
                    <a:pt x="5" y="6"/>
                  </a:lnTo>
                  <a:lnTo>
                    <a:pt x="4" y="6"/>
                  </a:lnTo>
                  <a:lnTo>
                    <a:pt x="2" y="6"/>
                  </a:lnTo>
                  <a:lnTo>
                    <a:pt x="1" y="6"/>
                  </a:lnTo>
                  <a:lnTo>
                    <a:pt x="0" y="6"/>
                  </a:lnTo>
                  <a:lnTo>
                    <a:pt x="0" y="11"/>
                  </a:lnTo>
                  <a:lnTo>
                    <a:pt x="0" y="11"/>
                  </a:lnTo>
                  <a:lnTo>
                    <a:pt x="2" y="11"/>
                  </a:lnTo>
                  <a:lnTo>
                    <a:pt x="4" y="11"/>
                  </a:lnTo>
                  <a:lnTo>
                    <a:pt x="7" y="11"/>
                  </a:lnTo>
                  <a:lnTo>
                    <a:pt x="9" y="9"/>
                  </a:lnTo>
                  <a:lnTo>
                    <a:pt x="12" y="7"/>
                  </a:lnTo>
                  <a:lnTo>
                    <a:pt x="13" y="4"/>
                  </a:lnTo>
                  <a:lnTo>
                    <a:pt x="13" y="0"/>
                  </a:lnTo>
                  <a:lnTo>
                    <a:pt x="13" y="0"/>
                  </a:lnTo>
                  <a:lnTo>
                    <a:pt x="8" y="1"/>
                  </a:lnTo>
                  <a:close/>
                </a:path>
              </a:pathLst>
            </a:custGeom>
            <a:solidFill>
              <a:srgbClr val="000000"/>
            </a:solidFill>
            <a:ln w="9525">
              <a:noFill/>
              <a:round/>
              <a:headEnd/>
              <a:tailEnd/>
            </a:ln>
          </p:spPr>
          <p:txBody>
            <a:bodyPr/>
            <a:lstStyle/>
            <a:p>
              <a:endParaRPr lang="ru-RU"/>
            </a:p>
          </p:txBody>
        </p:sp>
        <p:sp>
          <p:nvSpPr>
            <p:cNvPr id="68" name="Freeform 291"/>
            <p:cNvSpPr>
              <a:spLocks/>
            </p:cNvSpPr>
            <p:nvPr/>
          </p:nvSpPr>
          <p:spPr bwMode="auto">
            <a:xfrm>
              <a:off x="1063" y="2298"/>
              <a:ext cx="45" cy="41"/>
            </a:xfrm>
            <a:custGeom>
              <a:avLst/>
              <a:gdLst/>
              <a:ahLst/>
              <a:cxnLst>
                <a:cxn ang="0">
                  <a:pos x="0" y="1"/>
                </a:cxn>
                <a:cxn ang="0">
                  <a:pos x="1" y="1"/>
                </a:cxn>
                <a:cxn ang="0">
                  <a:pos x="2" y="1"/>
                </a:cxn>
                <a:cxn ang="0">
                  <a:pos x="3" y="1"/>
                </a:cxn>
                <a:cxn ang="0">
                  <a:pos x="4" y="0"/>
                </a:cxn>
                <a:cxn ang="0">
                  <a:pos x="6" y="0"/>
                </a:cxn>
                <a:cxn ang="0">
                  <a:pos x="8" y="0"/>
                </a:cxn>
                <a:cxn ang="0">
                  <a:pos x="11" y="0"/>
                </a:cxn>
                <a:cxn ang="0">
                  <a:pos x="13" y="0"/>
                </a:cxn>
                <a:cxn ang="0">
                  <a:pos x="16" y="0"/>
                </a:cxn>
                <a:cxn ang="0">
                  <a:pos x="19" y="0"/>
                </a:cxn>
                <a:cxn ang="0">
                  <a:pos x="22" y="1"/>
                </a:cxn>
                <a:cxn ang="0">
                  <a:pos x="24" y="2"/>
                </a:cxn>
                <a:cxn ang="0">
                  <a:pos x="27" y="3"/>
                </a:cxn>
                <a:cxn ang="0">
                  <a:pos x="30" y="5"/>
                </a:cxn>
                <a:cxn ang="0">
                  <a:pos x="33" y="7"/>
                </a:cxn>
                <a:cxn ang="0">
                  <a:pos x="35" y="9"/>
                </a:cxn>
                <a:cxn ang="0">
                  <a:pos x="39" y="14"/>
                </a:cxn>
                <a:cxn ang="0">
                  <a:pos x="41" y="19"/>
                </a:cxn>
                <a:cxn ang="0">
                  <a:pos x="43" y="22"/>
                </a:cxn>
                <a:cxn ang="0">
                  <a:pos x="44" y="26"/>
                </a:cxn>
                <a:cxn ang="0">
                  <a:pos x="45" y="29"/>
                </a:cxn>
                <a:cxn ang="0">
                  <a:pos x="45" y="31"/>
                </a:cxn>
                <a:cxn ang="0">
                  <a:pos x="45" y="32"/>
                </a:cxn>
                <a:cxn ang="0">
                  <a:pos x="45" y="32"/>
                </a:cxn>
                <a:cxn ang="0">
                  <a:pos x="45" y="33"/>
                </a:cxn>
                <a:cxn ang="0">
                  <a:pos x="45" y="34"/>
                </a:cxn>
                <a:cxn ang="0">
                  <a:pos x="45" y="35"/>
                </a:cxn>
                <a:cxn ang="0">
                  <a:pos x="44" y="37"/>
                </a:cxn>
                <a:cxn ang="0">
                  <a:pos x="43" y="39"/>
                </a:cxn>
                <a:cxn ang="0">
                  <a:pos x="42" y="40"/>
                </a:cxn>
                <a:cxn ang="0">
                  <a:pos x="39" y="41"/>
                </a:cxn>
                <a:cxn ang="0">
                  <a:pos x="35" y="40"/>
                </a:cxn>
                <a:cxn ang="0">
                  <a:pos x="31" y="39"/>
                </a:cxn>
                <a:cxn ang="0">
                  <a:pos x="27" y="36"/>
                </a:cxn>
                <a:cxn ang="0">
                  <a:pos x="24" y="34"/>
                </a:cxn>
                <a:cxn ang="0">
                  <a:pos x="22" y="31"/>
                </a:cxn>
                <a:cxn ang="0">
                  <a:pos x="19" y="28"/>
                </a:cxn>
                <a:cxn ang="0">
                  <a:pos x="18" y="25"/>
                </a:cxn>
                <a:cxn ang="0">
                  <a:pos x="17" y="23"/>
                </a:cxn>
                <a:cxn ang="0">
                  <a:pos x="17" y="22"/>
                </a:cxn>
                <a:cxn ang="0">
                  <a:pos x="0" y="24"/>
                </a:cxn>
                <a:cxn ang="0">
                  <a:pos x="0" y="1"/>
                </a:cxn>
              </a:cxnLst>
              <a:rect l="0" t="0" r="r" b="b"/>
              <a:pathLst>
                <a:path w="45" h="41">
                  <a:moveTo>
                    <a:pt x="0" y="1"/>
                  </a:moveTo>
                  <a:lnTo>
                    <a:pt x="1" y="1"/>
                  </a:lnTo>
                  <a:lnTo>
                    <a:pt x="2" y="1"/>
                  </a:lnTo>
                  <a:lnTo>
                    <a:pt x="3" y="1"/>
                  </a:lnTo>
                  <a:lnTo>
                    <a:pt x="4" y="0"/>
                  </a:lnTo>
                  <a:lnTo>
                    <a:pt x="6" y="0"/>
                  </a:lnTo>
                  <a:lnTo>
                    <a:pt x="8" y="0"/>
                  </a:lnTo>
                  <a:lnTo>
                    <a:pt x="11" y="0"/>
                  </a:lnTo>
                  <a:lnTo>
                    <a:pt x="13" y="0"/>
                  </a:lnTo>
                  <a:lnTo>
                    <a:pt x="16" y="0"/>
                  </a:lnTo>
                  <a:lnTo>
                    <a:pt x="19" y="0"/>
                  </a:lnTo>
                  <a:lnTo>
                    <a:pt x="22" y="1"/>
                  </a:lnTo>
                  <a:lnTo>
                    <a:pt x="24" y="2"/>
                  </a:lnTo>
                  <a:lnTo>
                    <a:pt x="27" y="3"/>
                  </a:lnTo>
                  <a:lnTo>
                    <a:pt x="30" y="5"/>
                  </a:lnTo>
                  <a:lnTo>
                    <a:pt x="33" y="7"/>
                  </a:lnTo>
                  <a:lnTo>
                    <a:pt x="35" y="9"/>
                  </a:lnTo>
                  <a:lnTo>
                    <a:pt x="39" y="14"/>
                  </a:lnTo>
                  <a:lnTo>
                    <a:pt x="41" y="19"/>
                  </a:lnTo>
                  <a:lnTo>
                    <a:pt x="43" y="22"/>
                  </a:lnTo>
                  <a:lnTo>
                    <a:pt x="44" y="26"/>
                  </a:lnTo>
                  <a:lnTo>
                    <a:pt x="45" y="29"/>
                  </a:lnTo>
                  <a:lnTo>
                    <a:pt x="45" y="31"/>
                  </a:lnTo>
                  <a:lnTo>
                    <a:pt x="45" y="32"/>
                  </a:lnTo>
                  <a:lnTo>
                    <a:pt x="45" y="32"/>
                  </a:lnTo>
                  <a:lnTo>
                    <a:pt x="45" y="33"/>
                  </a:lnTo>
                  <a:lnTo>
                    <a:pt x="45" y="34"/>
                  </a:lnTo>
                  <a:lnTo>
                    <a:pt x="45" y="35"/>
                  </a:lnTo>
                  <a:lnTo>
                    <a:pt x="44" y="37"/>
                  </a:lnTo>
                  <a:lnTo>
                    <a:pt x="43" y="39"/>
                  </a:lnTo>
                  <a:lnTo>
                    <a:pt x="42" y="40"/>
                  </a:lnTo>
                  <a:lnTo>
                    <a:pt x="39" y="41"/>
                  </a:lnTo>
                  <a:lnTo>
                    <a:pt x="35" y="40"/>
                  </a:lnTo>
                  <a:lnTo>
                    <a:pt x="31" y="39"/>
                  </a:lnTo>
                  <a:lnTo>
                    <a:pt x="27" y="36"/>
                  </a:lnTo>
                  <a:lnTo>
                    <a:pt x="24" y="34"/>
                  </a:lnTo>
                  <a:lnTo>
                    <a:pt x="22" y="31"/>
                  </a:lnTo>
                  <a:lnTo>
                    <a:pt x="19" y="28"/>
                  </a:lnTo>
                  <a:lnTo>
                    <a:pt x="18" y="25"/>
                  </a:lnTo>
                  <a:lnTo>
                    <a:pt x="17" y="23"/>
                  </a:lnTo>
                  <a:lnTo>
                    <a:pt x="17" y="22"/>
                  </a:lnTo>
                  <a:lnTo>
                    <a:pt x="0" y="24"/>
                  </a:lnTo>
                  <a:lnTo>
                    <a:pt x="0" y="1"/>
                  </a:lnTo>
                  <a:close/>
                </a:path>
              </a:pathLst>
            </a:custGeom>
            <a:solidFill>
              <a:srgbClr val="FFBFA3"/>
            </a:solidFill>
            <a:ln w="9525">
              <a:noFill/>
              <a:round/>
              <a:headEnd/>
              <a:tailEnd/>
            </a:ln>
          </p:spPr>
          <p:txBody>
            <a:bodyPr/>
            <a:lstStyle/>
            <a:p>
              <a:endParaRPr lang="ru-RU"/>
            </a:p>
          </p:txBody>
        </p:sp>
        <p:sp>
          <p:nvSpPr>
            <p:cNvPr id="69" name="Freeform 292"/>
            <p:cNvSpPr>
              <a:spLocks/>
            </p:cNvSpPr>
            <p:nvPr/>
          </p:nvSpPr>
          <p:spPr bwMode="auto">
            <a:xfrm>
              <a:off x="1063" y="2297"/>
              <a:ext cx="36" cy="11"/>
            </a:xfrm>
            <a:custGeom>
              <a:avLst/>
              <a:gdLst/>
              <a:ahLst/>
              <a:cxnLst>
                <a:cxn ang="0">
                  <a:pos x="36" y="9"/>
                </a:cxn>
                <a:cxn ang="0">
                  <a:pos x="36" y="9"/>
                </a:cxn>
                <a:cxn ang="0">
                  <a:pos x="33" y="7"/>
                </a:cxn>
                <a:cxn ang="0">
                  <a:pos x="31" y="5"/>
                </a:cxn>
                <a:cxn ang="0">
                  <a:pos x="28" y="3"/>
                </a:cxn>
                <a:cxn ang="0">
                  <a:pos x="25" y="2"/>
                </a:cxn>
                <a:cxn ang="0">
                  <a:pos x="22" y="1"/>
                </a:cxn>
                <a:cxn ang="0">
                  <a:pos x="19" y="0"/>
                </a:cxn>
                <a:cxn ang="0">
                  <a:pos x="16" y="0"/>
                </a:cxn>
                <a:cxn ang="0">
                  <a:pos x="13" y="0"/>
                </a:cxn>
                <a:cxn ang="0">
                  <a:pos x="11" y="0"/>
                </a:cxn>
                <a:cxn ang="0">
                  <a:pos x="8" y="0"/>
                </a:cxn>
                <a:cxn ang="0">
                  <a:pos x="6" y="0"/>
                </a:cxn>
                <a:cxn ang="0">
                  <a:pos x="4" y="0"/>
                </a:cxn>
                <a:cxn ang="0">
                  <a:pos x="2" y="1"/>
                </a:cxn>
                <a:cxn ang="0">
                  <a:pos x="1" y="1"/>
                </a:cxn>
                <a:cxn ang="0">
                  <a:pos x="1" y="1"/>
                </a:cxn>
                <a:cxn ang="0">
                  <a:pos x="0" y="1"/>
                </a:cxn>
                <a:cxn ang="0">
                  <a:pos x="1" y="4"/>
                </a:cxn>
                <a:cxn ang="0">
                  <a:pos x="1" y="4"/>
                </a:cxn>
                <a:cxn ang="0">
                  <a:pos x="2" y="4"/>
                </a:cxn>
                <a:cxn ang="0">
                  <a:pos x="3" y="3"/>
                </a:cxn>
                <a:cxn ang="0">
                  <a:pos x="5" y="3"/>
                </a:cxn>
                <a:cxn ang="0">
                  <a:pos x="6" y="3"/>
                </a:cxn>
                <a:cxn ang="0">
                  <a:pos x="8" y="2"/>
                </a:cxn>
                <a:cxn ang="0">
                  <a:pos x="11" y="2"/>
                </a:cxn>
                <a:cxn ang="0">
                  <a:pos x="13" y="2"/>
                </a:cxn>
                <a:cxn ang="0">
                  <a:pos x="16" y="2"/>
                </a:cxn>
                <a:cxn ang="0">
                  <a:pos x="19" y="3"/>
                </a:cxn>
                <a:cxn ang="0">
                  <a:pos x="21" y="3"/>
                </a:cxn>
                <a:cxn ang="0">
                  <a:pos x="24" y="4"/>
                </a:cxn>
                <a:cxn ang="0">
                  <a:pos x="27" y="5"/>
                </a:cxn>
                <a:cxn ang="0">
                  <a:pos x="30" y="7"/>
                </a:cxn>
                <a:cxn ang="0">
                  <a:pos x="32" y="9"/>
                </a:cxn>
                <a:cxn ang="0">
                  <a:pos x="34" y="11"/>
                </a:cxn>
                <a:cxn ang="0">
                  <a:pos x="34" y="11"/>
                </a:cxn>
                <a:cxn ang="0">
                  <a:pos x="36" y="9"/>
                </a:cxn>
              </a:cxnLst>
              <a:rect l="0" t="0" r="r" b="b"/>
              <a:pathLst>
                <a:path w="36" h="11">
                  <a:moveTo>
                    <a:pt x="36" y="9"/>
                  </a:moveTo>
                  <a:lnTo>
                    <a:pt x="36" y="9"/>
                  </a:lnTo>
                  <a:lnTo>
                    <a:pt x="33" y="7"/>
                  </a:lnTo>
                  <a:lnTo>
                    <a:pt x="31" y="5"/>
                  </a:lnTo>
                  <a:lnTo>
                    <a:pt x="28" y="3"/>
                  </a:lnTo>
                  <a:lnTo>
                    <a:pt x="25" y="2"/>
                  </a:lnTo>
                  <a:lnTo>
                    <a:pt x="22" y="1"/>
                  </a:lnTo>
                  <a:lnTo>
                    <a:pt x="19" y="0"/>
                  </a:lnTo>
                  <a:lnTo>
                    <a:pt x="16" y="0"/>
                  </a:lnTo>
                  <a:lnTo>
                    <a:pt x="13" y="0"/>
                  </a:lnTo>
                  <a:lnTo>
                    <a:pt x="11" y="0"/>
                  </a:lnTo>
                  <a:lnTo>
                    <a:pt x="8" y="0"/>
                  </a:lnTo>
                  <a:lnTo>
                    <a:pt x="6" y="0"/>
                  </a:lnTo>
                  <a:lnTo>
                    <a:pt x="4" y="0"/>
                  </a:lnTo>
                  <a:lnTo>
                    <a:pt x="2" y="1"/>
                  </a:lnTo>
                  <a:lnTo>
                    <a:pt x="1" y="1"/>
                  </a:lnTo>
                  <a:lnTo>
                    <a:pt x="1" y="1"/>
                  </a:lnTo>
                  <a:lnTo>
                    <a:pt x="0" y="1"/>
                  </a:lnTo>
                  <a:lnTo>
                    <a:pt x="1" y="4"/>
                  </a:lnTo>
                  <a:lnTo>
                    <a:pt x="1" y="4"/>
                  </a:lnTo>
                  <a:lnTo>
                    <a:pt x="2" y="4"/>
                  </a:lnTo>
                  <a:lnTo>
                    <a:pt x="3" y="3"/>
                  </a:lnTo>
                  <a:lnTo>
                    <a:pt x="5" y="3"/>
                  </a:lnTo>
                  <a:lnTo>
                    <a:pt x="6" y="3"/>
                  </a:lnTo>
                  <a:lnTo>
                    <a:pt x="8" y="2"/>
                  </a:lnTo>
                  <a:lnTo>
                    <a:pt x="11" y="2"/>
                  </a:lnTo>
                  <a:lnTo>
                    <a:pt x="13" y="2"/>
                  </a:lnTo>
                  <a:lnTo>
                    <a:pt x="16" y="2"/>
                  </a:lnTo>
                  <a:lnTo>
                    <a:pt x="19" y="3"/>
                  </a:lnTo>
                  <a:lnTo>
                    <a:pt x="21" y="3"/>
                  </a:lnTo>
                  <a:lnTo>
                    <a:pt x="24" y="4"/>
                  </a:lnTo>
                  <a:lnTo>
                    <a:pt x="27" y="5"/>
                  </a:lnTo>
                  <a:lnTo>
                    <a:pt x="30" y="7"/>
                  </a:lnTo>
                  <a:lnTo>
                    <a:pt x="32" y="9"/>
                  </a:lnTo>
                  <a:lnTo>
                    <a:pt x="34" y="11"/>
                  </a:lnTo>
                  <a:lnTo>
                    <a:pt x="34" y="11"/>
                  </a:lnTo>
                  <a:lnTo>
                    <a:pt x="36" y="9"/>
                  </a:lnTo>
                  <a:close/>
                </a:path>
              </a:pathLst>
            </a:custGeom>
            <a:solidFill>
              <a:srgbClr val="000000"/>
            </a:solidFill>
            <a:ln w="9525">
              <a:noFill/>
              <a:round/>
              <a:headEnd/>
              <a:tailEnd/>
            </a:ln>
          </p:spPr>
          <p:txBody>
            <a:bodyPr/>
            <a:lstStyle/>
            <a:p>
              <a:endParaRPr lang="ru-RU"/>
            </a:p>
          </p:txBody>
        </p:sp>
        <p:sp>
          <p:nvSpPr>
            <p:cNvPr id="70" name="Freeform 293"/>
            <p:cNvSpPr>
              <a:spLocks/>
            </p:cNvSpPr>
            <p:nvPr/>
          </p:nvSpPr>
          <p:spPr bwMode="auto">
            <a:xfrm>
              <a:off x="1097" y="2306"/>
              <a:ext cx="12" cy="24"/>
            </a:xfrm>
            <a:custGeom>
              <a:avLst/>
              <a:gdLst/>
              <a:ahLst/>
              <a:cxnLst>
                <a:cxn ang="0">
                  <a:pos x="12" y="24"/>
                </a:cxn>
                <a:cxn ang="0">
                  <a:pos x="12" y="24"/>
                </a:cxn>
                <a:cxn ang="0">
                  <a:pos x="12" y="24"/>
                </a:cxn>
                <a:cxn ang="0">
                  <a:pos x="12" y="23"/>
                </a:cxn>
                <a:cxn ang="0">
                  <a:pos x="12" y="20"/>
                </a:cxn>
                <a:cxn ang="0">
                  <a:pos x="12" y="17"/>
                </a:cxn>
                <a:cxn ang="0">
                  <a:pos x="10" y="14"/>
                </a:cxn>
                <a:cxn ang="0">
                  <a:pos x="8" y="10"/>
                </a:cxn>
                <a:cxn ang="0">
                  <a:pos x="5" y="6"/>
                </a:cxn>
                <a:cxn ang="0">
                  <a:pos x="2" y="0"/>
                </a:cxn>
                <a:cxn ang="0">
                  <a:pos x="0" y="2"/>
                </a:cxn>
                <a:cxn ang="0">
                  <a:pos x="3" y="7"/>
                </a:cxn>
                <a:cxn ang="0">
                  <a:pos x="6" y="11"/>
                </a:cxn>
                <a:cxn ang="0">
                  <a:pos x="8" y="15"/>
                </a:cxn>
                <a:cxn ang="0">
                  <a:pos x="9" y="18"/>
                </a:cxn>
                <a:cxn ang="0">
                  <a:pos x="10" y="21"/>
                </a:cxn>
                <a:cxn ang="0">
                  <a:pos x="10" y="23"/>
                </a:cxn>
                <a:cxn ang="0">
                  <a:pos x="10" y="24"/>
                </a:cxn>
                <a:cxn ang="0">
                  <a:pos x="10" y="24"/>
                </a:cxn>
                <a:cxn ang="0">
                  <a:pos x="10" y="24"/>
                </a:cxn>
                <a:cxn ang="0">
                  <a:pos x="10" y="24"/>
                </a:cxn>
                <a:cxn ang="0">
                  <a:pos x="10" y="24"/>
                </a:cxn>
                <a:cxn ang="0">
                  <a:pos x="10" y="24"/>
                </a:cxn>
                <a:cxn ang="0">
                  <a:pos x="12" y="24"/>
                </a:cxn>
              </a:cxnLst>
              <a:rect l="0" t="0" r="r" b="b"/>
              <a:pathLst>
                <a:path w="12" h="24">
                  <a:moveTo>
                    <a:pt x="12" y="24"/>
                  </a:moveTo>
                  <a:lnTo>
                    <a:pt x="12" y="24"/>
                  </a:lnTo>
                  <a:lnTo>
                    <a:pt x="12" y="24"/>
                  </a:lnTo>
                  <a:lnTo>
                    <a:pt x="12" y="23"/>
                  </a:lnTo>
                  <a:lnTo>
                    <a:pt x="12" y="20"/>
                  </a:lnTo>
                  <a:lnTo>
                    <a:pt x="12" y="17"/>
                  </a:lnTo>
                  <a:lnTo>
                    <a:pt x="10" y="14"/>
                  </a:lnTo>
                  <a:lnTo>
                    <a:pt x="8" y="10"/>
                  </a:lnTo>
                  <a:lnTo>
                    <a:pt x="5" y="6"/>
                  </a:lnTo>
                  <a:lnTo>
                    <a:pt x="2" y="0"/>
                  </a:lnTo>
                  <a:lnTo>
                    <a:pt x="0" y="2"/>
                  </a:lnTo>
                  <a:lnTo>
                    <a:pt x="3" y="7"/>
                  </a:lnTo>
                  <a:lnTo>
                    <a:pt x="6" y="11"/>
                  </a:lnTo>
                  <a:lnTo>
                    <a:pt x="8" y="15"/>
                  </a:lnTo>
                  <a:lnTo>
                    <a:pt x="9" y="18"/>
                  </a:lnTo>
                  <a:lnTo>
                    <a:pt x="10" y="21"/>
                  </a:lnTo>
                  <a:lnTo>
                    <a:pt x="10" y="23"/>
                  </a:lnTo>
                  <a:lnTo>
                    <a:pt x="10" y="24"/>
                  </a:lnTo>
                  <a:lnTo>
                    <a:pt x="10" y="24"/>
                  </a:lnTo>
                  <a:lnTo>
                    <a:pt x="10" y="24"/>
                  </a:lnTo>
                  <a:lnTo>
                    <a:pt x="10" y="24"/>
                  </a:lnTo>
                  <a:lnTo>
                    <a:pt x="10" y="24"/>
                  </a:lnTo>
                  <a:lnTo>
                    <a:pt x="10" y="24"/>
                  </a:lnTo>
                  <a:lnTo>
                    <a:pt x="12" y="24"/>
                  </a:lnTo>
                  <a:close/>
                </a:path>
              </a:pathLst>
            </a:custGeom>
            <a:solidFill>
              <a:srgbClr val="000000"/>
            </a:solidFill>
            <a:ln w="9525">
              <a:noFill/>
              <a:round/>
              <a:headEnd/>
              <a:tailEnd/>
            </a:ln>
          </p:spPr>
          <p:txBody>
            <a:bodyPr/>
            <a:lstStyle/>
            <a:p>
              <a:endParaRPr lang="ru-RU"/>
            </a:p>
          </p:txBody>
        </p:sp>
        <p:sp>
          <p:nvSpPr>
            <p:cNvPr id="71" name="Freeform 294"/>
            <p:cNvSpPr>
              <a:spLocks/>
            </p:cNvSpPr>
            <p:nvPr/>
          </p:nvSpPr>
          <p:spPr bwMode="auto">
            <a:xfrm>
              <a:off x="1098" y="2330"/>
              <a:ext cx="11" cy="10"/>
            </a:xfrm>
            <a:custGeom>
              <a:avLst/>
              <a:gdLst/>
              <a:ahLst/>
              <a:cxnLst>
                <a:cxn ang="0">
                  <a:pos x="0" y="10"/>
                </a:cxn>
                <a:cxn ang="0">
                  <a:pos x="0" y="10"/>
                </a:cxn>
                <a:cxn ang="0">
                  <a:pos x="4" y="10"/>
                </a:cxn>
                <a:cxn ang="0">
                  <a:pos x="7" y="9"/>
                </a:cxn>
                <a:cxn ang="0">
                  <a:pos x="9" y="7"/>
                </a:cxn>
                <a:cxn ang="0">
                  <a:pos x="11" y="5"/>
                </a:cxn>
                <a:cxn ang="0">
                  <a:pos x="11" y="4"/>
                </a:cxn>
                <a:cxn ang="0">
                  <a:pos x="11" y="2"/>
                </a:cxn>
                <a:cxn ang="0">
                  <a:pos x="11" y="1"/>
                </a:cxn>
                <a:cxn ang="0">
                  <a:pos x="11" y="0"/>
                </a:cxn>
                <a:cxn ang="0">
                  <a:pos x="9" y="0"/>
                </a:cxn>
                <a:cxn ang="0">
                  <a:pos x="9" y="1"/>
                </a:cxn>
                <a:cxn ang="0">
                  <a:pos x="9" y="2"/>
                </a:cxn>
                <a:cxn ang="0">
                  <a:pos x="9" y="3"/>
                </a:cxn>
                <a:cxn ang="0">
                  <a:pos x="8" y="4"/>
                </a:cxn>
                <a:cxn ang="0">
                  <a:pos x="8" y="6"/>
                </a:cxn>
                <a:cxn ang="0">
                  <a:pos x="6" y="7"/>
                </a:cxn>
                <a:cxn ang="0">
                  <a:pos x="4" y="7"/>
                </a:cxn>
                <a:cxn ang="0">
                  <a:pos x="1" y="7"/>
                </a:cxn>
                <a:cxn ang="0">
                  <a:pos x="1" y="7"/>
                </a:cxn>
                <a:cxn ang="0">
                  <a:pos x="0" y="10"/>
                </a:cxn>
              </a:cxnLst>
              <a:rect l="0" t="0" r="r" b="b"/>
              <a:pathLst>
                <a:path w="11" h="10">
                  <a:moveTo>
                    <a:pt x="0" y="10"/>
                  </a:moveTo>
                  <a:lnTo>
                    <a:pt x="0" y="10"/>
                  </a:lnTo>
                  <a:lnTo>
                    <a:pt x="4" y="10"/>
                  </a:lnTo>
                  <a:lnTo>
                    <a:pt x="7" y="9"/>
                  </a:lnTo>
                  <a:lnTo>
                    <a:pt x="9" y="7"/>
                  </a:lnTo>
                  <a:lnTo>
                    <a:pt x="11" y="5"/>
                  </a:lnTo>
                  <a:lnTo>
                    <a:pt x="11" y="4"/>
                  </a:lnTo>
                  <a:lnTo>
                    <a:pt x="11" y="2"/>
                  </a:lnTo>
                  <a:lnTo>
                    <a:pt x="11" y="1"/>
                  </a:lnTo>
                  <a:lnTo>
                    <a:pt x="11" y="0"/>
                  </a:lnTo>
                  <a:lnTo>
                    <a:pt x="9" y="0"/>
                  </a:lnTo>
                  <a:lnTo>
                    <a:pt x="9" y="1"/>
                  </a:lnTo>
                  <a:lnTo>
                    <a:pt x="9" y="2"/>
                  </a:lnTo>
                  <a:lnTo>
                    <a:pt x="9" y="3"/>
                  </a:lnTo>
                  <a:lnTo>
                    <a:pt x="8" y="4"/>
                  </a:lnTo>
                  <a:lnTo>
                    <a:pt x="8" y="6"/>
                  </a:lnTo>
                  <a:lnTo>
                    <a:pt x="6" y="7"/>
                  </a:lnTo>
                  <a:lnTo>
                    <a:pt x="4" y="7"/>
                  </a:lnTo>
                  <a:lnTo>
                    <a:pt x="1" y="7"/>
                  </a:lnTo>
                  <a:lnTo>
                    <a:pt x="1" y="7"/>
                  </a:lnTo>
                  <a:lnTo>
                    <a:pt x="0" y="10"/>
                  </a:lnTo>
                  <a:close/>
                </a:path>
              </a:pathLst>
            </a:custGeom>
            <a:solidFill>
              <a:srgbClr val="000000"/>
            </a:solidFill>
            <a:ln w="9525">
              <a:noFill/>
              <a:round/>
              <a:headEnd/>
              <a:tailEnd/>
            </a:ln>
          </p:spPr>
          <p:txBody>
            <a:bodyPr/>
            <a:lstStyle/>
            <a:p>
              <a:endParaRPr lang="ru-RU"/>
            </a:p>
          </p:txBody>
        </p:sp>
        <p:sp>
          <p:nvSpPr>
            <p:cNvPr id="72" name="Freeform 295"/>
            <p:cNvSpPr>
              <a:spLocks/>
            </p:cNvSpPr>
            <p:nvPr/>
          </p:nvSpPr>
          <p:spPr bwMode="auto">
            <a:xfrm>
              <a:off x="1078" y="2319"/>
              <a:ext cx="21" cy="21"/>
            </a:xfrm>
            <a:custGeom>
              <a:avLst/>
              <a:gdLst/>
              <a:ahLst/>
              <a:cxnLst>
                <a:cxn ang="0">
                  <a:pos x="2" y="2"/>
                </a:cxn>
                <a:cxn ang="0">
                  <a:pos x="0" y="2"/>
                </a:cxn>
                <a:cxn ang="0">
                  <a:pos x="1" y="2"/>
                </a:cxn>
                <a:cxn ang="0">
                  <a:pos x="2" y="4"/>
                </a:cxn>
                <a:cxn ang="0">
                  <a:pos x="3" y="7"/>
                </a:cxn>
                <a:cxn ang="0">
                  <a:pos x="6" y="10"/>
                </a:cxn>
                <a:cxn ang="0">
                  <a:pos x="9" y="14"/>
                </a:cxn>
                <a:cxn ang="0">
                  <a:pos x="12" y="16"/>
                </a:cxn>
                <a:cxn ang="0">
                  <a:pos x="15" y="19"/>
                </a:cxn>
                <a:cxn ang="0">
                  <a:pos x="20" y="21"/>
                </a:cxn>
                <a:cxn ang="0">
                  <a:pos x="21" y="18"/>
                </a:cxn>
                <a:cxn ang="0">
                  <a:pos x="17" y="17"/>
                </a:cxn>
                <a:cxn ang="0">
                  <a:pos x="13" y="15"/>
                </a:cxn>
                <a:cxn ang="0">
                  <a:pos x="10" y="12"/>
                </a:cxn>
                <a:cxn ang="0">
                  <a:pos x="8" y="9"/>
                </a:cxn>
                <a:cxn ang="0">
                  <a:pos x="6" y="6"/>
                </a:cxn>
                <a:cxn ang="0">
                  <a:pos x="4" y="3"/>
                </a:cxn>
                <a:cxn ang="0">
                  <a:pos x="3" y="1"/>
                </a:cxn>
                <a:cxn ang="0">
                  <a:pos x="2" y="1"/>
                </a:cxn>
                <a:cxn ang="0">
                  <a:pos x="1" y="0"/>
                </a:cxn>
                <a:cxn ang="0">
                  <a:pos x="2" y="1"/>
                </a:cxn>
                <a:cxn ang="0">
                  <a:pos x="2" y="0"/>
                </a:cxn>
                <a:cxn ang="0">
                  <a:pos x="1" y="0"/>
                </a:cxn>
                <a:cxn ang="0">
                  <a:pos x="2" y="2"/>
                </a:cxn>
              </a:cxnLst>
              <a:rect l="0" t="0" r="r" b="b"/>
              <a:pathLst>
                <a:path w="21" h="21">
                  <a:moveTo>
                    <a:pt x="2" y="2"/>
                  </a:moveTo>
                  <a:lnTo>
                    <a:pt x="0" y="2"/>
                  </a:lnTo>
                  <a:lnTo>
                    <a:pt x="1" y="2"/>
                  </a:lnTo>
                  <a:lnTo>
                    <a:pt x="2" y="4"/>
                  </a:lnTo>
                  <a:lnTo>
                    <a:pt x="3" y="7"/>
                  </a:lnTo>
                  <a:lnTo>
                    <a:pt x="6" y="10"/>
                  </a:lnTo>
                  <a:lnTo>
                    <a:pt x="9" y="14"/>
                  </a:lnTo>
                  <a:lnTo>
                    <a:pt x="12" y="16"/>
                  </a:lnTo>
                  <a:lnTo>
                    <a:pt x="15" y="19"/>
                  </a:lnTo>
                  <a:lnTo>
                    <a:pt x="20" y="21"/>
                  </a:lnTo>
                  <a:lnTo>
                    <a:pt x="21" y="18"/>
                  </a:lnTo>
                  <a:lnTo>
                    <a:pt x="17" y="17"/>
                  </a:lnTo>
                  <a:lnTo>
                    <a:pt x="13" y="15"/>
                  </a:lnTo>
                  <a:lnTo>
                    <a:pt x="10" y="12"/>
                  </a:lnTo>
                  <a:lnTo>
                    <a:pt x="8" y="9"/>
                  </a:lnTo>
                  <a:lnTo>
                    <a:pt x="6" y="6"/>
                  </a:lnTo>
                  <a:lnTo>
                    <a:pt x="4" y="3"/>
                  </a:lnTo>
                  <a:lnTo>
                    <a:pt x="3" y="1"/>
                  </a:lnTo>
                  <a:lnTo>
                    <a:pt x="2" y="1"/>
                  </a:lnTo>
                  <a:lnTo>
                    <a:pt x="1" y="0"/>
                  </a:lnTo>
                  <a:lnTo>
                    <a:pt x="2" y="1"/>
                  </a:lnTo>
                  <a:lnTo>
                    <a:pt x="2" y="0"/>
                  </a:lnTo>
                  <a:lnTo>
                    <a:pt x="1" y="0"/>
                  </a:lnTo>
                  <a:lnTo>
                    <a:pt x="2" y="2"/>
                  </a:lnTo>
                  <a:close/>
                </a:path>
              </a:pathLst>
            </a:custGeom>
            <a:solidFill>
              <a:srgbClr val="000000"/>
            </a:solidFill>
            <a:ln w="9525">
              <a:noFill/>
              <a:round/>
              <a:headEnd/>
              <a:tailEnd/>
            </a:ln>
          </p:spPr>
          <p:txBody>
            <a:bodyPr/>
            <a:lstStyle/>
            <a:p>
              <a:endParaRPr lang="ru-RU"/>
            </a:p>
          </p:txBody>
        </p:sp>
        <p:sp>
          <p:nvSpPr>
            <p:cNvPr id="73" name="Freeform 296"/>
            <p:cNvSpPr>
              <a:spLocks/>
            </p:cNvSpPr>
            <p:nvPr/>
          </p:nvSpPr>
          <p:spPr bwMode="auto">
            <a:xfrm>
              <a:off x="1063" y="2319"/>
              <a:ext cx="17" cy="4"/>
            </a:xfrm>
            <a:custGeom>
              <a:avLst/>
              <a:gdLst/>
              <a:ahLst/>
              <a:cxnLst>
                <a:cxn ang="0">
                  <a:pos x="0" y="3"/>
                </a:cxn>
                <a:cxn ang="0">
                  <a:pos x="0" y="4"/>
                </a:cxn>
                <a:cxn ang="0">
                  <a:pos x="17" y="2"/>
                </a:cxn>
                <a:cxn ang="0">
                  <a:pos x="16" y="0"/>
                </a:cxn>
                <a:cxn ang="0">
                  <a:pos x="0" y="2"/>
                </a:cxn>
                <a:cxn ang="0">
                  <a:pos x="0" y="3"/>
                </a:cxn>
              </a:cxnLst>
              <a:rect l="0" t="0" r="r" b="b"/>
              <a:pathLst>
                <a:path w="17" h="4">
                  <a:moveTo>
                    <a:pt x="0" y="3"/>
                  </a:moveTo>
                  <a:lnTo>
                    <a:pt x="0" y="4"/>
                  </a:lnTo>
                  <a:lnTo>
                    <a:pt x="17" y="2"/>
                  </a:lnTo>
                  <a:lnTo>
                    <a:pt x="16" y="0"/>
                  </a:lnTo>
                  <a:lnTo>
                    <a:pt x="0" y="2"/>
                  </a:lnTo>
                  <a:lnTo>
                    <a:pt x="0" y="3"/>
                  </a:lnTo>
                  <a:close/>
                </a:path>
              </a:pathLst>
            </a:custGeom>
            <a:solidFill>
              <a:srgbClr val="000000"/>
            </a:solidFill>
            <a:ln w="9525">
              <a:noFill/>
              <a:round/>
              <a:headEnd/>
              <a:tailEnd/>
            </a:ln>
          </p:spPr>
          <p:txBody>
            <a:bodyPr/>
            <a:lstStyle/>
            <a:p>
              <a:endParaRPr lang="ru-RU"/>
            </a:p>
          </p:txBody>
        </p:sp>
        <p:sp>
          <p:nvSpPr>
            <p:cNvPr id="74" name="Freeform 297"/>
            <p:cNvSpPr>
              <a:spLocks/>
            </p:cNvSpPr>
            <p:nvPr/>
          </p:nvSpPr>
          <p:spPr bwMode="auto">
            <a:xfrm>
              <a:off x="1042" y="2318"/>
              <a:ext cx="55" cy="55"/>
            </a:xfrm>
            <a:custGeom>
              <a:avLst/>
              <a:gdLst/>
              <a:ahLst/>
              <a:cxnLst>
                <a:cxn ang="0">
                  <a:pos x="16" y="0"/>
                </a:cxn>
                <a:cxn ang="0">
                  <a:pos x="38" y="2"/>
                </a:cxn>
                <a:cxn ang="0">
                  <a:pos x="38" y="2"/>
                </a:cxn>
                <a:cxn ang="0">
                  <a:pos x="38" y="3"/>
                </a:cxn>
                <a:cxn ang="0">
                  <a:pos x="39" y="4"/>
                </a:cxn>
                <a:cxn ang="0">
                  <a:pos x="41" y="5"/>
                </a:cxn>
                <a:cxn ang="0">
                  <a:pos x="42" y="6"/>
                </a:cxn>
                <a:cxn ang="0">
                  <a:pos x="44" y="8"/>
                </a:cxn>
                <a:cxn ang="0">
                  <a:pos x="46" y="10"/>
                </a:cxn>
                <a:cxn ang="0">
                  <a:pos x="48" y="12"/>
                </a:cxn>
                <a:cxn ang="0">
                  <a:pos x="49" y="14"/>
                </a:cxn>
                <a:cxn ang="0">
                  <a:pos x="51" y="16"/>
                </a:cxn>
                <a:cxn ang="0">
                  <a:pos x="52" y="19"/>
                </a:cxn>
                <a:cxn ang="0">
                  <a:pos x="53" y="22"/>
                </a:cxn>
                <a:cxn ang="0">
                  <a:pos x="54" y="24"/>
                </a:cxn>
                <a:cxn ang="0">
                  <a:pos x="55" y="27"/>
                </a:cxn>
                <a:cxn ang="0">
                  <a:pos x="55" y="29"/>
                </a:cxn>
                <a:cxn ang="0">
                  <a:pos x="54" y="31"/>
                </a:cxn>
                <a:cxn ang="0">
                  <a:pos x="52" y="36"/>
                </a:cxn>
                <a:cxn ang="0">
                  <a:pos x="51" y="39"/>
                </a:cxn>
                <a:cxn ang="0">
                  <a:pos x="49" y="40"/>
                </a:cxn>
                <a:cxn ang="0">
                  <a:pos x="48" y="41"/>
                </a:cxn>
                <a:cxn ang="0">
                  <a:pos x="47" y="42"/>
                </a:cxn>
                <a:cxn ang="0">
                  <a:pos x="45" y="42"/>
                </a:cxn>
                <a:cxn ang="0">
                  <a:pos x="45" y="42"/>
                </a:cxn>
                <a:cxn ang="0">
                  <a:pos x="45" y="41"/>
                </a:cxn>
                <a:cxn ang="0">
                  <a:pos x="32" y="25"/>
                </a:cxn>
                <a:cxn ang="0">
                  <a:pos x="32" y="25"/>
                </a:cxn>
                <a:cxn ang="0">
                  <a:pos x="33" y="26"/>
                </a:cxn>
                <a:cxn ang="0">
                  <a:pos x="35" y="28"/>
                </a:cxn>
                <a:cxn ang="0">
                  <a:pos x="37" y="30"/>
                </a:cxn>
                <a:cxn ang="0">
                  <a:pos x="39" y="32"/>
                </a:cxn>
                <a:cxn ang="0">
                  <a:pos x="41" y="36"/>
                </a:cxn>
                <a:cxn ang="0">
                  <a:pos x="42" y="39"/>
                </a:cxn>
                <a:cxn ang="0">
                  <a:pos x="42" y="44"/>
                </a:cxn>
                <a:cxn ang="0">
                  <a:pos x="41" y="48"/>
                </a:cxn>
                <a:cxn ang="0">
                  <a:pos x="39" y="51"/>
                </a:cxn>
                <a:cxn ang="0">
                  <a:pos x="37" y="53"/>
                </a:cxn>
                <a:cxn ang="0">
                  <a:pos x="34" y="54"/>
                </a:cxn>
                <a:cxn ang="0">
                  <a:pos x="32" y="55"/>
                </a:cxn>
                <a:cxn ang="0">
                  <a:pos x="29" y="55"/>
                </a:cxn>
                <a:cxn ang="0">
                  <a:pos x="28" y="55"/>
                </a:cxn>
                <a:cxn ang="0">
                  <a:pos x="27" y="55"/>
                </a:cxn>
                <a:cxn ang="0">
                  <a:pos x="16" y="39"/>
                </a:cxn>
                <a:cxn ang="0">
                  <a:pos x="0" y="35"/>
                </a:cxn>
                <a:cxn ang="0">
                  <a:pos x="16" y="0"/>
                </a:cxn>
              </a:cxnLst>
              <a:rect l="0" t="0" r="r" b="b"/>
              <a:pathLst>
                <a:path w="55" h="55">
                  <a:moveTo>
                    <a:pt x="16" y="0"/>
                  </a:moveTo>
                  <a:lnTo>
                    <a:pt x="38" y="2"/>
                  </a:lnTo>
                  <a:lnTo>
                    <a:pt x="38" y="2"/>
                  </a:lnTo>
                  <a:lnTo>
                    <a:pt x="38" y="3"/>
                  </a:lnTo>
                  <a:lnTo>
                    <a:pt x="39" y="4"/>
                  </a:lnTo>
                  <a:lnTo>
                    <a:pt x="41" y="5"/>
                  </a:lnTo>
                  <a:lnTo>
                    <a:pt x="42" y="6"/>
                  </a:lnTo>
                  <a:lnTo>
                    <a:pt x="44" y="8"/>
                  </a:lnTo>
                  <a:lnTo>
                    <a:pt x="46" y="10"/>
                  </a:lnTo>
                  <a:lnTo>
                    <a:pt x="48" y="12"/>
                  </a:lnTo>
                  <a:lnTo>
                    <a:pt x="49" y="14"/>
                  </a:lnTo>
                  <a:lnTo>
                    <a:pt x="51" y="16"/>
                  </a:lnTo>
                  <a:lnTo>
                    <a:pt x="52" y="19"/>
                  </a:lnTo>
                  <a:lnTo>
                    <a:pt x="53" y="22"/>
                  </a:lnTo>
                  <a:lnTo>
                    <a:pt x="54" y="24"/>
                  </a:lnTo>
                  <a:lnTo>
                    <a:pt x="55" y="27"/>
                  </a:lnTo>
                  <a:lnTo>
                    <a:pt x="55" y="29"/>
                  </a:lnTo>
                  <a:lnTo>
                    <a:pt x="54" y="31"/>
                  </a:lnTo>
                  <a:lnTo>
                    <a:pt x="52" y="36"/>
                  </a:lnTo>
                  <a:lnTo>
                    <a:pt x="51" y="39"/>
                  </a:lnTo>
                  <a:lnTo>
                    <a:pt x="49" y="40"/>
                  </a:lnTo>
                  <a:lnTo>
                    <a:pt x="48" y="41"/>
                  </a:lnTo>
                  <a:lnTo>
                    <a:pt x="47" y="42"/>
                  </a:lnTo>
                  <a:lnTo>
                    <a:pt x="45" y="42"/>
                  </a:lnTo>
                  <a:lnTo>
                    <a:pt x="45" y="42"/>
                  </a:lnTo>
                  <a:lnTo>
                    <a:pt x="45" y="41"/>
                  </a:lnTo>
                  <a:lnTo>
                    <a:pt x="32" y="25"/>
                  </a:lnTo>
                  <a:lnTo>
                    <a:pt x="32" y="25"/>
                  </a:lnTo>
                  <a:lnTo>
                    <a:pt x="33" y="26"/>
                  </a:lnTo>
                  <a:lnTo>
                    <a:pt x="35" y="28"/>
                  </a:lnTo>
                  <a:lnTo>
                    <a:pt x="37" y="30"/>
                  </a:lnTo>
                  <a:lnTo>
                    <a:pt x="39" y="32"/>
                  </a:lnTo>
                  <a:lnTo>
                    <a:pt x="41" y="36"/>
                  </a:lnTo>
                  <a:lnTo>
                    <a:pt x="42" y="39"/>
                  </a:lnTo>
                  <a:lnTo>
                    <a:pt x="42" y="44"/>
                  </a:lnTo>
                  <a:lnTo>
                    <a:pt x="41" y="48"/>
                  </a:lnTo>
                  <a:lnTo>
                    <a:pt x="39" y="51"/>
                  </a:lnTo>
                  <a:lnTo>
                    <a:pt x="37" y="53"/>
                  </a:lnTo>
                  <a:lnTo>
                    <a:pt x="34" y="54"/>
                  </a:lnTo>
                  <a:lnTo>
                    <a:pt x="32" y="55"/>
                  </a:lnTo>
                  <a:lnTo>
                    <a:pt x="29" y="55"/>
                  </a:lnTo>
                  <a:lnTo>
                    <a:pt x="28" y="55"/>
                  </a:lnTo>
                  <a:lnTo>
                    <a:pt x="27" y="55"/>
                  </a:lnTo>
                  <a:lnTo>
                    <a:pt x="16" y="39"/>
                  </a:lnTo>
                  <a:lnTo>
                    <a:pt x="0" y="35"/>
                  </a:lnTo>
                  <a:lnTo>
                    <a:pt x="16" y="0"/>
                  </a:lnTo>
                  <a:close/>
                </a:path>
              </a:pathLst>
            </a:custGeom>
            <a:solidFill>
              <a:srgbClr val="FFBFA3"/>
            </a:solidFill>
            <a:ln w="9525">
              <a:noFill/>
              <a:round/>
              <a:headEnd/>
              <a:tailEnd/>
            </a:ln>
          </p:spPr>
          <p:txBody>
            <a:bodyPr/>
            <a:lstStyle/>
            <a:p>
              <a:endParaRPr lang="ru-RU"/>
            </a:p>
          </p:txBody>
        </p:sp>
        <p:sp>
          <p:nvSpPr>
            <p:cNvPr id="75" name="Freeform 298"/>
            <p:cNvSpPr>
              <a:spLocks/>
            </p:cNvSpPr>
            <p:nvPr/>
          </p:nvSpPr>
          <p:spPr bwMode="auto">
            <a:xfrm>
              <a:off x="1058" y="2317"/>
              <a:ext cx="22" cy="4"/>
            </a:xfrm>
            <a:custGeom>
              <a:avLst/>
              <a:gdLst/>
              <a:ahLst/>
              <a:cxnLst>
                <a:cxn ang="0">
                  <a:pos x="22" y="3"/>
                </a:cxn>
                <a:cxn ang="0">
                  <a:pos x="22" y="2"/>
                </a:cxn>
                <a:cxn ang="0">
                  <a:pos x="0" y="0"/>
                </a:cxn>
                <a:cxn ang="0">
                  <a:pos x="0" y="3"/>
                </a:cxn>
                <a:cxn ang="0">
                  <a:pos x="21" y="4"/>
                </a:cxn>
                <a:cxn ang="0">
                  <a:pos x="21" y="4"/>
                </a:cxn>
                <a:cxn ang="0">
                  <a:pos x="22" y="3"/>
                </a:cxn>
                <a:cxn ang="0">
                  <a:pos x="22" y="2"/>
                </a:cxn>
                <a:cxn ang="0">
                  <a:pos x="22" y="2"/>
                </a:cxn>
                <a:cxn ang="0">
                  <a:pos x="22" y="3"/>
                </a:cxn>
              </a:cxnLst>
              <a:rect l="0" t="0" r="r" b="b"/>
              <a:pathLst>
                <a:path w="22" h="4">
                  <a:moveTo>
                    <a:pt x="22" y="3"/>
                  </a:moveTo>
                  <a:lnTo>
                    <a:pt x="22" y="2"/>
                  </a:lnTo>
                  <a:lnTo>
                    <a:pt x="0" y="0"/>
                  </a:lnTo>
                  <a:lnTo>
                    <a:pt x="0" y="3"/>
                  </a:lnTo>
                  <a:lnTo>
                    <a:pt x="21" y="4"/>
                  </a:lnTo>
                  <a:lnTo>
                    <a:pt x="21" y="4"/>
                  </a:lnTo>
                  <a:lnTo>
                    <a:pt x="22" y="3"/>
                  </a:lnTo>
                  <a:lnTo>
                    <a:pt x="22" y="2"/>
                  </a:lnTo>
                  <a:lnTo>
                    <a:pt x="22" y="2"/>
                  </a:lnTo>
                  <a:lnTo>
                    <a:pt x="22" y="3"/>
                  </a:lnTo>
                  <a:close/>
                </a:path>
              </a:pathLst>
            </a:custGeom>
            <a:solidFill>
              <a:srgbClr val="000000"/>
            </a:solidFill>
            <a:ln w="9525">
              <a:noFill/>
              <a:round/>
              <a:headEnd/>
              <a:tailEnd/>
            </a:ln>
          </p:spPr>
          <p:txBody>
            <a:bodyPr/>
            <a:lstStyle/>
            <a:p>
              <a:endParaRPr lang="ru-RU"/>
            </a:p>
          </p:txBody>
        </p:sp>
        <p:sp>
          <p:nvSpPr>
            <p:cNvPr id="76" name="Freeform 299"/>
            <p:cNvSpPr>
              <a:spLocks/>
            </p:cNvSpPr>
            <p:nvPr/>
          </p:nvSpPr>
          <p:spPr bwMode="auto">
            <a:xfrm>
              <a:off x="1079" y="2320"/>
              <a:ext cx="19" cy="30"/>
            </a:xfrm>
            <a:custGeom>
              <a:avLst/>
              <a:gdLst/>
              <a:ahLst/>
              <a:cxnLst>
                <a:cxn ang="0">
                  <a:pos x="18" y="30"/>
                </a:cxn>
                <a:cxn ang="0">
                  <a:pos x="18" y="30"/>
                </a:cxn>
                <a:cxn ang="0">
                  <a:pos x="19" y="27"/>
                </a:cxn>
                <a:cxn ang="0">
                  <a:pos x="19" y="24"/>
                </a:cxn>
                <a:cxn ang="0">
                  <a:pos x="18" y="22"/>
                </a:cxn>
                <a:cxn ang="0">
                  <a:pos x="17" y="19"/>
                </a:cxn>
                <a:cxn ang="0">
                  <a:pos x="16" y="17"/>
                </a:cxn>
                <a:cxn ang="0">
                  <a:pos x="15" y="14"/>
                </a:cxn>
                <a:cxn ang="0">
                  <a:pos x="13" y="12"/>
                </a:cxn>
                <a:cxn ang="0">
                  <a:pos x="11" y="9"/>
                </a:cxn>
                <a:cxn ang="0">
                  <a:pos x="10" y="7"/>
                </a:cxn>
                <a:cxn ang="0">
                  <a:pos x="8" y="5"/>
                </a:cxn>
                <a:cxn ang="0">
                  <a:pos x="6" y="3"/>
                </a:cxn>
                <a:cxn ang="0">
                  <a:pos x="5" y="2"/>
                </a:cxn>
                <a:cxn ang="0">
                  <a:pos x="3" y="1"/>
                </a:cxn>
                <a:cxn ang="0">
                  <a:pos x="2" y="0"/>
                </a:cxn>
                <a:cxn ang="0">
                  <a:pos x="1" y="0"/>
                </a:cxn>
                <a:cxn ang="0">
                  <a:pos x="1" y="0"/>
                </a:cxn>
                <a:cxn ang="0">
                  <a:pos x="0" y="1"/>
                </a:cxn>
                <a:cxn ang="0">
                  <a:pos x="0" y="1"/>
                </a:cxn>
                <a:cxn ang="0">
                  <a:pos x="1" y="2"/>
                </a:cxn>
                <a:cxn ang="0">
                  <a:pos x="1" y="3"/>
                </a:cxn>
                <a:cxn ang="0">
                  <a:pos x="3" y="4"/>
                </a:cxn>
                <a:cxn ang="0">
                  <a:pos x="5" y="5"/>
                </a:cxn>
                <a:cxn ang="0">
                  <a:pos x="6" y="7"/>
                </a:cxn>
                <a:cxn ang="0">
                  <a:pos x="8" y="9"/>
                </a:cxn>
                <a:cxn ang="0">
                  <a:pos x="10" y="11"/>
                </a:cxn>
                <a:cxn ang="0">
                  <a:pos x="11" y="13"/>
                </a:cxn>
                <a:cxn ang="0">
                  <a:pos x="13" y="15"/>
                </a:cxn>
                <a:cxn ang="0">
                  <a:pos x="14" y="17"/>
                </a:cxn>
                <a:cxn ang="0">
                  <a:pos x="15" y="20"/>
                </a:cxn>
                <a:cxn ang="0">
                  <a:pos x="16" y="23"/>
                </a:cxn>
                <a:cxn ang="0">
                  <a:pos x="17" y="25"/>
                </a:cxn>
                <a:cxn ang="0">
                  <a:pos x="17" y="27"/>
                </a:cxn>
                <a:cxn ang="0">
                  <a:pos x="16" y="29"/>
                </a:cxn>
                <a:cxn ang="0">
                  <a:pos x="16" y="29"/>
                </a:cxn>
                <a:cxn ang="0">
                  <a:pos x="18" y="30"/>
                </a:cxn>
              </a:cxnLst>
              <a:rect l="0" t="0" r="r" b="b"/>
              <a:pathLst>
                <a:path w="19" h="30">
                  <a:moveTo>
                    <a:pt x="18" y="30"/>
                  </a:moveTo>
                  <a:lnTo>
                    <a:pt x="18" y="30"/>
                  </a:lnTo>
                  <a:lnTo>
                    <a:pt x="19" y="27"/>
                  </a:lnTo>
                  <a:lnTo>
                    <a:pt x="19" y="24"/>
                  </a:lnTo>
                  <a:lnTo>
                    <a:pt x="18" y="22"/>
                  </a:lnTo>
                  <a:lnTo>
                    <a:pt x="17" y="19"/>
                  </a:lnTo>
                  <a:lnTo>
                    <a:pt x="16" y="17"/>
                  </a:lnTo>
                  <a:lnTo>
                    <a:pt x="15" y="14"/>
                  </a:lnTo>
                  <a:lnTo>
                    <a:pt x="13" y="12"/>
                  </a:lnTo>
                  <a:lnTo>
                    <a:pt x="11" y="9"/>
                  </a:lnTo>
                  <a:lnTo>
                    <a:pt x="10" y="7"/>
                  </a:lnTo>
                  <a:lnTo>
                    <a:pt x="8" y="5"/>
                  </a:lnTo>
                  <a:lnTo>
                    <a:pt x="6" y="3"/>
                  </a:lnTo>
                  <a:lnTo>
                    <a:pt x="5" y="2"/>
                  </a:lnTo>
                  <a:lnTo>
                    <a:pt x="3" y="1"/>
                  </a:lnTo>
                  <a:lnTo>
                    <a:pt x="2" y="0"/>
                  </a:lnTo>
                  <a:lnTo>
                    <a:pt x="1" y="0"/>
                  </a:lnTo>
                  <a:lnTo>
                    <a:pt x="1" y="0"/>
                  </a:lnTo>
                  <a:lnTo>
                    <a:pt x="0" y="1"/>
                  </a:lnTo>
                  <a:lnTo>
                    <a:pt x="0" y="1"/>
                  </a:lnTo>
                  <a:lnTo>
                    <a:pt x="1" y="2"/>
                  </a:lnTo>
                  <a:lnTo>
                    <a:pt x="1" y="3"/>
                  </a:lnTo>
                  <a:lnTo>
                    <a:pt x="3" y="4"/>
                  </a:lnTo>
                  <a:lnTo>
                    <a:pt x="5" y="5"/>
                  </a:lnTo>
                  <a:lnTo>
                    <a:pt x="6" y="7"/>
                  </a:lnTo>
                  <a:lnTo>
                    <a:pt x="8" y="9"/>
                  </a:lnTo>
                  <a:lnTo>
                    <a:pt x="10" y="11"/>
                  </a:lnTo>
                  <a:lnTo>
                    <a:pt x="11" y="13"/>
                  </a:lnTo>
                  <a:lnTo>
                    <a:pt x="13" y="15"/>
                  </a:lnTo>
                  <a:lnTo>
                    <a:pt x="14" y="17"/>
                  </a:lnTo>
                  <a:lnTo>
                    <a:pt x="15" y="20"/>
                  </a:lnTo>
                  <a:lnTo>
                    <a:pt x="16" y="23"/>
                  </a:lnTo>
                  <a:lnTo>
                    <a:pt x="17" y="25"/>
                  </a:lnTo>
                  <a:lnTo>
                    <a:pt x="17" y="27"/>
                  </a:lnTo>
                  <a:lnTo>
                    <a:pt x="16" y="29"/>
                  </a:lnTo>
                  <a:lnTo>
                    <a:pt x="16" y="29"/>
                  </a:lnTo>
                  <a:lnTo>
                    <a:pt x="18" y="30"/>
                  </a:lnTo>
                  <a:close/>
                </a:path>
              </a:pathLst>
            </a:custGeom>
            <a:solidFill>
              <a:srgbClr val="000000"/>
            </a:solidFill>
            <a:ln w="9525">
              <a:noFill/>
              <a:round/>
              <a:headEnd/>
              <a:tailEnd/>
            </a:ln>
          </p:spPr>
          <p:txBody>
            <a:bodyPr/>
            <a:lstStyle/>
            <a:p>
              <a:endParaRPr lang="ru-RU"/>
            </a:p>
          </p:txBody>
        </p:sp>
        <p:sp>
          <p:nvSpPr>
            <p:cNvPr id="77" name="Freeform 300"/>
            <p:cNvSpPr>
              <a:spLocks/>
            </p:cNvSpPr>
            <p:nvPr/>
          </p:nvSpPr>
          <p:spPr bwMode="auto">
            <a:xfrm>
              <a:off x="1086" y="2349"/>
              <a:ext cx="11" cy="12"/>
            </a:xfrm>
            <a:custGeom>
              <a:avLst/>
              <a:gdLst/>
              <a:ahLst/>
              <a:cxnLst>
                <a:cxn ang="0">
                  <a:pos x="0" y="11"/>
                </a:cxn>
                <a:cxn ang="0">
                  <a:pos x="0" y="11"/>
                </a:cxn>
                <a:cxn ang="0">
                  <a:pos x="1" y="12"/>
                </a:cxn>
                <a:cxn ang="0">
                  <a:pos x="1" y="12"/>
                </a:cxn>
                <a:cxn ang="0">
                  <a:pos x="3" y="12"/>
                </a:cxn>
                <a:cxn ang="0">
                  <a:pos x="4" y="11"/>
                </a:cxn>
                <a:cxn ang="0">
                  <a:pos x="6" y="10"/>
                </a:cxn>
                <a:cxn ang="0">
                  <a:pos x="8" y="8"/>
                </a:cxn>
                <a:cxn ang="0">
                  <a:pos x="10" y="5"/>
                </a:cxn>
                <a:cxn ang="0">
                  <a:pos x="11" y="1"/>
                </a:cxn>
                <a:cxn ang="0">
                  <a:pos x="9" y="0"/>
                </a:cxn>
                <a:cxn ang="0">
                  <a:pos x="7" y="4"/>
                </a:cxn>
                <a:cxn ang="0">
                  <a:pos x="6" y="7"/>
                </a:cxn>
                <a:cxn ang="0">
                  <a:pos x="4" y="8"/>
                </a:cxn>
                <a:cxn ang="0">
                  <a:pos x="3" y="9"/>
                </a:cxn>
                <a:cxn ang="0">
                  <a:pos x="2" y="9"/>
                </a:cxn>
                <a:cxn ang="0">
                  <a:pos x="1" y="9"/>
                </a:cxn>
                <a:cxn ang="0">
                  <a:pos x="1" y="9"/>
                </a:cxn>
                <a:cxn ang="0">
                  <a:pos x="1" y="9"/>
                </a:cxn>
                <a:cxn ang="0">
                  <a:pos x="2" y="10"/>
                </a:cxn>
                <a:cxn ang="0">
                  <a:pos x="0" y="11"/>
                </a:cxn>
                <a:cxn ang="0">
                  <a:pos x="0" y="11"/>
                </a:cxn>
                <a:cxn ang="0">
                  <a:pos x="0" y="11"/>
                </a:cxn>
                <a:cxn ang="0">
                  <a:pos x="0" y="11"/>
                </a:cxn>
              </a:cxnLst>
              <a:rect l="0" t="0" r="r" b="b"/>
              <a:pathLst>
                <a:path w="11" h="12">
                  <a:moveTo>
                    <a:pt x="0" y="11"/>
                  </a:moveTo>
                  <a:lnTo>
                    <a:pt x="0" y="11"/>
                  </a:lnTo>
                  <a:lnTo>
                    <a:pt x="1" y="12"/>
                  </a:lnTo>
                  <a:lnTo>
                    <a:pt x="1" y="12"/>
                  </a:lnTo>
                  <a:lnTo>
                    <a:pt x="3" y="12"/>
                  </a:lnTo>
                  <a:lnTo>
                    <a:pt x="4" y="11"/>
                  </a:lnTo>
                  <a:lnTo>
                    <a:pt x="6" y="10"/>
                  </a:lnTo>
                  <a:lnTo>
                    <a:pt x="8" y="8"/>
                  </a:lnTo>
                  <a:lnTo>
                    <a:pt x="10" y="5"/>
                  </a:lnTo>
                  <a:lnTo>
                    <a:pt x="11" y="1"/>
                  </a:lnTo>
                  <a:lnTo>
                    <a:pt x="9" y="0"/>
                  </a:lnTo>
                  <a:lnTo>
                    <a:pt x="7" y="4"/>
                  </a:lnTo>
                  <a:lnTo>
                    <a:pt x="6" y="7"/>
                  </a:lnTo>
                  <a:lnTo>
                    <a:pt x="4" y="8"/>
                  </a:lnTo>
                  <a:lnTo>
                    <a:pt x="3" y="9"/>
                  </a:lnTo>
                  <a:lnTo>
                    <a:pt x="2" y="9"/>
                  </a:lnTo>
                  <a:lnTo>
                    <a:pt x="1" y="9"/>
                  </a:lnTo>
                  <a:lnTo>
                    <a:pt x="1" y="9"/>
                  </a:lnTo>
                  <a:lnTo>
                    <a:pt x="1" y="9"/>
                  </a:lnTo>
                  <a:lnTo>
                    <a:pt x="2" y="10"/>
                  </a:lnTo>
                  <a:lnTo>
                    <a:pt x="0" y="11"/>
                  </a:lnTo>
                  <a:lnTo>
                    <a:pt x="0" y="11"/>
                  </a:lnTo>
                  <a:lnTo>
                    <a:pt x="0" y="11"/>
                  </a:lnTo>
                  <a:lnTo>
                    <a:pt x="0" y="11"/>
                  </a:lnTo>
                  <a:close/>
                </a:path>
              </a:pathLst>
            </a:custGeom>
            <a:solidFill>
              <a:srgbClr val="000000"/>
            </a:solidFill>
            <a:ln w="9525">
              <a:noFill/>
              <a:round/>
              <a:headEnd/>
              <a:tailEnd/>
            </a:ln>
          </p:spPr>
          <p:txBody>
            <a:bodyPr/>
            <a:lstStyle/>
            <a:p>
              <a:endParaRPr lang="ru-RU"/>
            </a:p>
          </p:txBody>
        </p:sp>
        <p:sp>
          <p:nvSpPr>
            <p:cNvPr id="78" name="Freeform 301"/>
            <p:cNvSpPr>
              <a:spLocks/>
            </p:cNvSpPr>
            <p:nvPr/>
          </p:nvSpPr>
          <p:spPr bwMode="auto">
            <a:xfrm>
              <a:off x="1069" y="2339"/>
              <a:ext cx="19" cy="21"/>
            </a:xfrm>
            <a:custGeom>
              <a:avLst/>
              <a:gdLst/>
              <a:ahLst/>
              <a:cxnLst>
                <a:cxn ang="0">
                  <a:pos x="5" y="3"/>
                </a:cxn>
                <a:cxn ang="0">
                  <a:pos x="4" y="4"/>
                </a:cxn>
                <a:cxn ang="0">
                  <a:pos x="17" y="21"/>
                </a:cxn>
                <a:cxn ang="0">
                  <a:pos x="19" y="20"/>
                </a:cxn>
                <a:cxn ang="0">
                  <a:pos x="6" y="3"/>
                </a:cxn>
                <a:cxn ang="0">
                  <a:pos x="4" y="5"/>
                </a:cxn>
                <a:cxn ang="0">
                  <a:pos x="5" y="3"/>
                </a:cxn>
                <a:cxn ang="0">
                  <a:pos x="0" y="0"/>
                </a:cxn>
                <a:cxn ang="0">
                  <a:pos x="4" y="4"/>
                </a:cxn>
                <a:cxn ang="0">
                  <a:pos x="5" y="3"/>
                </a:cxn>
              </a:cxnLst>
              <a:rect l="0" t="0" r="r" b="b"/>
              <a:pathLst>
                <a:path w="19" h="21">
                  <a:moveTo>
                    <a:pt x="5" y="3"/>
                  </a:moveTo>
                  <a:lnTo>
                    <a:pt x="4" y="4"/>
                  </a:lnTo>
                  <a:lnTo>
                    <a:pt x="17" y="21"/>
                  </a:lnTo>
                  <a:lnTo>
                    <a:pt x="19" y="20"/>
                  </a:lnTo>
                  <a:lnTo>
                    <a:pt x="6" y="3"/>
                  </a:lnTo>
                  <a:lnTo>
                    <a:pt x="4" y="5"/>
                  </a:lnTo>
                  <a:lnTo>
                    <a:pt x="5" y="3"/>
                  </a:lnTo>
                  <a:lnTo>
                    <a:pt x="0" y="0"/>
                  </a:lnTo>
                  <a:lnTo>
                    <a:pt x="4" y="4"/>
                  </a:lnTo>
                  <a:lnTo>
                    <a:pt x="5" y="3"/>
                  </a:lnTo>
                  <a:close/>
                </a:path>
              </a:pathLst>
            </a:custGeom>
            <a:solidFill>
              <a:srgbClr val="000000"/>
            </a:solidFill>
            <a:ln w="9525">
              <a:noFill/>
              <a:round/>
              <a:headEnd/>
              <a:tailEnd/>
            </a:ln>
          </p:spPr>
          <p:txBody>
            <a:bodyPr/>
            <a:lstStyle/>
            <a:p>
              <a:endParaRPr lang="ru-RU"/>
            </a:p>
          </p:txBody>
        </p:sp>
        <p:sp>
          <p:nvSpPr>
            <p:cNvPr id="79" name="Freeform 302"/>
            <p:cNvSpPr>
              <a:spLocks/>
            </p:cNvSpPr>
            <p:nvPr/>
          </p:nvSpPr>
          <p:spPr bwMode="auto">
            <a:xfrm>
              <a:off x="1073" y="2342"/>
              <a:ext cx="12" cy="20"/>
            </a:xfrm>
            <a:custGeom>
              <a:avLst/>
              <a:gdLst/>
              <a:ahLst/>
              <a:cxnLst>
                <a:cxn ang="0">
                  <a:pos x="12" y="20"/>
                </a:cxn>
                <a:cxn ang="0">
                  <a:pos x="12" y="20"/>
                </a:cxn>
                <a:cxn ang="0">
                  <a:pos x="12" y="15"/>
                </a:cxn>
                <a:cxn ang="0">
                  <a:pos x="11" y="11"/>
                </a:cxn>
                <a:cxn ang="0">
                  <a:pos x="9" y="8"/>
                </a:cxn>
                <a:cxn ang="0">
                  <a:pos x="7" y="5"/>
                </a:cxn>
                <a:cxn ang="0">
                  <a:pos x="5" y="3"/>
                </a:cxn>
                <a:cxn ang="0">
                  <a:pos x="3" y="1"/>
                </a:cxn>
                <a:cxn ang="0">
                  <a:pos x="2" y="0"/>
                </a:cxn>
                <a:cxn ang="0">
                  <a:pos x="1" y="0"/>
                </a:cxn>
                <a:cxn ang="0">
                  <a:pos x="0" y="2"/>
                </a:cxn>
                <a:cxn ang="0">
                  <a:pos x="1" y="2"/>
                </a:cxn>
                <a:cxn ang="0">
                  <a:pos x="2" y="3"/>
                </a:cxn>
                <a:cxn ang="0">
                  <a:pos x="4" y="4"/>
                </a:cxn>
                <a:cxn ang="0">
                  <a:pos x="5" y="6"/>
                </a:cxn>
                <a:cxn ang="0">
                  <a:pos x="7" y="9"/>
                </a:cxn>
                <a:cxn ang="0">
                  <a:pos x="9" y="12"/>
                </a:cxn>
                <a:cxn ang="0">
                  <a:pos x="10" y="15"/>
                </a:cxn>
                <a:cxn ang="0">
                  <a:pos x="10" y="20"/>
                </a:cxn>
                <a:cxn ang="0">
                  <a:pos x="10" y="20"/>
                </a:cxn>
                <a:cxn ang="0">
                  <a:pos x="12" y="20"/>
                </a:cxn>
              </a:cxnLst>
              <a:rect l="0" t="0" r="r" b="b"/>
              <a:pathLst>
                <a:path w="12" h="20">
                  <a:moveTo>
                    <a:pt x="12" y="20"/>
                  </a:moveTo>
                  <a:lnTo>
                    <a:pt x="12" y="20"/>
                  </a:lnTo>
                  <a:lnTo>
                    <a:pt x="12" y="15"/>
                  </a:lnTo>
                  <a:lnTo>
                    <a:pt x="11" y="11"/>
                  </a:lnTo>
                  <a:lnTo>
                    <a:pt x="9" y="8"/>
                  </a:lnTo>
                  <a:lnTo>
                    <a:pt x="7" y="5"/>
                  </a:lnTo>
                  <a:lnTo>
                    <a:pt x="5" y="3"/>
                  </a:lnTo>
                  <a:lnTo>
                    <a:pt x="3" y="1"/>
                  </a:lnTo>
                  <a:lnTo>
                    <a:pt x="2" y="0"/>
                  </a:lnTo>
                  <a:lnTo>
                    <a:pt x="1" y="0"/>
                  </a:lnTo>
                  <a:lnTo>
                    <a:pt x="0" y="2"/>
                  </a:lnTo>
                  <a:lnTo>
                    <a:pt x="1" y="2"/>
                  </a:lnTo>
                  <a:lnTo>
                    <a:pt x="2" y="3"/>
                  </a:lnTo>
                  <a:lnTo>
                    <a:pt x="4" y="4"/>
                  </a:lnTo>
                  <a:lnTo>
                    <a:pt x="5" y="6"/>
                  </a:lnTo>
                  <a:lnTo>
                    <a:pt x="7" y="9"/>
                  </a:lnTo>
                  <a:lnTo>
                    <a:pt x="9" y="12"/>
                  </a:lnTo>
                  <a:lnTo>
                    <a:pt x="10" y="15"/>
                  </a:lnTo>
                  <a:lnTo>
                    <a:pt x="10" y="20"/>
                  </a:lnTo>
                  <a:lnTo>
                    <a:pt x="10" y="20"/>
                  </a:lnTo>
                  <a:lnTo>
                    <a:pt x="12" y="20"/>
                  </a:lnTo>
                  <a:close/>
                </a:path>
              </a:pathLst>
            </a:custGeom>
            <a:solidFill>
              <a:srgbClr val="000000"/>
            </a:solidFill>
            <a:ln w="9525">
              <a:noFill/>
              <a:round/>
              <a:headEnd/>
              <a:tailEnd/>
            </a:ln>
          </p:spPr>
          <p:txBody>
            <a:bodyPr/>
            <a:lstStyle/>
            <a:p>
              <a:endParaRPr lang="ru-RU"/>
            </a:p>
          </p:txBody>
        </p:sp>
        <p:sp>
          <p:nvSpPr>
            <p:cNvPr id="80" name="Freeform 303"/>
            <p:cNvSpPr>
              <a:spLocks/>
            </p:cNvSpPr>
            <p:nvPr/>
          </p:nvSpPr>
          <p:spPr bwMode="auto">
            <a:xfrm>
              <a:off x="1068" y="2362"/>
              <a:ext cx="17" cy="12"/>
            </a:xfrm>
            <a:custGeom>
              <a:avLst/>
              <a:gdLst/>
              <a:ahLst/>
              <a:cxnLst>
                <a:cxn ang="0">
                  <a:pos x="0" y="12"/>
                </a:cxn>
                <a:cxn ang="0">
                  <a:pos x="1" y="12"/>
                </a:cxn>
                <a:cxn ang="0">
                  <a:pos x="2" y="12"/>
                </a:cxn>
                <a:cxn ang="0">
                  <a:pos x="3" y="12"/>
                </a:cxn>
                <a:cxn ang="0">
                  <a:pos x="6" y="12"/>
                </a:cxn>
                <a:cxn ang="0">
                  <a:pos x="9" y="12"/>
                </a:cxn>
                <a:cxn ang="0">
                  <a:pos x="11" y="10"/>
                </a:cxn>
                <a:cxn ang="0">
                  <a:pos x="14" y="8"/>
                </a:cxn>
                <a:cxn ang="0">
                  <a:pos x="16" y="4"/>
                </a:cxn>
                <a:cxn ang="0">
                  <a:pos x="17" y="0"/>
                </a:cxn>
                <a:cxn ang="0">
                  <a:pos x="15" y="0"/>
                </a:cxn>
                <a:cxn ang="0">
                  <a:pos x="13" y="3"/>
                </a:cxn>
                <a:cxn ang="0">
                  <a:pos x="12" y="6"/>
                </a:cxn>
                <a:cxn ang="0">
                  <a:pos x="10" y="8"/>
                </a:cxn>
                <a:cxn ang="0">
                  <a:pos x="8" y="9"/>
                </a:cxn>
                <a:cxn ang="0">
                  <a:pos x="6" y="10"/>
                </a:cxn>
                <a:cxn ang="0">
                  <a:pos x="3" y="10"/>
                </a:cxn>
                <a:cxn ang="0">
                  <a:pos x="2" y="10"/>
                </a:cxn>
                <a:cxn ang="0">
                  <a:pos x="2" y="10"/>
                </a:cxn>
                <a:cxn ang="0">
                  <a:pos x="3" y="10"/>
                </a:cxn>
                <a:cxn ang="0">
                  <a:pos x="0" y="12"/>
                </a:cxn>
                <a:cxn ang="0">
                  <a:pos x="1" y="12"/>
                </a:cxn>
                <a:cxn ang="0">
                  <a:pos x="1" y="12"/>
                </a:cxn>
                <a:cxn ang="0">
                  <a:pos x="0" y="12"/>
                </a:cxn>
              </a:cxnLst>
              <a:rect l="0" t="0" r="r" b="b"/>
              <a:pathLst>
                <a:path w="17" h="12">
                  <a:moveTo>
                    <a:pt x="0" y="12"/>
                  </a:moveTo>
                  <a:lnTo>
                    <a:pt x="1" y="12"/>
                  </a:lnTo>
                  <a:lnTo>
                    <a:pt x="2" y="12"/>
                  </a:lnTo>
                  <a:lnTo>
                    <a:pt x="3" y="12"/>
                  </a:lnTo>
                  <a:lnTo>
                    <a:pt x="6" y="12"/>
                  </a:lnTo>
                  <a:lnTo>
                    <a:pt x="9" y="12"/>
                  </a:lnTo>
                  <a:lnTo>
                    <a:pt x="11" y="10"/>
                  </a:lnTo>
                  <a:lnTo>
                    <a:pt x="14" y="8"/>
                  </a:lnTo>
                  <a:lnTo>
                    <a:pt x="16" y="4"/>
                  </a:lnTo>
                  <a:lnTo>
                    <a:pt x="17" y="0"/>
                  </a:lnTo>
                  <a:lnTo>
                    <a:pt x="15" y="0"/>
                  </a:lnTo>
                  <a:lnTo>
                    <a:pt x="13" y="3"/>
                  </a:lnTo>
                  <a:lnTo>
                    <a:pt x="12" y="6"/>
                  </a:lnTo>
                  <a:lnTo>
                    <a:pt x="10" y="8"/>
                  </a:lnTo>
                  <a:lnTo>
                    <a:pt x="8" y="9"/>
                  </a:lnTo>
                  <a:lnTo>
                    <a:pt x="6" y="10"/>
                  </a:lnTo>
                  <a:lnTo>
                    <a:pt x="3" y="10"/>
                  </a:lnTo>
                  <a:lnTo>
                    <a:pt x="2" y="10"/>
                  </a:lnTo>
                  <a:lnTo>
                    <a:pt x="2" y="10"/>
                  </a:lnTo>
                  <a:lnTo>
                    <a:pt x="3" y="10"/>
                  </a:lnTo>
                  <a:lnTo>
                    <a:pt x="0" y="12"/>
                  </a:lnTo>
                  <a:lnTo>
                    <a:pt x="1" y="12"/>
                  </a:lnTo>
                  <a:lnTo>
                    <a:pt x="1" y="12"/>
                  </a:lnTo>
                  <a:lnTo>
                    <a:pt x="0" y="12"/>
                  </a:lnTo>
                  <a:close/>
                </a:path>
              </a:pathLst>
            </a:custGeom>
            <a:solidFill>
              <a:srgbClr val="000000"/>
            </a:solidFill>
            <a:ln w="9525">
              <a:noFill/>
              <a:round/>
              <a:headEnd/>
              <a:tailEnd/>
            </a:ln>
          </p:spPr>
          <p:txBody>
            <a:bodyPr/>
            <a:lstStyle/>
            <a:p>
              <a:endParaRPr lang="ru-RU"/>
            </a:p>
          </p:txBody>
        </p:sp>
        <p:sp>
          <p:nvSpPr>
            <p:cNvPr id="81" name="Freeform 304"/>
            <p:cNvSpPr>
              <a:spLocks/>
            </p:cNvSpPr>
            <p:nvPr/>
          </p:nvSpPr>
          <p:spPr bwMode="auto">
            <a:xfrm>
              <a:off x="1056" y="2356"/>
              <a:ext cx="15" cy="18"/>
            </a:xfrm>
            <a:custGeom>
              <a:avLst/>
              <a:gdLst/>
              <a:ahLst/>
              <a:cxnLst>
                <a:cxn ang="0">
                  <a:pos x="1" y="2"/>
                </a:cxn>
                <a:cxn ang="0">
                  <a:pos x="0" y="2"/>
                </a:cxn>
                <a:cxn ang="0">
                  <a:pos x="12" y="18"/>
                </a:cxn>
                <a:cxn ang="0">
                  <a:pos x="15" y="16"/>
                </a:cxn>
                <a:cxn ang="0">
                  <a:pos x="2" y="1"/>
                </a:cxn>
                <a:cxn ang="0">
                  <a:pos x="2" y="0"/>
                </a:cxn>
                <a:cxn ang="0">
                  <a:pos x="2" y="1"/>
                </a:cxn>
                <a:cxn ang="0">
                  <a:pos x="2" y="0"/>
                </a:cxn>
                <a:cxn ang="0">
                  <a:pos x="2" y="0"/>
                </a:cxn>
                <a:cxn ang="0">
                  <a:pos x="1" y="2"/>
                </a:cxn>
              </a:cxnLst>
              <a:rect l="0" t="0" r="r" b="b"/>
              <a:pathLst>
                <a:path w="15" h="18">
                  <a:moveTo>
                    <a:pt x="1" y="2"/>
                  </a:moveTo>
                  <a:lnTo>
                    <a:pt x="0" y="2"/>
                  </a:lnTo>
                  <a:lnTo>
                    <a:pt x="12" y="18"/>
                  </a:lnTo>
                  <a:lnTo>
                    <a:pt x="15" y="16"/>
                  </a:lnTo>
                  <a:lnTo>
                    <a:pt x="2" y="1"/>
                  </a:lnTo>
                  <a:lnTo>
                    <a:pt x="2" y="0"/>
                  </a:lnTo>
                  <a:lnTo>
                    <a:pt x="2" y="1"/>
                  </a:lnTo>
                  <a:lnTo>
                    <a:pt x="2" y="0"/>
                  </a:lnTo>
                  <a:lnTo>
                    <a:pt x="2" y="0"/>
                  </a:lnTo>
                  <a:lnTo>
                    <a:pt x="1" y="2"/>
                  </a:lnTo>
                  <a:close/>
                </a:path>
              </a:pathLst>
            </a:custGeom>
            <a:solidFill>
              <a:srgbClr val="000000"/>
            </a:solidFill>
            <a:ln w="9525">
              <a:noFill/>
              <a:round/>
              <a:headEnd/>
              <a:tailEnd/>
            </a:ln>
          </p:spPr>
          <p:txBody>
            <a:bodyPr/>
            <a:lstStyle/>
            <a:p>
              <a:endParaRPr lang="ru-RU"/>
            </a:p>
          </p:txBody>
        </p:sp>
        <p:sp>
          <p:nvSpPr>
            <p:cNvPr id="82" name="Freeform 305"/>
            <p:cNvSpPr>
              <a:spLocks/>
            </p:cNvSpPr>
            <p:nvPr/>
          </p:nvSpPr>
          <p:spPr bwMode="auto">
            <a:xfrm>
              <a:off x="1042" y="2351"/>
              <a:ext cx="16" cy="7"/>
            </a:xfrm>
            <a:custGeom>
              <a:avLst/>
              <a:gdLst/>
              <a:ahLst/>
              <a:cxnLst>
                <a:cxn ang="0">
                  <a:pos x="0" y="2"/>
                </a:cxn>
                <a:cxn ang="0">
                  <a:pos x="0" y="3"/>
                </a:cxn>
                <a:cxn ang="0">
                  <a:pos x="15" y="7"/>
                </a:cxn>
                <a:cxn ang="0">
                  <a:pos x="16" y="5"/>
                </a:cxn>
                <a:cxn ang="0">
                  <a:pos x="1" y="0"/>
                </a:cxn>
                <a:cxn ang="0">
                  <a:pos x="0" y="2"/>
                </a:cxn>
              </a:cxnLst>
              <a:rect l="0" t="0" r="r" b="b"/>
              <a:pathLst>
                <a:path w="16" h="7">
                  <a:moveTo>
                    <a:pt x="0" y="2"/>
                  </a:moveTo>
                  <a:lnTo>
                    <a:pt x="0" y="3"/>
                  </a:lnTo>
                  <a:lnTo>
                    <a:pt x="15" y="7"/>
                  </a:lnTo>
                  <a:lnTo>
                    <a:pt x="16" y="5"/>
                  </a:lnTo>
                  <a:lnTo>
                    <a:pt x="1" y="0"/>
                  </a:lnTo>
                  <a:lnTo>
                    <a:pt x="0" y="2"/>
                  </a:lnTo>
                  <a:close/>
                </a:path>
              </a:pathLst>
            </a:custGeom>
            <a:solidFill>
              <a:srgbClr val="000000"/>
            </a:solidFill>
            <a:ln w="9525">
              <a:noFill/>
              <a:round/>
              <a:headEnd/>
              <a:tailEnd/>
            </a:ln>
          </p:spPr>
          <p:txBody>
            <a:bodyPr/>
            <a:lstStyle/>
            <a:p>
              <a:endParaRPr lang="ru-RU"/>
            </a:p>
          </p:txBody>
        </p:sp>
        <p:sp>
          <p:nvSpPr>
            <p:cNvPr id="83" name="Freeform 306"/>
            <p:cNvSpPr>
              <a:spLocks/>
            </p:cNvSpPr>
            <p:nvPr/>
          </p:nvSpPr>
          <p:spPr bwMode="auto">
            <a:xfrm>
              <a:off x="1050" y="2334"/>
              <a:ext cx="31" cy="16"/>
            </a:xfrm>
            <a:custGeom>
              <a:avLst/>
              <a:gdLst/>
              <a:ahLst/>
              <a:cxnLst>
                <a:cxn ang="0">
                  <a:pos x="0" y="2"/>
                </a:cxn>
                <a:cxn ang="0">
                  <a:pos x="1" y="1"/>
                </a:cxn>
                <a:cxn ang="0">
                  <a:pos x="2" y="1"/>
                </a:cxn>
                <a:cxn ang="0">
                  <a:pos x="4" y="0"/>
                </a:cxn>
                <a:cxn ang="0">
                  <a:pos x="6" y="0"/>
                </a:cxn>
                <a:cxn ang="0">
                  <a:pos x="9" y="1"/>
                </a:cxn>
                <a:cxn ang="0">
                  <a:pos x="12" y="2"/>
                </a:cxn>
                <a:cxn ang="0">
                  <a:pos x="16" y="4"/>
                </a:cxn>
                <a:cxn ang="0">
                  <a:pos x="21" y="7"/>
                </a:cxn>
                <a:cxn ang="0">
                  <a:pos x="24" y="10"/>
                </a:cxn>
                <a:cxn ang="0">
                  <a:pos x="27" y="13"/>
                </a:cxn>
                <a:cxn ang="0">
                  <a:pos x="29" y="14"/>
                </a:cxn>
                <a:cxn ang="0">
                  <a:pos x="30" y="15"/>
                </a:cxn>
                <a:cxn ang="0">
                  <a:pos x="30" y="15"/>
                </a:cxn>
                <a:cxn ang="0">
                  <a:pos x="31" y="16"/>
                </a:cxn>
                <a:cxn ang="0">
                  <a:pos x="31" y="15"/>
                </a:cxn>
                <a:cxn ang="0">
                  <a:pos x="31" y="15"/>
                </a:cxn>
                <a:cxn ang="0">
                  <a:pos x="0" y="2"/>
                </a:cxn>
              </a:cxnLst>
              <a:rect l="0" t="0" r="r" b="b"/>
              <a:pathLst>
                <a:path w="31" h="16">
                  <a:moveTo>
                    <a:pt x="0" y="2"/>
                  </a:moveTo>
                  <a:lnTo>
                    <a:pt x="1" y="1"/>
                  </a:lnTo>
                  <a:lnTo>
                    <a:pt x="2" y="1"/>
                  </a:lnTo>
                  <a:lnTo>
                    <a:pt x="4" y="0"/>
                  </a:lnTo>
                  <a:lnTo>
                    <a:pt x="6" y="0"/>
                  </a:lnTo>
                  <a:lnTo>
                    <a:pt x="9" y="1"/>
                  </a:lnTo>
                  <a:lnTo>
                    <a:pt x="12" y="2"/>
                  </a:lnTo>
                  <a:lnTo>
                    <a:pt x="16" y="4"/>
                  </a:lnTo>
                  <a:lnTo>
                    <a:pt x="21" y="7"/>
                  </a:lnTo>
                  <a:lnTo>
                    <a:pt x="24" y="10"/>
                  </a:lnTo>
                  <a:lnTo>
                    <a:pt x="27" y="13"/>
                  </a:lnTo>
                  <a:lnTo>
                    <a:pt x="29" y="14"/>
                  </a:lnTo>
                  <a:lnTo>
                    <a:pt x="30" y="15"/>
                  </a:lnTo>
                  <a:lnTo>
                    <a:pt x="30" y="15"/>
                  </a:lnTo>
                  <a:lnTo>
                    <a:pt x="31" y="16"/>
                  </a:lnTo>
                  <a:lnTo>
                    <a:pt x="31" y="15"/>
                  </a:lnTo>
                  <a:lnTo>
                    <a:pt x="31" y="15"/>
                  </a:lnTo>
                  <a:lnTo>
                    <a:pt x="0" y="2"/>
                  </a:lnTo>
                  <a:close/>
                </a:path>
              </a:pathLst>
            </a:custGeom>
            <a:solidFill>
              <a:srgbClr val="FFBFA3"/>
            </a:solidFill>
            <a:ln w="9525">
              <a:noFill/>
              <a:round/>
              <a:headEnd/>
              <a:tailEnd/>
            </a:ln>
          </p:spPr>
          <p:txBody>
            <a:bodyPr/>
            <a:lstStyle/>
            <a:p>
              <a:endParaRPr lang="ru-RU"/>
            </a:p>
          </p:txBody>
        </p:sp>
        <p:sp>
          <p:nvSpPr>
            <p:cNvPr id="84" name="Freeform 307"/>
            <p:cNvSpPr>
              <a:spLocks/>
            </p:cNvSpPr>
            <p:nvPr/>
          </p:nvSpPr>
          <p:spPr bwMode="auto">
            <a:xfrm>
              <a:off x="1050" y="2333"/>
              <a:ext cx="21" cy="9"/>
            </a:xfrm>
            <a:custGeom>
              <a:avLst/>
              <a:gdLst/>
              <a:ahLst/>
              <a:cxnLst>
                <a:cxn ang="0">
                  <a:pos x="21" y="7"/>
                </a:cxn>
                <a:cxn ang="0">
                  <a:pos x="21" y="7"/>
                </a:cxn>
                <a:cxn ang="0">
                  <a:pos x="17" y="4"/>
                </a:cxn>
                <a:cxn ang="0">
                  <a:pos x="13" y="2"/>
                </a:cxn>
                <a:cxn ang="0">
                  <a:pos x="9" y="1"/>
                </a:cxn>
                <a:cxn ang="0">
                  <a:pos x="6" y="0"/>
                </a:cxn>
                <a:cxn ang="0">
                  <a:pos x="4" y="1"/>
                </a:cxn>
                <a:cxn ang="0">
                  <a:pos x="2" y="1"/>
                </a:cxn>
                <a:cxn ang="0">
                  <a:pos x="0" y="1"/>
                </a:cxn>
                <a:cxn ang="0">
                  <a:pos x="0" y="1"/>
                </a:cxn>
                <a:cxn ang="0">
                  <a:pos x="1" y="4"/>
                </a:cxn>
                <a:cxn ang="0">
                  <a:pos x="1" y="4"/>
                </a:cxn>
                <a:cxn ang="0">
                  <a:pos x="2" y="3"/>
                </a:cxn>
                <a:cxn ang="0">
                  <a:pos x="4" y="3"/>
                </a:cxn>
                <a:cxn ang="0">
                  <a:pos x="6" y="3"/>
                </a:cxn>
                <a:cxn ang="0">
                  <a:pos x="9" y="3"/>
                </a:cxn>
                <a:cxn ang="0">
                  <a:pos x="12" y="4"/>
                </a:cxn>
                <a:cxn ang="0">
                  <a:pos x="16" y="6"/>
                </a:cxn>
                <a:cxn ang="0">
                  <a:pos x="20" y="9"/>
                </a:cxn>
                <a:cxn ang="0">
                  <a:pos x="20" y="9"/>
                </a:cxn>
                <a:cxn ang="0">
                  <a:pos x="21" y="7"/>
                </a:cxn>
              </a:cxnLst>
              <a:rect l="0" t="0" r="r" b="b"/>
              <a:pathLst>
                <a:path w="21" h="9">
                  <a:moveTo>
                    <a:pt x="21" y="7"/>
                  </a:moveTo>
                  <a:lnTo>
                    <a:pt x="21" y="7"/>
                  </a:lnTo>
                  <a:lnTo>
                    <a:pt x="17" y="4"/>
                  </a:lnTo>
                  <a:lnTo>
                    <a:pt x="13" y="2"/>
                  </a:lnTo>
                  <a:lnTo>
                    <a:pt x="9" y="1"/>
                  </a:lnTo>
                  <a:lnTo>
                    <a:pt x="6" y="0"/>
                  </a:lnTo>
                  <a:lnTo>
                    <a:pt x="4" y="1"/>
                  </a:lnTo>
                  <a:lnTo>
                    <a:pt x="2" y="1"/>
                  </a:lnTo>
                  <a:lnTo>
                    <a:pt x="0" y="1"/>
                  </a:lnTo>
                  <a:lnTo>
                    <a:pt x="0" y="1"/>
                  </a:lnTo>
                  <a:lnTo>
                    <a:pt x="1" y="4"/>
                  </a:lnTo>
                  <a:lnTo>
                    <a:pt x="1" y="4"/>
                  </a:lnTo>
                  <a:lnTo>
                    <a:pt x="2" y="3"/>
                  </a:lnTo>
                  <a:lnTo>
                    <a:pt x="4" y="3"/>
                  </a:lnTo>
                  <a:lnTo>
                    <a:pt x="6" y="3"/>
                  </a:lnTo>
                  <a:lnTo>
                    <a:pt x="9" y="3"/>
                  </a:lnTo>
                  <a:lnTo>
                    <a:pt x="12" y="4"/>
                  </a:lnTo>
                  <a:lnTo>
                    <a:pt x="16" y="6"/>
                  </a:lnTo>
                  <a:lnTo>
                    <a:pt x="20" y="9"/>
                  </a:lnTo>
                  <a:lnTo>
                    <a:pt x="20" y="9"/>
                  </a:lnTo>
                  <a:lnTo>
                    <a:pt x="21" y="7"/>
                  </a:lnTo>
                  <a:close/>
                </a:path>
              </a:pathLst>
            </a:custGeom>
            <a:solidFill>
              <a:srgbClr val="000000"/>
            </a:solidFill>
            <a:ln w="9525">
              <a:noFill/>
              <a:round/>
              <a:headEnd/>
              <a:tailEnd/>
            </a:ln>
          </p:spPr>
          <p:txBody>
            <a:bodyPr/>
            <a:lstStyle/>
            <a:p>
              <a:endParaRPr lang="ru-RU"/>
            </a:p>
          </p:txBody>
        </p:sp>
        <p:sp>
          <p:nvSpPr>
            <p:cNvPr id="85" name="Freeform 308"/>
            <p:cNvSpPr>
              <a:spLocks/>
            </p:cNvSpPr>
            <p:nvPr/>
          </p:nvSpPr>
          <p:spPr bwMode="auto">
            <a:xfrm>
              <a:off x="1070" y="2340"/>
              <a:ext cx="12" cy="11"/>
            </a:xfrm>
            <a:custGeom>
              <a:avLst/>
              <a:gdLst/>
              <a:ahLst/>
              <a:cxnLst>
                <a:cxn ang="0">
                  <a:pos x="10" y="10"/>
                </a:cxn>
                <a:cxn ang="0">
                  <a:pos x="10" y="8"/>
                </a:cxn>
                <a:cxn ang="0">
                  <a:pos x="11" y="8"/>
                </a:cxn>
                <a:cxn ang="0">
                  <a:pos x="11" y="8"/>
                </a:cxn>
                <a:cxn ang="0">
                  <a:pos x="10" y="8"/>
                </a:cxn>
                <a:cxn ang="0">
                  <a:pos x="9" y="7"/>
                </a:cxn>
                <a:cxn ang="0">
                  <a:pos x="8" y="6"/>
                </a:cxn>
                <a:cxn ang="0">
                  <a:pos x="5" y="3"/>
                </a:cxn>
                <a:cxn ang="0">
                  <a:pos x="1" y="0"/>
                </a:cxn>
                <a:cxn ang="0">
                  <a:pos x="0" y="2"/>
                </a:cxn>
                <a:cxn ang="0">
                  <a:pos x="3" y="5"/>
                </a:cxn>
                <a:cxn ang="0">
                  <a:pos x="6" y="8"/>
                </a:cxn>
                <a:cxn ang="0">
                  <a:pos x="8" y="9"/>
                </a:cxn>
                <a:cxn ang="0">
                  <a:pos x="9" y="10"/>
                </a:cxn>
                <a:cxn ang="0">
                  <a:pos x="10" y="11"/>
                </a:cxn>
                <a:cxn ang="0">
                  <a:pos x="11" y="11"/>
                </a:cxn>
                <a:cxn ang="0">
                  <a:pos x="12" y="10"/>
                </a:cxn>
                <a:cxn ang="0">
                  <a:pos x="12" y="9"/>
                </a:cxn>
                <a:cxn ang="0">
                  <a:pos x="10" y="10"/>
                </a:cxn>
              </a:cxnLst>
              <a:rect l="0" t="0" r="r" b="b"/>
              <a:pathLst>
                <a:path w="12" h="11">
                  <a:moveTo>
                    <a:pt x="10" y="10"/>
                  </a:moveTo>
                  <a:lnTo>
                    <a:pt x="10" y="8"/>
                  </a:lnTo>
                  <a:lnTo>
                    <a:pt x="11" y="8"/>
                  </a:lnTo>
                  <a:lnTo>
                    <a:pt x="11" y="8"/>
                  </a:lnTo>
                  <a:lnTo>
                    <a:pt x="10" y="8"/>
                  </a:lnTo>
                  <a:lnTo>
                    <a:pt x="9" y="7"/>
                  </a:lnTo>
                  <a:lnTo>
                    <a:pt x="8" y="6"/>
                  </a:lnTo>
                  <a:lnTo>
                    <a:pt x="5" y="3"/>
                  </a:lnTo>
                  <a:lnTo>
                    <a:pt x="1" y="0"/>
                  </a:lnTo>
                  <a:lnTo>
                    <a:pt x="0" y="2"/>
                  </a:lnTo>
                  <a:lnTo>
                    <a:pt x="3" y="5"/>
                  </a:lnTo>
                  <a:lnTo>
                    <a:pt x="6" y="8"/>
                  </a:lnTo>
                  <a:lnTo>
                    <a:pt x="8" y="9"/>
                  </a:lnTo>
                  <a:lnTo>
                    <a:pt x="9" y="10"/>
                  </a:lnTo>
                  <a:lnTo>
                    <a:pt x="10" y="11"/>
                  </a:lnTo>
                  <a:lnTo>
                    <a:pt x="11" y="11"/>
                  </a:lnTo>
                  <a:lnTo>
                    <a:pt x="12" y="10"/>
                  </a:lnTo>
                  <a:lnTo>
                    <a:pt x="12" y="9"/>
                  </a:lnTo>
                  <a:lnTo>
                    <a:pt x="10" y="10"/>
                  </a:lnTo>
                  <a:close/>
                </a:path>
              </a:pathLst>
            </a:custGeom>
            <a:solidFill>
              <a:srgbClr val="000000"/>
            </a:solidFill>
            <a:ln w="9525">
              <a:noFill/>
              <a:round/>
              <a:headEnd/>
              <a:tailEnd/>
            </a:ln>
          </p:spPr>
          <p:txBody>
            <a:bodyPr/>
            <a:lstStyle/>
            <a:p>
              <a:endParaRPr lang="ru-RU"/>
            </a:p>
          </p:txBody>
        </p:sp>
        <p:sp>
          <p:nvSpPr>
            <p:cNvPr id="86" name="Freeform 309"/>
            <p:cNvSpPr>
              <a:spLocks/>
            </p:cNvSpPr>
            <p:nvPr/>
          </p:nvSpPr>
          <p:spPr bwMode="auto">
            <a:xfrm>
              <a:off x="1219" y="2433"/>
              <a:ext cx="35" cy="42"/>
            </a:xfrm>
            <a:custGeom>
              <a:avLst/>
              <a:gdLst/>
              <a:ahLst/>
              <a:cxnLst>
                <a:cxn ang="0">
                  <a:pos x="35" y="42"/>
                </a:cxn>
                <a:cxn ang="0">
                  <a:pos x="35" y="42"/>
                </a:cxn>
                <a:cxn ang="0">
                  <a:pos x="34" y="38"/>
                </a:cxn>
                <a:cxn ang="0">
                  <a:pos x="32" y="34"/>
                </a:cxn>
                <a:cxn ang="0">
                  <a:pos x="30" y="30"/>
                </a:cxn>
                <a:cxn ang="0">
                  <a:pos x="28" y="27"/>
                </a:cxn>
                <a:cxn ang="0">
                  <a:pos x="25" y="23"/>
                </a:cxn>
                <a:cxn ang="0">
                  <a:pos x="22" y="20"/>
                </a:cxn>
                <a:cxn ang="0">
                  <a:pos x="19" y="17"/>
                </a:cxn>
                <a:cxn ang="0">
                  <a:pos x="16" y="14"/>
                </a:cxn>
                <a:cxn ang="0">
                  <a:pos x="13" y="11"/>
                </a:cxn>
                <a:cxn ang="0">
                  <a:pos x="11" y="8"/>
                </a:cxn>
                <a:cxn ang="0">
                  <a:pos x="8" y="6"/>
                </a:cxn>
                <a:cxn ang="0">
                  <a:pos x="6" y="4"/>
                </a:cxn>
                <a:cxn ang="0">
                  <a:pos x="4" y="3"/>
                </a:cxn>
                <a:cxn ang="0">
                  <a:pos x="3" y="1"/>
                </a:cxn>
                <a:cxn ang="0">
                  <a:pos x="2" y="0"/>
                </a:cxn>
                <a:cxn ang="0">
                  <a:pos x="1" y="0"/>
                </a:cxn>
                <a:cxn ang="0">
                  <a:pos x="0" y="2"/>
                </a:cxn>
                <a:cxn ang="0">
                  <a:pos x="0" y="2"/>
                </a:cxn>
                <a:cxn ang="0">
                  <a:pos x="1" y="3"/>
                </a:cxn>
                <a:cxn ang="0">
                  <a:pos x="3" y="4"/>
                </a:cxn>
                <a:cxn ang="0">
                  <a:pos x="4" y="6"/>
                </a:cxn>
                <a:cxn ang="0">
                  <a:pos x="6" y="8"/>
                </a:cxn>
                <a:cxn ang="0">
                  <a:pos x="9" y="10"/>
                </a:cxn>
                <a:cxn ang="0">
                  <a:pos x="12" y="12"/>
                </a:cxn>
                <a:cxn ang="0">
                  <a:pos x="14" y="15"/>
                </a:cxn>
                <a:cxn ang="0">
                  <a:pos x="17" y="18"/>
                </a:cxn>
                <a:cxn ang="0">
                  <a:pos x="20" y="21"/>
                </a:cxn>
                <a:cxn ang="0">
                  <a:pos x="23" y="25"/>
                </a:cxn>
                <a:cxn ang="0">
                  <a:pos x="25" y="28"/>
                </a:cxn>
                <a:cxn ang="0">
                  <a:pos x="28" y="31"/>
                </a:cxn>
                <a:cxn ang="0">
                  <a:pos x="30" y="35"/>
                </a:cxn>
                <a:cxn ang="0">
                  <a:pos x="31" y="39"/>
                </a:cxn>
                <a:cxn ang="0">
                  <a:pos x="33" y="42"/>
                </a:cxn>
                <a:cxn ang="0">
                  <a:pos x="33" y="42"/>
                </a:cxn>
                <a:cxn ang="0">
                  <a:pos x="35" y="42"/>
                </a:cxn>
              </a:cxnLst>
              <a:rect l="0" t="0" r="r" b="b"/>
              <a:pathLst>
                <a:path w="35" h="42">
                  <a:moveTo>
                    <a:pt x="35" y="42"/>
                  </a:moveTo>
                  <a:lnTo>
                    <a:pt x="35" y="42"/>
                  </a:lnTo>
                  <a:lnTo>
                    <a:pt x="34" y="38"/>
                  </a:lnTo>
                  <a:lnTo>
                    <a:pt x="32" y="34"/>
                  </a:lnTo>
                  <a:lnTo>
                    <a:pt x="30" y="30"/>
                  </a:lnTo>
                  <a:lnTo>
                    <a:pt x="28" y="27"/>
                  </a:lnTo>
                  <a:lnTo>
                    <a:pt x="25" y="23"/>
                  </a:lnTo>
                  <a:lnTo>
                    <a:pt x="22" y="20"/>
                  </a:lnTo>
                  <a:lnTo>
                    <a:pt x="19" y="17"/>
                  </a:lnTo>
                  <a:lnTo>
                    <a:pt x="16" y="14"/>
                  </a:lnTo>
                  <a:lnTo>
                    <a:pt x="13" y="11"/>
                  </a:lnTo>
                  <a:lnTo>
                    <a:pt x="11" y="8"/>
                  </a:lnTo>
                  <a:lnTo>
                    <a:pt x="8" y="6"/>
                  </a:lnTo>
                  <a:lnTo>
                    <a:pt x="6" y="4"/>
                  </a:lnTo>
                  <a:lnTo>
                    <a:pt x="4" y="3"/>
                  </a:lnTo>
                  <a:lnTo>
                    <a:pt x="3" y="1"/>
                  </a:lnTo>
                  <a:lnTo>
                    <a:pt x="2" y="0"/>
                  </a:lnTo>
                  <a:lnTo>
                    <a:pt x="1" y="0"/>
                  </a:lnTo>
                  <a:lnTo>
                    <a:pt x="0" y="2"/>
                  </a:lnTo>
                  <a:lnTo>
                    <a:pt x="0" y="2"/>
                  </a:lnTo>
                  <a:lnTo>
                    <a:pt x="1" y="3"/>
                  </a:lnTo>
                  <a:lnTo>
                    <a:pt x="3" y="4"/>
                  </a:lnTo>
                  <a:lnTo>
                    <a:pt x="4" y="6"/>
                  </a:lnTo>
                  <a:lnTo>
                    <a:pt x="6" y="8"/>
                  </a:lnTo>
                  <a:lnTo>
                    <a:pt x="9" y="10"/>
                  </a:lnTo>
                  <a:lnTo>
                    <a:pt x="12" y="12"/>
                  </a:lnTo>
                  <a:lnTo>
                    <a:pt x="14" y="15"/>
                  </a:lnTo>
                  <a:lnTo>
                    <a:pt x="17" y="18"/>
                  </a:lnTo>
                  <a:lnTo>
                    <a:pt x="20" y="21"/>
                  </a:lnTo>
                  <a:lnTo>
                    <a:pt x="23" y="25"/>
                  </a:lnTo>
                  <a:lnTo>
                    <a:pt x="25" y="28"/>
                  </a:lnTo>
                  <a:lnTo>
                    <a:pt x="28" y="31"/>
                  </a:lnTo>
                  <a:lnTo>
                    <a:pt x="30" y="35"/>
                  </a:lnTo>
                  <a:lnTo>
                    <a:pt x="31" y="39"/>
                  </a:lnTo>
                  <a:lnTo>
                    <a:pt x="33" y="42"/>
                  </a:lnTo>
                  <a:lnTo>
                    <a:pt x="33" y="42"/>
                  </a:lnTo>
                  <a:lnTo>
                    <a:pt x="35" y="42"/>
                  </a:lnTo>
                  <a:close/>
                </a:path>
              </a:pathLst>
            </a:custGeom>
            <a:solidFill>
              <a:srgbClr val="000000"/>
            </a:solidFill>
            <a:ln w="9525">
              <a:noFill/>
              <a:round/>
              <a:headEnd/>
              <a:tailEnd/>
            </a:ln>
          </p:spPr>
          <p:txBody>
            <a:bodyPr/>
            <a:lstStyle/>
            <a:p>
              <a:endParaRPr lang="ru-RU"/>
            </a:p>
          </p:txBody>
        </p:sp>
        <p:sp>
          <p:nvSpPr>
            <p:cNvPr id="87" name="Freeform 310"/>
            <p:cNvSpPr>
              <a:spLocks/>
            </p:cNvSpPr>
            <p:nvPr/>
          </p:nvSpPr>
          <p:spPr bwMode="auto">
            <a:xfrm>
              <a:off x="1252" y="2475"/>
              <a:ext cx="6" cy="39"/>
            </a:xfrm>
            <a:custGeom>
              <a:avLst/>
              <a:gdLst/>
              <a:ahLst/>
              <a:cxnLst>
                <a:cxn ang="0">
                  <a:pos x="6" y="39"/>
                </a:cxn>
                <a:cxn ang="0">
                  <a:pos x="6" y="39"/>
                </a:cxn>
                <a:cxn ang="0">
                  <a:pos x="6" y="39"/>
                </a:cxn>
                <a:cxn ang="0">
                  <a:pos x="6" y="37"/>
                </a:cxn>
                <a:cxn ang="0">
                  <a:pos x="6" y="36"/>
                </a:cxn>
                <a:cxn ang="0">
                  <a:pos x="6" y="34"/>
                </a:cxn>
                <a:cxn ang="0">
                  <a:pos x="6" y="32"/>
                </a:cxn>
                <a:cxn ang="0">
                  <a:pos x="6" y="29"/>
                </a:cxn>
                <a:cxn ang="0">
                  <a:pos x="6" y="27"/>
                </a:cxn>
                <a:cxn ang="0">
                  <a:pos x="6" y="24"/>
                </a:cxn>
                <a:cxn ang="0">
                  <a:pos x="6" y="20"/>
                </a:cxn>
                <a:cxn ang="0">
                  <a:pos x="5" y="17"/>
                </a:cxn>
                <a:cxn ang="0">
                  <a:pos x="5" y="14"/>
                </a:cxn>
                <a:cxn ang="0">
                  <a:pos x="4" y="10"/>
                </a:cxn>
                <a:cxn ang="0">
                  <a:pos x="4" y="7"/>
                </a:cxn>
                <a:cxn ang="0">
                  <a:pos x="3" y="3"/>
                </a:cxn>
                <a:cxn ang="0">
                  <a:pos x="2" y="0"/>
                </a:cxn>
                <a:cxn ang="0">
                  <a:pos x="0" y="0"/>
                </a:cxn>
                <a:cxn ang="0">
                  <a:pos x="1" y="4"/>
                </a:cxn>
                <a:cxn ang="0">
                  <a:pos x="1" y="7"/>
                </a:cxn>
                <a:cxn ang="0">
                  <a:pos x="2" y="11"/>
                </a:cxn>
                <a:cxn ang="0">
                  <a:pos x="3" y="14"/>
                </a:cxn>
                <a:cxn ang="0">
                  <a:pos x="3" y="17"/>
                </a:cxn>
                <a:cxn ang="0">
                  <a:pos x="4" y="21"/>
                </a:cxn>
                <a:cxn ang="0">
                  <a:pos x="4" y="24"/>
                </a:cxn>
                <a:cxn ang="0">
                  <a:pos x="4" y="27"/>
                </a:cxn>
                <a:cxn ang="0">
                  <a:pos x="4" y="29"/>
                </a:cxn>
                <a:cxn ang="0">
                  <a:pos x="4" y="32"/>
                </a:cxn>
                <a:cxn ang="0">
                  <a:pos x="4" y="34"/>
                </a:cxn>
                <a:cxn ang="0">
                  <a:pos x="4" y="36"/>
                </a:cxn>
                <a:cxn ang="0">
                  <a:pos x="4" y="37"/>
                </a:cxn>
                <a:cxn ang="0">
                  <a:pos x="4" y="38"/>
                </a:cxn>
                <a:cxn ang="0">
                  <a:pos x="4" y="39"/>
                </a:cxn>
                <a:cxn ang="0">
                  <a:pos x="4" y="39"/>
                </a:cxn>
                <a:cxn ang="0">
                  <a:pos x="6" y="39"/>
                </a:cxn>
              </a:cxnLst>
              <a:rect l="0" t="0" r="r" b="b"/>
              <a:pathLst>
                <a:path w="6" h="39">
                  <a:moveTo>
                    <a:pt x="6" y="39"/>
                  </a:moveTo>
                  <a:lnTo>
                    <a:pt x="6" y="39"/>
                  </a:lnTo>
                  <a:lnTo>
                    <a:pt x="6" y="39"/>
                  </a:lnTo>
                  <a:lnTo>
                    <a:pt x="6" y="37"/>
                  </a:lnTo>
                  <a:lnTo>
                    <a:pt x="6" y="36"/>
                  </a:lnTo>
                  <a:lnTo>
                    <a:pt x="6" y="34"/>
                  </a:lnTo>
                  <a:lnTo>
                    <a:pt x="6" y="32"/>
                  </a:lnTo>
                  <a:lnTo>
                    <a:pt x="6" y="29"/>
                  </a:lnTo>
                  <a:lnTo>
                    <a:pt x="6" y="27"/>
                  </a:lnTo>
                  <a:lnTo>
                    <a:pt x="6" y="24"/>
                  </a:lnTo>
                  <a:lnTo>
                    <a:pt x="6" y="20"/>
                  </a:lnTo>
                  <a:lnTo>
                    <a:pt x="5" y="17"/>
                  </a:lnTo>
                  <a:lnTo>
                    <a:pt x="5" y="14"/>
                  </a:lnTo>
                  <a:lnTo>
                    <a:pt x="4" y="10"/>
                  </a:lnTo>
                  <a:lnTo>
                    <a:pt x="4" y="7"/>
                  </a:lnTo>
                  <a:lnTo>
                    <a:pt x="3" y="3"/>
                  </a:lnTo>
                  <a:lnTo>
                    <a:pt x="2" y="0"/>
                  </a:lnTo>
                  <a:lnTo>
                    <a:pt x="0" y="0"/>
                  </a:lnTo>
                  <a:lnTo>
                    <a:pt x="1" y="4"/>
                  </a:lnTo>
                  <a:lnTo>
                    <a:pt x="1" y="7"/>
                  </a:lnTo>
                  <a:lnTo>
                    <a:pt x="2" y="11"/>
                  </a:lnTo>
                  <a:lnTo>
                    <a:pt x="3" y="14"/>
                  </a:lnTo>
                  <a:lnTo>
                    <a:pt x="3" y="17"/>
                  </a:lnTo>
                  <a:lnTo>
                    <a:pt x="4" y="21"/>
                  </a:lnTo>
                  <a:lnTo>
                    <a:pt x="4" y="24"/>
                  </a:lnTo>
                  <a:lnTo>
                    <a:pt x="4" y="27"/>
                  </a:lnTo>
                  <a:lnTo>
                    <a:pt x="4" y="29"/>
                  </a:lnTo>
                  <a:lnTo>
                    <a:pt x="4" y="32"/>
                  </a:lnTo>
                  <a:lnTo>
                    <a:pt x="4" y="34"/>
                  </a:lnTo>
                  <a:lnTo>
                    <a:pt x="4" y="36"/>
                  </a:lnTo>
                  <a:lnTo>
                    <a:pt x="4" y="37"/>
                  </a:lnTo>
                  <a:lnTo>
                    <a:pt x="4" y="38"/>
                  </a:lnTo>
                  <a:lnTo>
                    <a:pt x="4" y="39"/>
                  </a:lnTo>
                  <a:lnTo>
                    <a:pt x="4" y="39"/>
                  </a:lnTo>
                  <a:lnTo>
                    <a:pt x="6" y="39"/>
                  </a:lnTo>
                  <a:close/>
                </a:path>
              </a:pathLst>
            </a:custGeom>
            <a:solidFill>
              <a:srgbClr val="000000"/>
            </a:solidFill>
            <a:ln w="9525">
              <a:noFill/>
              <a:round/>
              <a:headEnd/>
              <a:tailEnd/>
            </a:ln>
          </p:spPr>
          <p:txBody>
            <a:bodyPr/>
            <a:lstStyle/>
            <a:p>
              <a:endParaRPr lang="ru-RU"/>
            </a:p>
          </p:txBody>
        </p:sp>
        <p:sp>
          <p:nvSpPr>
            <p:cNvPr id="88" name="Freeform 311"/>
            <p:cNvSpPr>
              <a:spLocks/>
            </p:cNvSpPr>
            <p:nvPr/>
          </p:nvSpPr>
          <p:spPr bwMode="auto">
            <a:xfrm>
              <a:off x="824" y="2053"/>
              <a:ext cx="41" cy="55"/>
            </a:xfrm>
            <a:custGeom>
              <a:avLst/>
              <a:gdLst/>
              <a:ahLst/>
              <a:cxnLst>
                <a:cxn ang="0">
                  <a:pos x="32" y="17"/>
                </a:cxn>
                <a:cxn ang="0">
                  <a:pos x="32" y="12"/>
                </a:cxn>
                <a:cxn ang="0">
                  <a:pos x="32" y="7"/>
                </a:cxn>
                <a:cxn ang="0">
                  <a:pos x="30" y="1"/>
                </a:cxn>
                <a:cxn ang="0">
                  <a:pos x="29" y="0"/>
                </a:cxn>
                <a:cxn ang="0">
                  <a:pos x="26" y="0"/>
                </a:cxn>
                <a:cxn ang="0">
                  <a:pos x="18" y="7"/>
                </a:cxn>
                <a:cxn ang="0">
                  <a:pos x="12" y="15"/>
                </a:cxn>
                <a:cxn ang="0">
                  <a:pos x="7" y="23"/>
                </a:cxn>
                <a:cxn ang="0">
                  <a:pos x="2" y="32"/>
                </a:cxn>
                <a:cxn ang="0">
                  <a:pos x="0" y="42"/>
                </a:cxn>
                <a:cxn ang="0">
                  <a:pos x="0" y="52"/>
                </a:cxn>
                <a:cxn ang="0">
                  <a:pos x="1" y="53"/>
                </a:cxn>
                <a:cxn ang="0">
                  <a:pos x="3" y="54"/>
                </a:cxn>
                <a:cxn ang="0">
                  <a:pos x="5" y="55"/>
                </a:cxn>
                <a:cxn ang="0">
                  <a:pos x="16" y="49"/>
                </a:cxn>
                <a:cxn ang="0">
                  <a:pos x="24" y="39"/>
                </a:cxn>
                <a:cxn ang="0">
                  <a:pos x="30" y="28"/>
                </a:cxn>
                <a:cxn ang="0">
                  <a:pos x="27" y="25"/>
                </a:cxn>
                <a:cxn ang="0">
                  <a:pos x="26" y="30"/>
                </a:cxn>
                <a:cxn ang="0">
                  <a:pos x="25" y="36"/>
                </a:cxn>
                <a:cxn ang="0">
                  <a:pos x="25" y="44"/>
                </a:cxn>
                <a:cxn ang="0">
                  <a:pos x="25" y="45"/>
                </a:cxn>
                <a:cxn ang="0">
                  <a:pos x="27" y="47"/>
                </a:cxn>
                <a:cxn ang="0">
                  <a:pos x="29" y="47"/>
                </a:cxn>
                <a:cxn ang="0">
                  <a:pos x="35" y="45"/>
                </a:cxn>
                <a:cxn ang="0">
                  <a:pos x="38" y="44"/>
                </a:cxn>
                <a:cxn ang="0">
                  <a:pos x="40" y="42"/>
                </a:cxn>
                <a:cxn ang="0">
                  <a:pos x="41" y="39"/>
                </a:cxn>
                <a:cxn ang="0">
                  <a:pos x="39" y="38"/>
                </a:cxn>
                <a:cxn ang="0">
                  <a:pos x="36" y="39"/>
                </a:cxn>
                <a:cxn ang="0">
                  <a:pos x="33" y="42"/>
                </a:cxn>
                <a:cxn ang="0">
                  <a:pos x="30" y="42"/>
                </a:cxn>
                <a:cxn ang="0">
                  <a:pos x="30" y="36"/>
                </a:cxn>
                <a:cxn ang="0">
                  <a:pos x="30" y="34"/>
                </a:cxn>
                <a:cxn ang="0">
                  <a:pos x="30" y="32"/>
                </a:cxn>
                <a:cxn ang="0">
                  <a:pos x="32" y="23"/>
                </a:cxn>
                <a:cxn ang="0">
                  <a:pos x="30" y="22"/>
                </a:cxn>
                <a:cxn ang="0">
                  <a:pos x="28" y="22"/>
                </a:cxn>
                <a:cxn ang="0">
                  <a:pos x="24" y="30"/>
                </a:cxn>
                <a:cxn ang="0">
                  <a:pos x="19" y="37"/>
                </a:cxn>
                <a:cxn ang="0">
                  <a:pos x="14" y="44"/>
                </a:cxn>
                <a:cxn ang="0">
                  <a:pos x="5" y="50"/>
                </a:cxn>
                <a:cxn ang="0">
                  <a:pos x="4" y="45"/>
                </a:cxn>
                <a:cxn ang="0">
                  <a:pos x="5" y="38"/>
                </a:cxn>
                <a:cxn ang="0">
                  <a:pos x="8" y="31"/>
                </a:cxn>
                <a:cxn ang="0">
                  <a:pos x="11" y="24"/>
                </a:cxn>
                <a:cxn ang="0">
                  <a:pos x="16" y="18"/>
                </a:cxn>
                <a:cxn ang="0">
                  <a:pos x="20" y="12"/>
                </a:cxn>
                <a:cxn ang="0">
                  <a:pos x="26" y="4"/>
                </a:cxn>
                <a:cxn ang="0">
                  <a:pos x="27" y="12"/>
                </a:cxn>
                <a:cxn ang="0">
                  <a:pos x="27" y="17"/>
                </a:cxn>
                <a:cxn ang="0">
                  <a:pos x="27" y="21"/>
                </a:cxn>
                <a:cxn ang="0">
                  <a:pos x="29" y="23"/>
                </a:cxn>
                <a:cxn ang="0">
                  <a:pos x="31" y="22"/>
                </a:cxn>
                <a:cxn ang="0">
                  <a:pos x="32" y="21"/>
                </a:cxn>
              </a:cxnLst>
              <a:rect l="0" t="0" r="r" b="b"/>
              <a:pathLst>
                <a:path w="41" h="55">
                  <a:moveTo>
                    <a:pt x="32" y="21"/>
                  </a:moveTo>
                  <a:lnTo>
                    <a:pt x="32" y="19"/>
                  </a:lnTo>
                  <a:lnTo>
                    <a:pt x="32" y="17"/>
                  </a:lnTo>
                  <a:lnTo>
                    <a:pt x="32" y="16"/>
                  </a:lnTo>
                  <a:lnTo>
                    <a:pt x="32" y="14"/>
                  </a:lnTo>
                  <a:lnTo>
                    <a:pt x="32" y="12"/>
                  </a:lnTo>
                  <a:lnTo>
                    <a:pt x="32" y="10"/>
                  </a:lnTo>
                  <a:lnTo>
                    <a:pt x="32" y="8"/>
                  </a:lnTo>
                  <a:lnTo>
                    <a:pt x="32" y="7"/>
                  </a:lnTo>
                  <a:lnTo>
                    <a:pt x="30" y="2"/>
                  </a:lnTo>
                  <a:lnTo>
                    <a:pt x="30" y="1"/>
                  </a:lnTo>
                  <a:lnTo>
                    <a:pt x="30" y="1"/>
                  </a:lnTo>
                  <a:lnTo>
                    <a:pt x="30" y="1"/>
                  </a:lnTo>
                  <a:lnTo>
                    <a:pt x="30" y="1"/>
                  </a:lnTo>
                  <a:lnTo>
                    <a:pt x="29" y="0"/>
                  </a:lnTo>
                  <a:lnTo>
                    <a:pt x="28" y="0"/>
                  </a:lnTo>
                  <a:lnTo>
                    <a:pt x="27" y="0"/>
                  </a:lnTo>
                  <a:lnTo>
                    <a:pt x="26" y="0"/>
                  </a:lnTo>
                  <a:lnTo>
                    <a:pt x="23" y="3"/>
                  </a:lnTo>
                  <a:lnTo>
                    <a:pt x="21" y="5"/>
                  </a:lnTo>
                  <a:lnTo>
                    <a:pt x="18" y="7"/>
                  </a:lnTo>
                  <a:lnTo>
                    <a:pt x="16" y="10"/>
                  </a:lnTo>
                  <a:lnTo>
                    <a:pt x="14" y="12"/>
                  </a:lnTo>
                  <a:lnTo>
                    <a:pt x="12" y="15"/>
                  </a:lnTo>
                  <a:lnTo>
                    <a:pt x="10" y="18"/>
                  </a:lnTo>
                  <a:lnTo>
                    <a:pt x="8" y="21"/>
                  </a:lnTo>
                  <a:lnTo>
                    <a:pt x="7" y="23"/>
                  </a:lnTo>
                  <a:lnTo>
                    <a:pt x="5" y="26"/>
                  </a:lnTo>
                  <a:lnTo>
                    <a:pt x="4" y="29"/>
                  </a:lnTo>
                  <a:lnTo>
                    <a:pt x="2" y="32"/>
                  </a:lnTo>
                  <a:lnTo>
                    <a:pt x="2" y="35"/>
                  </a:lnTo>
                  <a:lnTo>
                    <a:pt x="1" y="39"/>
                  </a:lnTo>
                  <a:lnTo>
                    <a:pt x="0" y="42"/>
                  </a:lnTo>
                  <a:lnTo>
                    <a:pt x="0" y="45"/>
                  </a:lnTo>
                  <a:lnTo>
                    <a:pt x="0" y="48"/>
                  </a:lnTo>
                  <a:lnTo>
                    <a:pt x="0" y="52"/>
                  </a:lnTo>
                  <a:lnTo>
                    <a:pt x="1" y="52"/>
                  </a:lnTo>
                  <a:lnTo>
                    <a:pt x="1" y="53"/>
                  </a:lnTo>
                  <a:lnTo>
                    <a:pt x="1" y="53"/>
                  </a:lnTo>
                  <a:lnTo>
                    <a:pt x="1" y="53"/>
                  </a:lnTo>
                  <a:lnTo>
                    <a:pt x="2" y="54"/>
                  </a:lnTo>
                  <a:lnTo>
                    <a:pt x="3" y="54"/>
                  </a:lnTo>
                  <a:lnTo>
                    <a:pt x="4" y="55"/>
                  </a:lnTo>
                  <a:lnTo>
                    <a:pt x="4" y="55"/>
                  </a:lnTo>
                  <a:lnTo>
                    <a:pt x="5" y="55"/>
                  </a:lnTo>
                  <a:lnTo>
                    <a:pt x="8" y="53"/>
                  </a:lnTo>
                  <a:lnTo>
                    <a:pt x="12" y="51"/>
                  </a:lnTo>
                  <a:lnTo>
                    <a:pt x="16" y="49"/>
                  </a:lnTo>
                  <a:lnTo>
                    <a:pt x="19" y="46"/>
                  </a:lnTo>
                  <a:lnTo>
                    <a:pt x="21" y="42"/>
                  </a:lnTo>
                  <a:lnTo>
                    <a:pt x="24" y="39"/>
                  </a:lnTo>
                  <a:lnTo>
                    <a:pt x="26" y="35"/>
                  </a:lnTo>
                  <a:lnTo>
                    <a:pt x="28" y="32"/>
                  </a:lnTo>
                  <a:lnTo>
                    <a:pt x="30" y="28"/>
                  </a:lnTo>
                  <a:lnTo>
                    <a:pt x="32" y="25"/>
                  </a:lnTo>
                  <a:lnTo>
                    <a:pt x="27" y="24"/>
                  </a:lnTo>
                  <a:lnTo>
                    <a:pt x="27" y="25"/>
                  </a:lnTo>
                  <a:lnTo>
                    <a:pt x="27" y="27"/>
                  </a:lnTo>
                  <a:lnTo>
                    <a:pt x="26" y="28"/>
                  </a:lnTo>
                  <a:lnTo>
                    <a:pt x="26" y="30"/>
                  </a:lnTo>
                  <a:lnTo>
                    <a:pt x="26" y="32"/>
                  </a:lnTo>
                  <a:lnTo>
                    <a:pt x="25" y="34"/>
                  </a:lnTo>
                  <a:lnTo>
                    <a:pt x="25" y="36"/>
                  </a:lnTo>
                  <a:lnTo>
                    <a:pt x="25" y="38"/>
                  </a:lnTo>
                  <a:lnTo>
                    <a:pt x="25" y="40"/>
                  </a:lnTo>
                  <a:lnTo>
                    <a:pt x="25" y="44"/>
                  </a:lnTo>
                  <a:lnTo>
                    <a:pt x="25" y="44"/>
                  </a:lnTo>
                  <a:lnTo>
                    <a:pt x="25" y="45"/>
                  </a:lnTo>
                  <a:lnTo>
                    <a:pt x="25" y="45"/>
                  </a:lnTo>
                  <a:lnTo>
                    <a:pt x="26" y="45"/>
                  </a:lnTo>
                  <a:lnTo>
                    <a:pt x="27" y="46"/>
                  </a:lnTo>
                  <a:lnTo>
                    <a:pt x="27" y="47"/>
                  </a:lnTo>
                  <a:lnTo>
                    <a:pt x="27" y="47"/>
                  </a:lnTo>
                  <a:lnTo>
                    <a:pt x="28" y="47"/>
                  </a:lnTo>
                  <a:lnTo>
                    <a:pt x="29" y="47"/>
                  </a:lnTo>
                  <a:lnTo>
                    <a:pt x="33" y="47"/>
                  </a:lnTo>
                  <a:lnTo>
                    <a:pt x="34" y="46"/>
                  </a:lnTo>
                  <a:lnTo>
                    <a:pt x="35" y="45"/>
                  </a:lnTo>
                  <a:lnTo>
                    <a:pt x="36" y="45"/>
                  </a:lnTo>
                  <a:lnTo>
                    <a:pt x="37" y="45"/>
                  </a:lnTo>
                  <a:lnTo>
                    <a:pt x="38" y="44"/>
                  </a:lnTo>
                  <a:lnTo>
                    <a:pt x="39" y="43"/>
                  </a:lnTo>
                  <a:lnTo>
                    <a:pt x="39" y="42"/>
                  </a:lnTo>
                  <a:lnTo>
                    <a:pt x="40" y="42"/>
                  </a:lnTo>
                  <a:lnTo>
                    <a:pt x="41" y="41"/>
                  </a:lnTo>
                  <a:lnTo>
                    <a:pt x="41" y="40"/>
                  </a:lnTo>
                  <a:lnTo>
                    <a:pt x="41" y="39"/>
                  </a:lnTo>
                  <a:lnTo>
                    <a:pt x="41" y="39"/>
                  </a:lnTo>
                  <a:lnTo>
                    <a:pt x="40" y="38"/>
                  </a:lnTo>
                  <a:lnTo>
                    <a:pt x="39" y="38"/>
                  </a:lnTo>
                  <a:lnTo>
                    <a:pt x="38" y="38"/>
                  </a:lnTo>
                  <a:lnTo>
                    <a:pt x="37" y="38"/>
                  </a:lnTo>
                  <a:lnTo>
                    <a:pt x="36" y="39"/>
                  </a:lnTo>
                  <a:lnTo>
                    <a:pt x="36" y="40"/>
                  </a:lnTo>
                  <a:lnTo>
                    <a:pt x="34" y="41"/>
                  </a:lnTo>
                  <a:lnTo>
                    <a:pt x="33" y="42"/>
                  </a:lnTo>
                  <a:lnTo>
                    <a:pt x="28" y="43"/>
                  </a:lnTo>
                  <a:lnTo>
                    <a:pt x="30" y="44"/>
                  </a:lnTo>
                  <a:lnTo>
                    <a:pt x="30" y="42"/>
                  </a:lnTo>
                  <a:lnTo>
                    <a:pt x="30" y="44"/>
                  </a:lnTo>
                  <a:lnTo>
                    <a:pt x="30" y="37"/>
                  </a:lnTo>
                  <a:lnTo>
                    <a:pt x="30" y="36"/>
                  </a:lnTo>
                  <a:lnTo>
                    <a:pt x="30" y="36"/>
                  </a:lnTo>
                  <a:lnTo>
                    <a:pt x="30" y="35"/>
                  </a:lnTo>
                  <a:lnTo>
                    <a:pt x="30" y="34"/>
                  </a:lnTo>
                  <a:lnTo>
                    <a:pt x="30" y="34"/>
                  </a:lnTo>
                  <a:lnTo>
                    <a:pt x="30" y="33"/>
                  </a:lnTo>
                  <a:lnTo>
                    <a:pt x="30" y="32"/>
                  </a:lnTo>
                  <a:lnTo>
                    <a:pt x="30" y="32"/>
                  </a:lnTo>
                  <a:lnTo>
                    <a:pt x="32" y="23"/>
                  </a:lnTo>
                  <a:lnTo>
                    <a:pt x="32" y="23"/>
                  </a:lnTo>
                  <a:lnTo>
                    <a:pt x="32" y="22"/>
                  </a:lnTo>
                  <a:lnTo>
                    <a:pt x="31" y="22"/>
                  </a:lnTo>
                  <a:lnTo>
                    <a:pt x="30" y="22"/>
                  </a:lnTo>
                  <a:lnTo>
                    <a:pt x="30" y="21"/>
                  </a:lnTo>
                  <a:lnTo>
                    <a:pt x="29" y="22"/>
                  </a:lnTo>
                  <a:lnTo>
                    <a:pt x="28" y="22"/>
                  </a:lnTo>
                  <a:lnTo>
                    <a:pt x="27" y="22"/>
                  </a:lnTo>
                  <a:lnTo>
                    <a:pt x="25" y="28"/>
                  </a:lnTo>
                  <a:lnTo>
                    <a:pt x="24" y="30"/>
                  </a:lnTo>
                  <a:lnTo>
                    <a:pt x="23" y="33"/>
                  </a:lnTo>
                  <a:lnTo>
                    <a:pt x="21" y="35"/>
                  </a:lnTo>
                  <a:lnTo>
                    <a:pt x="19" y="37"/>
                  </a:lnTo>
                  <a:lnTo>
                    <a:pt x="17" y="40"/>
                  </a:lnTo>
                  <a:lnTo>
                    <a:pt x="16" y="42"/>
                  </a:lnTo>
                  <a:lnTo>
                    <a:pt x="14" y="44"/>
                  </a:lnTo>
                  <a:lnTo>
                    <a:pt x="12" y="46"/>
                  </a:lnTo>
                  <a:lnTo>
                    <a:pt x="3" y="50"/>
                  </a:lnTo>
                  <a:lnTo>
                    <a:pt x="5" y="50"/>
                  </a:lnTo>
                  <a:lnTo>
                    <a:pt x="5" y="50"/>
                  </a:lnTo>
                  <a:lnTo>
                    <a:pt x="5" y="51"/>
                  </a:lnTo>
                  <a:lnTo>
                    <a:pt x="4" y="45"/>
                  </a:lnTo>
                  <a:lnTo>
                    <a:pt x="5" y="42"/>
                  </a:lnTo>
                  <a:lnTo>
                    <a:pt x="5" y="40"/>
                  </a:lnTo>
                  <a:lnTo>
                    <a:pt x="5" y="38"/>
                  </a:lnTo>
                  <a:lnTo>
                    <a:pt x="6" y="35"/>
                  </a:lnTo>
                  <a:lnTo>
                    <a:pt x="7" y="33"/>
                  </a:lnTo>
                  <a:lnTo>
                    <a:pt x="8" y="31"/>
                  </a:lnTo>
                  <a:lnTo>
                    <a:pt x="9" y="29"/>
                  </a:lnTo>
                  <a:lnTo>
                    <a:pt x="11" y="27"/>
                  </a:lnTo>
                  <a:lnTo>
                    <a:pt x="11" y="24"/>
                  </a:lnTo>
                  <a:lnTo>
                    <a:pt x="13" y="22"/>
                  </a:lnTo>
                  <a:lnTo>
                    <a:pt x="14" y="20"/>
                  </a:lnTo>
                  <a:lnTo>
                    <a:pt x="16" y="18"/>
                  </a:lnTo>
                  <a:lnTo>
                    <a:pt x="17" y="17"/>
                  </a:lnTo>
                  <a:lnTo>
                    <a:pt x="19" y="14"/>
                  </a:lnTo>
                  <a:lnTo>
                    <a:pt x="20" y="12"/>
                  </a:lnTo>
                  <a:lnTo>
                    <a:pt x="22" y="11"/>
                  </a:lnTo>
                  <a:lnTo>
                    <a:pt x="29" y="4"/>
                  </a:lnTo>
                  <a:lnTo>
                    <a:pt x="26" y="4"/>
                  </a:lnTo>
                  <a:lnTo>
                    <a:pt x="27" y="10"/>
                  </a:lnTo>
                  <a:lnTo>
                    <a:pt x="27" y="11"/>
                  </a:lnTo>
                  <a:lnTo>
                    <a:pt x="27" y="12"/>
                  </a:lnTo>
                  <a:lnTo>
                    <a:pt x="27" y="14"/>
                  </a:lnTo>
                  <a:lnTo>
                    <a:pt x="27" y="15"/>
                  </a:lnTo>
                  <a:lnTo>
                    <a:pt x="27" y="17"/>
                  </a:lnTo>
                  <a:lnTo>
                    <a:pt x="27" y="18"/>
                  </a:lnTo>
                  <a:lnTo>
                    <a:pt x="27" y="19"/>
                  </a:lnTo>
                  <a:lnTo>
                    <a:pt x="27" y="21"/>
                  </a:lnTo>
                  <a:lnTo>
                    <a:pt x="27" y="22"/>
                  </a:lnTo>
                  <a:lnTo>
                    <a:pt x="28" y="22"/>
                  </a:lnTo>
                  <a:lnTo>
                    <a:pt x="29" y="23"/>
                  </a:lnTo>
                  <a:lnTo>
                    <a:pt x="30" y="23"/>
                  </a:lnTo>
                  <a:lnTo>
                    <a:pt x="31" y="23"/>
                  </a:lnTo>
                  <a:lnTo>
                    <a:pt x="31" y="22"/>
                  </a:lnTo>
                  <a:lnTo>
                    <a:pt x="32" y="22"/>
                  </a:lnTo>
                  <a:lnTo>
                    <a:pt x="32" y="21"/>
                  </a:lnTo>
                  <a:lnTo>
                    <a:pt x="32" y="21"/>
                  </a:lnTo>
                  <a:close/>
                </a:path>
              </a:pathLst>
            </a:custGeom>
            <a:solidFill>
              <a:srgbClr val="FFFFFF"/>
            </a:solidFill>
            <a:ln w="9525">
              <a:noFill/>
              <a:round/>
              <a:headEnd/>
              <a:tailEnd/>
            </a:ln>
          </p:spPr>
          <p:txBody>
            <a:bodyPr/>
            <a:lstStyle/>
            <a:p>
              <a:endParaRPr lang="ru-RU"/>
            </a:p>
          </p:txBody>
        </p:sp>
        <p:sp>
          <p:nvSpPr>
            <p:cNvPr id="89" name="Freeform 312"/>
            <p:cNvSpPr>
              <a:spLocks/>
            </p:cNvSpPr>
            <p:nvPr/>
          </p:nvSpPr>
          <p:spPr bwMode="auto">
            <a:xfrm>
              <a:off x="866" y="2048"/>
              <a:ext cx="19" cy="21"/>
            </a:xfrm>
            <a:custGeom>
              <a:avLst/>
              <a:gdLst/>
              <a:ahLst/>
              <a:cxnLst>
                <a:cxn ang="0">
                  <a:pos x="1" y="5"/>
                </a:cxn>
                <a:cxn ang="0">
                  <a:pos x="1" y="5"/>
                </a:cxn>
                <a:cxn ang="0">
                  <a:pos x="8" y="7"/>
                </a:cxn>
                <a:cxn ang="0">
                  <a:pos x="8" y="8"/>
                </a:cxn>
                <a:cxn ang="0">
                  <a:pos x="9" y="8"/>
                </a:cxn>
                <a:cxn ang="0">
                  <a:pos x="9" y="10"/>
                </a:cxn>
                <a:cxn ang="0">
                  <a:pos x="9" y="13"/>
                </a:cxn>
                <a:cxn ang="0">
                  <a:pos x="9" y="12"/>
                </a:cxn>
                <a:cxn ang="0">
                  <a:pos x="7" y="13"/>
                </a:cxn>
                <a:cxn ang="0">
                  <a:pos x="6" y="14"/>
                </a:cxn>
                <a:cxn ang="0">
                  <a:pos x="4" y="15"/>
                </a:cxn>
                <a:cxn ang="0">
                  <a:pos x="3" y="16"/>
                </a:cxn>
                <a:cxn ang="0">
                  <a:pos x="2" y="21"/>
                </a:cxn>
                <a:cxn ang="0">
                  <a:pos x="5" y="20"/>
                </a:cxn>
                <a:cxn ang="0">
                  <a:pos x="8" y="19"/>
                </a:cxn>
                <a:cxn ang="0">
                  <a:pos x="11" y="19"/>
                </a:cxn>
                <a:cxn ang="0">
                  <a:pos x="14" y="20"/>
                </a:cxn>
                <a:cxn ang="0">
                  <a:pos x="16" y="21"/>
                </a:cxn>
                <a:cxn ang="0">
                  <a:pos x="18" y="21"/>
                </a:cxn>
                <a:cxn ang="0">
                  <a:pos x="19" y="19"/>
                </a:cxn>
                <a:cxn ang="0">
                  <a:pos x="18" y="17"/>
                </a:cxn>
                <a:cxn ang="0">
                  <a:pos x="16" y="16"/>
                </a:cxn>
                <a:cxn ang="0">
                  <a:pos x="13" y="14"/>
                </a:cxn>
                <a:cxn ang="0">
                  <a:pos x="10" y="14"/>
                </a:cxn>
                <a:cxn ang="0">
                  <a:pos x="7" y="17"/>
                </a:cxn>
                <a:cxn ang="0">
                  <a:pos x="0" y="17"/>
                </a:cxn>
                <a:cxn ang="0">
                  <a:pos x="6" y="20"/>
                </a:cxn>
                <a:cxn ang="0">
                  <a:pos x="7" y="19"/>
                </a:cxn>
                <a:cxn ang="0">
                  <a:pos x="9" y="18"/>
                </a:cxn>
                <a:cxn ang="0">
                  <a:pos x="10" y="17"/>
                </a:cxn>
                <a:cxn ang="0">
                  <a:pos x="11" y="16"/>
                </a:cxn>
                <a:cxn ang="0">
                  <a:pos x="13" y="13"/>
                </a:cxn>
                <a:cxn ang="0">
                  <a:pos x="14" y="13"/>
                </a:cxn>
                <a:cxn ang="0">
                  <a:pos x="13" y="9"/>
                </a:cxn>
                <a:cxn ang="0">
                  <a:pos x="13" y="6"/>
                </a:cxn>
                <a:cxn ang="0">
                  <a:pos x="13" y="5"/>
                </a:cxn>
                <a:cxn ang="0">
                  <a:pos x="12" y="5"/>
                </a:cxn>
                <a:cxn ang="0">
                  <a:pos x="11" y="4"/>
                </a:cxn>
                <a:cxn ang="0">
                  <a:pos x="2" y="2"/>
                </a:cxn>
                <a:cxn ang="0">
                  <a:pos x="3" y="1"/>
                </a:cxn>
                <a:cxn ang="0">
                  <a:pos x="2" y="0"/>
                </a:cxn>
                <a:cxn ang="0">
                  <a:pos x="1" y="1"/>
                </a:cxn>
                <a:cxn ang="0">
                  <a:pos x="0" y="2"/>
                </a:cxn>
                <a:cxn ang="0">
                  <a:pos x="1" y="4"/>
                </a:cxn>
                <a:cxn ang="0">
                  <a:pos x="1" y="4"/>
                </a:cxn>
              </a:cxnLst>
              <a:rect l="0" t="0" r="r" b="b"/>
              <a:pathLst>
                <a:path w="19" h="21">
                  <a:moveTo>
                    <a:pt x="1" y="4"/>
                  </a:moveTo>
                  <a:lnTo>
                    <a:pt x="1" y="5"/>
                  </a:lnTo>
                  <a:lnTo>
                    <a:pt x="1" y="5"/>
                  </a:lnTo>
                  <a:lnTo>
                    <a:pt x="1" y="5"/>
                  </a:lnTo>
                  <a:lnTo>
                    <a:pt x="1" y="5"/>
                  </a:lnTo>
                  <a:lnTo>
                    <a:pt x="8" y="7"/>
                  </a:lnTo>
                  <a:lnTo>
                    <a:pt x="7" y="7"/>
                  </a:lnTo>
                  <a:lnTo>
                    <a:pt x="8" y="8"/>
                  </a:lnTo>
                  <a:lnTo>
                    <a:pt x="8" y="8"/>
                  </a:lnTo>
                  <a:lnTo>
                    <a:pt x="9" y="8"/>
                  </a:lnTo>
                  <a:lnTo>
                    <a:pt x="8" y="7"/>
                  </a:lnTo>
                  <a:lnTo>
                    <a:pt x="9" y="10"/>
                  </a:lnTo>
                  <a:lnTo>
                    <a:pt x="9" y="10"/>
                  </a:lnTo>
                  <a:lnTo>
                    <a:pt x="9" y="13"/>
                  </a:lnTo>
                  <a:lnTo>
                    <a:pt x="9" y="11"/>
                  </a:lnTo>
                  <a:lnTo>
                    <a:pt x="9" y="12"/>
                  </a:lnTo>
                  <a:lnTo>
                    <a:pt x="8" y="13"/>
                  </a:lnTo>
                  <a:lnTo>
                    <a:pt x="7" y="13"/>
                  </a:lnTo>
                  <a:lnTo>
                    <a:pt x="7" y="13"/>
                  </a:lnTo>
                  <a:lnTo>
                    <a:pt x="6" y="14"/>
                  </a:lnTo>
                  <a:lnTo>
                    <a:pt x="5" y="15"/>
                  </a:lnTo>
                  <a:lnTo>
                    <a:pt x="4" y="15"/>
                  </a:lnTo>
                  <a:lnTo>
                    <a:pt x="4" y="16"/>
                  </a:lnTo>
                  <a:lnTo>
                    <a:pt x="3" y="16"/>
                  </a:lnTo>
                  <a:lnTo>
                    <a:pt x="0" y="16"/>
                  </a:lnTo>
                  <a:lnTo>
                    <a:pt x="2" y="21"/>
                  </a:lnTo>
                  <a:lnTo>
                    <a:pt x="3" y="20"/>
                  </a:lnTo>
                  <a:lnTo>
                    <a:pt x="5" y="20"/>
                  </a:lnTo>
                  <a:lnTo>
                    <a:pt x="6" y="19"/>
                  </a:lnTo>
                  <a:lnTo>
                    <a:pt x="8" y="19"/>
                  </a:lnTo>
                  <a:lnTo>
                    <a:pt x="9" y="19"/>
                  </a:lnTo>
                  <a:lnTo>
                    <a:pt x="11" y="19"/>
                  </a:lnTo>
                  <a:lnTo>
                    <a:pt x="13" y="19"/>
                  </a:lnTo>
                  <a:lnTo>
                    <a:pt x="14" y="20"/>
                  </a:lnTo>
                  <a:lnTo>
                    <a:pt x="15" y="21"/>
                  </a:lnTo>
                  <a:lnTo>
                    <a:pt x="16" y="21"/>
                  </a:lnTo>
                  <a:lnTo>
                    <a:pt x="17" y="21"/>
                  </a:lnTo>
                  <a:lnTo>
                    <a:pt x="18" y="21"/>
                  </a:lnTo>
                  <a:lnTo>
                    <a:pt x="19" y="20"/>
                  </a:lnTo>
                  <a:lnTo>
                    <a:pt x="19" y="19"/>
                  </a:lnTo>
                  <a:lnTo>
                    <a:pt x="19" y="18"/>
                  </a:lnTo>
                  <a:lnTo>
                    <a:pt x="18" y="17"/>
                  </a:lnTo>
                  <a:lnTo>
                    <a:pt x="17" y="16"/>
                  </a:lnTo>
                  <a:lnTo>
                    <a:pt x="16" y="16"/>
                  </a:lnTo>
                  <a:lnTo>
                    <a:pt x="15" y="15"/>
                  </a:lnTo>
                  <a:lnTo>
                    <a:pt x="13" y="14"/>
                  </a:lnTo>
                  <a:lnTo>
                    <a:pt x="12" y="14"/>
                  </a:lnTo>
                  <a:lnTo>
                    <a:pt x="10" y="14"/>
                  </a:lnTo>
                  <a:lnTo>
                    <a:pt x="8" y="15"/>
                  </a:lnTo>
                  <a:lnTo>
                    <a:pt x="7" y="17"/>
                  </a:lnTo>
                  <a:lnTo>
                    <a:pt x="5" y="19"/>
                  </a:lnTo>
                  <a:lnTo>
                    <a:pt x="0" y="17"/>
                  </a:lnTo>
                  <a:lnTo>
                    <a:pt x="1" y="16"/>
                  </a:lnTo>
                  <a:lnTo>
                    <a:pt x="6" y="20"/>
                  </a:lnTo>
                  <a:lnTo>
                    <a:pt x="7" y="19"/>
                  </a:lnTo>
                  <a:lnTo>
                    <a:pt x="7" y="19"/>
                  </a:lnTo>
                  <a:lnTo>
                    <a:pt x="8" y="18"/>
                  </a:lnTo>
                  <a:lnTo>
                    <a:pt x="9" y="18"/>
                  </a:lnTo>
                  <a:lnTo>
                    <a:pt x="10" y="17"/>
                  </a:lnTo>
                  <a:lnTo>
                    <a:pt x="10" y="17"/>
                  </a:lnTo>
                  <a:lnTo>
                    <a:pt x="11" y="16"/>
                  </a:lnTo>
                  <a:lnTo>
                    <a:pt x="11" y="16"/>
                  </a:lnTo>
                  <a:lnTo>
                    <a:pt x="13" y="13"/>
                  </a:lnTo>
                  <a:lnTo>
                    <a:pt x="13" y="13"/>
                  </a:lnTo>
                  <a:lnTo>
                    <a:pt x="14" y="13"/>
                  </a:lnTo>
                  <a:lnTo>
                    <a:pt x="14" y="13"/>
                  </a:lnTo>
                  <a:lnTo>
                    <a:pt x="14" y="12"/>
                  </a:lnTo>
                  <a:lnTo>
                    <a:pt x="13" y="9"/>
                  </a:lnTo>
                  <a:lnTo>
                    <a:pt x="13" y="9"/>
                  </a:lnTo>
                  <a:lnTo>
                    <a:pt x="13" y="6"/>
                  </a:lnTo>
                  <a:lnTo>
                    <a:pt x="13" y="5"/>
                  </a:lnTo>
                  <a:lnTo>
                    <a:pt x="13" y="5"/>
                  </a:lnTo>
                  <a:lnTo>
                    <a:pt x="12" y="5"/>
                  </a:lnTo>
                  <a:lnTo>
                    <a:pt x="12" y="5"/>
                  </a:lnTo>
                  <a:lnTo>
                    <a:pt x="11" y="4"/>
                  </a:lnTo>
                  <a:lnTo>
                    <a:pt x="11" y="4"/>
                  </a:lnTo>
                  <a:lnTo>
                    <a:pt x="2" y="2"/>
                  </a:lnTo>
                  <a:lnTo>
                    <a:pt x="2" y="2"/>
                  </a:lnTo>
                  <a:lnTo>
                    <a:pt x="3" y="1"/>
                  </a:lnTo>
                  <a:lnTo>
                    <a:pt x="3" y="1"/>
                  </a:lnTo>
                  <a:lnTo>
                    <a:pt x="3" y="0"/>
                  </a:lnTo>
                  <a:lnTo>
                    <a:pt x="2" y="0"/>
                  </a:lnTo>
                  <a:lnTo>
                    <a:pt x="1" y="0"/>
                  </a:lnTo>
                  <a:lnTo>
                    <a:pt x="1" y="1"/>
                  </a:lnTo>
                  <a:lnTo>
                    <a:pt x="0" y="2"/>
                  </a:lnTo>
                  <a:lnTo>
                    <a:pt x="0" y="2"/>
                  </a:lnTo>
                  <a:lnTo>
                    <a:pt x="0" y="3"/>
                  </a:lnTo>
                  <a:lnTo>
                    <a:pt x="1" y="4"/>
                  </a:lnTo>
                  <a:lnTo>
                    <a:pt x="1" y="5"/>
                  </a:lnTo>
                  <a:lnTo>
                    <a:pt x="1" y="4"/>
                  </a:lnTo>
                  <a:close/>
                </a:path>
              </a:pathLst>
            </a:custGeom>
            <a:solidFill>
              <a:srgbClr val="FFFFFF"/>
            </a:solidFill>
            <a:ln w="9525">
              <a:noFill/>
              <a:round/>
              <a:headEnd/>
              <a:tailEnd/>
            </a:ln>
          </p:spPr>
          <p:txBody>
            <a:bodyPr/>
            <a:lstStyle/>
            <a:p>
              <a:endParaRPr lang="ru-RU"/>
            </a:p>
          </p:txBody>
        </p:sp>
        <p:sp>
          <p:nvSpPr>
            <p:cNvPr id="90" name="Freeform 313"/>
            <p:cNvSpPr>
              <a:spLocks/>
            </p:cNvSpPr>
            <p:nvPr/>
          </p:nvSpPr>
          <p:spPr bwMode="auto">
            <a:xfrm>
              <a:off x="914" y="2084"/>
              <a:ext cx="37" cy="4"/>
            </a:xfrm>
            <a:custGeom>
              <a:avLst/>
              <a:gdLst/>
              <a:ahLst/>
              <a:cxnLst>
                <a:cxn ang="0">
                  <a:pos x="2" y="4"/>
                </a:cxn>
                <a:cxn ang="0">
                  <a:pos x="4" y="4"/>
                </a:cxn>
                <a:cxn ang="0">
                  <a:pos x="6" y="4"/>
                </a:cxn>
                <a:cxn ang="0">
                  <a:pos x="8" y="4"/>
                </a:cxn>
                <a:cxn ang="0">
                  <a:pos x="10" y="4"/>
                </a:cxn>
                <a:cxn ang="0">
                  <a:pos x="12" y="4"/>
                </a:cxn>
                <a:cxn ang="0">
                  <a:pos x="14" y="4"/>
                </a:cxn>
                <a:cxn ang="0">
                  <a:pos x="16" y="4"/>
                </a:cxn>
                <a:cxn ang="0">
                  <a:pos x="18" y="4"/>
                </a:cxn>
                <a:cxn ang="0">
                  <a:pos x="20" y="4"/>
                </a:cxn>
                <a:cxn ang="0">
                  <a:pos x="22" y="4"/>
                </a:cxn>
                <a:cxn ang="0">
                  <a:pos x="24" y="4"/>
                </a:cxn>
                <a:cxn ang="0">
                  <a:pos x="26" y="4"/>
                </a:cxn>
                <a:cxn ang="0">
                  <a:pos x="28" y="4"/>
                </a:cxn>
                <a:cxn ang="0">
                  <a:pos x="30" y="4"/>
                </a:cxn>
                <a:cxn ang="0">
                  <a:pos x="32" y="4"/>
                </a:cxn>
                <a:cxn ang="0">
                  <a:pos x="34" y="4"/>
                </a:cxn>
                <a:cxn ang="0">
                  <a:pos x="35" y="4"/>
                </a:cxn>
                <a:cxn ang="0">
                  <a:pos x="36" y="3"/>
                </a:cxn>
                <a:cxn ang="0">
                  <a:pos x="37" y="3"/>
                </a:cxn>
                <a:cxn ang="0">
                  <a:pos x="37" y="2"/>
                </a:cxn>
                <a:cxn ang="0">
                  <a:pos x="37" y="1"/>
                </a:cxn>
                <a:cxn ang="0">
                  <a:pos x="36" y="0"/>
                </a:cxn>
                <a:cxn ang="0">
                  <a:pos x="35" y="0"/>
                </a:cxn>
                <a:cxn ang="0">
                  <a:pos x="34" y="0"/>
                </a:cxn>
                <a:cxn ang="0">
                  <a:pos x="32" y="0"/>
                </a:cxn>
                <a:cxn ang="0">
                  <a:pos x="30" y="0"/>
                </a:cxn>
                <a:cxn ang="0">
                  <a:pos x="28" y="0"/>
                </a:cxn>
                <a:cxn ang="0">
                  <a:pos x="26" y="0"/>
                </a:cxn>
                <a:cxn ang="0">
                  <a:pos x="24" y="0"/>
                </a:cxn>
                <a:cxn ang="0">
                  <a:pos x="22" y="0"/>
                </a:cxn>
                <a:cxn ang="0">
                  <a:pos x="20" y="0"/>
                </a:cxn>
                <a:cxn ang="0">
                  <a:pos x="18" y="0"/>
                </a:cxn>
                <a:cxn ang="0">
                  <a:pos x="16" y="0"/>
                </a:cxn>
                <a:cxn ang="0">
                  <a:pos x="14" y="0"/>
                </a:cxn>
                <a:cxn ang="0">
                  <a:pos x="12" y="0"/>
                </a:cxn>
                <a:cxn ang="0">
                  <a:pos x="10" y="0"/>
                </a:cxn>
                <a:cxn ang="0">
                  <a:pos x="8" y="0"/>
                </a:cxn>
                <a:cxn ang="0">
                  <a:pos x="6" y="0"/>
                </a:cxn>
                <a:cxn ang="0">
                  <a:pos x="4" y="0"/>
                </a:cxn>
                <a:cxn ang="0">
                  <a:pos x="2" y="0"/>
                </a:cxn>
                <a:cxn ang="0">
                  <a:pos x="1" y="0"/>
                </a:cxn>
                <a:cxn ang="0">
                  <a:pos x="0" y="0"/>
                </a:cxn>
                <a:cxn ang="0">
                  <a:pos x="0" y="1"/>
                </a:cxn>
                <a:cxn ang="0">
                  <a:pos x="0" y="2"/>
                </a:cxn>
                <a:cxn ang="0">
                  <a:pos x="0" y="3"/>
                </a:cxn>
                <a:cxn ang="0">
                  <a:pos x="0" y="3"/>
                </a:cxn>
                <a:cxn ang="0">
                  <a:pos x="1" y="4"/>
                </a:cxn>
                <a:cxn ang="0">
                  <a:pos x="2" y="4"/>
                </a:cxn>
                <a:cxn ang="0">
                  <a:pos x="2" y="4"/>
                </a:cxn>
              </a:cxnLst>
              <a:rect l="0" t="0" r="r" b="b"/>
              <a:pathLst>
                <a:path w="37" h="4">
                  <a:moveTo>
                    <a:pt x="2" y="4"/>
                  </a:moveTo>
                  <a:lnTo>
                    <a:pt x="4" y="4"/>
                  </a:lnTo>
                  <a:lnTo>
                    <a:pt x="6" y="4"/>
                  </a:lnTo>
                  <a:lnTo>
                    <a:pt x="8" y="4"/>
                  </a:lnTo>
                  <a:lnTo>
                    <a:pt x="10" y="4"/>
                  </a:lnTo>
                  <a:lnTo>
                    <a:pt x="12" y="4"/>
                  </a:lnTo>
                  <a:lnTo>
                    <a:pt x="14" y="4"/>
                  </a:lnTo>
                  <a:lnTo>
                    <a:pt x="16" y="4"/>
                  </a:lnTo>
                  <a:lnTo>
                    <a:pt x="18" y="4"/>
                  </a:lnTo>
                  <a:lnTo>
                    <a:pt x="20" y="4"/>
                  </a:lnTo>
                  <a:lnTo>
                    <a:pt x="22" y="4"/>
                  </a:lnTo>
                  <a:lnTo>
                    <a:pt x="24" y="4"/>
                  </a:lnTo>
                  <a:lnTo>
                    <a:pt x="26" y="4"/>
                  </a:lnTo>
                  <a:lnTo>
                    <a:pt x="28" y="4"/>
                  </a:lnTo>
                  <a:lnTo>
                    <a:pt x="30" y="4"/>
                  </a:lnTo>
                  <a:lnTo>
                    <a:pt x="32" y="4"/>
                  </a:lnTo>
                  <a:lnTo>
                    <a:pt x="34" y="4"/>
                  </a:lnTo>
                  <a:lnTo>
                    <a:pt x="35" y="4"/>
                  </a:lnTo>
                  <a:lnTo>
                    <a:pt x="36" y="3"/>
                  </a:lnTo>
                  <a:lnTo>
                    <a:pt x="37" y="3"/>
                  </a:lnTo>
                  <a:lnTo>
                    <a:pt x="37" y="2"/>
                  </a:lnTo>
                  <a:lnTo>
                    <a:pt x="37" y="1"/>
                  </a:lnTo>
                  <a:lnTo>
                    <a:pt x="36" y="0"/>
                  </a:lnTo>
                  <a:lnTo>
                    <a:pt x="35" y="0"/>
                  </a:lnTo>
                  <a:lnTo>
                    <a:pt x="34" y="0"/>
                  </a:lnTo>
                  <a:lnTo>
                    <a:pt x="32" y="0"/>
                  </a:lnTo>
                  <a:lnTo>
                    <a:pt x="30" y="0"/>
                  </a:lnTo>
                  <a:lnTo>
                    <a:pt x="28" y="0"/>
                  </a:lnTo>
                  <a:lnTo>
                    <a:pt x="26" y="0"/>
                  </a:lnTo>
                  <a:lnTo>
                    <a:pt x="24" y="0"/>
                  </a:lnTo>
                  <a:lnTo>
                    <a:pt x="22" y="0"/>
                  </a:lnTo>
                  <a:lnTo>
                    <a:pt x="20" y="0"/>
                  </a:lnTo>
                  <a:lnTo>
                    <a:pt x="18" y="0"/>
                  </a:lnTo>
                  <a:lnTo>
                    <a:pt x="16" y="0"/>
                  </a:lnTo>
                  <a:lnTo>
                    <a:pt x="14" y="0"/>
                  </a:lnTo>
                  <a:lnTo>
                    <a:pt x="12" y="0"/>
                  </a:lnTo>
                  <a:lnTo>
                    <a:pt x="10" y="0"/>
                  </a:lnTo>
                  <a:lnTo>
                    <a:pt x="8" y="0"/>
                  </a:lnTo>
                  <a:lnTo>
                    <a:pt x="6" y="0"/>
                  </a:lnTo>
                  <a:lnTo>
                    <a:pt x="4" y="0"/>
                  </a:lnTo>
                  <a:lnTo>
                    <a:pt x="2" y="0"/>
                  </a:lnTo>
                  <a:lnTo>
                    <a:pt x="1" y="0"/>
                  </a:lnTo>
                  <a:lnTo>
                    <a:pt x="0" y="0"/>
                  </a:lnTo>
                  <a:lnTo>
                    <a:pt x="0" y="1"/>
                  </a:lnTo>
                  <a:lnTo>
                    <a:pt x="0" y="2"/>
                  </a:lnTo>
                  <a:lnTo>
                    <a:pt x="0" y="3"/>
                  </a:lnTo>
                  <a:lnTo>
                    <a:pt x="0" y="3"/>
                  </a:lnTo>
                  <a:lnTo>
                    <a:pt x="1" y="4"/>
                  </a:lnTo>
                  <a:lnTo>
                    <a:pt x="2" y="4"/>
                  </a:lnTo>
                  <a:lnTo>
                    <a:pt x="2" y="4"/>
                  </a:lnTo>
                  <a:close/>
                </a:path>
              </a:pathLst>
            </a:custGeom>
            <a:solidFill>
              <a:srgbClr val="FFFFFF"/>
            </a:solidFill>
            <a:ln w="9525">
              <a:noFill/>
              <a:round/>
              <a:headEnd/>
              <a:tailEnd/>
            </a:ln>
          </p:spPr>
          <p:txBody>
            <a:bodyPr/>
            <a:lstStyle/>
            <a:p>
              <a:endParaRPr lang="ru-RU"/>
            </a:p>
          </p:txBody>
        </p:sp>
        <p:sp>
          <p:nvSpPr>
            <p:cNvPr id="91" name="Freeform 314"/>
            <p:cNvSpPr>
              <a:spLocks/>
            </p:cNvSpPr>
            <p:nvPr/>
          </p:nvSpPr>
          <p:spPr bwMode="auto">
            <a:xfrm>
              <a:off x="926" y="2074"/>
              <a:ext cx="6" cy="29"/>
            </a:xfrm>
            <a:custGeom>
              <a:avLst/>
              <a:gdLst/>
              <a:ahLst/>
              <a:cxnLst>
                <a:cxn ang="0">
                  <a:pos x="0" y="3"/>
                </a:cxn>
                <a:cxn ang="0">
                  <a:pos x="0" y="6"/>
                </a:cxn>
                <a:cxn ang="0">
                  <a:pos x="1" y="9"/>
                </a:cxn>
                <a:cxn ang="0">
                  <a:pos x="1" y="12"/>
                </a:cxn>
                <a:cxn ang="0">
                  <a:pos x="0" y="15"/>
                </a:cxn>
                <a:cxn ang="0">
                  <a:pos x="0" y="18"/>
                </a:cxn>
                <a:cxn ang="0">
                  <a:pos x="0" y="21"/>
                </a:cxn>
                <a:cxn ang="0">
                  <a:pos x="0" y="24"/>
                </a:cxn>
                <a:cxn ang="0">
                  <a:pos x="0" y="27"/>
                </a:cxn>
                <a:cxn ang="0">
                  <a:pos x="0" y="28"/>
                </a:cxn>
                <a:cxn ang="0">
                  <a:pos x="0" y="29"/>
                </a:cxn>
                <a:cxn ang="0">
                  <a:pos x="1" y="29"/>
                </a:cxn>
                <a:cxn ang="0">
                  <a:pos x="2" y="29"/>
                </a:cxn>
                <a:cxn ang="0">
                  <a:pos x="3" y="29"/>
                </a:cxn>
                <a:cxn ang="0">
                  <a:pos x="4" y="29"/>
                </a:cxn>
                <a:cxn ang="0">
                  <a:pos x="4" y="28"/>
                </a:cxn>
                <a:cxn ang="0">
                  <a:pos x="4" y="27"/>
                </a:cxn>
                <a:cxn ang="0">
                  <a:pos x="4" y="24"/>
                </a:cxn>
                <a:cxn ang="0">
                  <a:pos x="4" y="21"/>
                </a:cxn>
                <a:cxn ang="0">
                  <a:pos x="5" y="18"/>
                </a:cxn>
                <a:cxn ang="0">
                  <a:pos x="5" y="15"/>
                </a:cxn>
                <a:cxn ang="0">
                  <a:pos x="6" y="12"/>
                </a:cxn>
                <a:cxn ang="0">
                  <a:pos x="6" y="8"/>
                </a:cxn>
                <a:cxn ang="0">
                  <a:pos x="5" y="5"/>
                </a:cxn>
                <a:cxn ang="0">
                  <a:pos x="4" y="2"/>
                </a:cxn>
                <a:cxn ang="0">
                  <a:pos x="4" y="1"/>
                </a:cxn>
                <a:cxn ang="0">
                  <a:pos x="4" y="1"/>
                </a:cxn>
                <a:cxn ang="0">
                  <a:pos x="3" y="0"/>
                </a:cxn>
                <a:cxn ang="0">
                  <a:pos x="2" y="0"/>
                </a:cxn>
                <a:cxn ang="0">
                  <a:pos x="1" y="0"/>
                </a:cxn>
                <a:cxn ang="0">
                  <a:pos x="0" y="1"/>
                </a:cxn>
                <a:cxn ang="0">
                  <a:pos x="0" y="2"/>
                </a:cxn>
                <a:cxn ang="0">
                  <a:pos x="0" y="3"/>
                </a:cxn>
                <a:cxn ang="0">
                  <a:pos x="0" y="3"/>
                </a:cxn>
              </a:cxnLst>
              <a:rect l="0" t="0" r="r" b="b"/>
              <a:pathLst>
                <a:path w="6" h="29">
                  <a:moveTo>
                    <a:pt x="0" y="3"/>
                  </a:moveTo>
                  <a:lnTo>
                    <a:pt x="0" y="6"/>
                  </a:lnTo>
                  <a:lnTo>
                    <a:pt x="1" y="9"/>
                  </a:lnTo>
                  <a:lnTo>
                    <a:pt x="1" y="12"/>
                  </a:lnTo>
                  <a:lnTo>
                    <a:pt x="0" y="15"/>
                  </a:lnTo>
                  <a:lnTo>
                    <a:pt x="0" y="18"/>
                  </a:lnTo>
                  <a:lnTo>
                    <a:pt x="0" y="21"/>
                  </a:lnTo>
                  <a:lnTo>
                    <a:pt x="0" y="24"/>
                  </a:lnTo>
                  <a:lnTo>
                    <a:pt x="0" y="27"/>
                  </a:lnTo>
                  <a:lnTo>
                    <a:pt x="0" y="28"/>
                  </a:lnTo>
                  <a:lnTo>
                    <a:pt x="0" y="29"/>
                  </a:lnTo>
                  <a:lnTo>
                    <a:pt x="1" y="29"/>
                  </a:lnTo>
                  <a:lnTo>
                    <a:pt x="2" y="29"/>
                  </a:lnTo>
                  <a:lnTo>
                    <a:pt x="3" y="29"/>
                  </a:lnTo>
                  <a:lnTo>
                    <a:pt x="4" y="29"/>
                  </a:lnTo>
                  <a:lnTo>
                    <a:pt x="4" y="28"/>
                  </a:lnTo>
                  <a:lnTo>
                    <a:pt x="4" y="27"/>
                  </a:lnTo>
                  <a:lnTo>
                    <a:pt x="4" y="24"/>
                  </a:lnTo>
                  <a:lnTo>
                    <a:pt x="4" y="21"/>
                  </a:lnTo>
                  <a:lnTo>
                    <a:pt x="5" y="18"/>
                  </a:lnTo>
                  <a:lnTo>
                    <a:pt x="5" y="15"/>
                  </a:lnTo>
                  <a:lnTo>
                    <a:pt x="6" y="12"/>
                  </a:lnTo>
                  <a:lnTo>
                    <a:pt x="6" y="8"/>
                  </a:lnTo>
                  <a:lnTo>
                    <a:pt x="5" y="5"/>
                  </a:lnTo>
                  <a:lnTo>
                    <a:pt x="4" y="2"/>
                  </a:lnTo>
                  <a:lnTo>
                    <a:pt x="4" y="1"/>
                  </a:lnTo>
                  <a:lnTo>
                    <a:pt x="4" y="1"/>
                  </a:lnTo>
                  <a:lnTo>
                    <a:pt x="3" y="0"/>
                  </a:lnTo>
                  <a:lnTo>
                    <a:pt x="2" y="0"/>
                  </a:lnTo>
                  <a:lnTo>
                    <a:pt x="1" y="0"/>
                  </a:lnTo>
                  <a:lnTo>
                    <a:pt x="0" y="1"/>
                  </a:lnTo>
                  <a:lnTo>
                    <a:pt x="0" y="2"/>
                  </a:lnTo>
                  <a:lnTo>
                    <a:pt x="0" y="3"/>
                  </a:lnTo>
                  <a:lnTo>
                    <a:pt x="0" y="3"/>
                  </a:lnTo>
                  <a:close/>
                </a:path>
              </a:pathLst>
            </a:custGeom>
            <a:solidFill>
              <a:srgbClr val="FFFFFF"/>
            </a:solidFill>
            <a:ln w="9525">
              <a:noFill/>
              <a:round/>
              <a:headEnd/>
              <a:tailEnd/>
            </a:ln>
          </p:spPr>
          <p:txBody>
            <a:bodyPr/>
            <a:lstStyle/>
            <a:p>
              <a:endParaRPr lang="ru-RU"/>
            </a:p>
          </p:txBody>
        </p:sp>
        <p:sp>
          <p:nvSpPr>
            <p:cNvPr id="92" name="Freeform 315"/>
            <p:cNvSpPr>
              <a:spLocks/>
            </p:cNvSpPr>
            <p:nvPr/>
          </p:nvSpPr>
          <p:spPr bwMode="auto">
            <a:xfrm>
              <a:off x="973" y="2045"/>
              <a:ext cx="29" cy="62"/>
            </a:xfrm>
            <a:custGeom>
              <a:avLst/>
              <a:gdLst/>
              <a:ahLst/>
              <a:cxnLst>
                <a:cxn ang="0">
                  <a:pos x="2" y="8"/>
                </a:cxn>
                <a:cxn ang="0">
                  <a:pos x="2" y="17"/>
                </a:cxn>
                <a:cxn ang="0">
                  <a:pos x="2" y="25"/>
                </a:cxn>
                <a:cxn ang="0">
                  <a:pos x="2" y="34"/>
                </a:cxn>
                <a:cxn ang="0">
                  <a:pos x="1" y="43"/>
                </a:cxn>
                <a:cxn ang="0">
                  <a:pos x="1" y="50"/>
                </a:cxn>
                <a:cxn ang="0">
                  <a:pos x="1" y="52"/>
                </a:cxn>
                <a:cxn ang="0">
                  <a:pos x="3" y="53"/>
                </a:cxn>
                <a:cxn ang="0">
                  <a:pos x="7" y="50"/>
                </a:cxn>
                <a:cxn ang="0">
                  <a:pos x="10" y="45"/>
                </a:cxn>
                <a:cxn ang="0">
                  <a:pos x="13" y="41"/>
                </a:cxn>
                <a:cxn ang="0">
                  <a:pos x="19" y="36"/>
                </a:cxn>
                <a:cxn ang="0">
                  <a:pos x="20" y="38"/>
                </a:cxn>
                <a:cxn ang="0">
                  <a:pos x="23" y="42"/>
                </a:cxn>
                <a:cxn ang="0">
                  <a:pos x="24" y="47"/>
                </a:cxn>
                <a:cxn ang="0">
                  <a:pos x="24" y="51"/>
                </a:cxn>
                <a:cxn ang="0">
                  <a:pos x="19" y="54"/>
                </a:cxn>
                <a:cxn ang="0">
                  <a:pos x="13" y="58"/>
                </a:cxn>
                <a:cxn ang="0">
                  <a:pos x="11" y="58"/>
                </a:cxn>
                <a:cxn ang="0">
                  <a:pos x="8" y="58"/>
                </a:cxn>
                <a:cxn ang="0">
                  <a:pos x="5" y="56"/>
                </a:cxn>
                <a:cxn ang="0">
                  <a:pos x="2" y="53"/>
                </a:cxn>
                <a:cxn ang="0">
                  <a:pos x="0" y="54"/>
                </a:cxn>
                <a:cxn ang="0">
                  <a:pos x="0" y="57"/>
                </a:cxn>
                <a:cxn ang="0">
                  <a:pos x="3" y="60"/>
                </a:cxn>
                <a:cxn ang="0">
                  <a:pos x="7" y="61"/>
                </a:cxn>
                <a:cxn ang="0">
                  <a:pos x="14" y="62"/>
                </a:cxn>
                <a:cxn ang="0">
                  <a:pos x="15" y="62"/>
                </a:cxn>
                <a:cxn ang="0">
                  <a:pos x="21" y="58"/>
                </a:cxn>
                <a:cxn ang="0">
                  <a:pos x="27" y="55"/>
                </a:cxn>
                <a:cxn ang="0">
                  <a:pos x="29" y="49"/>
                </a:cxn>
                <a:cxn ang="0">
                  <a:pos x="29" y="44"/>
                </a:cxn>
                <a:cxn ang="0">
                  <a:pos x="28" y="40"/>
                </a:cxn>
                <a:cxn ang="0">
                  <a:pos x="19" y="32"/>
                </a:cxn>
                <a:cxn ang="0">
                  <a:pos x="18" y="32"/>
                </a:cxn>
                <a:cxn ang="0">
                  <a:pos x="11" y="36"/>
                </a:cxn>
                <a:cxn ang="0">
                  <a:pos x="8" y="39"/>
                </a:cxn>
                <a:cxn ang="0">
                  <a:pos x="6" y="43"/>
                </a:cxn>
                <a:cxn ang="0">
                  <a:pos x="2" y="49"/>
                </a:cxn>
                <a:cxn ang="0">
                  <a:pos x="7" y="37"/>
                </a:cxn>
                <a:cxn ang="0">
                  <a:pos x="7" y="30"/>
                </a:cxn>
                <a:cxn ang="0">
                  <a:pos x="7" y="22"/>
                </a:cxn>
                <a:cxn ang="0">
                  <a:pos x="7" y="15"/>
                </a:cxn>
                <a:cxn ang="0">
                  <a:pos x="7" y="8"/>
                </a:cxn>
                <a:cxn ang="0">
                  <a:pos x="7" y="2"/>
                </a:cxn>
                <a:cxn ang="0">
                  <a:pos x="4" y="0"/>
                </a:cxn>
                <a:cxn ang="0">
                  <a:pos x="2" y="2"/>
                </a:cxn>
              </a:cxnLst>
              <a:rect l="0" t="0" r="r" b="b"/>
              <a:pathLst>
                <a:path w="29" h="62">
                  <a:moveTo>
                    <a:pt x="2" y="3"/>
                  </a:moveTo>
                  <a:lnTo>
                    <a:pt x="2" y="6"/>
                  </a:lnTo>
                  <a:lnTo>
                    <a:pt x="2" y="8"/>
                  </a:lnTo>
                  <a:lnTo>
                    <a:pt x="2" y="11"/>
                  </a:lnTo>
                  <a:lnTo>
                    <a:pt x="2" y="14"/>
                  </a:lnTo>
                  <a:lnTo>
                    <a:pt x="2" y="17"/>
                  </a:lnTo>
                  <a:lnTo>
                    <a:pt x="2" y="20"/>
                  </a:lnTo>
                  <a:lnTo>
                    <a:pt x="2" y="23"/>
                  </a:lnTo>
                  <a:lnTo>
                    <a:pt x="2" y="25"/>
                  </a:lnTo>
                  <a:lnTo>
                    <a:pt x="2" y="28"/>
                  </a:lnTo>
                  <a:lnTo>
                    <a:pt x="2" y="31"/>
                  </a:lnTo>
                  <a:lnTo>
                    <a:pt x="2" y="34"/>
                  </a:lnTo>
                  <a:lnTo>
                    <a:pt x="2" y="37"/>
                  </a:lnTo>
                  <a:lnTo>
                    <a:pt x="1" y="40"/>
                  </a:lnTo>
                  <a:lnTo>
                    <a:pt x="1" y="43"/>
                  </a:lnTo>
                  <a:lnTo>
                    <a:pt x="1" y="45"/>
                  </a:lnTo>
                  <a:lnTo>
                    <a:pt x="1" y="48"/>
                  </a:lnTo>
                  <a:lnTo>
                    <a:pt x="1" y="50"/>
                  </a:lnTo>
                  <a:lnTo>
                    <a:pt x="1" y="51"/>
                  </a:lnTo>
                  <a:lnTo>
                    <a:pt x="1" y="51"/>
                  </a:lnTo>
                  <a:lnTo>
                    <a:pt x="1" y="52"/>
                  </a:lnTo>
                  <a:lnTo>
                    <a:pt x="1" y="52"/>
                  </a:lnTo>
                  <a:lnTo>
                    <a:pt x="2" y="53"/>
                  </a:lnTo>
                  <a:lnTo>
                    <a:pt x="3" y="53"/>
                  </a:lnTo>
                  <a:lnTo>
                    <a:pt x="4" y="53"/>
                  </a:lnTo>
                  <a:lnTo>
                    <a:pt x="4" y="53"/>
                  </a:lnTo>
                  <a:lnTo>
                    <a:pt x="7" y="50"/>
                  </a:lnTo>
                  <a:lnTo>
                    <a:pt x="7" y="49"/>
                  </a:lnTo>
                  <a:lnTo>
                    <a:pt x="8" y="47"/>
                  </a:lnTo>
                  <a:lnTo>
                    <a:pt x="10" y="45"/>
                  </a:lnTo>
                  <a:lnTo>
                    <a:pt x="10" y="44"/>
                  </a:lnTo>
                  <a:lnTo>
                    <a:pt x="12" y="42"/>
                  </a:lnTo>
                  <a:lnTo>
                    <a:pt x="13" y="41"/>
                  </a:lnTo>
                  <a:lnTo>
                    <a:pt x="14" y="39"/>
                  </a:lnTo>
                  <a:lnTo>
                    <a:pt x="16" y="37"/>
                  </a:lnTo>
                  <a:lnTo>
                    <a:pt x="19" y="36"/>
                  </a:lnTo>
                  <a:lnTo>
                    <a:pt x="18" y="36"/>
                  </a:lnTo>
                  <a:lnTo>
                    <a:pt x="19" y="37"/>
                  </a:lnTo>
                  <a:lnTo>
                    <a:pt x="20" y="38"/>
                  </a:lnTo>
                  <a:lnTo>
                    <a:pt x="21" y="39"/>
                  </a:lnTo>
                  <a:lnTo>
                    <a:pt x="23" y="40"/>
                  </a:lnTo>
                  <a:lnTo>
                    <a:pt x="23" y="42"/>
                  </a:lnTo>
                  <a:lnTo>
                    <a:pt x="24" y="43"/>
                  </a:lnTo>
                  <a:lnTo>
                    <a:pt x="24" y="45"/>
                  </a:lnTo>
                  <a:lnTo>
                    <a:pt x="24" y="47"/>
                  </a:lnTo>
                  <a:lnTo>
                    <a:pt x="24" y="49"/>
                  </a:lnTo>
                  <a:lnTo>
                    <a:pt x="23" y="53"/>
                  </a:lnTo>
                  <a:lnTo>
                    <a:pt x="24" y="51"/>
                  </a:lnTo>
                  <a:lnTo>
                    <a:pt x="21" y="53"/>
                  </a:lnTo>
                  <a:lnTo>
                    <a:pt x="20" y="54"/>
                  </a:lnTo>
                  <a:lnTo>
                    <a:pt x="19" y="54"/>
                  </a:lnTo>
                  <a:lnTo>
                    <a:pt x="17" y="55"/>
                  </a:lnTo>
                  <a:lnTo>
                    <a:pt x="16" y="56"/>
                  </a:lnTo>
                  <a:lnTo>
                    <a:pt x="13" y="58"/>
                  </a:lnTo>
                  <a:lnTo>
                    <a:pt x="14" y="58"/>
                  </a:lnTo>
                  <a:lnTo>
                    <a:pt x="12" y="57"/>
                  </a:lnTo>
                  <a:lnTo>
                    <a:pt x="11" y="58"/>
                  </a:lnTo>
                  <a:lnTo>
                    <a:pt x="10" y="58"/>
                  </a:lnTo>
                  <a:lnTo>
                    <a:pt x="9" y="58"/>
                  </a:lnTo>
                  <a:lnTo>
                    <a:pt x="8" y="58"/>
                  </a:lnTo>
                  <a:lnTo>
                    <a:pt x="7" y="58"/>
                  </a:lnTo>
                  <a:lnTo>
                    <a:pt x="6" y="57"/>
                  </a:lnTo>
                  <a:lnTo>
                    <a:pt x="5" y="56"/>
                  </a:lnTo>
                  <a:lnTo>
                    <a:pt x="4" y="54"/>
                  </a:lnTo>
                  <a:lnTo>
                    <a:pt x="3" y="53"/>
                  </a:lnTo>
                  <a:lnTo>
                    <a:pt x="2" y="53"/>
                  </a:lnTo>
                  <a:lnTo>
                    <a:pt x="1" y="53"/>
                  </a:lnTo>
                  <a:lnTo>
                    <a:pt x="1" y="53"/>
                  </a:lnTo>
                  <a:lnTo>
                    <a:pt x="0" y="54"/>
                  </a:lnTo>
                  <a:lnTo>
                    <a:pt x="0" y="55"/>
                  </a:lnTo>
                  <a:lnTo>
                    <a:pt x="0" y="56"/>
                  </a:lnTo>
                  <a:lnTo>
                    <a:pt x="0" y="57"/>
                  </a:lnTo>
                  <a:lnTo>
                    <a:pt x="1" y="58"/>
                  </a:lnTo>
                  <a:lnTo>
                    <a:pt x="2" y="58"/>
                  </a:lnTo>
                  <a:lnTo>
                    <a:pt x="3" y="60"/>
                  </a:lnTo>
                  <a:lnTo>
                    <a:pt x="4" y="60"/>
                  </a:lnTo>
                  <a:lnTo>
                    <a:pt x="6" y="61"/>
                  </a:lnTo>
                  <a:lnTo>
                    <a:pt x="7" y="61"/>
                  </a:lnTo>
                  <a:lnTo>
                    <a:pt x="9" y="62"/>
                  </a:lnTo>
                  <a:lnTo>
                    <a:pt x="10" y="62"/>
                  </a:lnTo>
                  <a:lnTo>
                    <a:pt x="14" y="62"/>
                  </a:lnTo>
                  <a:lnTo>
                    <a:pt x="14" y="62"/>
                  </a:lnTo>
                  <a:lnTo>
                    <a:pt x="15" y="62"/>
                  </a:lnTo>
                  <a:lnTo>
                    <a:pt x="15" y="62"/>
                  </a:lnTo>
                  <a:lnTo>
                    <a:pt x="16" y="62"/>
                  </a:lnTo>
                  <a:lnTo>
                    <a:pt x="21" y="58"/>
                  </a:lnTo>
                  <a:lnTo>
                    <a:pt x="21" y="58"/>
                  </a:lnTo>
                  <a:lnTo>
                    <a:pt x="26" y="55"/>
                  </a:lnTo>
                  <a:lnTo>
                    <a:pt x="26" y="55"/>
                  </a:lnTo>
                  <a:lnTo>
                    <a:pt x="27" y="55"/>
                  </a:lnTo>
                  <a:lnTo>
                    <a:pt x="27" y="55"/>
                  </a:lnTo>
                  <a:lnTo>
                    <a:pt x="27" y="54"/>
                  </a:lnTo>
                  <a:lnTo>
                    <a:pt x="29" y="49"/>
                  </a:lnTo>
                  <a:lnTo>
                    <a:pt x="29" y="47"/>
                  </a:lnTo>
                  <a:lnTo>
                    <a:pt x="29" y="46"/>
                  </a:lnTo>
                  <a:lnTo>
                    <a:pt x="29" y="44"/>
                  </a:lnTo>
                  <a:lnTo>
                    <a:pt x="29" y="43"/>
                  </a:lnTo>
                  <a:lnTo>
                    <a:pt x="29" y="42"/>
                  </a:lnTo>
                  <a:lnTo>
                    <a:pt x="28" y="40"/>
                  </a:lnTo>
                  <a:lnTo>
                    <a:pt x="27" y="39"/>
                  </a:lnTo>
                  <a:lnTo>
                    <a:pt x="26" y="38"/>
                  </a:lnTo>
                  <a:lnTo>
                    <a:pt x="19" y="32"/>
                  </a:lnTo>
                  <a:lnTo>
                    <a:pt x="19" y="32"/>
                  </a:lnTo>
                  <a:lnTo>
                    <a:pt x="19" y="32"/>
                  </a:lnTo>
                  <a:lnTo>
                    <a:pt x="18" y="32"/>
                  </a:lnTo>
                  <a:lnTo>
                    <a:pt x="18" y="32"/>
                  </a:lnTo>
                  <a:lnTo>
                    <a:pt x="12" y="34"/>
                  </a:lnTo>
                  <a:lnTo>
                    <a:pt x="11" y="36"/>
                  </a:lnTo>
                  <a:lnTo>
                    <a:pt x="10" y="36"/>
                  </a:lnTo>
                  <a:lnTo>
                    <a:pt x="9" y="38"/>
                  </a:lnTo>
                  <a:lnTo>
                    <a:pt x="8" y="39"/>
                  </a:lnTo>
                  <a:lnTo>
                    <a:pt x="7" y="40"/>
                  </a:lnTo>
                  <a:lnTo>
                    <a:pt x="7" y="42"/>
                  </a:lnTo>
                  <a:lnTo>
                    <a:pt x="6" y="43"/>
                  </a:lnTo>
                  <a:lnTo>
                    <a:pt x="5" y="44"/>
                  </a:lnTo>
                  <a:lnTo>
                    <a:pt x="1" y="49"/>
                  </a:lnTo>
                  <a:lnTo>
                    <a:pt x="2" y="49"/>
                  </a:lnTo>
                  <a:lnTo>
                    <a:pt x="7" y="42"/>
                  </a:lnTo>
                  <a:lnTo>
                    <a:pt x="7" y="40"/>
                  </a:lnTo>
                  <a:lnTo>
                    <a:pt x="7" y="37"/>
                  </a:lnTo>
                  <a:lnTo>
                    <a:pt x="7" y="35"/>
                  </a:lnTo>
                  <a:lnTo>
                    <a:pt x="7" y="32"/>
                  </a:lnTo>
                  <a:lnTo>
                    <a:pt x="7" y="30"/>
                  </a:lnTo>
                  <a:lnTo>
                    <a:pt x="7" y="27"/>
                  </a:lnTo>
                  <a:lnTo>
                    <a:pt x="7" y="25"/>
                  </a:lnTo>
                  <a:lnTo>
                    <a:pt x="7" y="22"/>
                  </a:lnTo>
                  <a:lnTo>
                    <a:pt x="7" y="20"/>
                  </a:lnTo>
                  <a:lnTo>
                    <a:pt x="7" y="18"/>
                  </a:lnTo>
                  <a:lnTo>
                    <a:pt x="7" y="15"/>
                  </a:lnTo>
                  <a:lnTo>
                    <a:pt x="7" y="13"/>
                  </a:lnTo>
                  <a:lnTo>
                    <a:pt x="7" y="10"/>
                  </a:lnTo>
                  <a:lnTo>
                    <a:pt x="7" y="8"/>
                  </a:lnTo>
                  <a:lnTo>
                    <a:pt x="7" y="5"/>
                  </a:lnTo>
                  <a:lnTo>
                    <a:pt x="7" y="3"/>
                  </a:lnTo>
                  <a:lnTo>
                    <a:pt x="7" y="2"/>
                  </a:lnTo>
                  <a:lnTo>
                    <a:pt x="6" y="1"/>
                  </a:lnTo>
                  <a:lnTo>
                    <a:pt x="5" y="1"/>
                  </a:lnTo>
                  <a:lnTo>
                    <a:pt x="4" y="0"/>
                  </a:lnTo>
                  <a:lnTo>
                    <a:pt x="3" y="1"/>
                  </a:lnTo>
                  <a:lnTo>
                    <a:pt x="3" y="1"/>
                  </a:lnTo>
                  <a:lnTo>
                    <a:pt x="2" y="2"/>
                  </a:lnTo>
                  <a:lnTo>
                    <a:pt x="2" y="3"/>
                  </a:lnTo>
                  <a:lnTo>
                    <a:pt x="2" y="3"/>
                  </a:lnTo>
                  <a:close/>
                </a:path>
              </a:pathLst>
            </a:custGeom>
            <a:solidFill>
              <a:srgbClr val="FFFFFF"/>
            </a:solidFill>
            <a:ln w="9525">
              <a:noFill/>
              <a:round/>
              <a:headEnd/>
              <a:tailEnd/>
            </a:ln>
          </p:spPr>
          <p:txBody>
            <a:bodyPr/>
            <a:lstStyle/>
            <a:p>
              <a:endParaRPr lang="ru-RU"/>
            </a:p>
          </p:txBody>
        </p:sp>
        <p:sp>
          <p:nvSpPr>
            <p:cNvPr id="93" name="Freeform 316"/>
            <p:cNvSpPr>
              <a:spLocks/>
            </p:cNvSpPr>
            <p:nvPr/>
          </p:nvSpPr>
          <p:spPr bwMode="auto">
            <a:xfrm>
              <a:off x="991" y="2047"/>
              <a:ext cx="19" cy="22"/>
            </a:xfrm>
            <a:custGeom>
              <a:avLst/>
              <a:gdLst/>
              <a:ahLst/>
              <a:cxnLst>
                <a:cxn ang="0">
                  <a:pos x="1" y="5"/>
                </a:cxn>
                <a:cxn ang="0">
                  <a:pos x="1" y="5"/>
                </a:cxn>
                <a:cxn ang="0">
                  <a:pos x="8" y="8"/>
                </a:cxn>
                <a:cxn ang="0">
                  <a:pos x="8" y="8"/>
                </a:cxn>
                <a:cxn ang="0">
                  <a:pos x="9" y="9"/>
                </a:cxn>
                <a:cxn ang="0">
                  <a:pos x="9" y="10"/>
                </a:cxn>
                <a:cxn ang="0">
                  <a:pos x="9" y="13"/>
                </a:cxn>
                <a:cxn ang="0">
                  <a:pos x="9" y="12"/>
                </a:cxn>
                <a:cxn ang="0">
                  <a:pos x="8" y="14"/>
                </a:cxn>
                <a:cxn ang="0">
                  <a:pos x="6" y="14"/>
                </a:cxn>
                <a:cxn ang="0">
                  <a:pos x="5" y="16"/>
                </a:cxn>
                <a:cxn ang="0">
                  <a:pos x="3" y="17"/>
                </a:cxn>
                <a:cxn ang="0">
                  <a:pos x="2" y="21"/>
                </a:cxn>
                <a:cxn ang="0">
                  <a:pos x="5" y="20"/>
                </a:cxn>
                <a:cxn ang="0">
                  <a:pos x="8" y="19"/>
                </a:cxn>
                <a:cxn ang="0">
                  <a:pos x="11" y="19"/>
                </a:cxn>
                <a:cxn ang="0">
                  <a:pos x="14" y="20"/>
                </a:cxn>
                <a:cxn ang="0">
                  <a:pos x="16" y="22"/>
                </a:cxn>
                <a:cxn ang="0">
                  <a:pos x="18" y="21"/>
                </a:cxn>
                <a:cxn ang="0">
                  <a:pos x="19" y="19"/>
                </a:cxn>
                <a:cxn ang="0">
                  <a:pos x="18" y="17"/>
                </a:cxn>
                <a:cxn ang="0">
                  <a:pos x="16" y="16"/>
                </a:cxn>
                <a:cxn ang="0">
                  <a:pos x="13" y="14"/>
                </a:cxn>
                <a:cxn ang="0">
                  <a:pos x="10" y="14"/>
                </a:cxn>
                <a:cxn ang="0">
                  <a:pos x="7" y="17"/>
                </a:cxn>
                <a:cxn ang="0">
                  <a:pos x="0" y="17"/>
                </a:cxn>
                <a:cxn ang="0">
                  <a:pos x="6" y="20"/>
                </a:cxn>
                <a:cxn ang="0">
                  <a:pos x="8" y="19"/>
                </a:cxn>
                <a:cxn ang="0">
                  <a:pos x="9" y="18"/>
                </a:cxn>
                <a:cxn ang="0">
                  <a:pos x="10" y="17"/>
                </a:cxn>
                <a:cxn ang="0">
                  <a:pos x="11" y="16"/>
                </a:cxn>
                <a:cxn ang="0">
                  <a:pos x="14" y="14"/>
                </a:cxn>
                <a:cxn ang="0">
                  <a:pos x="14" y="13"/>
                </a:cxn>
                <a:cxn ang="0">
                  <a:pos x="14" y="9"/>
                </a:cxn>
                <a:cxn ang="0">
                  <a:pos x="13" y="6"/>
                </a:cxn>
                <a:cxn ang="0">
                  <a:pos x="13" y="6"/>
                </a:cxn>
                <a:cxn ang="0">
                  <a:pos x="12" y="5"/>
                </a:cxn>
                <a:cxn ang="0">
                  <a:pos x="11" y="4"/>
                </a:cxn>
                <a:cxn ang="0">
                  <a:pos x="2" y="2"/>
                </a:cxn>
                <a:cxn ang="0">
                  <a:pos x="3" y="1"/>
                </a:cxn>
                <a:cxn ang="0">
                  <a:pos x="2" y="0"/>
                </a:cxn>
                <a:cxn ang="0">
                  <a:pos x="1" y="1"/>
                </a:cxn>
                <a:cxn ang="0">
                  <a:pos x="0" y="3"/>
                </a:cxn>
                <a:cxn ang="0">
                  <a:pos x="1" y="4"/>
                </a:cxn>
                <a:cxn ang="0">
                  <a:pos x="1" y="5"/>
                </a:cxn>
              </a:cxnLst>
              <a:rect l="0" t="0" r="r" b="b"/>
              <a:pathLst>
                <a:path w="19" h="22">
                  <a:moveTo>
                    <a:pt x="1" y="5"/>
                  </a:moveTo>
                  <a:lnTo>
                    <a:pt x="1" y="5"/>
                  </a:lnTo>
                  <a:lnTo>
                    <a:pt x="1" y="5"/>
                  </a:lnTo>
                  <a:lnTo>
                    <a:pt x="1" y="5"/>
                  </a:lnTo>
                  <a:lnTo>
                    <a:pt x="1" y="5"/>
                  </a:lnTo>
                  <a:lnTo>
                    <a:pt x="8" y="8"/>
                  </a:lnTo>
                  <a:lnTo>
                    <a:pt x="7" y="7"/>
                  </a:lnTo>
                  <a:lnTo>
                    <a:pt x="8" y="8"/>
                  </a:lnTo>
                  <a:lnTo>
                    <a:pt x="8" y="8"/>
                  </a:lnTo>
                  <a:lnTo>
                    <a:pt x="9" y="9"/>
                  </a:lnTo>
                  <a:lnTo>
                    <a:pt x="8" y="7"/>
                  </a:lnTo>
                  <a:lnTo>
                    <a:pt x="9" y="10"/>
                  </a:lnTo>
                  <a:lnTo>
                    <a:pt x="9" y="10"/>
                  </a:lnTo>
                  <a:lnTo>
                    <a:pt x="9" y="13"/>
                  </a:lnTo>
                  <a:lnTo>
                    <a:pt x="9" y="12"/>
                  </a:lnTo>
                  <a:lnTo>
                    <a:pt x="9" y="12"/>
                  </a:lnTo>
                  <a:lnTo>
                    <a:pt x="8" y="13"/>
                  </a:lnTo>
                  <a:lnTo>
                    <a:pt x="8" y="14"/>
                  </a:lnTo>
                  <a:lnTo>
                    <a:pt x="7" y="14"/>
                  </a:lnTo>
                  <a:lnTo>
                    <a:pt x="6" y="14"/>
                  </a:lnTo>
                  <a:lnTo>
                    <a:pt x="5" y="15"/>
                  </a:lnTo>
                  <a:lnTo>
                    <a:pt x="5" y="16"/>
                  </a:lnTo>
                  <a:lnTo>
                    <a:pt x="4" y="16"/>
                  </a:lnTo>
                  <a:lnTo>
                    <a:pt x="3" y="17"/>
                  </a:lnTo>
                  <a:lnTo>
                    <a:pt x="0" y="17"/>
                  </a:lnTo>
                  <a:lnTo>
                    <a:pt x="2" y="21"/>
                  </a:lnTo>
                  <a:lnTo>
                    <a:pt x="3" y="21"/>
                  </a:lnTo>
                  <a:lnTo>
                    <a:pt x="5" y="20"/>
                  </a:lnTo>
                  <a:lnTo>
                    <a:pt x="6" y="20"/>
                  </a:lnTo>
                  <a:lnTo>
                    <a:pt x="8" y="19"/>
                  </a:lnTo>
                  <a:lnTo>
                    <a:pt x="9" y="19"/>
                  </a:lnTo>
                  <a:lnTo>
                    <a:pt x="11" y="19"/>
                  </a:lnTo>
                  <a:lnTo>
                    <a:pt x="13" y="20"/>
                  </a:lnTo>
                  <a:lnTo>
                    <a:pt x="14" y="20"/>
                  </a:lnTo>
                  <a:lnTo>
                    <a:pt x="15" y="21"/>
                  </a:lnTo>
                  <a:lnTo>
                    <a:pt x="16" y="22"/>
                  </a:lnTo>
                  <a:lnTo>
                    <a:pt x="17" y="22"/>
                  </a:lnTo>
                  <a:lnTo>
                    <a:pt x="18" y="21"/>
                  </a:lnTo>
                  <a:lnTo>
                    <a:pt x="19" y="20"/>
                  </a:lnTo>
                  <a:lnTo>
                    <a:pt x="19" y="19"/>
                  </a:lnTo>
                  <a:lnTo>
                    <a:pt x="19" y="18"/>
                  </a:lnTo>
                  <a:lnTo>
                    <a:pt x="18" y="17"/>
                  </a:lnTo>
                  <a:lnTo>
                    <a:pt x="17" y="17"/>
                  </a:lnTo>
                  <a:lnTo>
                    <a:pt x="16" y="16"/>
                  </a:lnTo>
                  <a:lnTo>
                    <a:pt x="15" y="15"/>
                  </a:lnTo>
                  <a:lnTo>
                    <a:pt x="13" y="14"/>
                  </a:lnTo>
                  <a:lnTo>
                    <a:pt x="11" y="14"/>
                  </a:lnTo>
                  <a:lnTo>
                    <a:pt x="10" y="14"/>
                  </a:lnTo>
                  <a:lnTo>
                    <a:pt x="8" y="15"/>
                  </a:lnTo>
                  <a:lnTo>
                    <a:pt x="7" y="17"/>
                  </a:lnTo>
                  <a:lnTo>
                    <a:pt x="5" y="20"/>
                  </a:lnTo>
                  <a:lnTo>
                    <a:pt x="0" y="17"/>
                  </a:lnTo>
                  <a:lnTo>
                    <a:pt x="1" y="17"/>
                  </a:lnTo>
                  <a:lnTo>
                    <a:pt x="6" y="20"/>
                  </a:lnTo>
                  <a:lnTo>
                    <a:pt x="7" y="20"/>
                  </a:lnTo>
                  <a:lnTo>
                    <a:pt x="8" y="19"/>
                  </a:lnTo>
                  <a:lnTo>
                    <a:pt x="8" y="19"/>
                  </a:lnTo>
                  <a:lnTo>
                    <a:pt x="9" y="18"/>
                  </a:lnTo>
                  <a:lnTo>
                    <a:pt x="10" y="18"/>
                  </a:lnTo>
                  <a:lnTo>
                    <a:pt x="10" y="17"/>
                  </a:lnTo>
                  <a:lnTo>
                    <a:pt x="11" y="17"/>
                  </a:lnTo>
                  <a:lnTo>
                    <a:pt x="11" y="16"/>
                  </a:lnTo>
                  <a:lnTo>
                    <a:pt x="14" y="14"/>
                  </a:lnTo>
                  <a:lnTo>
                    <a:pt x="14" y="14"/>
                  </a:lnTo>
                  <a:lnTo>
                    <a:pt x="14" y="13"/>
                  </a:lnTo>
                  <a:lnTo>
                    <a:pt x="14" y="13"/>
                  </a:lnTo>
                  <a:lnTo>
                    <a:pt x="14" y="12"/>
                  </a:lnTo>
                  <a:lnTo>
                    <a:pt x="14" y="9"/>
                  </a:lnTo>
                  <a:lnTo>
                    <a:pt x="14" y="9"/>
                  </a:lnTo>
                  <a:lnTo>
                    <a:pt x="13" y="6"/>
                  </a:lnTo>
                  <a:lnTo>
                    <a:pt x="13" y="6"/>
                  </a:lnTo>
                  <a:lnTo>
                    <a:pt x="13" y="6"/>
                  </a:lnTo>
                  <a:lnTo>
                    <a:pt x="12" y="5"/>
                  </a:lnTo>
                  <a:lnTo>
                    <a:pt x="12" y="5"/>
                  </a:lnTo>
                  <a:lnTo>
                    <a:pt x="11" y="4"/>
                  </a:lnTo>
                  <a:lnTo>
                    <a:pt x="11" y="4"/>
                  </a:lnTo>
                  <a:lnTo>
                    <a:pt x="2" y="3"/>
                  </a:lnTo>
                  <a:lnTo>
                    <a:pt x="2" y="2"/>
                  </a:lnTo>
                  <a:lnTo>
                    <a:pt x="3" y="2"/>
                  </a:lnTo>
                  <a:lnTo>
                    <a:pt x="3" y="1"/>
                  </a:lnTo>
                  <a:lnTo>
                    <a:pt x="3" y="0"/>
                  </a:lnTo>
                  <a:lnTo>
                    <a:pt x="2" y="0"/>
                  </a:lnTo>
                  <a:lnTo>
                    <a:pt x="1" y="0"/>
                  </a:lnTo>
                  <a:lnTo>
                    <a:pt x="1" y="1"/>
                  </a:lnTo>
                  <a:lnTo>
                    <a:pt x="0" y="2"/>
                  </a:lnTo>
                  <a:lnTo>
                    <a:pt x="0" y="3"/>
                  </a:lnTo>
                  <a:lnTo>
                    <a:pt x="0" y="4"/>
                  </a:lnTo>
                  <a:lnTo>
                    <a:pt x="1" y="4"/>
                  </a:lnTo>
                  <a:lnTo>
                    <a:pt x="1" y="5"/>
                  </a:lnTo>
                  <a:lnTo>
                    <a:pt x="1" y="5"/>
                  </a:lnTo>
                  <a:close/>
                </a:path>
              </a:pathLst>
            </a:custGeom>
            <a:solidFill>
              <a:srgbClr val="FFFFFF"/>
            </a:solidFill>
            <a:ln w="9525">
              <a:noFill/>
              <a:round/>
              <a:headEnd/>
              <a:tailEnd/>
            </a:ln>
          </p:spPr>
          <p:txBody>
            <a:bodyPr/>
            <a:lstStyle/>
            <a:p>
              <a:endParaRPr lang="ru-RU"/>
            </a:p>
          </p:txBody>
        </p:sp>
        <p:sp>
          <p:nvSpPr>
            <p:cNvPr id="94" name="Freeform 317"/>
            <p:cNvSpPr>
              <a:spLocks/>
            </p:cNvSpPr>
            <p:nvPr/>
          </p:nvSpPr>
          <p:spPr bwMode="auto">
            <a:xfrm>
              <a:off x="1037" y="2074"/>
              <a:ext cx="20" cy="5"/>
            </a:xfrm>
            <a:custGeom>
              <a:avLst/>
              <a:gdLst/>
              <a:ahLst/>
              <a:cxnLst>
                <a:cxn ang="0">
                  <a:pos x="2" y="5"/>
                </a:cxn>
                <a:cxn ang="0">
                  <a:pos x="4" y="5"/>
                </a:cxn>
                <a:cxn ang="0">
                  <a:pos x="6" y="5"/>
                </a:cxn>
                <a:cxn ang="0">
                  <a:pos x="8" y="5"/>
                </a:cxn>
                <a:cxn ang="0">
                  <a:pos x="10" y="5"/>
                </a:cxn>
                <a:cxn ang="0">
                  <a:pos x="12" y="5"/>
                </a:cxn>
                <a:cxn ang="0">
                  <a:pos x="13" y="5"/>
                </a:cxn>
                <a:cxn ang="0">
                  <a:pos x="15" y="5"/>
                </a:cxn>
                <a:cxn ang="0">
                  <a:pos x="17" y="5"/>
                </a:cxn>
                <a:cxn ang="0">
                  <a:pos x="18" y="4"/>
                </a:cxn>
                <a:cxn ang="0">
                  <a:pos x="19" y="4"/>
                </a:cxn>
                <a:cxn ang="0">
                  <a:pos x="19" y="3"/>
                </a:cxn>
                <a:cxn ang="0">
                  <a:pos x="20" y="2"/>
                </a:cxn>
                <a:cxn ang="0">
                  <a:pos x="19" y="1"/>
                </a:cxn>
                <a:cxn ang="0">
                  <a:pos x="19" y="1"/>
                </a:cxn>
                <a:cxn ang="0">
                  <a:pos x="18" y="0"/>
                </a:cxn>
                <a:cxn ang="0">
                  <a:pos x="17" y="0"/>
                </a:cxn>
                <a:cxn ang="0">
                  <a:pos x="15" y="0"/>
                </a:cxn>
                <a:cxn ang="0">
                  <a:pos x="14" y="0"/>
                </a:cxn>
                <a:cxn ang="0">
                  <a:pos x="12" y="0"/>
                </a:cxn>
                <a:cxn ang="0">
                  <a:pos x="10" y="0"/>
                </a:cxn>
                <a:cxn ang="0">
                  <a:pos x="8" y="0"/>
                </a:cxn>
                <a:cxn ang="0">
                  <a:pos x="6" y="0"/>
                </a:cxn>
                <a:cxn ang="0">
                  <a:pos x="5" y="0"/>
                </a:cxn>
                <a:cxn ang="0">
                  <a:pos x="3" y="0"/>
                </a:cxn>
                <a:cxn ang="0">
                  <a:pos x="2" y="0"/>
                </a:cxn>
                <a:cxn ang="0">
                  <a:pos x="1" y="1"/>
                </a:cxn>
                <a:cxn ang="0">
                  <a:pos x="0" y="1"/>
                </a:cxn>
                <a:cxn ang="0">
                  <a:pos x="0" y="2"/>
                </a:cxn>
                <a:cxn ang="0">
                  <a:pos x="0" y="3"/>
                </a:cxn>
                <a:cxn ang="0">
                  <a:pos x="0" y="4"/>
                </a:cxn>
                <a:cxn ang="0">
                  <a:pos x="1" y="4"/>
                </a:cxn>
                <a:cxn ang="0">
                  <a:pos x="2" y="5"/>
                </a:cxn>
                <a:cxn ang="0">
                  <a:pos x="2" y="5"/>
                </a:cxn>
              </a:cxnLst>
              <a:rect l="0" t="0" r="r" b="b"/>
              <a:pathLst>
                <a:path w="20" h="5">
                  <a:moveTo>
                    <a:pt x="2" y="5"/>
                  </a:moveTo>
                  <a:lnTo>
                    <a:pt x="4" y="5"/>
                  </a:lnTo>
                  <a:lnTo>
                    <a:pt x="6" y="5"/>
                  </a:lnTo>
                  <a:lnTo>
                    <a:pt x="8" y="5"/>
                  </a:lnTo>
                  <a:lnTo>
                    <a:pt x="10" y="5"/>
                  </a:lnTo>
                  <a:lnTo>
                    <a:pt x="12" y="5"/>
                  </a:lnTo>
                  <a:lnTo>
                    <a:pt x="13" y="5"/>
                  </a:lnTo>
                  <a:lnTo>
                    <a:pt x="15" y="5"/>
                  </a:lnTo>
                  <a:lnTo>
                    <a:pt x="17" y="5"/>
                  </a:lnTo>
                  <a:lnTo>
                    <a:pt x="18" y="4"/>
                  </a:lnTo>
                  <a:lnTo>
                    <a:pt x="19" y="4"/>
                  </a:lnTo>
                  <a:lnTo>
                    <a:pt x="19" y="3"/>
                  </a:lnTo>
                  <a:lnTo>
                    <a:pt x="20" y="2"/>
                  </a:lnTo>
                  <a:lnTo>
                    <a:pt x="19" y="1"/>
                  </a:lnTo>
                  <a:lnTo>
                    <a:pt x="19" y="1"/>
                  </a:lnTo>
                  <a:lnTo>
                    <a:pt x="18" y="0"/>
                  </a:lnTo>
                  <a:lnTo>
                    <a:pt x="17" y="0"/>
                  </a:lnTo>
                  <a:lnTo>
                    <a:pt x="15" y="0"/>
                  </a:lnTo>
                  <a:lnTo>
                    <a:pt x="14" y="0"/>
                  </a:lnTo>
                  <a:lnTo>
                    <a:pt x="12" y="0"/>
                  </a:lnTo>
                  <a:lnTo>
                    <a:pt x="10" y="0"/>
                  </a:lnTo>
                  <a:lnTo>
                    <a:pt x="8" y="0"/>
                  </a:lnTo>
                  <a:lnTo>
                    <a:pt x="6" y="0"/>
                  </a:lnTo>
                  <a:lnTo>
                    <a:pt x="5" y="0"/>
                  </a:lnTo>
                  <a:lnTo>
                    <a:pt x="3" y="0"/>
                  </a:lnTo>
                  <a:lnTo>
                    <a:pt x="2" y="0"/>
                  </a:lnTo>
                  <a:lnTo>
                    <a:pt x="1" y="1"/>
                  </a:lnTo>
                  <a:lnTo>
                    <a:pt x="0" y="1"/>
                  </a:lnTo>
                  <a:lnTo>
                    <a:pt x="0" y="2"/>
                  </a:lnTo>
                  <a:lnTo>
                    <a:pt x="0" y="3"/>
                  </a:lnTo>
                  <a:lnTo>
                    <a:pt x="0" y="4"/>
                  </a:lnTo>
                  <a:lnTo>
                    <a:pt x="1" y="4"/>
                  </a:lnTo>
                  <a:lnTo>
                    <a:pt x="2" y="5"/>
                  </a:lnTo>
                  <a:lnTo>
                    <a:pt x="2" y="5"/>
                  </a:lnTo>
                  <a:close/>
                </a:path>
              </a:pathLst>
            </a:custGeom>
            <a:solidFill>
              <a:srgbClr val="FFFFFF"/>
            </a:solidFill>
            <a:ln w="9525">
              <a:noFill/>
              <a:round/>
              <a:headEnd/>
              <a:tailEnd/>
            </a:ln>
          </p:spPr>
          <p:txBody>
            <a:bodyPr/>
            <a:lstStyle/>
            <a:p>
              <a:endParaRPr lang="ru-RU"/>
            </a:p>
          </p:txBody>
        </p:sp>
        <p:sp>
          <p:nvSpPr>
            <p:cNvPr id="95" name="Freeform 318"/>
            <p:cNvSpPr>
              <a:spLocks/>
            </p:cNvSpPr>
            <p:nvPr/>
          </p:nvSpPr>
          <p:spPr bwMode="auto">
            <a:xfrm>
              <a:off x="1037" y="2095"/>
              <a:ext cx="21" cy="5"/>
            </a:xfrm>
            <a:custGeom>
              <a:avLst/>
              <a:gdLst/>
              <a:ahLst/>
              <a:cxnLst>
                <a:cxn ang="0">
                  <a:pos x="2" y="5"/>
                </a:cxn>
                <a:cxn ang="0">
                  <a:pos x="4" y="5"/>
                </a:cxn>
                <a:cxn ang="0">
                  <a:pos x="6" y="5"/>
                </a:cxn>
                <a:cxn ang="0">
                  <a:pos x="9" y="5"/>
                </a:cxn>
                <a:cxn ang="0">
                  <a:pos x="11" y="5"/>
                </a:cxn>
                <a:cxn ang="0">
                  <a:pos x="13" y="5"/>
                </a:cxn>
                <a:cxn ang="0">
                  <a:pos x="15" y="5"/>
                </a:cxn>
                <a:cxn ang="0">
                  <a:pos x="17" y="5"/>
                </a:cxn>
                <a:cxn ang="0">
                  <a:pos x="19" y="5"/>
                </a:cxn>
                <a:cxn ang="0">
                  <a:pos x="20" y="5"/>
                </a:cxn>
                <a:cxn ang="0">
                  <a:pos x="21" y="4"/>
                </a:cxn>
                <a:cxn ang="0">
                  <a:pos x="21" y="3"/>
                </a:cxn>
                <a:cxn ang="0">
                  <a:pos x="21" y="3"/>
                </a:cxn>
                <a:cxn ang="0">
                  <a:pos x="21" y="1"/>
                </a:cxn>
                <a:cxn ang="0">
                  <a:pos x="21" y="1"/>
                </a:cxn>
                <a:cxn ang="0">
                  <a:pos x="20" y="0"/>
                </a:cxn>
                <a:cxn ang="0">
                  <a:pos x="19" y="0"/>
                </a:cxn>
                <a:cxn ang="0">
                  <a:pos x="17" y="0"/>
                </a:cxn>
                <a:cxn ang="0">
                  <a:pos x="15" y="0"/>
                </a:cxn>
                <a:cxn ang="0">
                  <a:pos x="13" y="0"/>
                </a:cxn>
                <a:cxn ang="0">
                  <a:pos x="11" y="0"/>
                </a:cxn>
                <a:cxn ang="0">
                  <a:pos x="9" y="1"/>
                </a:cxn>
                <a:cxn ang="0">
                  <a:pos x="7" y="1"/>
                </a:cxn>
                <a:cxn ang="0">
                  <a:pos x="5" y="0"/>
                </a:cxn>
                <a:cxn ang="0">
                  <a:pos x="3" y="0"/>
                </a:cxn>
                <a:cxn ang="0">
                  <a:pos x="2" y="0"/>
                </a:cxn>
                <a:cxn ang="0">
                  <a:pos x="1" y="0"/>
                </a:cxn>
                <a:cxn ang="0">
                  <a:pos x="0" y="1"/>
                </a:cxn>
                <a:cxn ang="0">
                  <a:pos x="0" y="2"/>
                </a:cxn>
                <a:cxn ang="0">
                  <a:pos x="0" y="3"/>
                </a:cxn>
                <a:cxn ang="0">
                  <a:pos x="0" y="4"/>
                </a:cxn>
                <a:cxn ang="0">
                  <a:pos x="1" y="4"/>
                </a:cxn>
                <a:cxn ang="0">
                  <a:pos x="2" y="5"/>
                </a:cxn>
                <a:cxn ang="0">
                  <a:pos x="2" y="5"/>
                </a:cxn>
              </a:cxnLst>
              <a:rect l="0" t="0" r="r" b="b"/>
              <a:pathLst>
                <a:path w="21" h="5">
                  <a:moveTo>
                    <a:pt x="2" y="5"/>
                  </a:moveTo>
                  <a:lnTo>
                    <a:pt x="4" y="5"/>
                  </a:lnTo>
                  <a:lnTo>
                    <a:pt x="6" y="5"/>
                  </a:lnTo>
                  <a:lnTo>
                    <a:pt x="9" y="5"/>
                  </a:lnTo>
                  <a:lnTo>
                    <a:pt x="11" y="5"/>
                  </a:lnTo>
                  <a:lnTo>
                    <a:pt x="13" y="5"/>
                  </a:lnTo>
                  <a:lnTo>
                    <a:pt x="15" y="5"/>
                  </a:lnTo>
                  <a:lnTo>
                    <a:pt x="17" y="5"/>
                  </a:lnTo>
                  <a:lnTo>
                    <a:pt x="19" y="5"/>
                  </a:lnTo>
                  <a:lnTo>
                    <a:pt x="20" y="5"/>
                  </a:lnTo>
                  <a:lnTo>
                    <a:pt x="21" y="4"/>
                  </a:lnTo>
                  <a:lnTo>
                    <a:pt x="21" y="3"/>
                  </a:lnTo>
                  <a:lnTo>
                    <a:pt x="21" y="3"/>
                  </a:lnTo>
                  <a:lnTo>
                    <a:pt x="21" y="1"/>
                  </a:lnTo>
                  <a:lnTo>
                    <a:pt x="21" y="1"/>
                  </a:lnTo>
                  <a:lnTo>
                    <a:pt x="20" y="0"/>
                  </a:lnTo>
                  <a:lnTo>
                    <a:pt x="19" y="0"/>
                  </a:lnTo>
                  <a:lnTo>
                    <a:pt x="17" y="0"/>
                  </a:lnTo>
                  <a:lnTo>
                    <a:pt x="15" y="0"/>
                  </a:lnTo>
                  <a:lnTo>
                    <a:pt x="13" y="0"/>
                  </a:lnTo>
                  <a:lnTo>
                    <a:pt x="11" y="0"/>
                  </a:lnTo>
                  <a:lnTo>
                    <a:pt x="9" y="1"/>
                  </a:lnTo>
                  <a:lnTo>
                    <a:pt x="7" y="1"/>
                  </a:lnTo>
                  <a:lnTo>
                    <a:pt x="5" y="0"/>
                  </a:lnTo>
                  <a:lnTo>
                    <a:pt x="3" y="0"/>
                  </a:lnTo>
                  <a:lnTo>
                    <a:pt x="2" y="0"/>
                  </a:lnTo>
                  <a:lnTo>
                    <a:pt x="1" y="0"/>
                  </a:lnTo>
                  <a:lnTo>
                    <a:pt x="0" y="1"/>
                  </a:lnTo>
                  <a:lnTo>
                    <a:pt x="0" y="2"/>
                  </a:lnTo>
                  <a:lnTo>
                    <a:pt x="0" y="3"/>
                  </a:lnTo>
                  <a:lnTo>
                    <a:pt x="0" y="4"/>
                  </a:lnTo>
                  <a:lnTo>
                    <a:pt x="1" y="4"/>
                  </a:lnTo>
                  <a:lnTo>
                    <a:pt x="2" y="5"/>
                  </a:lnTo>
                  <a:lnTo>
                    <a:pt x="2" y="5"/>
                  </a:lnTo>
                  <a:close/>
                </a:path>
              </a:pathLst>
            </a:custGeom>
            <a:solidFill>
              <a:srgbClr val="FFFFFF"/>
            </a:solidFill>
            <a:ln w="9525">
              <a:noFill/>
              <a:round/>
              <a:headEnd/>
              <a:tailEnd/>
            </a:ln>
          </p:spPr>
          <p:txBody>
            <a:bodyPr/>
            <a:lstStyle/>
            <a:p>
              <a:endParaRPr lang="ru-RU"/>
            </a:p>
          </p:txBody>
        </p:sp>
        <p:sp>
          <p:nvSpPr>
            <p:cNvPr id="96" name="Freeform 319"/>
            <p:cNvSpPr>
              <a:spLocks/>
            </p:cNvSpPr>
            <p:nvPr/>
          </p:nvSpPr>
          <p:spPr bwMode="auto">
            <a:xfrm>
              <a:off x="1083" y="2061"/>
              <a:ext cx="35" cy="44"/>
            </a:xfrm>
            <a:custGeom>
              <a:avLst/>
              <a:gdLst/>
              <a:ahLst/>
              <a:cxnLst>
                <a:cxn ang="0">
                  <a:pos x="31" y="4"/>
                </a:cxn>
                <a:cxn ang="0">
                  <a:pos x="26" y="1"/>
                </a:cxn>
                <a:cxn ang="0">
                  <a:pos x="19" y="0"/>
                </a:cxn>
                <a:cxn ang="0">
                  <a:pos x="13" y="1"/>
                </a:cxn>
                <a:cxn ang="0">
                  <a:pos x="8" y="5"/>
                </a:cxn>
                <a:cxn ang="0">
                  <a:pos x="4" y="10"/>
                </a:cxn>
                <a:cxn ang="0">
                  <a:pos x="2" y="15"/>
                </a:cxn>
                <a:cxn ang="0">
                  <a:pos x="0" y="20"/>
                </a:cxn>
                <a:cxn ang="0">
                  <a:pos x="0" y="26"/>
                </a:cxn>
                <a:cxn ang="0">
                  <a:pos x="1" y="31"/>
                </a:cxn>
                <a:cxn ang="0">
                  <a:pos x="4" y="36"/>
                </a:cxn>
                <a:cxn ang="0">
                  <a:pos x="7" y="40"/>
                </a:cxn>
                <a:cxn ang="0">
                  <a:pos x="13" y="43"/>
                </a:cxn>
                <a:cxn ang="0">
                  <a:pos x="18" y="44"/>
                </a:cxn>
                <a:cxn ang="0">
                  <a:pos x="24" y="43"/>
                </a:cxn>
                <a:cxn ang="0">
                  <a:pos x="29" y="40"/>
                </a:cxn>
                <a:cxn ang="0">
                  <a:pos x="31" y="37"/>
                </a:cxn>
                <a:cxn ang="0">
                  <a:pos x="31" y="36"/>
                </a:cxn>
                <a:cxn ang="0">
                  <a:pos x="29" y="34"/>
                </a:cxn>
                <a:cxn ang="0">
                  <a:pos x="28" y="35"/>
                </a:cxn>
                <a:cxn ang="0">
                  <a:pos x="26" y="37"/>
                </a:cxn>
                <a:cxn ang="0">
                  <a:pos x="23" y="39"/>
                </a:cxn>
                <a:cxn ang="0">
                  <a:pos x="19" y="40"/>
                </a:cxn>
                <a:cxn ang="0">
                  <a:pos x="15" y="39"/>
                </a:cxn>
                <a:cxn ang="0">
                  <a:pos x="10" y="37"/>
                </a:cxn>
                <a:cxn ang="0">
                  <a:pos x="7" y="31"/>
                </a:cxn>
                <a:cxn ang="0">
                  <a:pos x="5" y="26"/>
                </a:cxn>
                <a:cxn ang="0">
                  <a:pos x="5" y="20"/>
                </a:cxn>
                <a:cxn ang="0">
                  <a:pos x="7" y="14"/>
                </a:cxn>
                <a:cxn ang="0">
                  <a:pos x="10" y="11"/>
                </a:cxn>
                <a:cxn ang="0">
                  <a:pos x="12" y="8"/>
                </a:cxn>
                <a:cxn ang="0">
                  <a:pos x="16" y="6"/>
                </a:cxn>
                <a:cxn ang="0">
                  <a:pos x="19" y="4"/>
                </a:cxn>
                <a:cxn ang="0">
                  <a:pos x="23" y="5"/>
                </a:cxn>
                <a:cxn ang="0">
                  <a:pos x="26" y="6"/>
                </a:cxn>
                <a:cxn ang="0">
                  <a:pos x="29" y="9"/>
                </a:cxn>
                <a:cxn ang="0">
                  <a:pos x="31" y="10"/>
                </a:cxn>
                <a:cxn ang="0">
                  <a:pos x="33" y="10"/>
                </a:cxn>
                <a:cxn ang="0">
                  <a:pos x="34" y="9"/>
                </a:cxn>
                <a:cxn ang="0">
                  <a:pos x="34" y="7"/>
                </a:cxn>
                <a:cxn ang="0">
                  <a:pos x="34" y="6"/>
                </a:cxn>
              </a:cxnLst>
              <a:rect l="0" t="0" r="r" b="b"/>
              <a:pathLst>
                <a:path w="35" h="44">
                  <a:moveTo>
                    <a:pt x="34" y="6"/>
                  </a:moveTo>
                  <a:lnTo>
                    <a:pt x="31" y="4"/>
                  </a:lnTo>
                  <a:lnTo>
                    <a:pt x="29" y="2"/>
                  </a:lnTo>
                  <a:lnTo>
                    <a:pt x="26" y="1"/>
                  </a:lnTo>
                  <a:lnTo>
                    <a:pt x="23" y="0"/>
                  </a:lnTo>
                  <a:lnTo>
                    <a:pt x="19" y="0"/>
                  </a:lnTo>
                  <a:lnTo>
                    <a:pt x="16" y="0"/>
                  </a:lnTo>
                  <a:lnTo>
                    <a:pt x="13" y="1"/>
                  </a:lnTo>
                  <a:lnTo>
                    <a:pt x="10" y="3"/>
                  </a:lnTo>
                  <a:lnTo>
                    <a:pt x="8" y="5"/>
                  </a:lnTo>
                  <a:lnTo>
                    <a:pt x="6" y="8"/>
                  </a:lnTo>
                  <a:lnTo>
                    <a:pt x="4" y="10"/>
                  </a:lnTo>
                  <a:lnTo>
                    <a:pt x="3" y="12"/>
                  </a:lnTo>
                  <a:lnTo>
                    <a:pt x="2" y="15"/>
                  </a:lnTo>
                  <a:lnTo>
                    <a:pt x="1" y="17"/>
                  </a:lnTo>
                  <a:lnTo>
                    <a:pt x="0" y="20"/>
                  </a:lnTo>
                  <a:lnTo>
                    <a:pt x="0" y="23"/>
                  </a:lnTo>
                  <a:lnTo>
                    <a:pt x="0" y="26"/>
                  </a:lnTo>
                  <a:lnTo>
                    <a:pt x="1" y="28"/>
                  </a:lnTo>
                  <a:lnTo>
                    <a:pt x="1" y="31"/>
                  </a:lnTo>
                  <a:lnTo>
                    <a:pt x="2" y="34"/>
                  </a:lnTo>
                  <a:lnTo>
                    <a:pt x="4" y="36"/>
                  </a:lnTo>
                  <a:lnTo>
                    <a:pt x="5" y="38"/>
                  </a:lnTo>
                  <a:lnTo>
                    <a:pt x="7" y="40"/>
                  </a:lnTo>
                  <a:lnTo>
                    <a:pt x="10" y="42"/>
                  </a:lnTo>
                  <a:lnTo>
                    <a:pt x="13" y="43"/>
                  </a:lnTo>
                  <a:lnTo>
                    <a:pt x="15" y="44"/>
                  </a:lnTo>
                  <a:lnTo>
                    <a:pt x="18" y="44"/>
                  </a:lnTo>
                  <a:lnTo>
                    <a:pt x="21" y="44"/>
                  </a:lnTo>
                  <a:lnTo>
                    <a:pt x="24" y="43"/>
                  </a:lnTo>
                  <a:lnTo>
                    <a:pt x="27" y="42"/>
                  </a:lnTo>
                  <a:lnTo>
                    <a:pt x="29" y="40"/>
                  </a:lnTo>
                  <a:lnTo>
                    <a:pt x="31" y="38"/>
                  </a:lnTo>
                  <a:lnTo>
                    <a:pt x="31" y="37"/>
                  </a:lnTo>
                  <a:lnTo>
                    <a:pt x="31" y="37"/>
                  </a:lnTo>
                  <a:lnTo>
                    <a:pt x="31" y="36"/>
                  </a:lnTo>
                  <a:lnTo>
                    <a:pt x="30" y="35"/>
                  </a:lnTo>
                  <a:lnTo>
                    <a:pt x="29" y="34"/>
                  </a:lnTo>
                  <a:lnTo>
                    <a:pt x="28" y="34"/>
                  </a:lnTo>
                  <a:lnTo>
                    <a:pt x="28" y="35"/>
                  </a:lnTo>
                  <a:lnTo>
                    <a:pt x="27" y="36"/>
                  </a:lnTo>
                  <a:lnTo>
                    <a:pt x="26" y="37"/>
                  </a:lnTo>
                  <a:lnTo>
                    <a:pt x="24" y="38"/>
                  </a:lnTo>
                  <a:lnTo>
                    <a:pt x="23" y="39"/>
                  </a:lnTo>
                  <a:lnTo>
                    <a:pt x="21" y="40"/>
                  </a:lnTo>
                  <a:lnTo>
                    <a:pt x="19" y="40"/>
                  </a:lnTo>
                  <a:lnTo>
                    <a:pt x="17" y="40"/>
                  </a:lnTo>
                  <a:lnTo>
                    <a:pt x="15" y="39"/>
                  </a:lnTo>
                  <a:lnTo>
                    <a:pt x="13" y="38"/>
                  </a:lnTo>
                  <a:lnTo>
                    <a:pt x="10" y="37"/>
                  </a:lnTo>
                  <a:lnTo>
                    <a:pt x="9" y="34"/>
                  </a:lnTo>
                  <a:lnTo>
                    <a:pt x="7" y="31"/>
                  </a:lnTo>
                  <a:lnTo>
                    <a:pt x="6" y="29"/>
                  </a:lnTo>
                  <a:lnTo>
                    <a:pt x="5" y="26"/>
                  </a:lnTo>
                  <a:lnTo>
                    <a:pt x="5" y="23"/>
                  </a:lnTo>
                  <a:lnTo>
                    <a:pt x="5" y="20"/>
                  </a:lnTo>
                  <a:lnTo>
                    <a:pt x="7" y="16"/>
                  </a:lnTo>
                  <a:lnTo>
                    <a:pt x="7" y="14"/>
                  </a:lnTo>
                  <a:lnTo>
                    <a:pt x="8" y="13"/>
                  </a:lnTo>
                  <a:lnTo>
                    <a:pt x="10" y="11"/>
                  </a:lnTo>
                  <a:lnTo>
                    <a:pt x="10" y="9"/>
                  </a:lnTo>
                  <a:lnTo>
                    <a:pt x="12" y="8"/>
                  </a:lnTo>
                  <a:lnTo>
                    <a:pt x="13" y="6"/>
                  </a:lnTo>
                  <a:lnTo>
                    <a:pt x="16" y="6"/>
                  </a:lnTo>
                  <a:lnTo>
                    <a:pt x="17" y="5"/>
                  </a:lnTo>
                  <a:lnTo>
                    <a:pt x="19" y="4"/>
                  </a:lnTo>
                  <a:lnTo>
                    <a:pt x="21" y="4"/>
                  </a:lnTo>
                  <a:lnTo>
                    <a:pt x="23" y="5"/>
                  </a:lnTo>
                  <a:lnTo>
                    <a:pt x="25" y="5"/>
                  </a:lnTo>
                  <a:lnTo>
                    <a:pt x="26" y="6"/>
                  </a:lnTo>
                  <a:lnTo>
                    <a:pt x="28" y="7"/>
                  </a:lnTo>
                  <a:lnTo>
                    <a:pt x="29" y="9"/>
                  </a:lnTo>
                  <a:lnTo>
                    <a:pt x="30" y="10"/>
                  </a:lnTo>
                  <a:lnTo>
                    <a:pt x="31" y="10"/>
                  </a:lnTo>
                  <a:lnTo>
                    <a:pt x="32" y="11"/>
                  </a:lnTo>
                  <a:lnTo>
                    <a:pt x="33" y="10"/>
                  </a:lnTo>
                  <a:lnTo>
                    <a:pt x="34" y="10"/>
                  </a:lnTo>
                  <a:lnTo>
                    <a:pt x="34" y="9"/>
                  </a:lnTo>
                  <a:lnTo>
                    <a:pt x="35" y="8"/>
                  </a:lnTo>
                  <a:lnTo>
                    <a:pt x="34" y="7"/>
                  </a:lnTo>
                  <a:lnTo>
                    <a:pt x="34" y="6"/>
                  </a:lnTo>
                  <a:lnTo>
                    <a:pt x="34" y="6"/>
                  </a:lnTo>
                  <a:close/>
                </a:path>
              </a:pathLst>
            </a:custGeom>
            <a:solidFill>
              <a:srgbClr val="FFFFFF"/>
            </a:solidFill>
            <a:ln w="9525">
              <a:noFill/>
              <a:round/>
              <a:headEnd/>
              <a:tailEnd/>
            </a:ln>
          </p:spPr>
          <p:txBody>
            <a:bodyPr/>
            <a:lstStyle/>
            <a:p>
              <a:endParaRPr lang="ru-RU"/>
            </a:p>
          </p:txBody>
        </p:sp>
        <p:sp>
          <p:nvSpPr>
            <p:cNvPr id="97" name="Freeform 320"/>
            <p:cNvSpPr>
              <a:spLocks/>
            </p:cNvSpPr>
            <p:nvPr/>
          </p:nvSpPr>
          <p:spPr bwMode="auto">
            <a:xfrm>
              <a:off x="1126" y="2044"/>
              <a:ext cx="19" cy="22"/>
            </a:xfrm>
            <a:custGeom>
              <a:avLst/>
              <a:gdLst/>
              <a:ahLst/>
              <a:cxnLst>
                <a:cxn ang="0">
                  <a:pos x="1" y="5"/>
                </a:cxn>
                <a:cxn ang="0">
                  <a:pos x="2" y="5"/>
                </a:cxn>
                <a:cxn ang="0">
                  <a:pos x="8" y="8"/>
                </a:cxn>
                <a:cxn ang="0">
                  <a:pos x="9" y="8"/>
                </a:cxn>
                <a:cxn ang="0">
                  <a:pos x="10" y="9"/>
                </a:cxn>
                <a:cxn ang="0">
                  <a:pos x="9" y="10"/>
                </a:cxn>
                <a:cxn ang="0">
                  <a:pos x="10" y="13"/>
                </a:cxn>
                <a:cxn ang="0">
                  <a:pos x="10" y="13"/>
                </a:cxn>
                <a:cxn ang="0">
                  <a:pos x="8" y="14"/>
                </a:cxn>
                <a:cxn ang="0">
                  <a:pos x="7" y="14"/>
                </a:cxn>
                <a:cxn ang="0">
                  <a:pos x="5" y="15"/>
                </a:cxn>
                <a:cxn ang="0">
                  <a:pos x="3" y="17"/>
                </a:cxn>
                <a:cxn ang="0">
                  <a:pos x="3" y="21"/>
                </a:cxn>
                <a:cxn ang="0">
                  <a:pos x="5" y="20"/>
                </a:cxn>
                <a:cxn ang="0">
                  <a:pos x="8" y="20"/>
                </a:cxn>
                <a:cxn ang="0">
                  <a:pos x="11" y="19"/>
                </a:cxn>
                <a:cxn ang="0">
                  <a:pos x="14" y="20"/>
                </a:cxn>
                <a:cxn ang="0">
                  <a:pos x="17" y="22"/>
                </a:cxn>
                <a:cxn ang="0">
                  <a:pos x="18" y="21"/>
                </a:cxn>
                <a:cxn ang="0">
                  <a:pos x="19" y="20"/>
                </a:cxn>
                <a:cxn ang="0">
                  <a:pos x="19" y="18"/>
                </a:cxn>
                <a:cxn ang="0">
                  <a:pos x="17" y="16"/>
                </a:cxn>
                <a:cxn ang="0">
                  <a:pos x="14" y="14"/>
                </a:cxn>
                <a:cxn ang="0">
                  <a:pos x="10" y="14"/>
                </a:cxn>
                <a:cxn ang="0">
                  <a:pos x="7" y="17"/>
                </a:cxn>
                <a:cxn ang="0">
                  <a:pos x="0" y="17"/>
                </a:cxn>
                <a:cxn ang="0">
                  <a:pos x="7" y="20"/>
                </a:cxn>
                <a:cxn ang="0">
                  <a:pos x="8" y="19"/>
                </a:cxn>
                <a:cxn ang="0">
                  <a:pos x="9" y="18"/>
                </a:cxn>
                <a:cxn ang="0">
                  <a:pos x="11" y="17"/>
                </a:cxn>
                <a:cxn ang="0">
                  <a:pos x="12" y="16"/>
                </a:cxn>
                <a:cxn ang="0">
                  <a:pos x="14" y="14"/>
                </a:cxn>
                <a:cxn ang="0">
                  <a:pos x="14" y="13"/>
                </a:cxn>
                <a:cxn ang="0">
                  <a:pos x="14" y="9"/>
                </a:cxn>
                <a:cxn ang="0">
                  <a:pos x="14" y="6"/>
                </a:cxn>
                <a:cxn ang="0">
                  <a:pos x="13" y="6"/>
                </a:cxn>
                <a:cxn ang="0">
                  <a:pos x="12" y="5"/>
                </a:cxn>
                <a:cxn ang="0">
                  <a:pos x="11" y="4"/>
                </a:cxn>
                <a:cxn ang="0">
                  <a:pos x="3" y="2"/>
                </a:cxn>
                <a:cxn ang="0">
                  <a:pos x="3" y="1"/>
                </a:cxn>
                <a:cxn ang="0">
                  <a:pos x="3" y="0"/>
                </a:cxn>
                <a:cxn ang="0">
                  <a:pos x="1" y="1"/>
                </a:cxn>
                <a:cxn ang="0">
                  <a:pos x="0" y="3"/>
                </a:cxn>
                <a:cxn ang="0">
                  <a:pos x="1" y="4"/>
                </a:cxn>
                <a:cxn ang="0">
                  <a:pos x="1" y="5"/>
                </a:cxn>
              </a:cxnLst>
              <a:rect l="0" t="0" r="r" b="b"/>
              <a:pathLst>
                <a:path w="19" h="22">
                  <a:moveTo>
                    <a:pt x="1" y="5"/>
                  </a:moveTo>
                  <a:lnTo>
                    <a:pt x="1" y="5"/>
                  </a:lnTo>
                  <a:lnTo>
                    <a:pt x="2" y="5"/>
                  </a:lnTo>
                  <a:lnTo>
                    <a:pt x="2" y="5"/>
                  </a:lnTo>
                  <a:lnTo>
                    <a:pt x="2" y="5"/>
                  </a:lnTo>
                  <a:lnTo>
                    <a:pt x="8" y="8"/>
                  </a:lnTo>
                  <a:lnTo>
                    <a:pt x="8" y="7"/>
                  </a:lnTo>
                  <a:lnTo>
                    <a:pt x="9" y="8"/>
                  </a:lnTo>
                  <a:lnTo>
                    <a:pt x="9" y="8"/>
                  </a:lnTo>
                  <a:lnTo>
                    <a:pt x="10" y="9"/>
                  </a:lnTo>
                  <a:lnTo>
                    <a:pt x="9" y="7"/>
                  </a:lnTo>
                  <a:lnTo>
                    <a:pt x="9" y="10"/>
                  </a:lnTo>
                  <a:lnTo>
                    <a:pt x="9" y="10"/>
                  </a:lnTo>
                  <a:lnTo>
                    <a:pt x="10" y="13"/>
                  </a:lnTo>
                  <a:lnTo>
                    <a:pt x="10" y="12"/>
                  </a:lnTo>
                  <a:lnTo>
                    <a:pt x="10" y="13"/>
                  </a:lnTo>
                  <a:lnTo>
                    <a:pt x="9" y="13"/>
                  </a:lnTo>
                  <a:lnTo>
                    <a:pt x="8" y="14"/>
                  </a:lnTo>
                  <a:lnTo>
                    <a:pt x="8" y="14"/>
                  </a:lnTo>
                  <a:lnTo>
                    <a:pt x="7" y="14"/>
                  </a:lnTo>
                  <a:lnTo>
                    <a:pt x="6" y="15"/>
                  </a:lnTo>
                  <a:lnTo>
                    <a:pt x="5" y="15"/>
                  </a:lnTo>
                  <a:lnTo>
                    <a:pt x="4" y="16"/>
                  </a:lnTo>
                  <a:lnTo>
                    <a:pt x="3" y="17"/>
                  </a:lnTo>
                  <a:lnTo>
                    <a:pt x="0" y="17"/>
                  </a:lnTo>
                  <a:lnTo>
                    <a:pt x="3" y="21"/>
                  </a:lnTo>
                  <a:lnTo>
                    <a:pt x="4" y="20"/>
                  </a:lnTo>
                  <a:lnTo>
                    <a:pt x="5" y="20"/>
                  </a:lnTo>
                  <a:lnTo>
                    <a:pt x="7" y="20"/>
                  </a:lnTo>
                  <a:lnTo>
                    <a:pt x="8" y="20"/>
                  </a:lnTo>
                  <a:lnTo>
                    <a:pt x="10" y="19"/>
                  </a:lnTo>
                  <a:lnTo>
                    <a:pt x="11" y="19"/>
                  </a:lnTo>
                  <a:lnTo>
                    <a:pt x="13" y="20"/>
                  </a:lnTo>
                  <a:lnTo>
                    <a:pt x="14" y="20"/>
                  </a:lnTo>
                  <a:lnTo>
                    <a:pt x="16" y="21"/>
                  </a:lnTo>
                  <a:lnTo>
                    <a:pt x="17" y="22"/>
                  </a:lnTo>
                  <a:lnTo>
                    <a:pt x="17" y="21"/>
                  </a:lnTo>
                  <a:lnTo>
                    <a:pt x="18" y="21"/>
                  </a:lnTo>
                  <a:lnTo>
                    <a:pt x="19" y="20"/>
                  </a:lnTo>
                  <a:lnTo>
                    <a:pt x="19" y="20"/>
                  </a:lnTo>
                  <a:lnTo>
                    <a:pt x="19" y="19"/>
                  </a:lnTo>
                  <a:lnTo>
                    <a:pt x="19" y="18"/>
                  </a:lnTo>
                  <a:lnTo>
                    <a:pt x="18" y="17"/>
                  </a:lnTo>
                  <a:lnTo>
                    <a:pt x="17" y="16"/>
                  </a:lnTo>
                  <a:lnTo>
                    <a:pt x="15" y="15"/>
                  </a:lnTo>
                  <a:lnTo>
                    <a:pt x="14" y="14"/>
                  </a:lnTo>
                  <a:lnTo>
                    <a:pt x="12" y="14"/>
                  </a:lnTo>
                  <a:lnTo>
                    <a:pt x="10" y="14"/>
                  </a:lnTo>
                  <a:lnTo>
                    <a:pt x="9" y="15"/>
                  </a:lnTo>
                  <a:lnTo>
                    <a:pt x="7" y="17"/>
                  </a:lnTo>
                  <a:lnTo>
                    <a:pt x="5" y="20"/>
                  </a:lnTo>
                  <a:lnTo>
                    <a:pt x="0" y="17"/>
                  </a:lnTo>
                  <a:lnTo>
                    <a:pt x="2" y="17"/>
                  </a:lnTo>
                  <a:lnTo>
                    <a:pt x="7" y="20"/>
                  </a:lnTo>
                  <a:lnTo>
                    <a:pt x="7" y="20"/>
                  </a:lnTo>
                  <a:lnTo>
                    <a:pt x="8" y="19"/>
                  </a:lnTo>
                  <a:lnTo>
                    <a:pt x="9" y="19"/>
                  </a:lnTo>
                  <a:lnTo>
                    <a:pt x="9" y="18"/>
                  </a:lnTo>
                  <a:lnTo>
                    <a:pt x="10" y="18"/>
                  </a:lnTo>
                  <a:lnTo>
                    <a:pt x="11" y="17"/>
                  </a:lnTo>
                  <a:lnTo>
                    <a:pt x="11" y="17"/>
                  </a:lnTo>
                  <a:lnTo>
                    <a:pt x="12" y="16"/>
                  </a:lnTo>
                  <a:lnTo>
                    <a:pt x="14" y="14"/>
                  </a:lnTo>
                  <a:lnTo>
                    <a:pt x="14" y="14"/>
                  </a:lnTo>
                  <a:lnTo>
                    <a:pt x="14" y="13"/>
                  </a:lnTo>
                  <a:lnTo>
                    <a:pt x="14" y="13"/>
                  </a:lnTo>
                  <a:lnTo>
                    <a:pt x="14" y="13"/>
                  </a:lnTo>
                  <a:lnTo>
                    <a:pt x="14" y="9"/>
                  </a:lnTo>
                  <a:lnTo>
                    <a:pt x="14" y="9"/>
                  </a:lnTo>
                  <a:lnTo>
                    <a:pt x="14" y="6"/>
                  </a:lnTo>
                  <a:lnTo>
                    <a:pt x="13" y="6"/>
                  </a:lnTo>
                  <a:lnTo>
                    <a:pt x="13" y="6"/>
                  </a:lnTo>
                  <a:lnTo>
                    <a:pt x="13" y="5"/>
                  </a:lnTo>
                  <a:lnTo>
                    <a:pt x="12" y="5"/>
                  </a:lnTo>
                  <a:lnTo>
                    <a:pt x="11" y="4"/>
                  </a:lnTo>
                  <a:lnTo>
                    <a:pt x="11" y="4"/>
                  </a:lnTo>
                  <a:lnTo>
                    <a:pt x="3" y="3"/>
                  </a:lnTo>
                  <a:lnTo>
                    <a:pt x="3" y="2"/>
                  </a:lnTo>
                  <a:lnTo>
                    <a:pt x="3" y="2"/>
                  </a:lnTo>
                  <a:lnTo>
                    <a:pt x="3" y="1"/>
                  </a:lnTo>
                  <a:lnTo>
                    <a:pt x="4" y="0"/>
                  </a:lnTo>
                  <a:lnTo>
                    <a:pt x="3" y="0"/>
                  </a:lnTo>
                  <a:lnTo>
                    <a:pt x="2" y="1"/>
                  </a:lnTo>
                  <a:lnTo>
                    <a:pt x="1" y="1"/>
                  </a:lnTo>
                  <a:lnTo>
                    <a:pt x="0" y="2"/>
                  </a:lnTo>
                  <a:lnTo>
                    <a:pt x="0" y="3"/>
                  </a:lnTo>
                  <a:lnTo>
                    <a:pt x="0" y="3"/>
                  </a:lnTo>
                  <a:lnTo>
                    <a:pt x="1" y="4"/>
                  </a:lnTo>
                  <a:lnTo>
                    <a:pt x="2" y="5"/>
                  </a:lnTo>
                  <a:lnTo>
                    <a:pt x="1" y="5"/>
                  </a:lnTo>
                  <a:close/>
                </a:path>
              </a:pathLst>
            </a:custGeom>
            <a:solidFill>
              <a:srgbClr val="FFFFFF"/>
            </a:solidFill>
            <a:ln w="9525">
              <a:noFill/>
              <a:round/>
              <a:headEnd/>
              <a:tailEnd/>
            </a:ln>
          </p:spPr>
          <p:txBody>
            <a:bodyPr/>
            <a:lstStyle/>
            <a:p>
              <a:endParaRPr lang="ru-RU"/>
            </a:p>
          </p:txBody>
        </p:sp>
        <p:sp>
          <p:nvSpPr>
            <p:cNvPr id="98" name="Freeform 321"/>
            <p:cNvSpPr>
              <a:spLocks/>
            </p:cNvSpPr>
            <p:nvPr/>
          </p:nvSpPr>
          <p:spPr bwMode="auto">
            <a:xfrm>
              <a:off x="1025" y="2121"/>
              <a:ext cx="117" cy="210"/>
            </a:xfrm>
            <a:custGeom>
              <a:avLst/>
              <a:gdLst/>
              <a:ahLst/>
              <a:cxnLst>
                <a:cxn ang="0">
                  <a:pos x="117" y="206"/>
                </a:cxn>
                <a:cxn ang="0">
                  <a:pos x="6" y="0"/>
                </a:cxn>
                <a:cxn ang="0">
                  <a:pos x="0" y="5"/>
                </a:cxn>
                <a:cxn ang="0">
                  <a:pos x="109" y="210"/>
                </a:cxn>
                <a:cxn ang="0">
                  <a:pos x="117" y="206"/>
                </a:cxn>
              </a:cxnLst>
              <a:rect l="0" t="0" r="r" b="b"/>
              <a:pathLst>
                <a:path w="117" h="210">
                  <a:moveTo>
                    <a:pt x="117" y="206"/>
                  </a:moveTo>
                  <a:lnTo>
                    <a:pt x="6" y="0"/>
                  </a:lnTo>
                  <a:lnTo>
                    <a:pt x="0" y="5"/>
                  </a:lnTo>
                  <a:lnTo>
                    <a:pt x="109" y="210"/>
                  </a:lnTo>
                  <a:lnTo>
                    <a:pt x="117" y="206"/>
                  </a:lnTo>
                  <a:close/>
                </a:path>
              </a:pathLst>
            </a:custGeom>
            <a:solidFill>
              <a:srgbClr val="000000"/>
            </a:solidFill>
            <a:ln w="9525">
              <a:noFill/>
              <a:round/>
              <a:headEnd/>
              <a:tailEnd/>
            </a:ln>
          </p:spPr>
          <p:txBody>
            <a:bodyPr/>
            <a:lstStyle/>
            <a:p>
              <a:endParaRPr lang="ru-RU"/>
            </a:p>
          </p:txBody>
        </p:sp>
        <p:sp>
          <p:nvSpPr>
            <p:cNvPr id="99" name="Freeform 322"/>
            <p:cNvSpPr>
              <a:spLocks/>
            </p:cNvSpPr>
            <p:nvPr/>
          </p:nvSpPr>
          <p:spPr bwMode="auto">
            <a:xfrm>
              <a:off x="1030" y="2119"/>
              <a:ext cx="113" cy="208"/>
            </a:xfrm>
            <a:custGeom>
              <a:avLst/>
              <a:gdLst/>
              <a:ahLst/>
              <a:cxnLst>
                <a:cxn ang="0">
                  <a:pos x="2" y="3"/>
                </a:cxn>
                <a:cxn ang="0">
                  <a:pos x="0" y="3"/>
                </a:cxn>
                <a:cxn ang="0">
                  <a:pos x="111" y="208"/>
                </a:cxn>
                <a:cxn ang="0">
                  <a:pos x="113" y="207"/>
                </a:cxn>
                <a:cxn ang="0">
                  <a:pos x="2" y="1"/>
                </a:cxn>
                <a:cxn ang="0">
                  <a:pos x="0" y="1"/>
                </a:cxn>
                <a:cxn ang="0">
                  <a:pos x="2" y="1"/>
                </a:cxn>
                <a:cxn ang="0">
                  <a:pos x="1" y="0"/>
                </a:cxn>
                <a:cxn ang="0">
                  <a:pos x="0" y="1"/>
                </a:cxn>
                <a:cxn ang="0">
                  <a:pos x="2" y="3"/>
                </a:cxn>
              </a:cxnLst>
              <a:rect l="0" t="0" r="r" b="b"/>
              <a:pathLst>
                <a:path w="113" h="208">
                  <a:moveTo>
                    <a:pt x="2" y="3"/>
                  </a:moveTo>
                  <a:lnTo>
                    <a:pt x="0" y="3"/>
                  </a:lnTo>
                  <a:lnTo>
                    <a:pt x="111" y="208"/>
                  </a:lnTo>
                  <a:lnTo>
                    <a:pt x="113" y="207"/>
                  </a:lnTo>
                  <a:lnTo>
                    <a:pt x="2" y="1"/>
                  </a:lnTo>
                  <a:lnTo>
                    <a:pt x="0" y="1"/>
                  </a:lnTo>
                  <a:lnTo>
                    <a:pt x="2" y="1"/>
                  </a:lnTo>
                  <a:lnTo>
                    <a:pt x="1" y="0"/>
                  </a:lnTo>
                  <a:lnTo>
                    <a:pt x="0" y="1"/>
                  </a:lnTo>
                  <a:lnTo>
                    <a:pt x="2" y="3"/>
                  </a:lnTo>
                  <a:close/>
                </a:path>
              </a:pathLst>
            </a:custGeom>
            <a:solidFill>
              <a:srgbClr val="000000"/>
            </a:solidFill>
            <a:ln w="9525">
              <a:noFill/>
              <a:round/>
              <a:headEnd/>
              <a:tailEnd/>
            </a:ln>
          </p:spPr>
          <p:txBody>
            <a:bodyPr/>
            <a:lstStyle/>
            <a:p>
              <a:endParaRPr lang="ru-RU"/>
            </a:p>
          </p:txBody>
        </p:sp>
        <p:sp>
          <p:nvSpPr>
            <p:cNvPr id="100" name="Freeform 323"/>
            <p:cNvSpPr>
              <a:spLocks/>
            </p:cNvSpPr>
            <p:nvPr/>
          </p:nvSpPr>
          <p:spPr bwMode="auto">
            <a:xfrm>
              <a:off x="1024" y="2120"/>
              <a:ext cx="8" cy="6"/>
            </a:xfrm>
            <a:custGeom>
              <a:avLst/>
              <a:gdLst/>
              <a:ahLst/>
              <a:cxnLst>
                <a:cxn ang="0">
                  <a:pos x="2" y="5"/>
                </a:cxn>
                <a:cxn ang="0">
                  <a:pos x="2" y="6"/>
                </a:cxn>
                <a:cxn ang="0">
                  <a:pos x="8" y="2"/>
                </a:cxn>
                <a:cxn ang="0">
                  <a:pos x="6" y="0"/>
                </a:cxn>
                <a:cxn ang="0">
                  <a:pos x="0" y="4"/>
                </a:cxn>
                <a:cxn ang="0">
                  <a:pos x="0" y="6"/>
                </a:cxn>
                <a:cxn ang="0">
                  <a:pos x="0" y="4"/>
                </a:cxn>
                <a:cxn ang="0">
                  <a:pos x="0" y="5"/>
                </a:cxn>
                <a:cxn ang="0">
                  <a:pos x="0" y="6"/>
                </a:cxn>
                <a:cxn ang="0">
                  <a:pos x="2" y="5"/>
                </a:cxn>
              </a:cxnLst>
              <a:rect l="0" t="0" r="r" b="b"/>
              <a:pathLst>
                <a:path w="8" h="6">
                  <a:moveTo>
                    <a:pt x="2" y="5"/>
                  </a:moveTo>
                  <a:lnTo>
                    <a:pt x="2" y="6"/>
                  </a:lnTo>
                  <a:lnTo>
                    <a:pt x="8" y="2"/>
                  </a:lnTo>
                  <a:lnTo>
                    <a:pt x="6" y="0"/>
                  </a:lnTo>
                  <a:lnTo>
                    <a:pt x="0" y="4"/>
                  </a:lnTo>
                  <a:lnTo>
                    <a:pt x="0" y="6"/>
                  </a:lnTo>
                  <a:lnTo>
                    <a:pt x="0" y="4"/>
                  </a:lnTo>
                  <a:lnTo>
                    <a:pt x="0" y="5"/>
                  </a:lnTo>
                  <a:lnTo>
                    <a:pt x="0" y="6"/>
                  </a:lnTo>
                  <a:lnTo>
                    <a:pt x="2" y="5"/>
                  </a:lnTo>
                  <a:close/>
                </a:path>
              </a:pathLst>
            </a:custGeom>
            <a:solidFill>
              <a:srgbClr val="000000"/>
            </a:solidFill>
            <a:ln w="9525">
              <a:noFill/>
              <a:round/>
              <a:headEnd/>
              <a:tailEnd/>
            </a:ln>
          </p:spPr>
          <p:txBody>
            <a:bodyPr/>
            <a:lstStyle/>
            <a:p>
              <a:endParaRPr lang="ru-RU"/>
            </a:p>
          </p:txBody>
        </p:sp>
        <p:sp>
          <p:nvSpPr>
            <p:cNvPr id="101" name="Freeform 324"/>
            <p:cNvSpPr>
              <a:spLocks/>
            </p:cNvSpPr>
            <p:nvPr/>
          </p:nvSpPr>
          <p:spPr bwMode="auto">
            <a:xfrm>
              <a:off x="1024" y="2125"/>
              <a:ext cx="111" cy="208"/>
            </a:xfrm>
            <a:custGeom>
              <a:avLst/>
              <a:gdLst/>
              <a:ahLst/>
              <a:cxnLst>
                <a:cxn ang="0">
                  <a:pos x="109" y="205"/>
                </a:cxn>
                <a:cxn ang="0">
                  <a:pos x="111" y="206"/>
                </a:cxn>
                <a:cxn ang="0">
                  <a:pos x="2" y="0"/>
                </a:cxn>
                <a:cxn ang="0">
                  <a:pos x="0" y="1"/>
                </a:cxn>
                <a:cxn ang="0">
                  <a:pos x="109" y="207"/>
                </a:cxn>
                <a:cxn ang="0">
                  <a:pos x="110" y="207"/>
                </a:cxn>
                <a:cxn ang="0">
                  <a:pos x="109" y="207"/>
                </a:cxn>
                <a:cxn ang="0">
                  <a:pos x="109" y="208"/>
                </a:cxn>
                <a:cxn ang="0">
                  <a:pos x="110" y="207"/>
                </a:cxn>
                <a:cxn ang="0">
                  <a:pos x="109" y="205"/>
                </a:cxn>
              </a:cxnLst>
              <a:rect l="0" t="0" r="r" b="b"/>
              <a:pathLst>
                <a:path w="111" h="208">
                  <a:moveTo>
                    <a:pt x="109" y="205"/>
                  </a:moveTo>
                  <a:lnTo>
                    <a:pt x="111" y="206"/>
                  </a:lnTo>
                  <a:lnTo>
                    <a:pt x="2" y="0"/>
                  </a:lnTo>
                  <a:lnTo>
                    <a:pt x="0" y="1"/>
                  </a:lnTo>
                  <a:lnTo>
                    <a:pt x="109" y="207"/>
                  </a:lnTo>
                  <a:lnTo>
                    <a:pt x="110" y="207"/>
                  </a:lnTo>
                  <a:lnTo>
                    <a:pt x="109" y="207"/>
                  </a:lnTo>
                  <a:lnTo>
                    <a:pt x="109" y="208"/>
                  </a:lnTo>
                  <a:lnTo>
                    <a:pt x="110" y="207"/>
                  </a:lnTo>
                  <a:lnTo>
                    <a:pt x="109" y="205"/>
                  </a:lnTo>
                  <a:close/>
                </a:path>
              </a:pathLst>
            </a:custGeom>
            <a:solidFill>
              <a:srgbClr val="000000"/>
            </a:solidFill>
            <a:ln w="9525">
              <a:noFill/>
              <a:round/>
              <a:headEnd/>
              <a:tailEnd/>
            </a:ln>
          </p:spPr>
          <p:txBody>
            <a:bodyPr/>
            <a:lstStyle/>
            <a:p>
              <a:endParaRPr lang="ru-RU"/>
            </a:p>
          </p:txBody>
        </p:sp>
        <p:sp>
          <p:nvSpPr>
            <p:cNvPr id="102" name="Freeform 325"/>
            <p:cNvSpPr>
              <a:spLocks/>
            </p:cNvSpPr>
            <p:nvPr/>
          </p:nvSpPr>
          <p:spPr bwMode="auto">
            <a:xfrm>
              <a:off x="1133" y="2326"/>
              <a:ext cx="10" cy="6"/>
            </a:xfrm>
            <a:custGeom>
              <a:avLst/>
              <a:gdLst/>
              <a:ahLst/>
              <a:cxnLst>
                <a:cxn ang="0">
                  <a:pos x="8" y="1"/>
                </a:cxn>
                <a:cxn ang="0">
                  <a:pos x="8" y="0"/>
                </a:cxn>
                <a:cxn ang="0">
                  <a:pos x="0" y="4"/>
                </a:cxn>
                <a:cxn ang="0">
                  <a:pos x="1" y="6"/>
                </a:cxn>
                <a:cxn ang="0">
                  <a:pos x="10" y="2"/>
                </a:cxn>
                <a:cxn ang="0">
                  <a:pos x="10" y="0"/>
                </a:cxn>
                <a:cxn ang="0">
                  <a:pos x="10" y="2"/>
                </a:cxn>
                <a:cxn ang="0">
                  <a:pos x="10" y="1"/>
                </a:cxn>
                <a:cxn ang="0">
                  <a:pos x="10" y="0"/>
                </a:cxn>
                <a:cxn ang="0">
                  <a:pos x="8" y="1"/>
                </a:cxn>
              </a:cxnLst>
              <a:rect l="0" t="0" r="r" b="b"/>
              <a:pathLst>
                <a:path w="10" h="6">
                  <a:moveTo>
                    <a:pt x="8" y="1"/>
                  </a:moveTo>
                  <a:lnTo>
                    <a:pt x="8" y="0"/>
                  </a:lnTo>
                  <a:lnTo>
                    <a:pt x="0" y="4"/>
                  </a:lnTo>
                  <a:lnTo>
                    <a:pt x="1" y="6"/>
                  </a:lnTo>
                  <a:lnTo>
                    <a:pt x="10" y="2"/>
                  </a:lnTo>
                  <a:lnTo>
                    <a:pt x="10" y="0"/>
                  </a:lnTo>
                  <a:lnTo>
                    <a:pt x="10" y="2"/>
                  </a:lnTo>
                  <a:lnTo>
                    <a:pt x="10" y="1"/>
                  </a:lnTo>
                  <a:lnTo>
                    <a:pt x="10" y="0"/>
                  </a:lnTo>
                  <a:lnTo>
                    <a:pt x="8" y="1"/>
                  </a:lnTo>
                  <a:close/>
                </a:path>
              </a:pathLst>
            </a:custGeom>
            <a:solidFill>
              <a:srgbClr val="000000"/>
            </a:solidFill>
            <a:ln w="9525">
              <a:noFill/>
              <a:round/>
              <a:headEnd/>
              <a:tailEnd/>
            </a:ln>
          </p:spPr>
          <p:txBody>
            <a:bodyPr/>
            <a:lstStyle/>
            <a:p>
              <a:endParaRPr lang="ru-RU"/>
            </a:p>
          </p:txBody>
        </p:sp>
        <p:sp>
          <p:nvSpPr>
            <p:cNvPr id="103" name="Freeform 326"/>
            <p:cNvSpPr>
              <a:spLocks/>
            </p:cNvSpPr>
            <p:nvPr/>
          </p:nvSpPr>
          <p:spPr bwMode="auto">
            <a:xfrm>
              <a:off x="828" y="2577"/>
              <a:ext cx="171" cy="90"/>
            </a:xfrm>
            <a:custGeom>
              <a:avLst/>
              <a:gdLst/>
              <a:ahLst/>
              <a:cxnLst>
                <a:cxn ang="0">
                  <a:pos x="147" y="90"/>
                </a:cxn>
                <a:cxn ang="0">
                  <a:pos x="152" y="90"/>
                </a:cxn>
                <a:cxn ang="0">
                  <a:pos x="157" y="89"/>
                </a:cxn>
                <a:cxn ang="0">
                  <a:pos x="161" y="86"/>
                </a:cxn>
                <a:cxn ang="0">
                  <a:pos x="164" y="84"/>
                </a:cxn>
                <a:cxn ang="0">
                  <a:pos x="167" y="80"/>
                </a:cxn>
                <a:cxn ang="0">
                  <a:pos x="169" y="76"/>
                </a:cxn>
                <a:cxn ang="0">
                  <a:pos x="171" y="72"/>
                </a:cxn>
                <a:cxn ang="0">
                  <a:pos x="171" y="67"/>
                </a:cxn>
                <a:cxn ang="0">
                  <a:pos x="171" y="23"/>
                </a:cxn>
                <a:cxn ang="0">
                  <a:pos x="171" y="18"/>
                </a:cxn>
                <a:cxn ang="0">
                  <a:pos x="169" y="14"/>
                </a:cxn>
                <a:cxn ang="0">
                  <a:pos x="167" y="10"/>
                </a:cxn>
                <a:cxn ang="0">
                  <a:pos x="164" y="6"/>
                </a:cxn>
                <a:cxn ang="0">
                  <a:pos x="161" y="3"/>
                </a:cxn>
                <a:cxn ang="0">
                  <a:pos x="157" y="1"/>
                </a:cxn>
                <a:cxn ang="0">
                  <a:pos x="152" y="0"/>
                </a:cxn>
                <a:cxn ang="0">
                  <a:pos x="147" y="0"/>
                </a:cxn>
                <a:cxn ang="0">
                  <a:pos x="24" y="0"/>
                </a:cxn>
                <a:cxn ang="0">
                  <a:pos x="20" y="0"/>
                </a:cxn>
                <a:cxn ang="0">
                  <a:pos x="15" y="1"/>
                </a:cxn>
                <a:cxn ang="0">
                  <a:pos x="11" y="3"/>
                </a:cxn>
                <a:cxn ang="0">
                  <a:pos x="7" y="6"/>
                </a:cxn>
                <a:cxn ang="0">
                  <a:pos x="4" y="10"/>
                </a:cxn>
                <a:cxn ang="0">
                  <a:pos x="2" y="14"/>
                </a:cxn>
                <a:cxn ang="0">
                  <a:pos x="1" y="18"/>
                </a:cxn>
                <a:cxn ang="0">
                  <a:pos x="0" y="23"/>
                </a:cxn>
                <a:cxn ang="0">
                  <a:pos x="0" y="67"/>
                </a:cxn>
                <a:cxn ang="0">
                  <a:pos x="1" y="72"/>
                </a:cxn>
                <a:cxn ang="0">
                  <a:pos x="2" y="76"/>
                </a:cxn>
                <a:cxn ang="0">
                  <a:pos x="4" y="80"/>
                </a:cxn>
                <a:cxn ang="0">
                  <a:pos x="7" y="84"/>
                </a:cxn>
                <a:cxn ang="0">
                  <a:pos x="11" y="86"/>
                </a:cxn>
                <a:cxn ang="0">
                  <a:pos x="15" y="89"/>
                </a:cxn>
                <a:cxn ang="0">
                  <a:pos x="20" y="90"/>
                </a:cxn>
                <a:cxn ang="0">
                  <a:pos x="24" y="90"/>
                </a:cxn>
                <a:cxn ang="0">
                  <a:pos x="147" y="90"/>
                </a:cxn>
              </a:cxnLst>
              <a:rect l="0" t="0" r="r" b="b"/>
              <a:pathLst>
                <a:path w="171" h="90">
                  <a:moveTo>
                    <a:pt x="147" y="90"/>
                  </a:moveTo>
                  <a:lnTo>
                    <a:pt x="152" y="90"/>
                  </a:lnTo>
                  <a:lnTo>
                    <a:pt x="157" y="89"/>
                  </a:lnTo>
                  <a:lnTo>
                    <a:pt x="161" y="86"/>
                  </a:lnTo>
                  <a:lnTo>
                    <a:pt x="164" y="84"/>
                  </a:lnTo>
                  <a:lnTo>
                    <a:pt x="167" y="80"/>
                  </a:lnTo>
                  <a:lnTo>
                    <a:pt x="169" y="76"/>
                  </a:lnTo>
                  <a:lnTo>
                    <a:pt x="171" y="72"/>
                  </a:lnTo>
                  <a:lnTo>
                    <a:pt x="171" y="67"/>
                  </a:lnTo>
                  <a:lnTo>
                    <a:pt x="171" y="23"/>
                  </a:lnTo>
                  <a:lnTo>
                    <a:pt x="171" y="18"/>
                  </a:lnTo>
                  <a:lnTo>
                    <a:pt x="169" y="14"/>
                  </a:lnTo>
                  <a:lnTo>
                    <a:pt x="167" y="10"/>
                  </a:lnTo>
                  <a:lnTo>
                    <a:pt x="164" y="6"/>
                  </a:lnTo>
                  <a:lnTo>
                    <a:pt x="161" y="3"/>
                  </a:lnTo>
                  <a:lnTo>
                    <a:pt x="157" y="1"/>
                  </a:lnTo>
                  <a:lnTo>
                    <a:pt x="152" y="0"/>
                  </a:lnTo>
                  <a:lnTo>
                    <a:pt x="147" y="0"/>
                  </a:lnTo>
                  <a:lnTo>
                    <a:pt x="24" y="0"/>
                  </a:lnTo>
                  <a:lnTo>
                    <a:pt x="20" y="0"/>
                  </a:lnTo>
                  <a:lnTo>
                    <a:pt x="15" y="1"/>
                  </a:lnTo>
                  <a:lnTo>
                    <a:pt x="11" y="3"/>
                  </a:lnTo>
                  <a:lnTo>
                    <a:pt x="7" y="6"/>
                  </a:lnTo>
                  <a:lnTo>
                    <a:pt x="4" y="10"/>
                  </a:lnTo>
                  <a:lnTo>
                    <a:pt x="2" y="14"/>
                  </a:lnTo>
                  <a:lnTo>
                    <a:pt x="1" y="18"/>
                  </a:lnTo>
                  <a:lnTo>
                    <a:pt x="0" y="23"/>
                  </a:lnTo>
                  <a:lnTo>
                    <a:pt x="0" y="67"/>
                  </a:lnTo>
                  <a:lnTo>
                    <a:pt x="1" y="72"/>
                  </a:lnTo>
                  <a:lnTo>
                    <a:pt x="2" y="76"/>
                  </a:lnTo>
                  <a:lnTo>
                    <a:pt x="4" y="80"/>
                  </a:lnTo>
                  <a:lnTo>
                    <a:pt x="7" y="84"/>
                  </a:lnTo>
                  <a:lnTo>
                    <a:pt x="11" y="86"/>
                  </a:lnTo>
                  <a:lnTo>
                    <a:pt x="15" y="89"/>
                  </a:lnTo>
                  <a:lnTo>
                    <a:pt x="20" y="90"/>
                  </a:lnTo>
                  <a:lnTo>
                    <a:pt x="24" y="90"/>
                  </a:lnTo>
                  <a:lnTo>
                    <a:pt x="147" y="90"/>
                  </a:lnTo>
                  <a:close/>
                </a:path>
              </a:pathLst>
            </a:custGeom>
            <a:solidFill>
              <a:srgbClr val="BFBFBF"/>
            </a:solidFill>
            <a:ln w="9525">
              <a:noFill/>
              <a:round/>
              <a:headEnd/>
              <a:tailEnd/>
            </a:ln>
          </p:spPr>
          <p:txBody>
            <a:bodyPr/>
            <a:lstStyle/>
            <a:p>
              <a:endParaRPr lang="ru-RU"/>
            </a:p>
          </p:txBody>
        </p:sp>
        <p:sp>
          <p:nvSpPr>
            <p:cNvPr id="104" name="Freeform 327"/>
            <p:cNvSpPr>
              <a:spLocks/>
            </p:cNvSpPr>
            <p:nvPr/>
          </p:nvSpPr>
          <p:spPr bwMode="auto">
            <a:xfrm>
              <a:off x="975" y="2644"/>
              <a:ext cx="25" cy="24"/>
            </a:xfrm>
            <a:custGeom>
              <a:avLst/>
              <a:gdLst/>
              <a:ahLst/>
              <a:cxnLst>
                <a:cxn ang="0">
                  <a:pos x="23" y="0"/>
                </a:cxn>
                <a:cxn ang="0">
                  <a:pos x="23" y="0"/>
                </a:cxn>
                <a:cxn ang="0">
                  <a:pos x="23" y="5"/>
                </a:cxn>
                <a:cxn ang="0">
                  <a:pos x="21" y="9"/>
                </a:cxn>
                <a:cxn ang="0">
                  <a:pos x="19" y="13"/>
                </a:cxn>
                <a:cxn ang="0">
                  <a:pos x="17" y="16"/>
                </a:cxn>
                <a:cxn ang="0">
                  <a:pos x="13" y="18"/>
                </a:cxn>
                <a:cxn ang="0">
                  <a:pos x="9" y="20"/>
                </a:cxn>
                <a:cxn ang="0">
                  <a:pos x="5" y="22"/>
                </a:cxn>
                <a:cxn ang="0">
                  <a:pos x="0" y="23"/>
                </a:cxn>
                <a:cxn ang="0">
                  <a:pos x="0" y="24"/>
                </a:cxn>
                <a:cxn ang="0">
                  <a:pos x="5" y="24"/>
                </a:cxn>
                <a:cxn ang="0">
                  <a:pos x="10" y="23"/>
                </a:cxn>
                <a:cxn ang="0">
                  <a:pos x="14" y="20"/>
                </a:cxn>
                <a:cxn ang="0">
                  <a:pos x="18" y="17"/>
                </a:cxn>
                <a:cxn ang="0">
                  <a:pos x="21" y="14"/>
                </a:cxn>
                <a:cxn ang="0">
                  <a:pos x="24" y="9"/>
                </a:cxn>
                <a:cxn ang="0">
                  <a:pos x="25" y="5"/>
                </a:cxn>
                <a:cxn ang="0">
                  <a:pos x="25" y="0"/>
                </a:cxn>
                <a:cxn ang="0">
                  <a:pos x="25" y="0"/>
                </a:cxn>
                <a:cxn ang="0">
                  <a:pos x="23" y="0"/>
                </a:cxn>
              </a:cxnLst>
              <a:rect l="0" t="0" r="r" b="b"/>
              <a:pathLst>
                <a:path w="25" h="24">
                  <a:moveTo>
                    <a:pt x="23" y="0"/>
                  </a:moveTo>
                  <a:lnTo>
                    <a:pt x="23" y="0"/>
                  </a:lnTo>
                  <a:lnTo>
                    <a:pt x="23" y="5"/>
                  </a:lnTo>
                  <a:lnTo>
                    <a:pt x="21" y="9"/>
                  </a:lnTo>
                  <a:lnTo>
                    <a:pt x="19" y="13"/>
                  </a:lnTo>
                  <a:lnTo>
                    <a:pt x="17" y="16"/>
                  </a:lnTo>
                  <a:lnTo>
                    <a:pt x="13" y="18"/>
                  </a:lnTo>
                  <a:lnTo>
                    <a:pt x="9" y="20"/>
                  </a:lnTo>
                  <a:lnTo>
                    <a:pt x="5" y="22"/>
                  </a:lnTo>
                  <a:lnTo>
                    <a:pt x="0" y="23"/>
                  </a:lnTo>
                  <a:lnTo>
                    <a:pt x="0" y="24"/>
                  </a:lnTo>
                  <a:lnTo>
                    <a:pt x="5" y="24"/>
                  </a:lnTo>
                  <a:lnTo>
                    <a:pt x="10" y="23"/>
                  </a:lnTo>
                  <a:lnTo>
                    <a:pt x="14" y="20"/>
                  </a:lnTo>
                  <a:lnTo>
                    <a:pt x="18" y="17"/>
                  </a:lnTo>
                  <a:lnTo>
                    <a:pt x="21" y="14"/>
                  </a:lnTo>
                  <a:lnTo>
                    <a:pt x="24" y="9"/>
                  </a:lnTo>
                  <a:lnTo>
                    <a:pt x="25" y="5"/>
                  </a:lnTo>
                  <a:lnTo>
                    <a:pt x="25" y="0"/>
                  </a:lnTo>
                  <a:lnTo>
                    <a:pt x="25" y="0"/>
                  </a:lnTo>
                  <a:lnTo>
                    <a:pt x="23" y="0"/>
                  </a:lnTo>
                  <a:close/>
                </a:path>
              </a:pathLst>
            </a:custGeom>
            <a:solidFill>
              <a:srgbClr val="000000"/>
            </a:solidFill>
            <a:ln w="9525">
              <a:noFill/>
              <a:round/>
              <a:headEnd/>
              <a:tailEnd/>
            </a:ln>
          </p:spPr>
          <p:txBody>
            <a:bodyPr/>
            <a:lstStyle/>
            <a:p>
              <a:endParaRPr lang="ru-RU"/>
            </a:p>
          </p:txBody>
        </p:sp>
        <p:sp>
          <p:nvSpPr>
            <p:cNvPr id="105" name="Freeform 328"/>
            <p:cNvSpPr>
              <a:spLocks/>
            </p:cNvSpPr>
            <p:nvPr/>
          </p:nvSpPr>
          <p:spPr bwMode="auto">
            <a:xfrm>
              <a:off x="998" y="2600"/>
              <a:ext cx="2" cy="44"/>
            </a:xfrm>
            <a:custGeom>
              <a:avLst/>
              <a:gdLst/>
              <a:ahLst/>
              <a:cxnLst>
                <a:cxn ang="0">
                  <a:pos x="0" y="0"/>
                </a:cxn>
                <a:cxn ang="0">
                  <a:pos x="0" y="0"/>
                </a:cxn>
                <a:cxn ang="0">
                  <a:pos x="0" y="44"/>
                </a:cxn>
                <a:cxn ang="0">
                  <a:pos x="2" y="44"/>
                </a:cxn>
                <a:cxn ang="0">
                  <a:pos x="2" y="0"/>
                </a:cxn>
                <a:cxn ang="0">
                  <a:pos x="2" y="0"/>
                </a:cxn>
                <a:cxn ang="0">
                  <a:pos x="0" y="0"/>
                </a:cxn>
              </a:cxnLst>
              <a:rect l="0" t="0" r="r" b="b"/>
              <a:pathLst>
                <a:path w="2" h="44">
                  <a:moveTo>
                    <a:pt x="0" y="0"/>
                  </a:moveTo>
                  <a:lnTo>
                    <a:pt x="0" y="0"/>
                  </a:lnTo>
                  <a:lnTo>
                    <a:pt x="0" y="44"/>
                  </a:lnTo>
                  <a:lnTo>
                    <a:pt x="2" y="44"/>
                  </a:lnTo>
                  <a:lnTo>
                    <a:pt x="2" y="0"/>
                  </a:lnTo>
                  <a:lnTo>
                    <a:pt x="2" y="0"/>
                  </a:lnTo>
                  <a:lnTo>
                    <a:pt x="0" y="0"/>
                  </a:lnTo>
                  <a:close/>
                </a:path>
              </a:pathLst>
            </a:custGeom>
            <a:solidFill>
              <a:srgbClr val="000000"/>
            </a:solidFill>
            <a:ln w="9525">
              <a:noFill/>
              <a:round/>
              <a:headEnd/>
              <a:tailEnd/>
            </a:ln>
          </p:spPr>
          <p:txBody>
            <a:bodyPr/>
            <a:lstStyle/>
            <a:p>
              <a:endParaRPr lang="ru-RU"/>
            </a:p>
          </p:txBody>
        </p:sp>
        <p:sp>
          <p:nvSpPr>
            <p:cNvPr id="106" name="Freeform 329"/>
            <p:cNvSpPr>
              <a:spLocks/>
            </p:cNvSpPr>
            <p:nvPr/>
          </p:nvSpPr>
          <p:spPr bwMode="auto">
            <a:xfrm>
              <a:off x="975" y="2575"/>
              <a:ext cx="25" cy="25"/>
            </a:xfrm>
            <a:custGeom>
              <a:avLst/>
              <a:gdLst/>
              <a:ahLst/>
              <a:cxnLst>
                <a:cxn ang="0">
                  <a:pos x="0" y="2"/>
                </a:cxn>
                <a:cxn ang="0">
                  <a:pos x="0" y="2"/>
                </a:cxn>
                <a:cxn ang="0">
                  <a:pos x="5" y="3"/>
                </a:cxn>
                <a:cxn ang="0">
                  <a:pos x="9" y="4"/>
                </a:cxn>
                <a:cxn ang="0">
                  <a:pos x="13" y="6"/>
                </a:cxn>
                <a:cxn ang="0">
                  <a:pos x="17" y="9"/>
                </a:cxn>
                <a:cxn ang="0">
                  <a:pos x="19" y="12"/>
                </a:cxn>
                <a:cxn ang="0">
                  <a:pos x="21" y="16"/>
                </a:cxn>
                <a:cxn ang="0">
                  <a:pos x="23" y="20"/>
                </a:cxn>
                <a:cxn ang="0">
                  <a:pos x="23" y="25"/>
                </a:cxn>
                <a:cxn ang="0">
                  <a:pos x="25" y="25"/>
                </a:cxn>
                <a:cxn ang="0">
                  <a:pos x="25" y="20"/>
                </a:cxn>
                <a:cxn ang="0">
                  <a:pos x="24" y="16"/>
                </a:cxn>
                <a:cxn ang="0">
                  <a:pos x="21" y="11"/>
                </a:cxn>
                <a:cxn ang="0">
                  <a:pos x="18" y="7"/>
                </a:cxn>
                <a:cxn ang="0">
                  <a:pos x="14" y="4"/>
                </a:cxn>
                <a:cxn ang="0">
                  <a:pos x="10" y="2"/>
                </a:cxn>
                <a:cxn ang="0">
                  <a:pos x="5" y="1"/>
                </a:cxn>
                <a:cxn ang="0">
                  <a:pos x="0" y="0"/>
                </a:cxn>
                <a:cxn ang="0">
                  <a:pos x="0" y="0"/>
                </a:cxn>
                <a:cxn ang="0">
                  <a:pos x="0" y="2"/>
                </a:cxn>
              </a:cxnLst>
              <a:rect l="0" t="0" r="r" b="b"/>
              <a:pathLst>
                <a:path w="25" h="25">
                  <a:moveTo>
                    <a:pt x="0" y="2"/>
                  </a:moveTo>
                  <a:lnTo>
                    <a:pt x="0" y="2"/>
                  </a:lnTo>
                  <a:lnTo>
                    <a:pt x="5" y="3"/>
                  </a:lnTo>
                  <a:lnTo>
                    <a:pt x="9" y="4"/>
                  </a:lnTo>
                  <a:lnTo>
                    <a:pt x="13" y="6"/>
                  </a:lnTo>
                  <a:lnTo>
                    <a:pt x="17" y="9"/>
                  </a:lnTo>
                  <a:lnTo>
                    <a:pt x="19" y="12"/>
                  </a:lnTo>
                  <a:lnTo>
                    <a:pt x="21" y="16"/>
                  </a:lnTo>
                  <a:lnTo>
                    <a:pt x="23" y="20"/>
                  </a:lnTo>
                  <a:lnTo>
                    <a:pt x="23" y="25"/>
                  </a:lnTo>
                  <a:lnTo>
                    <a:pt x="25" y="25"/>
                  </a:lnTo>
                  <a:lnTo>
                    <a:pt x="25" y="20"/>
                  </a:lnTo>
                  <a:lnTo>
                    <a:pt x="24" y="16"/>
                  </a:lnTo>
                  <a:lnTo>
                    <a:pt x="21" y="11"/>
                  </a:lnTo>
                  <a:lnTo>
                    <a:pt x="18" y="7"/>
                  </a:lnTo>
                  <a:lnTo>
                    <a:pt x="14" y="4"/>
                  </a:lnTo>
                  <a:lnTo>
                    <a:pt x="10" y="2"/>
                  </a:lnTo>
                  <a:lnTo>
                    <a:pt x="5" y="1"/>
                  </a:lnTo>
                  <a:lnTo>
                    <a:pt x="0" y="0"/>
                  </a:lnTo>
                  <a:lnTo>
                    <a:pt x="0" y="0"/>
                  </a:lnTo>
                  <a:lnTo>
                    <a:pt x="0" y="2"/>
                  </a:lnTo>
                  <a:close/>
                </a:path>
              </a:pathLst>
            </a:custGeom>
            <a:solidFill>
              <a:srgbClr val="000000"/>
            </a:solidFill>
            <a:ln w="9525">
              <a:noFill/>
              <a:round/>
              <a:headEnd/>
              <a:tailEnd/>
            </a:ln>
          </p:spPr>
          <p:txBody>
            <a:bodyPr/>
            <a:lstStyle/>
            <a:p>
              <a:endParaRPr lang="ru-RU"/>
            </a:p>
          </p:txBody>
        </p:sp>
        <p:sp>
          <p:nvSpPr>
            <p:cNvPr id="107" name="Freeform 330"/>
            <p:cNvSpPr>
              <a:spLocks/>
            </p:cNvSpPr>
            <p:nvPr/>
          </p:nvSpPr>
          <p:spPr bwMode="auto">
            <a:xfrm>
              <a:off x="852" y="2575"/>
              <a:ext cx="123" cy="2"/>
            </a:xfrm>
            <a:custGeom>
              <a:avLst/>
              <a:gdLst/>
              <a:ahLst/>
              <a:cxnLst>
                <a:cxn ang="0">
                  <a:pos x="0" y="2"/>
                </a:cxn>
                <a:cxn ang="0">
                  <a:pos x="0" y="2"/>
                </a:cxn>
                <a:cxn ang="0">
                  <a:pos x="123" y="2"/>
                </a:cxn>
                <a:cxn ang="0">
                  <a:pos x="123" y="0"/>
                </a:cxn>
                <a:cxn ang="0">
                  <a:pos x="0" y="0"/>
                </a:cxn>
                <a:cxn ang="0">
                  <a:pos x="0" y="0"/>
                </a:cxn>
                <a:cxn ang="0">
                  <a:pos x="0" y="2"/>
                </a:cxn>
              </a:cxnLst>
              <a:rect l="0" t="0" r="r" b="b"/>
              <a:pathLst>
                <a:path w="123" h="2">
                  <a:moveTo>
                    <a:pt x="0" y="2"/>
                  </a:moveTo>
                  <a:lnTo>
                    <a:pt x="0" y="2"/>
                  </a:lnTo>
                  <a:lnTo>
                    <a:pt x="123" y="2"/>
                  </a:lnTo>
                  <a:lnTo>
                    <a:pt x="123" y="0"/>
                  </a:lnTo>
                  <a:lnTo>
                    <a:pt x="0" y="0"/>
                  </a:lnTo>
                  <a:lnTo>
                    <a:pt x="0" y="0"/>
                  </a:lnTo>
                  <a:lnTo>
                    <a:pt x="0" y="2"/>
                  </a:lnTo>
                  <a:close/>
                </a:path>
              </a:pathLst>
            </a:custGeom>
            <a:solidFill>
              <a:srgbClr val="000000"/>
            </a:solidFill>
            <a:ln w="9525">
              <a:noFill/>
              <a:round/>
              <a:headEnd/>
              <a:tailEnd/>
            </a:ln>
          </p:spPr>
          <p:txBody>
            <a:bodyPr/>
            <a:lstStyle/>
            <a:p>
              <a:endParaRPr lang="ru-RU"/>
            </a:p>
          </p:txBody>
        </p:sp>
        <p:sp>
          <p:nvSpPr>
            <p:cNvPr id="108" name="Freeform 331"/>
            <p:cNvSpPr>
              <a:spLocks/>
            </p:cNvSpPr>
            <p:nvPr/>
          </p:nvSpPr>
          <p:spPr bwMode="auto">
            <a:xfrm>
              <a:off x="827" y="2575"/>
              <a:ext cx="25" cy="25"/>
            </a:xfrm>
            <a:custGeom>
              <a:avLst/>
              <a:gdLst/>
              <a:ahLst/>
              <a:cxnLst>
                <a:cxn ang="0">
                  <a:pos x="2" y="25"/>
                </a:cxn>
                <a:cxn ang="0">
                  <a:pos x="2" y="25"/>
                </a:cxn>
                <a:cxn ang="0">
                  <a:pos x="3" y="20"/>
                </a:cxn>
                <a:cxn ang="0">
                  <a:pos x="4" y="16"/>
                </a:cxn>
                <a:cxn ang="0">
                  <a:pos x="6" y="12"/>
                </a:cxn>
                <a:cxn ang="0">
                  <a:pos x="9" y="9"/>
                </a:cxn>
                <a:cxn ang="0">
                  <a:pos x="12" y="6"/>
                </a:cxn>
                <a:cxn ang="0">
                  <a:pos x="16" y="4"/>
                </a:cxn>
                <a:cxn ang="0">
                  <a:pos x="21" y="3"/>
                </a:cxn>
                <a:cxn ang="0">
                  <a:pos x="25" y="2"/>
                </a:cxn>
                <a:cxn ang="0">
                  <a:pos x="25" y="0"/>
                </a:cxn>
                <a:cxn ang="0">
                  <a:pos x="20" y="1"/>
                </a:cxn>
                <a:cxn ang="0">
                  <a:pos x="15" y="2"/>
                </a:cxn>
                <a:cxn ang="0">
                  <a:pos x="11" y="4"/>
                </a:cxn>
                <a:cxn ang="0">
                  <a:pos x="8" y="7"/>
                </a:cxn>
                <a:cxn ang="0">
                  <a:pos x="5" y="11"/>
                </a:cxn>
                <a:cxn ang="0">
                  <a:pos x="2" y="16"/>
                </a:cxn>
                <a:cxn ang="0">
                  <a:pos x="1" y="20"/>
                </a:cxn>
                <a:cxn ang="0">
                  <a:pos x="0" y="25"/>
                </a:cxn>
                <a:cxn ang="0">
                  <a:pos x="0" y="25"/>
                </a:cxn>
                <a:cxn ang="0">
                  <a:pos x="2" y="25"/>
                </a:cxn>
              </a:cxnLst>
              <a:rect l="0" t="0" r="r" b="b"/>
              <a:pathLst>
                <a:path w="25" h="25">
                  <a:moveTo>
                    <a:pt x="2" y="25"/>
                  </a:moveTo>
                  <a:lnTo>
                    <a:pt x="2" y="25"/>
                  </a:lnTo>
                  <a:lnTo>
                    <a:pt x="3" y="20"/>
                  </a:lnTo>
                  <a:lnTo>
                    <a:pt x="4" y="16"/>
                  </a:lnTo>
                  <a:lnTo>
                    <a:pt x="6" y="12"/>
                  </a:lnTo>
                  <a:lnTo>
                    <a:pt x="9" y="9"/>
                  </a:lnTo>
                  <a:lnTo>
                    <a:pt x="12" y="6"/>
                  </a:lnTo>
                  <a:lnTo>
                    <a:pt x="16" y="4"/>
                  </a:lnTo>
                  <a:lnTo>
                    <a:pt x="21" y="3"/>
                  </a:lnTo>
                  <a:lnTo>
                    <a:pt x="25" y="2"/>
                  </a:lnTo>
                  <a:lnTo>
                    <a:pt x="25" y="0"/>
                  </a:lnTo>
                  <a:lnTo>
                    <a:pt x="20" y="1"/>
                  </a:lnTo>
                  <a:lnTo>
                    <a:pt x="15" y="2"/>
                  </a:lnTo>
                  <a:lnTo>
                    <a:pt x="11" y="4"/>
                  </a:lnTo>
                  <a:lnTo>
                    <a:pt x="8" y="7"/>
                  </a:lnTo>
                  <a:lnTo>
                    <a:pt x="5" y="11"/>
                  </a:lnTo>
                  <a:lnTo>
                    <a:pt x="2" y="16"/>
                  </a:lnTo>
                  <a:lnTo>
                    <a:pt x="1" y="20"/>
                  </a:lnTo>
                  <a:lnTo>
                    <a:pt x="0" y="25"/>
                  </a:lnTo>
                  <a:lnTo>
                    <a:pt x="0" y="25"/>
                  </a:lnTo>
                  <a:lnTo>
                    <a:pt x="2" y="25"/>
                  </a:lnTo>
                  <a:close/>
                </a:path>
              </a:pathLst>
            </a:custGeom>
            <a:solidFill>
              <a:srgbClr val="000000"/>
            </a:solidFill>
            <a:ln w="9525">
              <a:noFill/>
              <a:round/>
              <a:headEnd/>
              <a:tailEnd/>
            </a:ln>
          </p:spPr>
          <p:txBody>
            <a:bodyPr/>
            <a:lstStyle/>
            <a:p>
              <a:endParaRPr lang="ru-RU"/>
            </a:p>
          </p:txBody>
        </p:sp>
        <p:sp>
          <p:nvSpPr>
            <p:cNvPr id="109" name="Freeform 332"/>
            <p:cNvSpPr>
              <a:spLocks/>
            </p:cNvSpPr>
            <p:nvPr/>
          </p:nvSpPr>
          <p:spPr bwMode="auto">
            <a:xfrm>
              <a:off x="827" y="2600"/>
              <a:ext cx="2" cy="44"/>
            </a:xfrm>
            <a:custGeom>
              <a:avLst/>
              <a:gdLst/>
              <a:ahLst/>
              <a:cxnLst>
                <a:cxn ang="0">
                  <a:pos x="2" y="44"/>
                </a:cxn>
                <a:cxn ang="0">
                  <a:pos x="2" y="44"/>
                </a:cxn>
                <a:cxn ang="0">
                  <a:pos x="2" y="0"/>
                </a:cxn>
                <a:cxn ang="0">
                  <a:pos x="0" y="0"/>
                </a:cxn>
                <a:cxn ang="0">
                  <a:pos x="0" y="44"/>
                </a:cxn>
                <a:cxn ang="0">
                  <a:pos x="0" y="44"/>
                </a:cxn>
                <a:cxn ang="0">
                  <a:pos x="2" y="44"/>
                </a:cxn>
              </a:cxnLst>
              <a:rect l="0" t="0" r="r" b="b"/>
              <a:pathLst>
                <a:path w="2" h="44">
                  <a:moveTo>
                    <a:pt x="2" y="44"/>
                  </a:moveTo>
                  <a:lnTo>
                    <a:pt x="2" y="44"/>
                  </a:lnTo>
                  <a:lnTo>
                    <a:pt x="2" y="0"/>
                  </a:lnTo>
                  <a:lnTo>
                    <a:pt x="0" y="0"/>
                  </a:lnTo>
                  <a:lnTo>
                    <a:pt x="0" y="44"/>
                  </a:lnTo>
                  <a:lnTo>
                    <a:pt x="0" y="44"/>
                  </a:lnTo>
                  <a:lnTo>
                    <a:pt x="2" y="44"/>
                  </a:lnTo>
                  <a:close/>
                </a:path>
              </a:pathLst>
            </a:custGeom>
            <a:solidFill>
              <a:srgbClr val="000000"/>
            </a:solidFill>
            <a:ln w="9525">
              <a:noFill/>
              <a:round/>
              <a:headEnd/>
              <a:tailEnd/>
            </a:ln>
          </p:spPr>
          <p:txBody>
            <a:bodyPr/>
            <a:lstStyle/>
            <a:p>
              <a:endParaRPr lang="ru-RU"/>
            </a:p>
          </p:txBody>
        </p:sp>
        <p:sp>
          <p:nvSpPr>
            <p:cNvPr id="110" name="Freeform 333"/>
            <p:cNvSpPr>
              <a:spLocks/>
            </p:cNvSpPr>
            <p:nvPr/>
          </p:nvSpPr>
          <p:spPr bwMode="auto">
            <a:xfrm>
              <a:off x="827" y="2644"/>
              <a:ext cx="25" cy="24"/>
            </a:xfrm>
            <a:custGeom>
              <a:avLst/>
              <a:gdLst/>
              <a:ahLst/>
              <a:cxnLst>
                <a:cxn ang="0">
                  <a:pos x="25" y="23"/>
                </a:cxn>
                <a:cxn ang="0">
                  <a:pos x="25" y="23"/>
                </a:cxn>
                <a:cxn ang="0">
                  <a:pos x="21" y="22"/>
                </a:cxn>
                <a:cxn ang="0">
                  <a:pos x="16" y="20"/>
                </a:cxn>
                <a:cxn ang="0">
                  <a:pos x="12" y="18"/>
                </a:cxn>
                <a:cxn ang="0">
                  <a:pos x="9" y="16"/>
                </a:cxn>
                <a:cxn ang="0">
                  <a:pos x="6" y="13"/>
                </a:cxn>
                <a:cxn ang="0">
                  <a:pos x="4" y="9"/>
                </a:cxn>
                <a:cxn ang="0">
                  <a:pos x="3" y="5"/>
                </a:cxn>
                <a:cxn ang="0">
                  <a:pos x="2" y="0"/>
                </a:cxn>
                <a:cxn ang="0">
                  <a:pos x="0" y="0"/>
                </a:cxn>
                <a:cxn ang="0">
                  <a:pos x="1" y="5"/>
                </a:cxn>
                <a:cxn ang="0">
                  <a:pos x="2" y="9"/>
                </a:cxn>
                <a:cxn ang="0">
                  <a:pos x="5" y="14"/>
                </a:cxn>
                <a:cxn ang="0">
                  <a:pos x="8" y="17"/>
                </a:cxn>
                <a:cxn ang="0">
                  <a:pos x="11" y="20"/>
                </a:cxn>
                <a:cxn ang="0">
                  <a:pos x="15" y="23"/>
                </a:cxn>
                <a:cxn ang="0">
                  <a:pos x="20" y="24"/>
                </a:cxn>
                <a:cxn ang="0">
                  <a:pos x="25" y="24"/>
                </a:cxn>
                <a:cxn ang="0">
                  <a:pos x="25" y="24"/>
                </a:cxn>
                <a:cxn ang="0">
                  <a:pos x="25" y="23"/>
                </a:cxn>
              </a:cxnLst>
              <a:rect l="0" t="0" r="r" b="b"/>
              <a:pathLst>
                <a:path w="25" h="24">
                  <a:moveTo>
                    <a:pt x="25" y="23"/>
                  </a:moveTo>
                  <a:lnTo>
                    <a:pt x="25" y="23"/>
                  </a:lnTo>
                  <a:lnTo>
                    <a:pt x="21" y="22"/>
                  </a:lnTo>
                  <a:lnTo>
                    <a:pt x="16" y="20"/>
                  </a:lnTo>
                  <a:lnTo>
                    <a:pt x="12" y="18"/>
                  </a:lnTo>
                  <a:lnTo>
                    <a:pt x="9" y="16"/>
                  </a:lnTo>
                  <a:lnTo>
                    <a:pt x="6" y="13"/>
                  </a:lnTo>
                  <a:lnTo>
                    <a:pt x="4" y="9"/>
                  </a:lnTo>
                  <a:lnTo>
                    <a:pt x="3" y="5"/>
                  </a:lnTo>
                  <a:lnTo>
                    <a:pt x="2" y="0"/>
                  </a:lnTo>
                  <a:lnTo>
                    <a:pt x="0" y="0"/>
                  </a:lnTo>
                  <a:lnTo>
                    <a:pt x="1" y="5"/>
                  </a:lnTo>
                  <a:lnTo>
                    <a:pt x="2" y="9"/>
                  </a:lnTo>
                  <a:lnTo>
                    <a:pt x="5" y="14"/>
                  </a:lnTo>
                  <a:lnTo>
                    <a:pt x="8" y="17"/>
                  </a:lnTo>
                  <a:lnTo>
                    <a:pt x="11" y="20"/>
                  </a:lnTo>
                  <a:lnTo>
                    <a:pt x="15" y="23"/>
                  </a:lnTo>
                  <a:lnTo>
                    <a:pt x="20" y="24"/>
                  </a:lnTo>
                  <a:lnTo>
                    <a:pt x="25" y="24"/>
                  </a:lnTo>
                  <a:lnTo>
                    <a:pt x="25" y="24"/>
                  </a:lnTo>
                  <a:lnTo>
                    <a:pt x="25" y="23"/>
                  </a:lnTo>
                  <a:close/>
                </a:path>
              </a:pathLst>
            </a:custGeom>
            <a:solidFill>
              <a:srgbClr val="000000"/>
            </a:solidFill>
            <a:ln w="9525">
              <a:noFill/>
              <a:round/>
              <a:headEnd/>
              <a:tailEnd/>
            </a:ln>
          </p:spPr>
          <p:txBody>
            <a:bodyPr/>
            <a:lstStyle/>
            <a:p>
              <a:endParaRPr lang="ru-RU"/>
            </a:p>
          </p:txBody>
        </p:sp>
        <p:sp>
          <p:nvSpPr>
            <p:cNvPr id="111" name="Freeform 334"/>
            <p:cNvSpPr>
              <a:spLocks/>
            </p:cNvSpPr>
            <p:nvPr/>
          </p:nvSpPr>
          <p:spPr bwMode="auto">
            <a:xfrm>
              <a:off x="852" y="2667"/>
              <a:ext cx="123" cy="1"/>
            </a:xfrm>
            <a:custGeom>
              <a:avLst/>
              <a:gdLst/>
              <a:ahLst/>
              <a:cxnLst>
                <a:cxn ang="0">
                  <a:pos x="123" y="0"/>
                </a:cxn>
                <a:cxn ang="0">
                  <a:pos x="123" y="0"/>
                </a:cxn>
                <a:cxn ang="0">
                  <a:pos x="0" y="0"/>
                </a:cxn>
                <a:cxn ang="0">
                  <a:pos x="0" y="1"/>
                </a:cxn>
                <a:cxn ang="0">
                  <a:pos x="123" y="1"/>
                </a:cxn>
                <a:cxn ang="0">
                  <a:pos x="123" y="1"/>
                </a:cxn>
                <a:cxn ang="0">
                  <a:pos x="123" y="0"/>
                </a:cxn>
              </a:cxnLst>
              <a:rect l="0" t="0" r="r" b="b"/>
              <a:pathLst>
                <a:path w="123" h="1">
                  <a:moveTo>
                    <a:pt x="123" y="0"/>
                  </a:moveTo>
                  <a:lnTo>
                    <a:pt x="123" y="0"/>
                  </a:lnTo>
                  <a:lnTo>
                    <a:pt x="0" y="0"/>
                  </a:lnTo>
                  <a:lnTo>
                    <a:pt x="0" y="1"/>
                  </a:lnTo>
                  <a:lnTo>
                    <a:pt x="123" y="1"/>
                  </a:lnTo>
                  <a:lnTo>
                    <a:pt x="123" y="1"/>
                  </a:lnTo>
                  <a:lnTo>
                    <a:pt x="123" y="0"/>
                  </a:lnTo>
                  <a:close/>
                </a:path>
              </a:pathLst>
            </a:custGeom>
            <a:solidFill>
              <a:srgbClr val="000000"/>
            </a:solidFill>
            <a:ln w="9525">
              <a:noFill/>
              <a:round/>
              <a:headEnd/>
              <a:tailEnd/>
            </a:ln>
          </p:spPr>
          <p:txBody>
            <a:bodyPr/>
            <a:lstStyle/>
            <a:p>
              <a:endParaRPr lang="ru-RU"/>
            </a:p>
          </p:txBody>
        </p:sp>
        <p:sp>
          <p:nvSpPr>
            <p:cNvPr id="112" name="Freeform 335"/>
            <p:cNvSpPr>
              <a:spLocks/>
            </p:cNvSpPr>
            <p:nvPr/>
          </p:nvSpPr>
          <p:spPr bwMode="auto">
            <a:xfrm>
              <a:off x="847" y="2588"/>
              <a:ext cx="136" cy="68"/>
            </a:xfrm>
            <a:custGeom>
              <a:avLst/>
              <a:gdLst/>
              <a:ahLst/>
              <a:cxnLst>
                <a:cxn ang="0">
                  <a:pos x="111" y="68"/>
                </a:cxn>
                <a:cxn ang="0">
                  <a:pos x="116" y="68"/>
                </a:cxn>
                <a:cxn ang="0">
                  <a:pos x="121" y="67"/>
                </a:cxn>
                <a:cxn ang="0">
                  <a:pos x="125" y="65"/>
                </a:cxn>
                <a:cxn ang="0">
                  <a:pos x="128" y="62"/>
                </a:cxn>
                <a:cxn ang="0">
                  <a:pos x="131" y="58"/>
                </a:cxn>
                <a:cxn ang="0">
                  <a:pos x="133" y="54"/>
                </a:cxn>
                <a:cxn ang="0">
                  <a:pos x="135" y="50"/>
                </a:cxn>
                <a:cxn ang="0">
                  <a:pos x="136" y="45"/>
                </a:cxn>
                <a:cxn ang="0">
                  <a:pos x="136" y="23"/>
                </a:cxn>
                <a:cxn ang="0">
                  <a:pos x="135" y="18"/>
                </a:cxn>
                <a:cxn ang="0">
                  <a:pos x="133" y="14"/>
                </a:cxn>
                <a:cxn ang="0">
                  <a:pos x="131" y="10"/>
                </a:cxn>
                <a:cxn ang="0">
                  <a:pos x="128" y="6"/>
                </a:cxn>
                <a:cxn ang="0">
                  <a:pos x="125" y="3"/>
                </a:cxn>
                <a:cxn ang="0">
                  <a:pos x="121" y="1"/>
                </a:cxn>
                <a:cxn ang="0">
                  <a:pos x="116" y="0"/>
                </a:cxn>
                <a:cxn ang="0">
                  <a:pos x="111" y="0"/>
                </a:cxn>
                <a:cxn ang="0">
                  <a:pos x="23" y="0"/>
                </a:cxn>
                <a:cxn ang="0">
                  <a:pos x="19" y="0"/>
                </a:cxn>
                <a:cxn ang="0">
                  <a:pos x="14" y="1"/>
                </a:cxn>
                <a:cxn ang="0">
                  <a:pos x="10" y="3"/>
                </a:cxn>
                <a:cxn ang="0">
                  <a:pos x="7" y="6"/>
                </a:cxn>
                <a:cxn ang="0">
                  <a:pos x="4" y="10"/>
                </a:cxn>
                <a:cxn ang="0">
                  <a:pos x="1" y="14"/>
                </a:cxn>
                <a:cxn ang="0">
                  <a:pos x="0" y="18"/>
                </a:cxn>
                <a:cxn ang="0">
                  <a:pos x="0" y="23"/>
                </a:cxn>
                <a:cxn ang="0">
                  <a:pos x="0" y="45"/>
                </a:cxn>
                <a:cxn ang="0">
                  <a:pos x="0" y="50"/>
                </a:cxn>
                <a:cxn ang="0">
                  <a:pos x="1" y="54"/>
                </a:cxn>
                <a:cxn ang="0">
                  <a:pos x="4" y="58"/>
                </a:cxn>
                <a:cxn ang="0">
                  <a:pos x="7" y="62"/>
                </a:cxn>
                <a:cxn ang="0">
                  <a:pos x="10" y="65"/>
                </a:cxn>
                <a:cxn ang="0">
                  <a:pos x="14" y="67"/>
                </a:cxn>
                <a:cxn ang="0">
                  <a:pos x="19" y="68"/>
                </a:cxn>
                <a:cxn ang="0">
                  <a:pos x="23" y="68"/>
                </a:cxn>
                <a:cxn ang="0">
                  <a:pos x="111" y="68"/>
                </a:cxn>
              </a:cxnLst>
              <a:rect l="0" t="0" r="r" b="b"/>
              <a:pathLst>
                <a:path w="136" h="68">
                  <a:moveTo>
                    <a:pt x="111" y="68"/>
                  </a:moveTo>
                  <a:lnTo>
                    <a:pt x="116" y="68"/>
                  </a:lnTo>
                  <a:lnTo>
                    <a:pt x="121" y="67"/>
                  </a:lnTo>
                  <a:lnTo>
                    <a:pt x="125" y="65"/>
                  </a:lnTo>
                  <a:lnTo>
                    <a:pt x="128" y="62"/>
                  </a:lnTo>
                  <a:lnTo>
                    <a:pt x="131" y="58"/>
                  </a:lnTo>
                  <a:lnTo>
                    <a:pt x="133" y="54"/>
                  </a:lnTo>
                  <a:lnTo>
                    <a:pt x="135" y="50"/>
                  </a:lnTo>
                  <a:lnTo>
                    <a:pt x="136" y="45"/>
                  </a:lnTo>
                  <a:lnTo>
                    <a:pt x="136" y="23"/>
                  </a:lnTo>
                  <a:lnTo>
                    <a:pt x="135" y="18"/>
                  </a:lnTo>
                  <a:lnTo>
                    <a:pt x="133" y="14"/>
                  </a:lnTo>
                  <a:lnTo>
                    <a:pt x="131" y="10"/>
                  </a:lnTo>
                  <a:lnTo>
                    <a:pt x="128" y="6"/>
                  </a:lnTo>
                  <a:lnTo>
                    <a:pt x="125" y="3"/>
                  </a:lnTo>
                  <a:lnTo>
                    <a:pt x="121" y="1"/>
                  </a:lnTo>
                  <a:lnTo>
                    <a:pt x="116" y="0"/>
                  </a:lnTo>
                  <a:lnTo>
                    <a:pt x="111" y="0"/>
                  </a:lnTo>
                  <a:lnTo>
                    <a:pt x="23" y="0"/>
                  </a:lnTo>
                  <a:lnTo>
                    <a:pt x="19" y="0"/>
                  </a:lnTo>
                  <a:lnTo>
                    <a:pt x="14" y="1"/>
                  </a:lnTo>
                  <a:lnTo>
                    <a:pt x="10" y="3"/>
                  </a:lnTo>
                  <a:lnTo>
                    <a:pt x="7" y="6"/>
                  </a:lnTo>
                  <a:lnTo>
                    <a:pt x="4" y="10"/>
                  </a:lnTo>
                  <a:lnTo>
                    <a:pt x="1" y="14"/>
                  </a:lnTo>
                  <a:lnTo>
                    <a:pt x="0" y="18"/>
                  </a:lnTo>
                  <a:lnTo>
                    <a:pt x="0" y="23"/>
                  </a:lnTo>
                  <a:lnTo>
                    <a:pt x="0" y="45"/>
                  </a:lnTo>
                  <a:lnTo>
                    <a:pt x="0" y="50"/>
                  </a:lnTo>
                  <a:lnTo>
                    <a:pt x="1" y="54"/>
                  </a:lnTo>
                  <a:lnTo>
                    <a:pt x="4" y="58"/>
                  </a:lnTo>
                  <a:lnTo>
                    <a:pt x="7" y="62"/>
                  </a:lnTo>
                  <a:lnTo>
                    <a:pt x="10" y="65"/>
                  </a:lnTo>
                  <a:lnTo>
                    <a:pt x="14" y="67"/>
                  </a:lnTo>
                  <a:lnTo>
                    <a:pt x="19" y="68"/>
                  </a:lnTo>
                  <a:lnTo>
                    <a:pt x="23" y="68"/>
                  </a:lnTo>
                  <a:lnTo>
                    <a:pt x="111" y="68"/>
                  </a:lnTo>
                  <a:close/>
                </a:path>
              </a:pathLst>
            </a:custGeom>
            <a:solidFill>
              <a:srgbClr val="424242"/>
            </a:solidFill>
            <a:ln w="9525">
              <a:noFill/>
              <a:round/>
              <a:headEnd/>
              <a:tailEnd/>
            </a:ln>
          </p:spPr>
          <p:txBody>
            <a:bodyPr/>
            <a:lstStyle/>
            <a:p>
              <a:endParaRPr lang="ru-RU"/>
            </a:p>
          </p:txBody>
        </p:sp>
        <p:sp>
          <p:nvSpPr>
            <p:cNvPr id="113" name="Freeform 336"/>
            <p:cNvSpPr>
              <a:spLocks/>
            </p:cNvSpPr>
            <p:nvPr/>
          </p:nvSpPr>
          <p:spPr bwMode="auto">
            <a:xfrm>
              <a:off x="958" y="2633"/>
              <a:ext cx="25" cy="24"/>
            </a:xfrm>
            <a:custGeom>
              <a:avLst/>
              <a:gdLst/>
              <a:ahLst/>
              <a:cxnLst>
                <a:cxn ang="0">
                  <a:pos x="23" y="0"/>
                </a:cxn>
                <a:cxn ang="0">
                  <a:pos x="23" y="0"/>
                </a:cxn>
                <a:cxn ang="0">
                  <a:pos x="23" y="5"/>
                </a:cxn>
                <a:cxn ang="0">
                  <a:pos x="22" y="9"/>
                </a:cxn>
                <a:cxn ang="0">
                  <a:pos x="19" y="13"/>
                </a:cxn>
                <a:cxn ang="0">
                  <a:pos x="17" y="16"/>
                </a:cxn>
                <a:cxn ang="0">
                  <a:pos x="13" y="19"/>
                </a:cxn>
                <a:cxn ang="0">
                  <a:pos x="9" y="21"/>
                </a:cxn>
                <a:cxn ang="0">
                  <a:pos x="5" y="22"/>
                </a:cxn>
                <a:cxn ang="0">
                  <a:pos x="0" y="22"/>
                </a:cxn>
                <a:cxn ang="0">
                  <a:pos x="0" y="24"/>
                </a:cxn>
                <a:cxn ang="0">
                  <a:pos x="6" y="24"/>
                </a:cxn>
                <a:cxn ang="0">
                  <a:pos x="10" y="22"/>
                </a:cxn>
                <a:cxn ang="0">
                  <a:pos x="14" y="20"/>
                </a:cxn>
                <a:cxn ang="0">
                  <a:pos x="18" y="17"/>
                </a:cxn>
                <a:cxn ang="0">
                  <a:pos x="21" y="14"/>
                </a:cxn>
                <a:cxn ang="0">
                  <a:pos x="24" y="9"/>
                </a:cxn>
                <a:cxn ang="0">
                  <a:pos x="25" y="5"/>
                </a:cxn>
                <a:cxn ang="0">
                  <a:pos x="25" y="0"/>
                </a:cxn>
                <a:cxn ang="0">
                  <a:pos x="25" y="0"/>
                </a:cxn>
                <a:cxn ang="0">
                  <a:pos x="23" y="0"/>
                </a:cxn>
              </a:cxnLst>
              <a:rect l="0" t="0" r="r" b="b"/>
              <a:pathLst>
                <a:path w="25" h="24">
                  <a:moveTo>
                    <a:pt x="23" y="0"/>
                  </a:moveTo>
                  <a:lnTo>
                    <a:pt x="23" y="0"/>
                  </a:lnTo>
                  <a:lnTo>
                    <a:pt x="23" y="5"/>
                  </a:lnTo>
                  <a:lnTo>
                    <a:pt x="22" y="9"/>
                  </a:lnTo>
                  <a:lnTo>
                    <a:pt x="19" y="13"/>
                  </a:lnTo>
                  <a:lnTo>
                    <a:pt x="17" y="16"/>
                  </a:lnTo>
                  <a:lnTo>
                    <a:pt x="13" y="19"/>
                  </a:lnTo>
                  <a:lnTo>
                    <a:pt x="9" y="21"/>
                  </a:lnTo>
                  <a:lnTo>
                    <a:pt x="5" y="22"/>
                  </a:lnTo>
                  <a:lnTo>
                    <a:pt x="0" y="22"/>
                  </a:lnTo>
                  <a:lnTo>
                    <a:pt x="0" y="24"/>
                  </a:lnTo>
                  <a:lnTo>
                    <a:pt x="6" y="24"/>
                  </a:lnTo>
                  <a:lnTo>
                    <a:pt x="10" y="22"/>
                  </a:lnTo>
                  <a:lnTo>
                    <a:pt x="14" y="20"/>
                  </a:lnTo>
                  <a:lnTo>
                    <a:pt x="18" y="17"/>
                  </a:lnTo>
                  <a:lnTo>
                    <a:pt x="21" y="14"/>
                  </a:lnTo>
                  <a:lnTo>
                    <a:pt x="24" y="9"/>
                  </a:lnTo>
                  <a:lnTo>
                    <a:pt x="25" y="5"/>
                  </a:lnTo>
                  <a:lnTo>
                    <a:pt x="25" y="0"/>
                  </a:lnTo>
                  <a:lnTo>
                    <a:pt x="25" y="0"/>
                  </a:lnTo>
                  <a:lnTo>
                    <a:pt x="23" y="0"/>
                  </a:lnTo>
                  <a:close/>
                </a:path>
              </a:pathLst>
            </a:custGeom>
            <a:solidFill>
              <a:srgbClr val="000000"/>
            </a:solidFill>
            <a:ln w="9525">
              <a:noFill/>
              <a:round/>
              <a:headEnd/>
              <a:tailEnd/>
            </a:ln>
          </p:spPr>
          <p:txBody>
            <a:bodyPr/>
            <a:lstStyle/>
            <a:p>
              <a:endParaRPr lang="ru-RU"/>
            </a:p>
          </p:txBody>
        </p:sp>
        <p:sp>
          <p:nvSpPr>
            <p:cNvPr id="114" name="Freeform 337"/>
            <p:cNvSpPr>
              <a:spLocks/>
            </p:cNvSpPr>
            <p:nvPr/>
          </p:nvSpPr>
          <p:spPr bwMode="auto">
            <a:xfrm>
              <a:off x="981" y="2611"/>
              <a:ext cx="2" cy="22"/>
            </a:xfrm>
            <a:custGeom>
              <a:avLst/>
              <a:gdLst/>
              <a:ahLst/>
              <a:cxnLst>
                <a:cxn ang="0">
                  <a:pos x="0" y="0"/>
                </a:cxn>
                <a:cxn ang="0">
                  <a:pos x="0" y="0"/>
                </a:cxn>
                <a:cxn ang="0">
                  <a:pos x="0" y="22"/>
                </a:cxn>
                <a:cxn ang="0">
                  <a:pos x="2" y="22"/>
                </a:cxn>
                <a:cxn ang="0">
                  <a:pos x="2" y="0"/>
                </a:cxn>
                <a:cxn ang="0">
                  <a:pos x="2" y="0"/>
                </a:cxn>
                <a:cxn ang="0">
                  <a:pos x="0" y="0"/>
                </a:cxn>
              </a:cxnLst>
              <a:rect l="0" t="0" r="r" b="b"/>
              <a:pathLst>
                <a:path w="2" h="22">
                  <a:moveTo>
                    <a:pt x="0" y="0"/>
                  </a:moveTo>
                  <a:lnTo>
                    <a:pt x="0" y="0"/>
                  </a:lnTo>
                  <a:lnTo>
                    <a:pt x="0" y="22"/>
                  </a:lnTo>
                  <a:lnTo>
                    <a:pt x="2" y="22"/>
                  </a:lnTo>
                  <a:lnTo>
                    <a:pt x="2" y="0"/>
                  </a:lnTo>
                  <a:lnTo>
                    <a:pt x="2" y="0"/>
                  </a:lnTo>
                  <a:lnTo>
                    <a:pt x="0" y="0"/>
                  </a:lnTo>
                  <a:close/>
                </a:path>
              </a:pathLst>
            </a:custGeom>
            <a:solidFill>
              <a:srgbClr val="000000"/>
            </a:solidFill>
            <a:ln w="9525">
              <a:noFill/>
              <a:round/>
              <a:headEnd/>
              <a:tailEnd/>
            </a:ln>
          </p:spPr>
          <p:txBody>
            <a:bodyPr/>
            <a:lstStyle/>
            <a:p>
              <a:endParaRPr lang="ru-RU"/>
            </a:p>
          </p:txBody>
        </p:sp>
        <p:sp>
          <p:nvSpPr>
            <p:cNvPr id="115" name="Freeform 338"/>
            <p:cNvSpPr>
              <a:spLocks/>
            </p:cNvSpPr>
            <p:nvPr/>
          </p:nvSpPr>
          <p:spPr bwMode="auto">
            <a:xfrm>
              <a:off x="958" y="2586"/>
              <a:ext cx="25" cy="25"/>
            </a:xfrm>
            <a:custGeom>
              <a:avLst/>
              <a:gdLst/>
              <a:ahLst/>
              <a:cxnLst>
                <a:cxn ang="0">
                  <a:pos x="0" y="2"/>
                </a:cxn>
                <a:cxn ang="0">
                  <a:pos x="0" y="2"/>
                </a:cxn>
                <a:cxn ang="0">
                  <a:pos x="5" y="3"/>
                </a:cxn>
                <a:cxn ang="0">
                  <a:pos x="9" y="4"/>
                </a:cxn>
                <a:cxn ang="0">
                  <a:pos x="13" y="6"/>
                </a:cxn>
                <a:cxn ang="0">
                  <a:pos x="17" y="9"/>
                </a:cxn>
                <a:cxn ang="0">
                  <a:pos x="19" y="12"/>
                </a:cxn>
                <a:cxn ang="0">
                  <a:pos x="22" y="16"/>
                </a:cxn>
                <a:cxn ang="0">
                  <a:pos x="23" y="20"/>
                </a:cxn>
                <a:cxn ang="0">
                  <a:pos x="23" y="25"/>
                </a:cxn>
                <a:cxn ang="0">
                  <a:pos x="25" y="25"/>
                </a:cxn>
                <a:cxn ang="0">
                  <a:pos x="25" y="20"/>
                </a:cxn>
                <a:cxn ang="0">
                  <a:pos x="24" y="16"/>
                </a:cxn>
                <a:cxn ang="0">
                  <a:pos x="21" y="11"/>
                </a:cxn>
                <a:cxn ang="0">
                  <a:pos x="18" y="7"/>
                </a:cxn>
                <a:cxn ang="0">
                  <a:pos x="14" y="5"/>
                </a:cxn>
                <a:cxn ang="0">
                  <a:pos x="10" y="2"/>
                </a:cxn>
                <a:cxn ang="0">
                  <a:pos x="6" y="1"/>
                </a:cxn>
                <a:cxn ang="0">
                  <a:pos x="0" y="0"/>
                </a:cxn>
                <a:cxn ang="0">
                  <a:pos x="0" y="0"/>
                </a:cxn>
                <a:cxn ang="0">
                  <a:pos x="0" y="2"/>
                </a:cxn>
              </a:cxnLst>
              <a:rect l="0" t="0" r="r" b="b"/>
              <a:pathLst>
                <a:path w="25" h="25">
                  <a:moveTo>
                    <a:pt x="0" y="2"/>
                  </a:moveTo>
                  <a:lnTo>
                    <a:pt x="0" y="2"/>
                  </a:lnTo>
                  <a:lnTo>
                    <a:pt x="5" y="3"/>
                  </a:lnTo>
                  <a:lnTo>
                    <a:pt x="9" y="4"/>
                  </a:lnTo>
                  <a:lnTo>
                    <a:pt x="13" y="6"/>
                  </a:lnTo>
                  <a:lnTo>
                    <a:pt x="17" y="9"/>
                  </a:lnTo>
                  <a:lnTo>
                    <a:pt x="19" y="12"/>
                  </a:lnTo>
                  <a:lnTo>
                    <a:pt x="22" y="16"/>
                  </a:lnTo>
                  <a:lnTo>
                    <a:pt x="23" y="20"/>
                  </a:lnTo>
                  <a:lnTo>
                    <a:pt x="23" y="25"/>
                  </a:lnTo>
                  <a:lnTo>
                    <a:pt x="25" y="25"/>
                  </a:lnTo>
                  <a:lnTo>
                    <a:pt x="25" y="20"/>
                  </a:lnTo>
                  <a:lnTo>
                    <a:pt x="24" y="16"/>
                  </a:lnTo>
                  <a:lnTo>
                    <a:pt x="21" y="11"/>
                  </a:lnTo>
                  <a:lnTo>
                    <a:pt x="18" y="7"/>
                  </a:lnTo>
                  <a:lnTo>
                    <a:pt x="14" y="5"/>
                  </a:lnTo>
                  <a:lnTo>
                    <a:pt x="10" y="2"/>
                  </a:lnTo>
                  <a:lnTo>
                    <a:pt x="6" y="1"/>
                  </a:lnTo>
                  <a:lnTo>
                    <a:pt x="0" y="0"/>
                  </a:lnTo>
                  <a:lnTo>
                    <a:pt x="0" y="0"/>
                  </a:lnTo>
                  <a:lnTo>
                    <a:pt x="0" y="2"/>
                  </a:lnTo>
                  <a:close/>
                </a:path>
              </a:pathLst>
            </a:custGeom>
            <a:solidFill>
              <a:srgbClr val="000000"/>
            </a:solidFill>
            <a:ln w="9525">
              <a:noFill/>
              <a:round/>
              <a:headEnd/>
              <a:tailEnd/>
            </a:ln>
          </p:spPr>
          <p:txBody>
            <a:bodyPr/>
            <a:lstStyle/>
            <a:p>
              <a:endParaRPr lang="ru-RU"/>
            </a:p>
          </p:txBody>
        </p:sp>
        <p:sp>
          <p:nvSpPr>
            <p:cNvPr id="116" name="Freeform 339"/>
            <p:cNvSpPr>
              <a:spLocks/>
            </p:cNvSpPr>
            <p:nvPr/>
          </p:nvSpPr>
          <p:spPr bwMode="auto">
            <a:xfrm>
              <a:off x="870" y="2586"/>
              <a:ext cx="88" cy="2"/>
            </a:xfrm>
            <a:custGeom>
              <a:avLst/>
              <a:gdLst/>
              <a:ahLst/>
              <a:cxnLst>
                <a:cxn ang="0">
                  <a:pos x="0" y="2"/>
                </a:cxn>
                <a:cxn ang="0">
                  <a:pos x="0" y="2"/>
                </a:cxn>
                <a:cxn ang="0">
                  <a:pos x="88" y="2"/>
                </a:cxn>
                <a:cxn ang="0">
                  <a:pos x="88" y="0"/>
                </a:cxn>
                <a:cxn ang="0">
                  <a:pos x="0" y="0"/>
                </a:cxn>
                <a:cxn ang="0">
                  <a:pos x="0" y="0"/>
                </a:cxn>
                <a:cxn ang="0">
                  <a:pos x="0" y="2"/>
                </a:cxn>
              </a:cxnLst>
              <a:rect l="0" t="0" r="r" b="b"/>
              <a:pathLst>
                <a:path w="88" h="2">
                  <a:moveTo>
                    <a:pt x="0" y="2"/>
                  </a:moveTo>
                  <a:lnTo>
                    <a:pt x="0" y="2"/>
                  </a:lnTo>
                  <a:lnTo>
                    <a:pt x="88" y="2"/>
                  </a:lnTo>
                  <a:lnTo>
                    <a:pt x="88" y="0"/>
                  </a:lnTo>
                  <a:lnTo>
                    <a:pt x="0" y="0"/>
                  </a:lnTo>
                  <a:lnTo>
                    <a:pt x="0" y="0"/>
                  </a:lnTo>
                  <a:lnTo>
                    <a:pt x="0" y="2"/>
                  </a:lnTo>
                  <a:close/>
                </a:path>
              </a:pathLst>
            </a:custGeom>
            <a:solidFill>
              <a:srgbClr val="000000"/>
            </a:solidFill>
            <a:ln w="9525">
              <a:noFill/>
              <a:round/>
              <a:headEnd/>
              <a:tailEnd/>
            </a:ln>
          </p:spPr>
          <p:txBody>
            <a:bodyPr/>
            <a:lstStyle/>
            <a:p>
              <a:endParaRPr lang="ru-RU"/>
            </a:p>
          </p:txBody>
        </p:sp>
        <p:sp>
          <p:nvSpPr>
            <p:cNvPr id="117" name="Freeform 340"/>
            <p:cNvSpPr>
              <a:spLocks/>
            </p:cNvSpPr>
            <p:nvPr/>
          </p:nvSpPr>
          <p:spPr bwMode="auto">
            <a:xfrm>
              <a:off x="845" y="2586"/>
              <a:ext cx="25" cy="25"/>
            </a:xfrm>
            <a:custGeom>
              <a:avLst/>
              <a:gdLst/>
              <a:ahLst/>
              <a:cxnLst>
                <a:cxn ang="0">
                  <a:pos x="3" y="25"/>
                </a:cxn>
                <a:cxn ang="0">
                  <a:pos x="3" y="25"/>
                </a:cxn>
                <a:cxn ang="0">
                  <a:pos x="3" y="20"/>
                </a:cxn>
                <a:cxn ang="0">
                  <a:pos x="4" y="16"/>
                </a:cxn>
                <a:cxn ang="0">
                  <a:pos x="6" y="12"/>
                </a:cxn>
                <a:cxn ang="0">
                  <a:pos x="9" y="9"/>
                </a:cxn>
                <a:cxn ang="0">
                  <a:pos x="13" y="6"/>
                </a:cxn>
                <a:cxn ang="0">
                  <a:pos x="16" y="4"/>
                </a:cxn>
                <a:cxn ang="0">
                  <a:pos x="21" y="3"/>
                </a:cxn>
                <a:cxn ang="0">
                  <a:pos x="25" y="2"/>
                </a:cxn>
                <a:cxn ang="0">
                  <a:pos x="25" y="0"/>
                </a:cxn>
                <a:cxn ang="0">
                  <a:pos x="21" y="1"/>
                </a:cxn>
                <a:cxn ang="0">
                  <a:pos x="16" y="2"/>
                </a:cxn>
                <a:cxn ang="0">
                  <a:pos x="12" y="5"/>
                </a:cxn>
                <a:cxn ang="0">
                  <a:pos x="8" y="7"/>
                </a:cxn>
                <a:cxn ang="0">
                  <a:pos x="5" y="11"/>
                </a:cxn>
                <a:cxn ang="0">
                  <a:pos x="3" y="16"/>
                </a:cxn>
                <a:cxn ang="0">
                  <a:pos x="1" y="20"/>
                </a:cxn>
                <a:cxn ang="0">
                  <a:pos x="0" y="25"/>
                </a:cxn>
                <a:cxn ang="0">
                  <a:pos x="0" y="25"/>
                </a:cxn>
                <a:cxn ang="0">
                  <a:pos x="3" y="25"/>
                </a:cxn>
              </a:cxnLst>
              <a:rect l="0" t="0" r="r" b="b"/>
              <a:pathLst>
                <a:path w="25" h="25">
                  <a:moveTo>
                    <a:pt x="3" y="25"/>
                  </a:moveTo>
                  <a:lnTo>
                    <a:pt x="3" y="25"/>
                  </a:lnTo>
                  <a:lnTo>
                    <a:pt x="3" y="20"/>
                  </a:lnTo>
                  <a:lnTo>
                    <a:pt x="4" y="16"/>
                  </a:lnTo>
                  <a:lnTo>
                    <a:pt x="6" y="12"/>
                  </a:lnTo>
                  <a:lnTo>
                    <a:pt x="9" y="9"/>
                  </a:lnTo>
                  <a:lnTo>
                    <a:pt x="13" y="6"/>
                  </a:lnTo>
                  <a:lnTo>
                    <a:pt x="16" y="4"/>
                  </a:lnTo>
                  <a:lnTo>
                    <a:pt x="21" y="3"/>
                  </a:lnTo>
                  <a:lnTo>
                    <a:pt x="25" y="2"/>
                  </a:lnTo>
                  <a:lnTo>
                    <a:pt x="25" y="0"/>
                  </a:lnTo>
                  <a:lnTo>
                    <a:pt x="21" y="1"/>
                  </a:lnTo>
                  <a:lnTo>
                    <a:pt x="16" y="2"/>
                  </a:lnTo>
                  <a:lnTo>
                    <a:pt x="12" y="5"/>
                  </a:lnTo>
                  <a:lnTo>
                    <a:pt x="8" y="7"/>
                  </a:lnTo>
                  <a:lnTo>
                    <a:pt x="5" y="11"/>
                  </a:lnTo>
                  <a:lnTo>
                    <a:pt x="3" y="16"/>
                  </a:lnTo>
                  <a:lnTo>
                    <a:pt x="1" y="20"/>
                  </a:lnTo>
                  <a:lnTo>
                    <a:pt x="0" y="25"/>
                  </a:lnTo>
                  <a:lnTo>
                    <a:pt x="0" y="25"/>
                  </a:lnTo>
                  <a:lnTo>
                    <a:pt x="3" y="25"/>
                  </a:lnTo>
                  <a:close/>
                </a:path>
              </a:pathLst>
            </a:custGeom>
            <a:solidFill>
              <a:srgbClr val="000000"/>
            </a:solidFill>
            <a:ln w="9525">
              <a:noFill/>
              <a:round/>
              <a:headEnd/>
              <a:tailEnd/>
            </a:ln>
          </p:spPr>
          <p:txBody>
            <a:bodyPr/>
            <a:lstStyle/>
            <a:p>
              <a:endParaRPr lang="ru-RU"/>
            </a:p>
          </p:txBody>
        </p:sp>
        <p:sp>
          <p:nvSpPr>
            <p:cNvPr id="118" name="Freeform 341"/>
            <p:cNvSpPr>
              <a:spLocks/>
            </p:cNvSpPr>
            <p:nvPr/>
          </p:nvSpPr>
          <p:spPr bwMode="auto">
            <a:xfrm>
              <a:off x="845" y="2611"/>
              <a:ext cx="3" cy="22"/>
            </a:xfrm>
            <a:custGeom>
              <a:avLst/>
              <a:gdLst/>
              <a:ahLst/>
              <a:cxnLst>
                <a:cxn ang="0">
                  <a:pos x="3" y="22"/>
                </a:cxn>
                <a:cxn ang="0">
                  <a:pos x="3" y="22"/>
                </a:cxn>
                <a:cxn ang="0">
                  <a:pos x="3" y="0"/>
                </a:cxn>
                <a:cxn ang="0">
                  <a:pos x="0" y="0"/>
                </a:cxn>
                <a:cxn ang="0">
                  <a:pos x="0" y="22"/>
                </a:cxn>
                <a:cxn ang="0">
                  <a:pos x="0" y="22"/>
                </a:cxn>
                <a:cxn ang="0">
                  <a:pos x="3" y="22"/>
                </a:cxn>
              </a:cxnLst>
              <a:rect l="0" t="0" r="r" b="b"/>
              <a:pathLst>
                <a:path w="3" h="22">
                  <a:moveTo>
                    <a:pt x="3" y="22"/>
                  </a:moveTo>
                  <a:lnTo>
                    <a:pt x="3" y="22"/>
                  </a:lnTo>
                  <a:lnTo>
                    <a:pt x="3" y="0"/>
                  </a:lnTo>
                  <a:lnTo>
                    <a:pt x="0" y="0"/>
                  </a:lnTo>
                  <a:lnTo>
                    <a:pt x="0" y="22"/>
                  </a:lnTo>
                  <a:lnTo>
                    <a:pt x="0" y="22"/>
                  </a:lnTo>
                  <a:lnTo>
                    <a:pt x="3" y="22"/>
                  </a:lnTo>
                  <a:close/>
                </a:path>
              </a:pathLst>
            </a:custGeom>
            <a:solidFill>
              <a:srgbClr val="000000"/>
            </a:solidFill>
            <a:ln w="9525">
              <a:noFill/>
              <a:round/>
              <a:headEnd/>
              <a:tailEnd/>
            </a:ln>
          </p:spPr>
          <p:txBody>
            <a:bodyPr/>
            <a:lstStyle/>
            <a:p>
              <a:endParaRPr lang="ru-RU"/>
            </a:p>
          </p:txBody>
        </p:sp>
        <p:sp>
          <p:nvSpPr>
            <p:cNvPr id="119" name="Freeform 342"/>
            <p:cNvSpPr>
              <a:spLocks/>
            </p:cNvSpPr>
            <p:nvPr/>
          </p:nvSpPr>
          <p:spPr bwMode="auto">
            <a:xfrm>
              <a:off x="845" y="2633"/>
              <a:ext cx="25" cy="24"/>
            </a:xfrm>
            <a:custGeom>
              <a:avLst/>
              <a:gdLst/>
              <a:ahLst/>
              <a:cxnLst>
                <a:cxn ang="0">
                  <a:pos x="25" y="22"/>
                </a:cxn>
                <a:cxn ang="0">
                  <a:pos x="25" y="22"/>
                </a:cxn>
                <a:cxn ang="0">
                  <a:pos x="21" y="22"/>
                </a:cxn>
                <a:cxn ang="0">
                  <a:pos x="16" y="21"/>
                </a:cxn>
                <a:cxn ang="0">
                  <a:pos x="13" y="19"/>
                </a:cxn>
                <a:cxn ang="0">
                  <a:pos x="9" y="16"/>
                </a:cxn>
                <a:cxn ang="0">
                  <a:pos x="6" y="13"/>
                </a:cxn>
                <a:cxn ang="0">
                  <a:pos x="4" y="9"/>
                </a:cxn>
                <a:cxn ang="0">
                  <a:pos x="3" y="5"/>
                </a:cxn>
                <a:cxn ang="0">
                  <a:pos x="3" y="0"/>
                </a:cxn>
                <a:cxn ang="0">
                  <a:pos x="0" y="0"/>
                </a:cxn>
                <a:cxn ang="0">
                  <a:pos x="1" y="5"/>
                </a:cxn>
                <a:cxn ang="0">
                  <a:pos x="3" y="9"/>
                </a:cxn>
                <a:cxn ang="0">
                  <a:pos x="5" y="14"/>
                </a:cxn>
                <a:cxn ang="0">
                  <a:pos x="8" y="17"/>
                </a:cxn>
                <a:cxn ang="0">
                  <a:pos x="12" y="20"/>
                </a:cxn>
                <a:cxn ang="0">
                  <a:pos x="16" y="22"/>
                </a:cxn>
                <a:cxn ang="0">
                  <a:pos x="21" y="24"/>
                </a:cxn>
                <a:cxn ang="0">
                  <a:pos x="25" y="24"/>
                </a:cxn>
                <a:cxn ang="0">
                  <a:pos x="25" y="24"/>
                </a:cxn>
                <a:cxn ang="0">
                  <a:pos x="25" y="22"/>
                </a:cxn>
              </a:cxnLst>
              <a:rect l="0" t="0" r="r" b="b"/>
              <a:pathLst>
                <a:path w="25" h="24">
                  <a:moveTo>
                    <a:pt x="25" y="22"/>
                  </a:moveTo>
                  <a:lnTo>
                    <a:pt x="25" y="22"/>
                  </a:lnTo>
                  <a:lnTo>
                    <a:pt x="21" y="22"/>
                  </a:lnTo>
                  <a:lnTo>
                    <a:pt x="16" y="21"/>
                  </a:lnTo>
                  <a:lnTo>
                    <a:pt x="13" y="19"/>
                  </a:lnTo>
                  <a:lnTo>
                    <a:pt x="9" y="16"/>
                  </a:lnTo>
                  <a:lnTo>
                    <a:pt x="6" y="13"/>
                  </a:lnTo>
                  <a:lnTo>
                    <a:pt x="4" y="9"/>
                  </a:lnTo>
                  <a:lnTo>
                    <a:pt x="3" y="5"/>
                  </a:lnTo>
                  <a:lnTo>
                    <a:pt x="3" y="0"/>
                  </a:lnTo>
                  <a:lnTo>
                    <a:pt x="0" y="0"/>
                  </a:lnTo>
                  <a:lnTo>
                    <a:pt x="1" y="5"/>
                  </a:lnTo>
                  <a:lnTo>
                    <a:pt x="3" y="9"/>
                  </a:lnTo>
                  <a:lnTo>
                    <a:pt x="5" y="14"/>
                  </a:lnTo>
                  <a:lnTo>
                    <a:pt x="8" y="17"/>
                  </a:lnTo>
                  <a:lnTo>
                    <a:pt x="12" y="20"/>
                  </a:lnTo>
                  <a:lnTo>
                    <a:pt x="16" y="22"/>
                  </a:lnTo>
                  <a:lnTo>
                    <a:pt x="21" y="24"/>
                  </a:lnTo>
                  <a:lnTo>
                    <a:pt x="25" y="24"/>
                  </a:lnTo>
                  <a:lnTo>
                    <a:pt x="25" y="24"/>
                  </a:lnTo>
                  <a:lnTo>
                    <a:pt x="25" y="22"/>
                  </a:lnTo>
                  <a:close/>
                </a:path>
              </a:pathLst>
            </a:custGeom>
            <a:solidFill>
              <a:srgbClr val="000000"/>
            </a:solidFill>
            <a:ln w="9525">
              <a:noFill/>
              <a:round/>
              <a:headEnd/>
              <a:tailEnd/>
            </a:ln>
          </p:spPr>
          <p:txBody>
            <a:bodyPr/>
            <a:lstStyle/>
            <a:p>
              <a:endParaRPr lang="ru-RU"/>
            </a:p>
          </p:txBody>
        </p:sp>
        <p:sp>
          <p:nvSpPr>
            <p:cNvPr id="120" name="Freeform 343"/>
            <p:cNvSpPr>
              <a:spLocks/>
            </p:cNvSpPr>
            <p:nvPr/>
          </p:nvSpPr>
          <p:spPr bwMode="auto">
            <a:xfrm>
              <a:off x="870" y="2655"/>
              <a:ext cx="88" cy="2"/>
            </a:xfrm>
            <a:custGeom>
              <a:avLst/>
              <a:gdLst/>
              <a:ahLst/>
              <a:cxnLst>
                <a:cxn ang="0">
                  <a:pos x="88" y="0"/>
                </a:cxn>
                <a:cxn ang="0">
                  <a:pos x="88" y="0"/>
                </a:cxn>
                <a:cxn ang="0">
                  <a:pos x="0" y="0"/>
                </a:cxn>
                <a:cxn ang="0">
                  <a:pos x="0" y="2"/>
                </a:cxn>
                <a:cxn ang="0">
                  <a:pos x="88" y="2"/>
                </a:cxn>
                <a:cxn ang="0">
                  <a:pos x="88" y="2"/>
                </a:cxn>
                <a:cxn ang="0">
                  <a:pos x="88" y="0"/>
                </a:cxn>
              </a:cxnLst>
              <a:rect l="0" t="0" r="r" b="b"/>
              <a:pathLst>
                <a:path w="88" h="2">
                  <a:moveTo>
                    <a:pt x="88" y="0"/>
                  </a:moveTo>
                  <a:lnTo>
                    <a:pt x="88" y="0"/>
                  </a:lnTo>
                  <a:lnTo>
                    <a:pt x="0" y="0"/>
                  </a:lnTo>
                  <a:lnTo>
                    <a:pt x="0" y="2"/>
                  </a:lnTo>
                  <a:lnTo>
                    <a:pt x="88" y="2"/>
                  </a:lnTo>
                  <a:lnTo>
                    <a:pt x="88" y="2"/>
                  </a:lnTo>
                  <a:lnTo>
                    <a:pt x="88" y="0"/>
                  </a:lnTo>
                  <a:close/>
                </a:path>
              </a:pathLst>
            </a:custGeom>
            <a:solidFill>
              <a:srgbClr val="000000"/>
            </a:solidFill>
            <a:ln w="9525">
              <a:noFill/>
              <a:round/>
              <a:headEnd/>
              <a:tailEnd/>
            </a:ln>
          </p:spPr>
          <p:txBody>
            <a:bodyPr/>
            <a:lstStyle/>
            <a:p>
              <a:endParaRPr lang="ru-RU"/>
            </a:p>
          </p:txBody>
        </p:sp>
        <p:sp>
          <p:nvSpPr>
            <p:cNvPr id="121" name="Freeform 344"/>
            <p:cNvSpPr>
              <a:spLocks/>
            </p:cNvSpPr>
            <p:nvPr/>
          </p:nvSpPr>
          <p:spPr bwMode="auto">
            <a:xfrm>
              <a:off x="909" y="2587"/>
              <a:ext cx="13" cy="70"/>
            </a:xfrm>
            <a:custGeom>
              <a:avLst/>
              <a:gdLst/>
              <a:ahLst/>
              <a:cxnLst>
                <a:cxn ang="0">
                  <a:pos x="6" y="70"/>
                </a:cxn>
                <a:cxn ang="0">
                  <a:pos x="8" y="70"/>
                </a:cxn>
                <a:cxn ang="0">
                  <a:pos x="9" y="70"/>
                </a:cxn>
                <a:cxn ang="0">
                  <a:pos x="10" y="69"/>
                </a:cxn>
                <a:cxn ang="0">
                  <a:pos x="11" y="68"/>
                </a:cxn>
                <a:cxn ang="0">
                  <a:pos x="12" y="68"/>
                </a:cxn>
                <a:cxn ang="0">
                  <a:pos x="12" y="66"/>
                </a:cxn>
                <a:cxn ang="0">
                  <a:pos x="13" y="65"/>
                </a:cxn>
                <a:cxn ang="0">
                  <a:pos x="13" y="64"/>
                </a:cxn>
                <a:cxn ang="0">
                  <a:pos x="13" y="6"/>
                </a:cxn>
                <a:cxn ang="0">
                  <a:pos x="13" y="5"/>
                </a:cxn>
                <a:cxn ang="0">
                  <a:pos x="12" y="4"/>
                </a:cxn>
                <a:cxn ang="0">
                  <a:pos x="12" y="2"/>
                </a:cxn>
                <a:cxn ang="0">
                  <a:pos x="11" y="1"/>
                </a:cxn>
                <a:cxn ang="0">
                  <a:pos x="10" y="1"/>
                </a:cxn>
                <a:cxn ang="0">
                  <a:pos x="9" y="0"/>
                </a:cxn>
                <a:cxn ang="0">
                  <a:pos x="8" y="0"/>
                </a:cxn>
                <a:cxn ang="0">
                  <a:pos x="6" y="0"/>
                </a:cxn>
                <a:cxn ang="0">
                  <a:pos x="6" y="0"/>
                </a:cxn>
                <a:cxn ang="0">
                  <a:pos x="5" y="0"/>
                </a:cxn>
                <a:cxn ang="0">
                  <a:pos x="4" y="0"/>
                </a:cxn>
                <a:cxn ang="0">
                  <a:pos x="3" y="1"/>
                </a:cxn>
                <a:cxn ang="0">
                  <a:pos x="2" y="1"/>
                </a:cxn>
                <a:cxn ang="0">
                  <a:pos x="1" y="2"/>
                </a:cxn>
                <a:cxn ang="0">
                  <a:pos x="1" y="4"/>
                </a:cxn>
                <a:cxn ang="0">
                  <a:pos x="0" y="5"/>
                </a:cxn>
                <a:cxn ang="0">
                  <a:pos x="0" y="6"/>
                </a:cxn>
                <a:cxn ang="0">
                  <a:pos x="0" y="64"/>
                </a:cxn>
                <a:cxn ang="0">
                  <a:pos x="0" y="65"/>
                </a:cxn>
                <a:cxn ang="0">
                  <a:pos x="1" y="66"/>
                </a:cxn>
                <a:cxn ang="0">
                  <a:pos x="1" y="68"/>
                </a:cxn>
                <a:cxn ang="0">
                  <a:pos x="2" y="68"/>
                </a:cxn>
                <a:cxn ang="0">
                  <a:pos x="3" y="69"/>
                </a:cxn>
                <a:cxn ang="0">
                  <a:pos x="4" y="70"/>
                </a:cxn>
                <a:cxn ang="0">
                  <a:pos x="5" y="70"/>
                </a:cxn>
                <a:cxn ang="0">
                  <a:pos x="6" y="70"/>
                </a:cxn>
                <a:cxn ang="0">
                  <a:pos x="6" y="70"/>
                </a:cxn>
              </a:cxnLst>
              <a:rect l="0" t="0" r="r" b="b"/>
              <a:pathLst>
                <a:path w="13" h="70">
                  <a:moveTo>
                    <a:pt x="6" y="70"/>
                  </a:moveTo>
                  <a:lnTo>
                    <a:pt x="8" y="70"/>
                  </a:lnTo>
                  <a:lnTo>
                    <a:pt x="9" y="70"/>
                  </a:lnTo>
                  <a:lnTo>
                    <a:pt x="10" y="69"/>
                  </a:lnTo>
                  <a:lnTo>
                    <a:pt x="11" y="68"/>
                  </a:lnTo>
                  <a:lnTo>
                    <a:pt x="12" y="68"/>
                  </a:lnTo>
                  <a:lnTo>
                    <a:pt x="12" y="66"/>
                  </a:lnTo>
                  <a:lnTo>
                    <a:pt x="13" y="65"/>
                  </a:lnTo>
                  <a:lnTo>
                    <a:pt x="13" y="64"/>
                  </a:lnTo>
                  <a:lnTo>
                    <a:pt x="13" y="6"/>
                  </a:lnTo>
                  <a:lnTo>
                    <a:pt x="13" y="5"/>
                  </a:lnTo>
                  <a:lnTo>
                    <a:pt x="12" y="4"/>
                  </a:lnTo>
                  <a:lnTo>
                    <a:pt x="12" y="2"/>
                  </a:lnTo>
                  <a:lnTo>
                    <a:pt x="11" y="1"/>
                  </a:lnTo>
                  <a:lnTo>
                    <a:pt x="10" y="1"/>
                  </a:lnTo>
                  <a:lnTo>
                    <a:pt x="9" y="0"/>
                  </a:lnTo>
                  <a:lnTo>
                    <a:pt x="8" y="0"/>
                  </a:lnTo>
                  <a:lnTo>
                    <a:pt x="6" y="0"/>
                  </a:lnTo>
                  <a:lnTo>
                    <a:pt x="6" y="0"/>
                  </a:lnTo>
                  <a:lnTo>
                    <a:pt x="5" y="0"/>
                  </a:lnTo>
                  <a:lnTo>
                    <a:pt x="4" y="0"/>
                  </a:lnTo>
                  <a:lnTo>
                    <a:pt x="3" y="1"/>
                  </a:lnTo>
                  <a:lnTo>
                    <a:pt x="2" y="1"/>
                  </a:lnTo>
                  <a:lnTo>
                    <a:pt x="1" y="2"/>
                  </a:lnTo>
                  <a:lnTo>
                    <a:pt x="1" y="4"/>
                  </a:lnTo>
                  <a:lnTo>
                    <a:pt x="0" y="5"/>
                  </a:lnTo>
                  <a:lnTo>
                    <a:pt x="0" y="6"/>
                  </a:lnTo>
                  <a:lnTo>
                    <a:pt x="0" y="64"/>
                  </a:lnTo>
                  <a:lnTo>
                    <a:pt x="0" y="65"/>
                  </a:lnTo>
                  <a:lnTo>
                    <a:pt x="1" y="66"/>
                  </a:lnTo>
                  <a:lnTo>
                    <a:pt x="1" y="68"/>
                  </a:lnTo>
                  <a:lnTo>
                    <a:pt x="2" y="68"/>
                  </a:lnTo>
                  <a:lnTo>
                    <a:pt x="3" y="69"/>
                  </a:lnTo>
                  <a:lnTo>
                    <a:pt x="4" y="70"/>
                  </a:lnTo>
                  <a:lnTo>
                    <a:pt x="5" y="70"/>
                  </a:lnTo>
                  <a:lnTo>
                    <a:pt x="6" y="70"/>
                  </a:lnTo>
                  <a:lnTo>
                    <a:pt x="6" y="70"/>
                  </a:lnTo>
                  <a:close/>
                </a:path>
              </a:pathLst>
            </a:custGeom>
            <a:solidFill>
              <a:srgbClr val="000000"/>
            </a:solidFill>
            <a:ln w="9525">
              <a:noFill/>
              <a:round/>
              <a:headEnd/>
              <a:tailEnd/>
            </a:ln>
          </p:spPr>
          <p:txBody>
            <a:bodyPr/>
            <a:lstStyle/>
            <a:p>
              <a:endParaRPr lang="ru-RU"/>
            </a:p>
          </p:txBody>
        </p:sp>
        <p:sp>
          <p:nvSpPr>
            <p:cNvPr id="122" name="Freeform 345"/>
            <p:cNvSpPr>
              <a:spLocks/>
            </p:cNvSpPr>
            <p:nvPr/>
          </p:nvSpPr>
          <p:spPr bwMode="auto">
            <a:xfrm>
              <a:off x="915" y="2651"/>
              <a:ext cx="8" cy="7"/>
            </a:xfrm>
            <a:custGeom>
              <a:avLst/>
              <a:gdLst/>
              <a:ahLst/>
              <a:cxnLst>
                <a:cxn ang="0">
                  <a:pos x="6" y="0"/>
                </a:cxn>
                <a:cxn ang="0">
                  <a:pos x="6" y="0"/>
                </a:cxn>
                <a:cxn ang="0">
                  <a:pos x="5" y="1"/>
                </a:cxn>
                <a:cxn ang="0">
                  <a:pos x="5" y="2"/>
                </a:cxn>
                <a:cxn ang="0">
                  <a:pos x="5" y="3"/>
                </a:cxn>
                <a:cxn ang="0">
                  <a:pos x="4" y="4"/>
                </a:cxn>
                <a:cxn ang="0">
                  <a:pos x="3" y="4"/>
                </a:cxn>
                <a:cxn ang="0">
                  <a:pos x="2" y="5"/>
                </a:cxn>
                <a:cxn ang="0">
                  <a:pos x="2" y="5"/>
                </a:cxn>
                <a:cxn ang="0">
                  <a:pos x="0" y="5"/>
                </a:cxn>
                <a:cxn ang="0">
                  <a:pos x="0" y="7"/>
                </a:cxn>
                <a:cxn ang="0">
                  <a:pos x="2" y="7"/>
                </a:cxn>
                <a:cxn ang="0">
                  <a:pos x="3" y="7"/>
                </a:cxn>
                <a:cxn ang="0">
                  <a:pos x="4" y="6"/>
                </a:cxn>
                <a:cxn ang="0">
                  <a:pos x="5" y="5"/>
                </a:cxn>
                <a:cxn ang="0">
                  <a:pos x="7" y="4"/>
                </a:cxn>
                <a:cxn ang="0">
                  <a:pos x="7" y="3"/>
                </a:cxn>
                <a:cxn ang="0">
                  <a:pos x="8" y="2"/>
                </a:cxn>
                <a:cxn ang="0">
                  <a:pos x="8" y="0"/>
                </a:cxn>
                <a:cxn ang="0">
                  <a:pos x="8" y="0"/>
                </a:cxn>
                <a:cxn ang="0">
                  <a:pos x="6" y="0"/>
                </a:cxn>
              </a:cxnLst>
              <a:rect l="0" t="0" r="r" b="b"/>
              <a:pathLst>
                <a:path w="8" h="7">
                  <a:moveTo>
                    <a:pt x="6" y="0"/>
                  </a:moveTo>
                  <a:lnTo>
                    <a:pt x="6" y="0"/>
                  </a:lnTo>
                  <a:lnTo>
                    <a:pt x="5" y="1"/>
                  </a:lnTo>
                  <a:lnTo>
                    <a:pt x="5" y="2"/>
                  </a:lnTo>
                  <a:lnTo>
                    <a:pt x="5" y="3"/>
                  </a:lnTo>
                  <a:lnTo>
                    <a:pt x="4" y="4"/>
                  </a:lnTo>
                  <a:lnTo>
                    <a:pt x="3" y="4"/>
                  </a:lnTo>
                  <a:lnTo>
                    <a:pt x="2" y="5"/>
                  </a:lnTo>
                  <a:lnTo>
                    <a:pt x="2" y="5"/>
                  </a:lnTo>
                  <a:lnTo>
                    <a:pt x="0" y="5"/>
                  </a:lnTo>
                  <a:lnTo>
                    <a:pt x="0" y="7"/>
                  </a:lnTo>
                  <a:lnTo>
                    <a:pt x="2" y="7"/>
                  </a:lnTo>
                  <a:lnTo>
                    <a:pt x="3" y="7"/>
                  </a:lnTo>
                  <a:lnTo>
                    <a:pt x="4" y="6"/>
                  </a:lnTo>
                  <a:lnTo>
                    <a:pt x="5" y="5"/>
                  </a:lnTo>
                  <a:lnTo>
                    <a:pt x="7" y="4"/>
                  </a:lnTo>
                  <a:lnTo>
                    <a:pt x="7" y="3"/>
                  </a:lnTo>
                  <a:lnTo>
                    <a:pt x="8" y="2"/>
                  </a:lnTo>
                  <a:lnTo>
                    <a:pt x="8" y="0"/>
                  </a:lnTo>
                  <a:lnTo>
                    <a:pt x="8" y="0"/>
                  </a:lnTo>
                  <a:lnTo>
                    <a:pt x="6" y="0"/>
                  </a:lnTo>
                  <a:close/>
                </a:path>
              </a:pathLst>
            </a:custGeom>
            <a:solidFill>
              <a:srgbClr val="000000"/>
            </a:solidFill>
            <a:ln w="9525">
              <a:noFill/>
              <a:round/>
              <a:headEnd/>
              <a:tailEnd/>
            </a:ln>
          </p:spPr>
          <p:txBody>
            <a:bodyPr/>
            <a:lstStyle/>
            <a:p>
              <a:endParaRPr lang="ru-RU"/>
            </a:p>
          </p:txBody>
        </p:sp>
        <p:sp>
          <p:nvSpPr>
            <p:cNvPr id="123" name="Freeform 346"/>
            <p:cNvSpPr>
              <a:spLocks/>
            </p:cNvSpPr>
            <p:nvPr/>
          </p:nvSpPr>
          <p:spPr bwMode="auto">
            <a:xfrm>
              <a:off x="921" y="2593"/>
              <a:ext cx="2" cy="58"/>
            </a:xfrm>
            <a:custGeom>
              <a:avLst/>
              <a:gdLst/>
              <a:ahLst/>
              <a:cxnLst>
                <a:cxn ang="0">
                  <a:pos x="0" y="0"/>
                </a:cxn>
                <a:cxn ang="0">
                  <a:pos x="0" y="0"/>
                </a:cxn>
                <a:cxn ang="0">
                  <a:pos x="0" y="58"/>
                </a:cxn>
                <a:cxn ang="0">
                  <a:pos x="2" y="58"/>
                </a:cxn>
                <a:cxn ang="0">
                  <a:pos x="2" y="0"/>
                </a:cxn>
                <a:cxn ang="0">
                  <a:pos x="2" y="0"/>
                </a:cxn>
                <a:cxn ang="0">
                  <a:pos x="0" y="0"/>
                </a:cxn>
              </a:cxnLst>
              <a:rect l="0" t="0" r="r" b="b"/>
              <a:pathLst>
                <a:path w="2" h="58">
                  <a:moveTo>
                    <a:pt x="0" y="0"/>
                  </a:moveTo>
                  <a:lnTo>
                    <a:pt x="0" y="0"/>
                  </a:lnTo>
                  <a:lnTo>
                    <a:pt x="0" y="58"/>
                  </a:lnTo>
                  <a:lnTo>
                    <a:pt x="2" y="58"/>
                  </a:lnTo>
                  <a:lnTo>
                    <a:pt x="2" y="0"/>
                  </a:lnTo>
                  <a:lnTo>
                    <a:pt x="2" y="0"/>
                  </a:lnTo>
                  <a:lnTo>
                    <a:pt x="0" y="0"/>
                  </a:lnTo>
                  <a:close/>
                </a:path>
              </a:pathLst>
            </a:custGeom>
            <a:solidFill>
              <a:srgbClr val="000000"/>
            </a:solidFill>
            <a:ln w="9525">
              <a:noFill/>
              <a:round/>
              <a:headEnd/>
              <a:tailEnd/>
            </a:ln>
          </p:spPr>
          <p:txBody>
            <a:bodyPr/>
            <a:lstStyle/>
            <a:p>
              <a:endParaRPr lang="ru-RU"/>
            </a:p>
          </p:txBody>
        </p:sp>
        <p:sp>
          <p:nvSpPr>
            <p:cNvPr id="124" name="Freeform 347"/>
            <p:cNvSpPr>
              <a:spLocks/>
            </p:cNvSpPr>
            <p:nvPr/>
          </p:nvSpPr>
          <p:spPr bwMode="auto">
            <a:xfrm>
              <a:off x="915" y="2585"/>
              <a:ext cx="8" cy="8"/>
            </a:xfrm>
            <a:custGeom>
              <a:avLst/>
              <a:gdLst/>
              <a:ahLst/>
              <a:cxnLst>
                <a:cxn ang="0">
                  <a:pos x="0" y="3"/>
                </a:cxn>
                <a:cxn ang="0">
                  <a:pos x="0" y="3"/>
                </a:cxn>
                <a:cxn ang="0">
                  <a:pos x="2" y="3"/>
                </a:cxn>
                <a:cxn ang="0">
                  <a:pos x="2" y="3"/>
                </a:cxn>
                <a:cxn ang="0">
                  <a:pos x="3" y="3"/>
                </a:cxn>
                <a:cxn ang="0">
                  <a:pos x="4" y="4"/>
                </a:cxn>
                <a:cxn ang="0">
                  <a:pos x="5" y="5"/>
                </a:cxn>
                <a:cxn ang="0">
                  <a:pos x="5" y="6"/>
                </a:cxn>
                <a:cxn ang="0">
                  <a:pos x="5" y="7"/>
                </a:cxn>
                <a:cxn ang="0">
                  <a:pos x="6" y="8"/>
                </a:cxn>
                <a:cxn ang="0">
                  <a:pos x="8" y="8"/>
                </a:cxn>
                <a:cxn ang="0">
                  <a:pos x="8" y="6"/>
                </a:cxn>
                <a:cxn ang="0">
                  <a:pos x="7" y="5"/>
                </a:cxn>
                <a:cxn ang="0">
                  <a:pos x="7" y="4"/>
                </a:cxn>
                <a:cxn ang="0">
                  <a:pos x="5" y="3"/>
                </a:cxn>
                <a:cxn ang="0">
                  <a:pos x="4" y="2"/>
                </a:cxn>
                <a:cxn ang="0">
                  <a:pos x="3" y="1"/>
                </a:cxn>
                <a:cxn ang="0">
                  <a:pos x="2" y="1"/>
                </a:cxn>
                <a:cxn ang="0">
                  <a:pos x="0" y="0"/>
                </a:cxn>
                <a:cxn ang="0">
                  <a:pos x="0" y="0"/>
                </a:cxn>
                <a:cxn ang="0">
                  <a:pos x="0" y="3"/>
                </a:cxn>
              </a:cxnLst>
              <a:rect l="0" t="0" r="r" b="b"/>
              <a:pathLst>
                <a:path w="8" h="8">
                  <a:moveTo>
                    <a:pt x="0" y="3"/>
                  </a:moveTo>
                  <a:lnTo>
                    <a:pt x="0" y="3"/>
                  </a:lnTo>
                  <a:lnTo>
                    <a:pt x="2" y="3"/>
                  </a:lnTo>
                  <a:lnTo>
                    <a:pt x="2" y="3"/>
                  </a:lnTo>
                  <a:lnTo>
                    <a:pt x="3" y="3"/>
                  </a:lnTo>
                  <a:lnTo>
                    <a:pt x="4" y="4"/>
                  </a:lnTo>
                  <a:lnTo>
                    <a:pt x="5" y="5"/>
                  </a:lnTo>
                  <a:lnTo>
                    <a:pt x="5" y="6"/>
                  </a:lnTo>
                  <a:lnTo>
                    <a:pt x="5" y="7"/>
                  </a:lnTo>
                  <a:lnTo>
                    <a:pt x="6" y="8"/>
                  </a:lnTo>
                  <a:lnTo>
                    <a:pt x="8" y="8"/>
                  </a:lnTo>
                  <a:lnTo>
                    <a:pt x="8" y="6"/>
                  </a:lnTo>
                  <a:lnTo>
                    <a:pt x="7" y="5"/>
                  </a:lnTo>
                  <a:lnTo>
                    <a:pt x="7" y="4"/>
                  </a:lnTo>
                  <a:lnTo>
                    <a:pt x="5" y="3"/>
                  </a:lnTo>
                  <a:lnTo>
                    <a:pt x="4" y="2"/>
                  </a:lnTo>
                  <a:lnTo>
                    <a:pt x="3" y="1"/>
                  </a:lnTo>
                  <a:lnTo>
                    <a:pt x="2" y="1"/>
                  </a:lnTo>
                  <a:lnTo>
                    <a:pt x="0" y="0"/>
                  </a:lnTo>
                  <a:lnTo>
                    <a:pt x="0" y="0"/>
                  </a:lnTo>
                  <a:lnTo>
                    <a:pt x="0" y="3"/>
                  </a:lnTo>
                  <a:close/>
                </a:path>
              </a:pathLst>
            </a:custGeom>
            <a:solidFill>
              <a:srgbClr val="000000"/>
            </a:solidFill>
            <a:ln w="9525">
              <a:noFill/>
              <a:round/>
              <a:headEnd/>
              <a:tailEnd/>
            </a:ln>
          </p:spPr>
          <p:txBody>
            <a:bodyPr/>
            <a:lstStyle/>
            <a:p>
              <a:endParaRPr lang="ru-RU"/>
            </a:p>
          </p:txBody>
        </p:sp>
        <p:sp>
          <p:nvSpPr>
            <p:cNvPr id="125" name="Freeform 348"/>
            <p:cNvSpPr>
              <a:spLocks/>
            </p:cNvSpPr>
            <p:nvPr/>
          </p:nvSpPr>
          <p:spPr bwMode="auto">
            <a:xfrm>
              <a:off x="915" y="2585"/>
              <a:ext cx="1" cy="3"/>
            </a:xfrm>
            <a:custGeom>
              <a:avLst/>
              <a:gdLst/>
              <a:ahLst/>
              <a:cxnLst>
                <a:cxn ang="0">
                  <a:pos x="0" y="3"/>
                </a:cxn>
                <a:cxn ang="0">
                  <a:pos x="0" y="2"/>
                </a:cxn>
                <a:cxn ang="0">
                  <a:pos x="0" y="2"/>
                </a:cxn>
                <a:cxn ang="0">
                  <a:pos x="0" y="2"/>
                </a:cxn>
                <a:cxn ang="0">
                  <a:pos x="0" y="2"/>
                </a:cxn>
                <a:cxn ang="0">
                  <a:pos x="0" y="0"/>
                </a:cxn>
                <a:cxn ang="0">
                  <a:pos x="0" y="3"/>
                </a:cxn>
              </a:cxnLst>
              <a:rect l="0" t="0" r="r" b="b"/>
              <a:pathLst>
                <a:path h="3">
                  <a:moveTo>
                    <a:pt x="0" y="3"/>
                  </a:moveTo>
                  <a:lnTo>
                    <a:pt x="0" y="2"/>
                  </a:lnTo>
                  <a:lnTo>
                    <a:pt x="0" y="2"/>
                  </a:lnTo>
                  <a:lnTo>
                    <a:pt x="0" y="2"/>
                  </a:lnTo>
                  <a:lnTo>
                    <a:pt x="0" y="2"/>
                  </a:lnTo>
                  <a:lnTo>
                    <a:pt x="0" y="0"/>
                  </a:lnTo>
                  <a:lnTo>
                    <a:pt x="0" y="3"/>
                  </a:lnTo>
                  <a:close/>
                </a:path>
              </a:pathLst>
            </a:custGeom>
            <a:solidFill>
              <a:srgbClr val="000000"/>
            </a:solidFill>
            <a:ln w="9525">
              <a:noFill/>
              <a:round/>
              <a:headEnd/>
              <a:tailEnd/>
            </a:ln>
          </p:spPr>
          <p:txBody>
            <a:bodyPr/>
            <a:lstStyle/>
            <a:p>
              <a:endParaRPr lang="ru-RU"/>
            </a:p>
          </p:txBody>
        </p:sp>
        <p:sp>
          <p:nvSpPr>
            <p:cNvPr id="126" name="Freeform 349"/>
            <p:cNvSpPr>
              <a:spLocks/>
            </p:cNvSpPr>
            <p:nvPr/>
          </p:nvSpPr>
          <p:spPr bwMode="auto">
            <a:xfrm>
              <a:off x="908" y="2585"/>
              <a:ext cx="7" cy="8"/>
            </a:xfrm>
            <a:custGeom>
              <a:avLst/>
              <a:gdLst/>
              <a:ahLst/>
              <a:cxnLst>
                <a:cxn ang="0">
                  <a:pos x="2" y="8"/>
                </a:cxn>
                <a:cxn ang="0">
                  <a:pos x="2" y="8"/>
                </a:cxn>
                <a:cxn ang="0">
                  <a:pos x="2" y="7"/>
                </a:cxn>
                <a:cxn ang="0">
                  <a:pos x="3" y="6"/>
                </a:cxn>
                <a:cxn ang="0">
                  <a:pos x="3" y="5"/>
                </a:cxn>
                <a:cxn ang="0">
                  <a:pos x="3" y="4"/>
                </a:cxn>
                <a:cxn ang="0">
                  <a:pos x="4" y="3"/>
                </a:cxn>
                <a:cxn ang="0">
                  <a:pos x="5" y="3"/>
                </a:cxn>
                <a:cxn ang="0">
                  <a:pos x="6" y="3"/>
                </a:cxn>
                <a:cxn ang="0">
                  <a:pos x="7" y="3"/>
                </a:cxn>
                <a:cxn ang="0">
                  <a:pos x="7" y="0"/>
                </a:cxn>
                <a:cxn ang="0">
                  <a:pos x="6" y="1"/>
                </a:cxn>
                <a:cxn ang="0">
                  <a:pos x="4" y="1"/>
                </a:cxn>
                <a:cxn ang="0">
                  <a:pos x="3" y="2"/>
                </a:cxn>
                <a:cxn ang="0">
                  <a:pos x="2" y="3"/>
                </a:cxn>
                <a:cxn ang="0">
                  <a:pos x="1" y="4"/>
                </a:cxn>
                <a:cxn ang="0">
                  <a:pos x="0" y="5"/>
                </a:cxn>
                <a:cxn ang="0">
                  <a:pos x="0" y="6"/>
                </a:cxn>
                <a:cxn ang="0">
                  <a:pos x="0" y="8"/>
                </a:cxn>
                <a:cxn ang="0">
                  <a:pos x="0" y="8"/>
                </a:cxn>
                <a:cxn ang="0">
                  <a:pos x="2" y="8"/>
                </a:cxn>
              </a:cxnLst>
              <a:rect l="0" t="0" r="r" b="b"/>
              <a:pathLst>
                <a:path w="7" h="8">
                  <a:moveTo>
                    <a:pt x="2" y="8"/>
                  </a:moveTo>
                  <a:lnTo>
                    <a:pt x="2" y="8"/>
                  </a:lnTo>
                  <a:lnTo>
                    <a:pt x="2" y="7"/>
                  </a:lnTo>
                  <a:lnTo>
                    <a:pt x="3" y="6"/>
                  </a:lnTo>
                  <a:lnTo>
                    <a:pt x="3" y="5"/>
                  </a:lnTo>
                  <a:lnTo>
                    <a:pt x="3" y="4"/>
                  </a:lnTo>
                  <a:lnTo>
                    <a:pt x="4" y="3"/>
                  </a:lnTo>
                  <a:lnTo>
                    <a:pt x="5" y="3"/>
                  </a:lnTo>
                  <a:lnTo>
                    <a:pt x="6" y="3"/>
                  </a:lnTo>
                  <a:lnTo>
                    <a:pt x="7" y="3"/>
                  </a:lnTo>
                  <a:lnTo>
                    <a:pt x="7" y="0"/>
                  </a:lnTo>
                  <a:lnTo>
                    <a:pt x="6" y="1"/>
                  </a:lnTo>
                  <a:lnTo>
                    <a:pt x="4" y="1"/>
                  </a:lnTo>
                  <a:lnTo>
                    <a:pt x="3" y="2"/>
                  </a:lnTo>
                  <a:lnTo>
                    <a:pt x="2" y="3"/>
                  </a:lnTo>
                  <a:lnTo>
                    <a:pt x="1" y="4"/>
                  </a:lnTo>
                  <a:lnTo>
                    <a:pt x="0" y="5"/>
                  </a:lnTo>
                  <a:lnTo>
                    <a:pt x="0" y="6"/>
                  </a:lnTo>
                  <a:lnTo>
                    <a:pt x="0" y="8"/>
                  </a:lnTo>
                  <a:lnTo>
                    <a:pt x="0" y="8"/>
                  </a:lnTo>
                  <a:lnTo>
                    <a:pt x="2" y="8"/>
                  </a:lnTo>
                  <a:close/>
                </a:path>
              </a:pathLst>
            </a:custGeom>
            <a:solidFill>
              <a:srgbClr val="000000"/>
            </a:solidFill>
            <a:ln w="9525">
              <a:noFill/>
              <a:round/>
              <a:headEnd/>
              <a:tailEnd/>
            </a:ln>
          </p:spPr>
          <p:txBody>
            <a:bodyPr/>
            <a:lstStyle/>
            <a:p>
              <a:endParaRPr lang="ru-RU"/>
            </a:p>
          </p:txBody>
        </p:sp>
        <p:sp>
          <p:nvSpPr>
            <p:cNvPr id="127" name="Freeform 350"/>
            <p:cNvSpPr>
              <a:spLocks/>
            </p:cNvSpPr>
            <p:nvPr/>
          </p:nvSpPr>
          <p:spPr bwMode="auto">
            <a:xfrm>
              <a:off x="908" y="2593"/>
              <a:ext cx="2" cy="58"/>
            </a:xfrm>
            <a:custGeom>
              <a:avLst/>
              <a:gdLst/>
              <a:ahLst/>
              <a:cxnLst>
                <a:cxn ang="0">
                  <a:pos x="2" y="58"/>
                </a:cxn>
                <a:cxn ang="0">
                  <a:pos x="2" y="58"/>
                </a:cxn>
                <a:cxn ang="0">
                  <a:pos x="2" y="0"/>
                </a:cxn>
                <a:cxn ang="0">
                  <a:pos x="0" y="0"/>
                </a:cxn>
                <a:cxn ang="0">
                  <a:pos x="0" y="58"/>
                </a:cxn>
                <a:cxn ang="0">
                  <a:pos x="0" y="58"/>
                </a:cxn>
                <a:cxn ang="0">
                  <a:pos x="2" y="58"/>
                </a:cxn>
              </a:cxnLst>
              <a:rect l="0" t="0" r="r" b="b"/>
              <a:pathLst>
                <a:path w="2" h="58">
                  <a:moveTo>
                    <a:pt x="2" y="58"/>
                  </a:moveTo>
                  <a:lnTo>
                    <a:pt x="2" y="58"/>
                  </a:lnTo>
                  <a:lnTo>
                    <a:pt x="2" y="0"/>
                  </a:lnTo>
                  <a:lnTo>
                    <a:pt x="0" y="0"/>
                  </a:lnTo>
                  <a:lnTo>
                    <a:pt x="0" y="58"/>
                  </a:lnTo>
                  <a:lnTo>
                    <a:pt x="0" y="58"/>
                  </a:lnTo>
                  <a:lnTo>
                    <a:pt x="2" y="58"/>
                  </a:lnTo>
                  <a:close/>
                </a:path>
              </a:pathLst>
            </a:custGeom>
            <a:solidFill>
              <a:srgbClr val="000000"/>
            </a:solidFill>
            <a:ln w="9525">
              <a:noFill/>
              <a:round/>
              <a:headEnd/>
              <a:tailEnd/>
            </a:ln>
          </p:spPr>
          <p:txBody>
            <a:bodyPr/>
            <a:lstStyle/>
            <a:p>
              <a:endParaRPr lang="ru-RU"/>
            </a:p>
          </p:txBody>
        </p:sp>
        <p:sp>
          <p:nvSpPr>
            <p:cNvPr id="128" name="Freeform 351"/>
            <p:cNvSpPr>
              <a:spLocks/>
            </p:cNvSpPr>
            <p:nvPr/>
          </p:nvSpPr>
          <p:spPr bwMode="auto">
            <a:xfrm>
              <a:off x="908" y="2651"/>
              <a:ext cx="7" cy="7"/>
            </a:xfrm>
            <a:custGeom>
              <a:avLst/>
              <a:gdLst/>
              <a:ahLst/>
              <a:cxnLst>
                <a:cxn ang="0">
                  <a:pos x="7" y="5"/>
                </a:cxn>
                <a:cxn ang="0">
                  <a:pos x="7" y="5"/>
                </a:cxn>
                <a:cxn ang="0">
                  <a:pos x="6" y="5"/>
                </a:cxn>
                <a:cxn ang="0">
                  <a:pos x="5" y="5"/>
                </a:cxn>
                <a:cxn ang="0">
                  <a:pos x="4" y="4"/>
                </a:cxn>
                <a:cxn ang="0">
                  <a:pos x="3" y="4"/>
                </a:cxn>
                <a:cxn ang="0">
                  <a:pos x="3" y="3"/>
                </a:cxn>
                <a:cxn ang="0">
                  <a:pos x="3" y="2"/>
                </a:cxn>
                <a:cxn ang="0">
                  <a:pos x="2" y="1"/>
                </a:cxn>
                <a:cxn ang="0">
                  <a:pos x="2" y="0"/>
                </a:cxn>
                <a:cxn ang="0">
                  <a:pos x="0" y="0"/>
                </a:cxn>
                <a:cxn ang="0">
                  <a:pos x="0" y="2"/>
                </a:cxn>
                <a:cxn ang="0">
                  <a:pos x="0" y="3"/>
                </a:cxn>
                <a:cxn ang="0">
                  <a:pos x="1" y="4"/>
                </a:cxn>
                <a:cxn ang="0">
                  <a:pos x="2" y="5"/>
                </a:cxn>
                <a:cxn ang="0">
                  <a:pos x="3" y="6"/>
                </a:cxn>
                <a:cxn ang="0">
                  <a:pos x="4" y="7"/>
                </a:cxn>
                <a:cxn ang="0">
                  <a:pos x="6" y="7"/>
                </a:cxn>
                <a:cxn ang="0">
                  <a:pos x="7" y="7"/>
                </a:cxn>
                <a:cxn ang="0">
                  <a:pos x="7" y="7"/>
                </a:cxn>
                <a:cxn ang="0">
                  <a:pos x="7" y="5"/>
                </a:cxn>
              </a:cxnLst>
              <a:rect l="0" t="0" r="r" b="b"/>
              <a:pathLst>
                <a:path w="7" h="7">
                  <a:moveTo>
                    <a:pt x="7" y="5"/>
                  </a:moveTo>
                  <a:lnTo>
                    <a:pt x="7" y="5"/>
                  </a:lnTo>
                  <a:lnTo>
                    <a:pt x="6" y="5"/>
                  </a:lnTo>
                  <a:lnTo>
                    <a:pt x="5" y="5"/>
                  </a:lnTo>
                  <a:lnTo>
                    <a:pt x="4" y="4"/>
                  </a:lnTo>
                  <a:lnTo>
                    <a:pt x="3" y="4"/>
                  </a:lnTo>
                  <a:lnTo>
                    <a:pt x="3" y="3"/>
                  </a:lnTo>
                  <a:lnTo>
                    <a:pt x="3" y="2"/>
                  </a:lnTo>
                  <a:lnTo>
                    <a:pt x="2" y="1"/>
                  </a:lnTo>
                  <a:lnTo>
                    <a:pt x="2" y="0"/>
                  </a:lnTo>
                  <a:lnTo>
                    <a:pt x="0" y="0"/>
                  </a:lnTo>
                  <a:lnTo>
                    <a:pt x="0" y="2"/>
                  </a:lnTo>
                  <a:lnTo>
                    <a:pt x="0" y="3"/>
                  </a:lnTo>
                  <a:lnTo>
                    <a:pt x="1" y="4"/>
                  </a:lnTo>
                  <a:lnTo>
                    <a:pt x="2" y="5"/>
                  </a:lnTo>
                  <a:lnTo>
                    <a:pt x="3" y="6"/>
                  </a:lnTo>
                  <a:lnTo>
                    <a:pt x="4" y="7"/>
                  </a:lnTo>
                  <a:lnTo>
                    <a:pt x="6" y="7"/>
                  </a:lnTo>
                  <a:lnTo>
                    <a:pt x="7" y="7"/>
                  </a:lnTo>
                  <a:lnTo>
                    <a:pt x="7" y="7"/>
                  </a:lnTo>
                  <a:lnTo>
                    <a:pt x="7" y="5"/>
                  </a:lnTo>
                  <a:close/>
                </a:path>
              </a:pathLst>
            </a:custGeom>
            <a:solidFill>
              <a:srgbClr val="000000"/>
            </a:solidFill>
            <a:ln w="9525">
              <a:noFill/>
              <a:round/>
              <a:headEnd/>
              <a:tailEnd/>
            </a:ln>
          </p:spPr>
          <p:txBody>
            <a:bodyPr/>
            <a:lstStyle/>
            <a:p>
              <a:endParaRPr lang="ru-RU"/>
            </a:p>
          </p:txBody>
        </p:sp>
        <p:sp>
          <p:nvSpPr>
            <p:cNvPr id="129" name="Freeform 352"/>
            <p:cNvSpPr>
              <a:spLocks/>
            </p:cNvSpPr>
            <p:nvPr/>
          </p:nvSpPr>
          <p:spPr bwMode="auto">
            <a:xfrm>
              <a:off x="915" y="2656"/>
              <a:ext cx="1" cy="2"/>
            </a:xfrm>
            <a:custGeom>
              <a:avLst/>
              <a:gdLst/>
              <a:ahLst/>
              <a:cxnLst>
                <a:cxn ang="0">
                  <a:pos x="0" y="0"/>
                </a:cxn>
                <a:cxn ang="0">
                  <a:pos x="0" y="1"/>
                </a:cxn>
                <a:cxn ang="0">
                  <a:pos x="0" y="1"/>
                </a:cxn>
                <a:cxn ang="0">
                  <a:pos x="0" y="1"/>
                </a:cxn>
                <a:cxn ang="0">
                  <a:pos x="0" y="1"/>
                </a:cxn>
                <a:cxn ang="0">
                  <a:pos x="0" y="2"/>
                </a:cxn>
                <a:cxn ang="0">
                  <a:pos x="0" y="0"/>
                </a:cxn>
              </a:cxnLst>
              <a:rect l="0" t="0" r="r" b="b"/>
              <a:pathLst>
                <a:path h="2">
                  <a:moveTo>
                    <a:pt x="0" y="0"/>
                  </a:moveTo>
                  <a:lnTo>
                    <a:pt x="0" y="1"/>
                  </a:lnTo>
                  <a:lnTo>
                    <a:pt x="0" y="1"/>
                  </a:lnTo>
                  <a:lnTo>
                    <a:pt x="0" y="1"/>
                  </a:lnTo>
                  <a:lnTo>
                    <a:pt x="0" y="1"/>
                  </a:lnTo>
                  <a:lnTo>
                    <a:pt x="0" y="2"/>
                  </a:lnTo>
                  <a:lnTo>
                    <a:pt x="0" y="0"/>
                  </a:lnTo>
                  <a:close/>
                </a:path>
              </a:pathLst>
            </a:custGeom>
            <a:solidFill>
              <a:srgbClr val="000000"/>
            </a:solidFill>
            <a:ln w="9525">
              <a:noFill/>
              <a:round/>
              <a:headEnd/>
              <a:tailEnd/>
            </a:ln>
          </p:spPr>
          <p:txBody>
            <a:bodyPr/>
            <a:lstStyle/>
            <a:p>
              <a:endParaRPr lang="ru-RU"/>
            </a:p>
          </p:txBody>
        </p:sp>
        <p:sp>
          <p:nvSpPr>
            <p:cNvPr id="130" name="Rectangle 353"/>
            <p:cNvSpPr>
              <a:spLocks noChangeArrowheads="1"/>
            </p:cNvSpPr>
            <p:nvPr/>
          </p:nvSpPr>
          <p:spPr bwMode="auto">
            <a:xfrm>
              <a:off x="1037" y="2653"/>
              <a:ext cx="60" cy="14"/>
            </a:xfrm>
            <a:prstGeom prst="rect">
              <a:avLst/>
            </a:prstGeom>
            <a:solidFill>
              <a:srgbClr val="FFFFFF"/>
            </a:solidFill>
            <a:ln w="9525">
              <a:noFill/>
              <a:miter lim="800000"/>
              <a:headEnd/>
              <a:tailEnd/>
            </a:ln>
          </p:spPr>
          <p:txBody>
            <a:bodyPr/>
            <a:lstStyle/>
            <a:p>
              <a:endParaRPr lang="ru-RU"/>
            </a:p>
          </p:txBody>
        </p:sp>
        <p:sp>
          <p:nvSpPr>
            <p:cNvPr id="131" name="Freeform 354"/>
            <p:cNvSpPr>
              <a:spLocks/>
            </p:cNvSpPr>
            <p:nvPr/>
          </p:nvSpPr>
          <p:spPr bwMode="auto">
            <a:xfrm>
              <a:off x="1096" y="2653"/>
              <a:ext cx="2" cy="14"/>
            </a:xfrm>
            <a:custGeom>
              <a:avLst/>
              <a:gdLst/>
              <a:ahLst/>
              <a:cxnLst>
                <a:cxn ang="0">
                  <a:pos x="1" y="2"/>
                </a:cxn>
                <a:cxn ang="0">
                  <a:pos x="0" y="0"/>
                </a:cxn>
                <a:cxn ang="0">
                  <a:pos x="0" y="14"/>
                </a:cxn>
                <a:cxn ang="0">
                  <a:pos x="2" y="14"/>
                </a:cxn>
                <a:cxn ang="0">
                  <a:pos x="2" y="0"/>
                </a:cxn>
                <a:cxn ang="0">
                  <a:pos x="1" y="0"/>
                </a:cxn>
                <a:cxn ang="0">
                  <a:pos x="2" y="0"/>
                </a:cxn>
                <a:cxn ang="0">
                  <a:pos x="2" y="0"/>
                </a:cxn>
                <a:cxn ang="0">
                  <a:pos x="1" y="0"/>
                </a:cxn>
                <a:cxn ang="0">
                  <a:pos x="1" y="2"/>
                </a:cxn>
              </a:cxnLst>
              <a:rect l="0" t="0" r="r" b="b"/>
              <a:pathLst>
                <a:path w="2" h="14">
                  <a:moveTo>
                    <a:pt x="1" y="2"/>
                  </a:moveTo>
                  <a:lnTo>
                    <a:pt x="0" y="0"/>
                  </a:lnTo>
                  <a:lnTo>
                    <a:pt x="0" y="14"/>
                  </a:lnTo>
                  <a:lnTo>
                    <a:pt x="2" y="14"/>
                  </a:lnTo>
                  <a:lnTo>
                    <a:pt x="2" y="0"/>
                  </a:lnTo>
                  <a:lnTo>
                    <a:pt x="1" y="0"/>
                  </a:lnTo>
                  <a:lnTo>
                    <a:pt x="2" y="0"/>
                  </a:lnTo>
                  <a:lnTo>
                    <a:pt x="2" y="0"/>
                  </a:lnTo>
                  <a:lnTo>
                    <a:pt x="1" y="0"/>
                  </a:lnTo>
                  <a:lnTo>
                    <a:pt x="1" y="2"/>
                  </a:lnTo>
                  <a:close/>
                </a:path>
              </a:pathLst>
            </a:custGeom>
            <a:solidFill>
              <a:srgbClr val="000000"/>
            </a:solidFill>
            <a:ln w="9525">
              <a:noFill/>
              <a:round/>
              <a:headEnd/>
              <a:tailEnd/>
            </a:ln>
          </p:spPr>
          <p:txBody>
            <a:bodyPr/>
            <a:lstStyle/>
            <a:p>
              <a:endParaRPr lang="ru-RU"/>
            </a:p>
          </p:txBody>
        </p:sp>
        <p:sp>
          <p:nvSpPr>
            <p:cNvPr id="132" name="Freeform 355"/>
            <p:cNvSpPr>
              <a:spLocks/>
            </p:cNvSpPr>
            <p:nvPr/>
          </p:nvSpPr>
          <p:spPr bwMode="auto">
            <a:xfrm>
              <a:off x="1036" y="2653"/>
              <a:ext cx="61" cy="2"/>
            </a:xfrm>
            <a:custGeom>
              <a:avLst/>
              <a:gdLst/>
              <a:ahLst/>
              <a:cxnLst>
                <a:cxn ang="0">
                  <a:pos x="3" y="0"/>
                </a:cxn>
                <a:cxn ang="0">
                  <a:pos x="1" y="2"/>
                </a:cxn>
                <a:cxn ang="0">
                  <a:pos x="61" y="2"/>
                </a:cxn>
                <a:cxn ang="0">
                  <a:pos x="61" y="0"/>
                </a:cxn>
                <a:cxn ang="0">
                  <a:pos x="1" y="0"/>
                </a:cxn>
                <a:cxn ang="0">
                  <a:pos x="0" y="0"/>
                </a:cxn>
                <a:cxn ang="0">
                  <a:pos x="1" y="0"/>
                </a:cxn>
                <a:cxn ang="0">
                  <a:pos x="0" y="0"/>
                </a:cxn>
                <a:cxn ang="0">
                  <a:pos x="0" y="0"/>
                </a:cxn>
                <a:cxn ang="0">
                  <a:pos x="3" y="0"/>
                </a:cxn>
              </a:cxnLst>
              <a:rect l="0" t="0" r="r" b="b"/>
              <a:pathLst>
                <a:path w="61" h="2">
                  <a:moveTo>
                    <a:pt x="3" y="0"/>
                  </a:moveTo>
                  <a:lnTo>
                    <a:pt x="1" y="2"/>
                  </a:lnTo>
                  <a:lnTo>
                    <a:pt x="61" y="2"/>
                  </a:lnTo>
                  <a:lnTo>
                    <a:pt x="61" y="0"/>
                  </a:lnTo>
                  <a:lnTo>
                    <a:pt x="1" y="0"/>
                  </a:lnTo>
                  <a:lnTo>
                    <a:pt x="0" y="0"/>
                  </a:lnTo>
                  <a:lnTo>
                    <a:pt x="1" y="0"/>
                  </a:lnTo>
                  <a:lnTo>
                    <a:pt x="0" y="0"/>
                  </a:lnTo>
                  <a:lnTo>
                    <a:pt x="0" y="0"/>
                  </a:lnTo>
                  <a:lnTo>
                    <a:pt x="3" y="0"/>
                  </a:lnTo>
                  <a:close/>
                </a:path>
              </a:pathLst>
            </a:custGeom>
            <a:solidFill>
              <a:srgbClr val="000000"/>
            </a:solidFill>
            <a:ln w="9525">
              <a:noFill/>
              <a:round/>
              <a:headEnd/>
              <a:tailEnd/>
            </a:ln>
          </p:spPr>
          <p:txBody>
            <a:bodyPr/>
            <a:lstStyle/>
            <a:p>
              <a:endParaRPr lang="ru-RU"/>
            </a:p>
          </p:txBody>
        </p:sp>
        <p:sp>
          <p:nvSpPr>
            <p:cNvPr id="133" name="Freeform 356"/>
            <p:cNvSpPr>
              <a:spLocks/>
            </p:cNvSpPr>
            <p:nvPr/>
          </p:nvSpPr>
          <p:spPr bwMode="auto">
            <a:xfrm>
              <a:off x="1036" y="2653"/>
              <a:ext cx="3" cy="15"/>
            </a:xfrm>
            <a:custGeom>
              <a:avLst/>
              <a:gdLst/>
              <a:ahLst/>
              <a:cxnLst>
                <a:cxn ang="0">
                  <a:pos x="1" y="14"/>
                </a:cxn>
                <a:cxn ang="0">
                  <a:pos x="3" y="14"/>
                </a:cxn>
                <a:cxn ang="0">
                  <a:pos x="3" y="0"/>
                </a:cxn>
                <a:cxn ang="0">
                  <a:pos x="0" y="0"/>
                </a:cxn>
                <a:cxn ang="0">
                  <a:pos x="0" y="14"/>
                </a:cxn>
                <a:cxn ang="0">
                  <a:pos x="1" y="15"/>
                </a:cxn>
                <a:cxn ang="0">
                  <a:pos x="0" y="14"/>
                </a:cxn>
                <a:cxn ang="0">
                  <a:pos x="0" y="15"/>
                </a:cxn>
                <a:cxn ang="0">
                  <a:pos x="1" y="15"/>
                </a:cxn>
                <a:cxn ang="0">
                  <a:pos x="1" y="14"/>
                </a:cxn>
              </a:cxnLst>
              <a:rect l="0" t="0" r="r" b="b"/>
              <a:pathLst>
                <a:path w="3" h="15">
                  <a:moveTo>
                    <a:pt x="1" y="14"/>
                  </a:moveTo>
                  <a:lnTo>
                    <a:pt x="3" y="14"/>
                  </a:lnTo>
                  <a:lnTo>
                    <a:pt x="3" y="0"/>
                  </a:lnTo>
                  <a:lnTo>
                    <a:pt x="0" y="0"/>
                  </a:lnTo>
                  <a:lnTo>
                    <a:pt x="0" y="14"/>
                  </a:lnTo>
                  <a:lnTo>
                    <a:pt x="1" y="15"/>
                  </a:lnTo>
                  <a:lnTo>
                    <a:pt x="0" y="14"/>
                  </a:lnTo>
                  <a:lnTo>
                    <a:pt x="0" y="15"/>
                  </a:lnTo>
                  <a:lnTo>
                    <a:pt x="1" y="15"/>
                  </a:lnTo>
                  <a:lnTo>
                    <a:pt x="1" y="14"/>
                  </a:lnTo>
                  <a:close/>
                </a:path>
              </a:pathLst>
            </a:custGeom>
            <a:solidFill>
              <a:srgbClr val="000000"/>
            </a:solidFill>
            <a:ln w="9525">
              <a:noFill/>
              <a:round/>
              <a:headEnd/>
              <a:tailEnd/>
            </a:ln>
          </p:spPr>
          <p:txBody>
            <a:bodyPr/>
            <a:lstStyle/>
            <a:p>
              <a:endParaRPr lang="ru-RU"/>
            </a:p>
          </p:txBody>
        </p:sp>
        <p:sp>
          <p:nvSpPr>
            <p:cNvPr id="134" name="Freeform 357"/>
            <p:cNvSpPr>
              <a:spLocks/>
            </p:cNvSpPr>
            <p:nvPr/>
          </p:nvSpPr>
          <p:spPr bwMode="auto">
            <a:xfrm>
              <a:off x="1037" y="2667"/>
              <a:ext cx="61" cy="1"/>
            </a:xfrm>
            <a:custGeom>
              <a:avLst/>
              <a:gdLst/>
              <a:ahLst/>
              <a:cxnLst>
                <a:cxn ang="0">
                  <a:pos x="59" y="0"/>
                </a:cxn>
                <a:cxn ang="0">
                  <a:pos x="60" y="0"/>
                </a:cxn>
                <a:cxn ang="0">
                  <a:pos x="0" y="0"/>
                </a:cxn>
                <a:cxn ang="0">
                  <a:pos x="0" y="1"/>
                </a:cxn>
                <a:cxn ang="0">
                  <a:pos x="60" y="1"/>
                </a:cxn>
                <a:cxn ang="0">
                  <a:pos x="61" y="0"/>
                </a:cxn>
                <a:cxn ang="0">
                  <a:pos x="60" y="1"/>
                </a:cxn>
                <a:cxn ang="0">
                  <a:pos x="61" y="1"/>
                </a:cxn>
                <a:cxn ang="0">
                  <a:pos x="61" y="0"/>
                </a:cxn>
                <a:cxn ang="0">
                  <a:pos x="59" y="0"/>
                </a:cxn>
              </a:cxnLst>
              <a:rect l="0" t="0" r="r" b="b"/>
              <a:pathLst>
                <a:path w="61" h="1">
                  <a:moveTo>
                    <a:pt x="59" y="0"/>
                  </a:moveTo>
                  <a:lnTo>
                    <a:pt x="60" y="0"/>
                  </a:lnTo>
                  <a:lnTo>
                    <a:pt x="0" y="0"/>
                  </a:lnTo>
                  <a:lnTo>
                    <a:pt x="0" y="1"/>
                  </a:lnTo>
                  <a:lnTo>
                    <a:pt x="60" y="1"/>
                  </a:lnTo>
                  <a:lnTo>
                    <a:pt x="61" y="0"/>
                  </a:lnTo>
                  <a:lnTo>
                    <a:pt x="60" y="1"/>
                  </a:lnTo>
                  <a:lnTo>
                    <a:pt x="61" y="1"/>
                  </a:lnTo>
                  <a:lnTo>
                    <a:pt x="61" y="0"/>
                  </a:lnTo>
                  <a:lnTo>
                    <a:pt x="59" y="0"/>
                  </a:lnTo>
                  <a:close/>
                </a:path>
              </a:pathLst>
            </a:custGeom>
            <a:solidFill>
              <a:srgbClr val="000000"/>
            </a:solidFill>
            <a:ln w="9525">
              <a:noFill/>
              <a:round/>
              <a:headEnd/>
              <a:tailEnd/>
            </a:ln>
          </p:spPr>
          <p:txBody>
            <a:bodyPr/>
            <a:lstStyle/>
            <a:p>
              <a:endParaRPr lang="ru-RU"/>
            </a:p>
          </p:txBody>
        </p:sp>
        <p:sp>
          <p:nvSpPr>
            <p:cNvPr id="135" name="Rectangle 358"/>
            <p:cNvSpPr>
              <a:spLocks noChangeArrowheads="1"/>
            </p:cNvSpPr>
            <p:nvPr/>
          </p:nvSpPr>
          <p:spPr bwMode="auto">
            <a:xfrm>
              <a:off x="1129" y="2653"/>
              <a:ext cx="105" cy="14"/>
            </a:xfrm>
            <a:prstGeom prst="rect">
              <a:avLst/>
            </a:prstGeom>
            <a:solidFill>
              <a:srgbClr val="FFFFFF"/>
            </a:solidFill>
            <a:ln w="9525">
              <a:noFill/>
              <a:miter lim="800000"/>
              <a:headEnd/>
              <a:tailEnd/>
            </a:ln>
          </p:spPr>
          <p:txBody>
            <a:bodyPr/>
            <a:lstStyle/>
            <a:p>
              <a:endParaRPr lang="ru-RU"/>
            </a:p>
          </p:txBody>
        </p:sp>
        <p:sp>
          <p:nvSpPr>
            <p:cNvPr id="136" name="Freeform 359"/>
            <p:cNvSpPr>
              <a:spLocks/>
            </p:cNvSpPr>
            <p:nvPr/>
          </p:nvSpPr>
          <p:spPr bwMode="auto">
            <a:xfrm>
              <a:off x="1233" y="2653"/>
              <a:ext cx="2" cy="14"/>
            </a:xfrm>
            <a:custGeom>
              <a:avLst/>
              <a:gdLst/>
              <a:ahLst/>
              <a:cxnLst>
                <a:cxn ang="0">
                  <a:pos x="1" y="2"/>
                </a:cxn>
                <a:cxn ang="0">
                  <a:pos x="0" y="0"/>
                </a:cxn>
                <a:cxn ang="0">
                  <a:pos x="0" y="14"/>
                </a:cxn>
                <a:cxn ang="0">
                  <a:pos x="2" y="14"/>
                </a:cxn>
                <a:cxn ang="0">
                  <a:pos x="2" y="0"/>
                </a:cxn>
                <a:cxn ang="0">
                  <a:pos x="1" y="0"/>
                </a:cxn>
                <a:cxn ang="0">
                  <a:pos x="2" y="0"/>
                </a:cxn>
                <a:cxn ang="0">
                  <a:pos x="2" y="0"/>
                </a:cxn>
                <a:cxn ang="0">
                  <a:pos x="1" y="0"/>
                </a:cxn>
                <a:cxn ang="0">
                  <a:pos x="1" y="2"/>
                </a:cxn>
              </a:cxnLst>
              <a:rect l="0" t="0" r="r" b="b"/>
              <a:pathLst>
                <a:path w="2" h="14">
                  <a:moveTo>
                    <a:pt x="1" y="2"/>
                  </a:moveTo>
                  <a:lnTo>
                    <a:pt x="0" y="0"/>
                  </a:lnTo>
                  <a:lnTo>
                    <a:pt x="0" y="14"/>
                  </a:lnTo>
                  <a:lnTo>
                    <a:pt x="2" y="14"/>
                  </a:lnTo>
                  <a:lnTo>
                    <a:pt x="2" y="0"/>
                  </a:lnTo>
                  <a:lnTo>
                    <a:pt x="1" y="0"/>
                  </a:lnTo>
                  <a:lnTo>
                    <a:pt x="2" y="0"/>
                  </a:lnTo>
                  <a:lnTo>
                    <a:pt x="2" y="0"/>
                  </a:lnTo>
                  <a:lnTo>
                    <a:pt x="1" y="0"/>
                  </a:lnTo>
                  <a:lnTo>
                    <a:pt x="1" y="2"/>
                  </a:lnTo>
                  <a:close/>
                </a:path>
              </a:pathLst>
            </a:custGeom>
            <a:solidFill>
              <a:srgbClr val="000000"/>
            </a:solidFill>
            <a:ln w="9525">
              <a:noFill/>
              <a:round/>
              <a:headEnd/>
              <a:tailEnd/>
            </a:ln>
          </p:spPr>
          <p:txBody>
            <a:bodyPr/>
            <a:lstStyle/>
            <a:p>
              <a:endParaRPr lang="ru-RU"/>
            </a:p>
          </p:txBody>
        </p:sp>
        <p:sp>
          <p:nvSpPr>
            <p:cNvPr id="137" name="Freeform 360"/>
            <p:cNvSpPr>
              <a:spLocks/>
            </p:cNvSpPr>
            <p:nvPr/>
          </p:nvSpPr>
          <p:spPr bwMode="auto">
            <a:xfrm>
              <a:off x="1128" y="2653"/>
              <a:ext cx="106" cy="2"/>
            </a:xfrm>
            <a:custGeom>
              <a:avLst/>
              <a:gdLst/>
              <a:ahLst/>
              <a:cxnLst>
                <a:cxn ang="0">
                  <a:pos x="2" y="0"/>
                </a:cxn>
                <a:cxn ang="0">
                  <a:pos x="1" y="2"/>
                </a:cxn>
                <a:cxn ang="0">
                  <a:pos x="106" y="2"/>
                </a:cxn>
                <a:cxn ang="0">
                  <a:pos x="106" y="0"/>
                </a:cxn>
                <a:cxn ang="0">
                  <a:pos x="1" y="0"/>
                </a:cxn>
                <a:cxn ang="0">
                  <a:pos x="0" y="0"/>
                </a:cxn>
                <a:cxn ang="0">
                  <a:pos x="1" y="0"/>
                </a:cxn>
                <a:cxn ang="0">
                  <a:pos x="0" y="0"/>
                </a:cxn>
                <a:cxn ang="0">
                  <a:pos x="0" y="0"/>
                </a:cxn>
                <a:cxn ang="0">
                  <a:pos x="2" y="0"/>
                </a:cxn>
              </a:cxnLst>
              <a:rect l="0" t="0" r="r" b="b"/>
              <a:pathLst>
                <a:path w="106" h="2">
                  <a:moveTo>
                    <a:pt x="2" y="0"/>
                  </a:moveTo>
                  <a:lnTo>
                    <a:pt x="1" y="2"/>
                  </a:lnTo>
                  <a:lnTo>
                    <a:pt x="106" y="2"/>
                  </a:lnTo>
                  <a:lnTo>
                    <a:pt x="106" y="0"/>
                  </a:lnTo>
                  <a:lnTo>
                    <a:pt x="1" y="0"/>
                  </a:lnTo>
                  <a:lnTo>
                    <a:pt x="0" y="0"/>
                  </a:lnTo>
                  <a:lnTo>
                    <a:pt x="1" y="0"/>
                  </a:lnTo>
                  <a:lnTo>
                    <a:pt x="0" y="0"/>
                  </a:lnTo>
                  <a:lnTo>
                    <a:pt x="0" y="0"/>
                  </a:lnTo>
                  <a:lnTo>
                    <a:pt x="2" y="0"/>
                  </a:lnTo>
                  <a:close/>
                </a:path>
              </a:pathLst>
            </a:custGeom>
            <a:solidFill>
              <a:srgbClr val="000000"/>
            </a:solidFill>
            <a:ln w="9525">
              <a:noFill/>
              <a:round/>
              <a:headEnd/>
              <a:tailEnd/>
            </a:ln>
          </p:spPr>
          <p:txBody>
            <a:bodyPr/>
            <a:lstStyle/>
            <a:p>
              <a:endParaRPr lang="ru-RU"/>
            </a:p>
          </p:txBody>
        </p:sp>
        <p:sp>
          <p:nvSpPr>
            <p:cNvPr id="138" name="Freeform 361"/>
            <p:cNvSpPr>
              <a:spLocks/>
            </p:cNvSpPr>
            <p:nvPr/>
          </p:nvSpPr>
          <p:spPr bwMode="auto">
            <a:xfrm>
              <a:off x="1128" y="2653"/>
              <a:ext cx="2" cy="15"/>
            </a:xfrm>
            <a:custGeom>
              <a:avLst/>
              <a:gdLst/>
              <a:ahLst/>
              <a:cxnLst>
                <a:cxn ang="0">
                  <a:pos x="1" y="14"/>
                </a:cxn>
                <a:cxn ang="0">
                  <a:pos x="2" y="14"/>
                </a:cxn>
                <a:cxn ang="0">
                  <a:pos x="2" y="0"/>
                </a:cxn>
                <a:cxn ang="0">
                  <a:pos x="0" y="0"/>
                </a:cxn>
                <a:cxn ang="0">
                  <a:pos x="0" y="14"/>
                </a:cxn>
                <a:cxn ang="0">
                  <a:pos x="1" y="15"/>
                </a:cxn>
                <a:cxn ang="0">
                  <a:pos x="0" y="14"/>
                </a:cxn>
                <a:cxn ang="0">
                  <a:pos x="0" y="15"/>
                </a:cxn>
                <a:cxn ang="0">
                  <a:pos x="1" y="15"/>
                </a:cxn>
                <a:cxn ang="0">
                  <a:pos x="1" y="14"/>
                </a:cxn>
              </a:cxnLst>
              <a:rect l="0" t="0" r="r" b="b"/>
              <a:pathLst>
                <a:path w="2" h="15">
                  <a:moveTo>
                    <a:pt x="1" y="14"/>
                  </a:moveTo>
                  <a:lnTo>
                    <a:pt x="2" y="14"/>
                  </a:lnTo>
                  <a:lnTo>
                    <a:pt x="2" y="0"/>
                  </a:lnTo>
                  <a:lnTo>
                    <a:pt x="0" y="0"/>
                  </a:lnTo>
                  <a:lnTo>
                    <a:pt x="0" y="14"/>
                  </a:lnTo>
                  <a:lnTo>
                    <a:pt x="1" y="15"/>
                  </a:lnTo>
                  <a:lnTo>
                    <a:pt x="0" y="14"/>
                  </a:lnTo>
                  <a:lnTo>
                    <a:pt x="0" y="15"/>
                  </a:lnTo>
                  <a:lnTo>
                    <a:pt x="1" y="15"/>
                  </a:lnTo>
                  <a:lnTo>
                    <a:pt x="1" y="14"/>
                  </a:lnTo>
                  <a:close/>
                </a:path>
              </a:pathLst>
            </a:custGeom>
            <a:solidFill>
              <a:srgbClr val="000000"/>
            </a:solidFill>
            <a:ln w="9525">
              <a:noFill/>
              <a:round/>
              <a:headEnd/>
              <a:tailEnd/>
            </a:ln>
          </p:spPr>
          <p:txBody>
            <a:bodyPr/>
            <a:lstStyle/>
            <a:p>
              <a:endParaRPr lang="ru-RU"/>
            </a:p>
          </p:txBody>
        </p:sp>
        <p:sp>
          <p:nvSpPr>
            <p:cNvPr id="139" name="Freeform 362"/>
            <p:cNvSpPr>
              <a:spLocks/>
            </p:cNvSpPr>
            <p:nvPr/>
          </p:nvSpPr>
          <p:spPr bwMode="auto">
            <a:xfrm>
              <a:off x="1129" y="2667"/>
              <a:ext cx="106" cy="1"/>
            </a:xfrm>
            <a:custGeom>
              <a:avLst/>
              <a:gdLst/>
              <a:ahLst/>
              <a:cxnLst>
                <a:cxn ang="0">
                  <a:pos x="104" y="0"/>
                </a:cxn>
                <a:cxn ang="0">
                  <a:pos x="105" y="0"/>
                </a:cxn>
                <a:cxn ang="0">
                  <a:pos x="0" y="0"/>
                </a:cxn>
                <a:cxn ang="0">
                  <a:pos x="0" y="1"/>
                </a:cxn>
                <a:cxn ang="0">
                  <a:pos x="105" y="1"/>
                </a:cxn>
                <a:cxn ang="0">
                  <a:pos x="106" y="0"/>
                </a:cxn>
                <a:cxn ang="0">
                  <a:pos x="105" y="1"/>
                </a:cxn>
                <a:cxn ang="0">
                  <a:pos x="106" y="1"/>
                </a:cxn>
                <a:cxn ang="0">
                  <a:pos x="106" y="0"/>
                </a:cxn>
                <a:cxn ang="0">
                  <a:pos x="104" y="0"/>
                </a:cxn>
              </a:cxnLst>
              <a:rect l="0" t="0" r="r" b="b"/>
              <a:pathLst>
                <a:path w="106" h="1">
                  <a:moveTo>
                    <a:pt x="104" y="0"/>
                  </a:moveTo>
                  <a:lnTo>
                    <a:pt x="105" y="0"/>
                  </a:lnTo>
                  <a:lnTo>
                    <a:pt x="0" y="0"/>
                  </a:lnTo>
                  <a:lnTo>
                    <a:pt x="0" y="1"/>
                  </a:lnTo>
                  <a:lnTo>
                    <a:pt x="105" y="1"/>
                  </a:lnTo>
                  <a:lnTo>
                    <a:pt x="106" y="0"/>
                  </a:lnTo>
                  <a:lnTo>
                    <a:pt x="105" y="1"/>
                  </a:lnTo>
                  <a:lnTo>
                    <a:pt x="106" y="1"/>
                  </a:lnTo>
                  <a:lnTo>
                    <a:pt x="106" y="0"/>
                  </a:lnTo>
                  <a:lnTo>
                    <a:pt x="104" y="0"/>
                  </a:lnTo>
                  <a:close/>
                </a:path>
              </a:pathLst>
            </a:custGeom>
            <a:solidFill>
              <a:srgbClr val="000000"/>
            </a:solidFill>
            <a:ln w="9525">
              <a:noFill/>
              <a:round/>
              <a:headEnd/>
              <a:tailEnd/>
            </a:ln>
          </p:spPr>
          <p:txBody>
            <a:bodyPr/>
            <a:lstStyle/>
            <a:p>
              <a:endParaRPr lang="ru-RU"/>
            </a:p>
          </p:txBody>
        </p:sp>
        <p:sp>
          <p:nvSpPr>
            <p:cNvPr id="140" name="Freeform 363"/>
            <p:cNvSpPr>
              <a:spLocks/>
            </p:cNvSpPr>
            <p:nvPr/>
          </p:nvSpPr>
          <p:spPr bwMode="auto">
            <a:xfrm>
              <a:off x="1524" y="2208"/>
              <a:ext cx="22" cy="69"/>
            </a:xfrm>
            <a:custGeom>
              <a:avLst/>
              <a:gdLst/>
              <a:ahLst/>
              <a:cxnLst>
                <a:cxn ang="0">
                  <a:pos x="0" y="0"/>
                </a:cxn>
                <a:cxn ang="0">
                  <a:pos x="9" y="37"/>
                </a:cxn>
                <a:cxn ang="0">
                  <a:pos x="22" y="69"/>
                </a:cxn>
                <a:cxn ang="0">
                  <a:pos x="0" y="0"/>
                </a:cxn>
              </a:cxnLst>
              <a:rect l="0" t="0" r="r" b="b"/>
              <a:pathLst>
                <a:path w="22" h="69">
                  <a:moveTo>
                    <a:pt x="0" y="0"/>
                  </a:moveTo>
                  <a:lnTo>
                    <a:pt x="9" y="37"/>
                  </a:lnTo>
                  <a:lnTo>
                    <a:pt x="22" y="69"/>
                  </a:lnTo>
                  <a:lnTo>
                    <a:pt x="0" y="0"/>
                  </a:lnTo>
                  <a:close/>
                </a:path>
              </a:pathLst>
            </a:custGeom>
            <a:solidFill>
              <a:srgbClr val="BA9B8C"/>
            </a:solidFill>
            <a:ln w="9525">
              <a:noFill/>
              <a:round/>
              <a:headEnd/>
              <a:tailEnd/>
            </a:ln>
          </p:spPr>
          <p:txBody>
            <a:bodyPr/>
            <a:lstStyle/>
            <a:p>
              <a:endParaRPr lang="ru-RU"/>
            </a:p>
          </p:txBody>
        </p:sp>
        <p:sp>
          <p:nvSpPr>
            <p:cNvPr id="141" name="Freeform 364"/>
            <p:cNvSpPr>
              <a:spLocks/>
            </p:cNvSpPr>
            <p:nvPr/>
          </p:nvSpPr>
          <p:spPr bwMode="auto">
            <a:xfrm>
              <a:off x="1521" y="2207"/>
              <a:ext cx="15" cy="39"/>
            </a:xfrm>
            <a:custGeom>
              <a:avLst/>
              <a:gdLst/>
              <a:ahLst/>
              <a:cxnLst>
                <a:cxn ang="0">
                  <a:pos x="15" y="37"/>
                </a:cxn>
                <a:cxn ang="0">
                  <a:pos x="15" y="37"/>
                </a:cxn>
                <a:cxn ang="0">
                  <a:pos x="6" y="0"/>
                </a:cxn>
                <a:cxn ang="0">
                  <a:pos x="0" y="1"/>
                </a:cxn>
                <a:cxn ang="0">
                  <a:pos x="10" y="38"/>
                </a:cxn>
                <a:cxn ang="0">
                  <a:pos x="10" y="39"/>
                </a:cxn>
                <a:cxn ang="0">
                  <a:pos x="10" y="38"/>
                </a:cxn>
                <a:cxn ang="0">
                  <a:pos x="10" y="39"/>
                </a:cxn>
                <a:cxn ang="0">
                  <a:pos x="10" y="39"/>
                </a:cxn>
                <a:cxn ang="0">
                  <a:pos x="15" y="37"/>
                </a:cxn>
              </a:cxnLst>
              <a:rect l="0" t="0" r="r" b="b"/>
              <a:pathLst>
                <a:path w="15" h="39">
                  <a:moveTo>
                    <a:pt x="15" y="37"/>
                  </a:moveTo>
                  <a:lnTo>
                    <a:pt x="15" y="37"/>
                  </a:lnTo>
                  <a:lnTo>
                    <a:pt x="6" y="0"/>
                  </a:lnTo>
                  <a:lnTo>
                    <a:pt x="0" y="1"/>
                  </a:lnTo>
                  <a:lnTo>
                    <a:pt x="10" y="38"/>
                  </a:lnTo>
                  <a:lnTo>
                    <a:pt x="10" y="39"/>
                  </a:lnTo>
                  <a:lnTo>
                    <a:pt x="10" y="38"/>
                  </a:lnTo>
                  <a:lnTo>
                    <a:pt x="10" y="39"/>
                  </a:lnTo>
                  <a:lnTo>
                    <a:pt x="10" y="39"/>
                  </a:lnTo>
                  <a:lnTo>
                    <a:pt x="15" y="37"/>
                  </a:lnTo>
                  <a:close/>
                </a:path>
              </a:pathLst>
            </a:custGeom>
            <a:solidFill>
              <a:srgbClr val="000000"/>
            </a:solidFill>
            <a:ln w="9525">
              <a:noFill/>
              <a:round/>
              <a:headEnd/>
              <a:tailEnd/>
            </a:ln>
          </p:spPr>
          <p:txBody>
            <a:bodyPr/>
            <a:lstStyle/>
            <a:p>
              <a:endParaRPr lang="ru-RU"/>
            </a:p>
          </p:txBody>
        </p:sp>
        <p:sp>
          <p:nvSpPr>
            <p:cNvPr id="142" name="Freeform 365"/>
            <p:cNvSpPr>
              <a:spLocks/>
            </p:cNvSpPr>
            <p:nvPr/>
          </p:nvSpPr>
          <p:spPr bwMode="auto">
            <a:xfrm>
              <a:off x="1531" y="2244"/>
              <a:ext cx="18" cy="34"/>
            </a:xfrm>
            <a:custGeom>
              <a:avLst/>
              <a:gdLst/>
              <a:ahLst/>
              <a:cxnLst>
                <a:cxn ang="0">
                  <a:pos x="15" y="33"/>
                </a:cxn>
                <a:cxn ang="0">
                  <a:pos x="18" y="32"/>
                </a:cxn>
                <a:cxn ang="0">
                  <a:pos x="5" y="0"/>
                </a:cxn>
                <a:cxn ang="0">
                  <a:pos x="0" y="2"/>
                </a:cxn>
                <a:cxn ang="0">
                  <a:pos x="13" y="34"/>
                </a:cxn>
                <a:cxn ang="0">
                  <a:pos x="15" y="33"/>
                </a:cxn>
              </a:cxnLst>
              <a:rect l="0" t="0" r="r" b="b"/>
              <a:pathLst>
                <a:path w="18" h="34">
                  <a:moveTo>
                    <a:pt x="15" y="33"/>
                  </a:moveTo>
                  <a:lnTo>
                    <a:pt x="18" y="32"/>
                  </a:lnTo>
                  <a:lnTo>
                    <a:pt x="5" y="0"/>
                  </a:lnTo>
                  <a:lnTo>
                    <a:pt x="0" y="2"/>
                  </a:lnTo>
                  <a:lnTo>
                    <a:pt x="13" y="34"/>
                  </a:lnTo>
                  <a:lnTo>
                    <a:pt x="15" y="33"/>
                  </a:lnTo>
                  <a:close/>
                </a:path>
              </a:pathLst>
            </a:custGeom>
            <a:solidFill>
              <a:srgbClr val="000000"/>
            </a:solidFill>
            <a:ln w="9525">
              <a:noFill/>
              <a:round/>
              <a:headEnd/>
              <a:tailEnd/>
            </a:ln>
          </p:spPr>
          <p:txBody>
            <a:bodyPr/>
            <a:lstStyle/>
            <a:p>
              <a:endParaRPr lang="ru-RU"/>
            </a:p>
          </p:txBody>
        </p:sp>
        <p:sp>
          <p:nvSpPr>
            <p:cNvPr id="143" name="Freeform 366"/>
            <p:cNvSpPr>
              <a:spLocks/>
            </p:cNvSpPr>
            <p:nvPr/>
          </p:nvSpPr>
          <p:spPr bwMode="auto">
            <a:xfrm>
              <a:off x="1521" y="2255"/>
              <a:ext cx="6" cy="28"/>
            </a:xfrm>
            <a:custGeom>
              <a:avLst/>
              <a:gdLst/>
              <a:ahLst/>
              <a:cxnLst>
                <a:cxn ang="0">
                  <a:pos x="0" y="0"/>
                </a:cxn>
                <a:cxn ang="0">
                  <a:pos x="6" y="28"/>
                </a:cxn>
                <a:cxn ang="0">
                  <a:pos x="0" y="0"/>
                </a:cxn>
              </a:cxnLst>
              <a:rect l="0" t="0" r="r" b="b"/>
              <a:pathLst>
                <a:path w="6" h="28">
                  <a:moveTo>
                    <a:pt x="0" y="0"/>
                  </a:moveTo>
                  <a:lnTo>
                    <a:pt x="6" y="28"/>
                  </a:lnTo>
                  <a:lnTo>
                    <a:pt x="0" y="0"/>
                  </a:lnTo>
                  <a:close/>
                </a:path>
              </a:pathLst>
            </a:custGeom>
            <a:solidFill>
              <a:srgbClr val="BA9B8C"/>
            </a:solidFill>
            <a:ln w="9525">
              <a:noFill/>
              <a:round/>
              <a:headEnd/>
              <a:tailEnd/>
            </a:ln>
          </p:spPr>
          <p:txBody>
            <a:bodyPr/>
            <a:lstStyle/>
            <a:p>
              <a:endParaRPr lang="ru-RU"/>
            </a:p>
          </p:txBody>
        </p:sp>
        <p:sp>
          <p:nvSpPr>
            <p:cNvPr id="144" name="Freeform 367"/>
            <p:cNvSpPr>
              <a:spLocks/>
            </p:cNvSpPr>
            <p:nvPr/>
          </p:nvSpPr>
          <p:spPr bwMode="auto">
            <a:xfrm>
              <a:off x="1518" y="2254"/>
              <a:ext cx="12" cy="30"/>
            </a:xfrm>
            <a:custGeom>
              <a:avLst/>
              <a:gdLst/>
              <a:ahLst/>
              <a:cxnLst>
                <a:cxn ang="0">
                  <a:pos x="9" y="29"/>
                </a:cxn>
                <a:cxn ang="0">
                  <a:pos x="12" y="28"/>
                </a:cxn>
                <a:cxn ang="0">
                  <a:pos x="5" y="0"/>
                </a:cxn>
                <a:cxn ang="0">
                  <a:pos x="0" y="1"/>
                </a:cxn>
                <a:cxn ang="0">
                  <a:pos x="7" y="30"/>
                </a:cxn>
                <a:cxn ang="0">
                  <a:pos x="9" y="29"/>
                </a:cxn>
              </a:cxnLst>
              <a:rect l="0" t="0" r="r" b="b"/>
              <a:pathLst>
                <a:path w="12" h="30">
                  <a:moveTo>
                    <a:pt x="9" y="29"/>
                  </a:moveTo>
                  <a:lnTo>
                    <a:pt x="12" y="28"/>
                  </a:lnTo>
                  <a:lnTo>
                    <a:pt x="5" y="0"/>
                  </a:lnTo>
                  <a:lnTo>
                    <a:pt x="0" y="1"/>
                  </a:lnTo>
                  <a:lnTo>
                    <a:pt x="7" y="30"/>
                  </a:lnTo>
                  <a:lnTo>
                    <a:pt x="9" y="29"/>
                  </a:lnTo>
                  <a:close/>
                </a:path>
              </a:pathLst>
            </a:custGeom>
            <a:solidFill>
              <a:srgbClr val="000000"/>
            </a:solidFill>
            <a:ln w="9525">
              <a:noFill/>
              <a:round/>
              <a:headEnd/>
              <a:tailEnd/>
            </a:ln>
          </p:spPr>
          <p:txBody>
            <a:bodyPr/>
            <a:lstStyle/>
            <a:p>
              <a:endParaRPr lang="ru-RU"/>
            </a:p>
          </p:txBody>
        </p:sp>
        <p:sp>
          <p:nvSpPr>
            <p:cNvPr id="145" name="Freeform 368"/>
            <p:cNvSpPr>
              <a:spLocks/>
            </p:cNvSpPr>
            <p:nvPr/>
          </p:nvSpPr>
          <p:spPr bwMode="auto">
            <a:xfrm>
              <a:off x="1448" y="2491"/>
              <a:ext cx="32" cy="31"/>
            </a:xfrm>
            <a:custGeom>
              <a:avLst/>
              <a:gdLst/>
              <a:ahLst/>
              <a:cxnLst>
                <a:cxn ang="0">
                  <a:pos x="16" y="0"/>
                </a:cxn>
                <a:cxn ang="0">
                  <a:pos x="19" y="0"/>
                </a:cxn>
                <a:cxn ang="0">
                  <a:pos x="22" y="1"/>
                </a:cxn>
                <a:cxn ang="0">
                  <a:pos x="25" y="3"/>
                </a:cxn>
                <a:cxn ang="0">
                  <a:pos x="27" y="4"/>
                </a:cxn>
                <a:cxn ang="0">
                  <a:pos x="29" y="7"/>
                </a:cxn>
                <a:cxn ang="0">
                  <a:pos x="31" y="10"/>
                </a:cxn>
                <a:cxn ang="0">
                  <a:pos x="32" y="12"/>
                </a:cxn>
                <a:cxn ang="0">
                  <a:pos x="32" y="15"/>
                </a:cxn>
                <a:cxn ang="0">
                  <a:pos x="32" y="18"/>
                </a:cxn>
                <a:cxn ang="0">
                  <a:pos x="31" y="21"/>
                </a:cxn>
                <a:cxn ang="0">
                  <a:pos x="29" y="24"/>
                </a:cxn>
                <a:cxn ang="0">
                  <a:pos x="27" y="26"/>
                </a:cxn>
                <a:cxn ang="0">
                  <a:pos x="25" y="28"/>
                </a:cxn>
                <a:cxn ang="0">
                  <a:pos x="22" y="30"/>
                </a:cxn>
                <a:cxn ang="0">
                  <a:pos x="19" y="31"/>
                </a:cxn>
                <a:cxn ang="0">
                  <a:pos x="16" y="31"/>
                </a:cxn>
                <a:cxn ang="0">
                  <a:pos x="13" y="31"/>
                </a:cxn>
                <a:cxn ang="0">
                  <a:pos x="10" y="30"/>
                </a:cxn>
                <a:cxn ang="0">
                  <a:pos x="7" y="28"/>
                </a:cxn>
                <a:cxn ang="0">
                  <a:pos x="5" y="26"/>
                </a:cxn>
                <a:cxn ang="0">
                  <a:pos x="3" y="24"/>
                </a:cxn>
                <a:cxn ang="0">
                  <a:pos x="2" y="21"/>
                </a:cxn>
                <a:cxn ang="0">
                  <a:pos x="1" y="18"/>
                </a:cxn>
                <a:cxn ang="0">
                  <a:pos x="0" y="15"/>
                </a:cxn>
                <a:cxn ang="0">
                  <a:pos x="1" y="12"/>
                </a:cxn>
                <a:cxn ang="0">
                  <a:pos x="2" y="10"/>
                </a:cxn>
                <a:cxn ang="0">
                  <a:pos x="3" y="7"/>
                </a:cxn>
                <a:cxn ang="0">
                  <a:pos x="5" y="4"/>
                </a:cxn>
                <a:cxn ang="0">
                  <a:pos x="7" y="3"/>
                </a:cxn>
                <a:cxn ang="0">
                  <a:pos x="10" y="1"/>
                </a:cxn>
                <a:cxn ang="0">
                  <a:pos x="13" y="0"/>
                </a:cxn>
                <a:cxn ang="0">
                  <a:pos x="16" y="0"/>
                </a:cxn>
              </a:cxnLst>
              <a:rect l="0" t="0" r="r" b="b"/>
              <a:pathLst>
                <a:path w="32" h="31">
                  <a:moveTo>
                    <a:pt x="16" y="0"/>
                  </a:moveTo>
                  <a:lnTo>
                    <a:pt x="19" y="0"/>
                  </a:lnTo>
                  <a:lnTo>
                    <a:pt x="22" y="1"/>
                  </a:lnTo>
                  <a:lnTo>
                    <a:pt x="25" y="3"/>
                  </a:lnTo>
                  <a:lnTo>
                    <a:pt x="27" y="4"/>
                  </a:lnTo>
                  <a:lnTo>
                    <a:pt x="29" y="7"/>
                  </a:lnTo>
                  <a:lnTo>
                    <a:pt x="31" y="10"/>
                  </a:lnTo>
                  <a:lnTo>
                    <a:pt x="32" y="12"/>
                  </a:lnTo>
                  <a:lnTo>
                    <a:pt x="32" y="15"/>
                  </a:lnTo>
                  <a:lnTo>
                    <a:pt x="32" y="18"/>
                  </a:lnTo>
                  <a:lnTo>
                    <a:pt x="31" y="21"/>
                  </a:lnTo>
                  <a:lnTo>
                    <a:pt x="29" y="24"/>
                  </a:lnTo>
                  <a:lnTo>
                    <a:pt x="27" y="26"/>
                  </a:lnTo>
                  <a:lnTo>
                    <a:pt x="25" y="28"/>
                  </a:lnTo>
                  <a:lnTo>
                    <a:pt x="22" y="30"/>
                  </a:lnTo>
                  <a:lnTo>
                    <a:pt x="19" y="31"/>
                  </a:lnTo>
                  <a:lnTo>
                    <a:pt x="16" y="31"/>
                  </a:lnTo>
                  <a:lnTo>
                    <a:pt x="13" y="31"/>
                  </a:lnTo>
                  <a:lnTo>
                    <a:pt x="10" y="30"/>
                  </a:lnTo>
                  <a:lnTo>
                    <a:pt x="7" y="28"/>
                  </a:lnTo>
                  <a:lnTo>
                    <a:pt x="5" y="26"/>
                  </a:lnTo>
                  <a:lnTo>
                    <a:pt x="3" y="24"/>
                  </a:lnTo>
                  <a:lnTo>
                    <a:pt x="2" y="21"/>
                  </a:lnTo>
                  <a:lnTo>
                    <a:pt x="1" y="18"/>
                  </a:lnTo>
                  <a:lnTo>
                    <a:pt x="0" y="15"/>
                  </a:lnTo>
                  <a:lnTo>
                    <a:pt x="1" y="12"/>
                  </a:lnTo>
                  <a:lnTo>
                    <a:pt x="2" y="10"/>
                  </a:lnTo>
                  <a:lnTo>
                    <a:pt x="3" y="7"/>
                  </a:lnTo>
                  <a:lnTo>
                    <a:pt x="5" y="4"/>
                  </a:lnTo>
                  <a:lnTo>
                    <a:pt x="7" y="3"/>
                  </a:lnTo>
                  <a:lnTo>
                    <a:pt x="10" y="1"/>
                  </a:lnTo>
                  <a:lnTo>
                    <a:pt x="13" y="0"/>
                  </a:lnTo>
                  <a:lnTo>
                    <a:pt x="16" y="0"/>
                  </a:lnTo>
                  <a:close/>
                </a:path>
              </a:pathLst>
            </a:custGeom>
            <a:solidFill>
              <a:srgbClr val="000000"/>
            </a:solidFill>
            <a:ln w="9525">
              <a:noFill/>
              <a:round/>
              <a:headEnd/>
              <a:tailEnd/>
            </a:ln>
          </p:spPr>
          <p:txBody>
            <a:bodyPr/>
            <a:lstStyle/>
            <a:p>
              <a:endParaRPr lang="ru-RU"/>
            </a:p>
          </p:txBody>
        </p:sp>
        <p:sp>
          <p:nvSpPr>
            <p:cNvPr id="146" name="Freeform 369"/>
            <p:cNvSpPr>
              <a:spLocks/>
            </p:cNvSpPr>
            <p:nvPr/>
          </p:nvSpPr>
          <p:spPr bwMode="auto">
            <a:xfrm>
              <a:off x="1448" y="2491"/>
              <a:ext cx="32" cy="31"/>
            </a:xfrm>
            <a:custGeom>
              <a:avLst/>
              <a:gdLst/>
              <a:ahLst/>
              <a:cxnLst>
                <a:cxn ang="0">
                  <a:pos x="16" y="0"/>
                </a:cxn>
                <a:cxn ang="0">
                  <a:pos x="16" y="0"/>
                </a:cxn>
                <a:cxn ang="0">
                  <a:pos x="19" y="0"/>
                </a:cxn>
                <a:cxn ang="0">
                  <a:pos x="22" y="1"/>
                </a:cxn>
                <a:cxn ang="0">
                  <a:pos x="25" y="3"/>
                </a:cxn>
                <a:cxn ang="0">
                  <a:pos x="27" y="4"/>
                </a:cxn>
                <a:cxn ang="0">
                  <a:pos x="29" y="7"/>
                </a:cxn>
                <a:cxn ang="0">
                  <a:pos x="31" y="10"/>
                </a:cxn>
                <a:cxn ang="0">
                  <a:pos x="32" y="12"/>
                </a:cxn>
                <a:cxn ang="0">
                  <a:pos x="32" y="15"/>
                </a:cxn>
                <a:cxn ang="0">
                  <a:pos x="32" y="15"/>
                </a:cxn>
                <a:cxn ang="0">
                  <a:pos x="32" y="18"/>
                </a:cxn>
                <a:cxn ang="0">
                  <a:pos x="31" y="21"/>
                </a:cxn>
                <a:cxn ang="0">
                  <a:pos x="29" y="24"/>
                </a:cxn>
                <a:cxn ang="0">
                  <a:pos x="27" y="26"/>
                </a:cxn>
                <a:cxn ang="0">
                  <a:pos x="25" y="28"/>
                </a:cxn>
                <a:cxn ang="0">
                  <a:pos x="22" y="30"/>
                </a:cxn>
                <a:cxn ang="0">
                  <a:pos x="19" y="31"/>
                </a:cxn>
                <a:cxn ang="0">
                  <a:pos x="16" y="31"/>
                </a:cxn>
                <a:cxn ang="0">
                  <a:pos x="16" y="31"/>
                </a:cxn>
                <a:cxn ang="0">
                  <a:pos x="13" y="31"/>
                </a:cxn>
                <a:cxn ang="0">
                  <a:pos x="10" y="30"/>
                </a:cxn>
                <a:cxn ang="0">
                  <a:pos x="7" y="28"/>
                </a:cxn>
                <a:cxn ang="0">
                  <a:pos x="5" y="26"/>
                </a:cxn>
                <a:cxn ang="0">
                  <a:pos x="3" y="24"/>
                </a:cxn>
                <a:cxn ang="0">
                  <a:pos x="2" y="21"/>
                </a:cxn>
                <a:cxn ang="0">
                  <a:pos x="1" y="18"/>
                </a:cxn>
                <a:cxn ang="0">
                  <a:pos x="0" y="15"/>
                </a:cxn>
                <a:cxn ang="0">
                  <a:pos x="0" y="15"/>
                </a:cxn>
                <a:cxn ang="0">
                  <a:pos x="1" y="12"/>
                </a:cxn>
                <a:cxn ang="0">
                  <a:pos x="2" y="10"/>
                </a:cxn>
                <a:cxn ang="0">
                  <a:pos x="3" y="7"/>
                </a:cxn>
                <a:cxn ang="0">
                  <a:pos x="5" y="4"/>
                </a:cxn>
                <a:cxn ang="0">
                  <a:pos x="7" y="3"/>
                </a:cxn>
                <a:cxn ang="0">
                  <a:pos x="10" y="1"/>
                </a:cxn>
                <a:cxn ang="0">
                  <a:pos x="13" y="0"/>
                </a:cxn>
                <a:cxn ang="0">
                  <a:pos x="16" y="0"/>
                </a:cxn>
              </a:cxnLst>
              <a:rect l="0" t="0" r="r" b="b"/>
              <a:pathLst>
                <a:path w="32" h="31">
                  <a:moveTo>
                    <a:pt x="16" y="0"/>
                  </a:moveTo>
                  <a:lnTo>
                    <a:pt x="16" y="0"/>
                  </a:lnTo>
                  <a:lnTo>
                    <a:pt x="19" y="0"/>
                  </a:lnTo>
                  <a:lnTo>
                    <a:pt x="22" y="1"/>
                  </a:lnTo>
                  <a:lnTo>
                    <a:pt x="25" y="3"/>
                  </a:lnTo>
                  <a:lnTo>
                    <a:pt x="27" y="4"/>
                  </a:lnTo>
                  <a:lnTo>
                    <a:pt x="29" y="7"/>
                  </a:lnTo>
                  <a:lnTo>
                    <a:pt x="31" y="10"/>
                  </a:lnTo>
                  <a:lnTo>
                    <a:pt x="32" y="12"/>
                  </a:lnTo>
                  <a:lnTo>
                    <a:pt x="32" y="15"/>
                  </a:lnTo>
                  <a:lnTo>
                    <a:pt x="32" y="15"/>
                  </a:lnTo>
                  <a:lnTo>
                    <a:pt x="32" y="18"/>
                  </a:lnTo>
                  <a:lnTo>
                    <a:pt x="31" y="21"/>
                  </a:lnTo>
                  <a:lnTo>
                    <a:pt x="29" y="24"/>
                  </a:lnTo>
                  <a:lnTo>
                    <a:pt x="27" y="26"/>
                  </a:lnTo>
                  <a:lnTo>
                    <a:pt x="25" y="28"/>
                  </a:lnTo>
                  <a:lnTo>
                    <a:pt x="22" y="30"/>
                  </a:lnTo>
                  <a:lnTo>
                    <a:pt x="19" y="31"/>
                  </a:lnTo>
                  <a:lnTo>
                    <a:pt x="16" y="31"/>
                  </a:lnTo>
                  <a:lnTo>
                    <a:pt x="16" y="31"/>
                  </a:lnTo>
                  <a:lnTo>
                    <a:pt x="13" y="31"/>
                  </a:lnTo>
                  <a:lnTo>
                    <a:pt x="10" y="30"/>
                  </a:lnTo>
                  <a:lnTo>
                    <a:pt x="7" y="28"/>
                  </a:lnTo>
                  <a:lnTo>
                    <a:pt x="5" y="26"/>
                  </a:lnTo>
                  <a:lnTo>
                    <a:pt x="3" y="24"/>
                  </a:lnTo>
                  <a:lnTo>
                    <a:pt x="2" y="21"/>
                  </a:lnTo>
                  <a:lnTo>
                    <a:pt x="1" y="18"/>
                  </a:lnTo>
                  <a:lnTo>
                    <a:pt x="0" y="15"/>
                  </a:lnTo>
                  <a:lnTo>
                    <a:pt x="0" y="15"/>
                  </a:lnTo>
                  <a:lnTo>
                    <a:pt x="1" y="12"/>
                  </a:lnTo>
                  <a:lnTo>
                    <a:pt x="2" y="10"/>
                  </a:lnTo>
                  <a:lnTo>
                    <a:pt x="3" y="7"/>
                  </a:lnTo>
                  <a:lnTo>
                    <a:pt x="5" y="4"/>
                  </a:lnTo>
                  <a:lnTo>
                    <a:pt x="7" y="3"/>
                  </a:lnTo>
                  <a:lnTo>
                    <a:pt x="10" y="1"/>
                  </a:lnTo>
                  <a:lnTo>
                    <a:pt x="13" y="0"/>
                  </a:lnTo>
                  <a:lnTo>
                    <a:pt x="16" y="0"/>
                  </a:lnTo>
                </a:path>
              </a:pathLst>
            </a:custGeom>
            <a:noFill/>
            <a:ln w="0">
              <a:solidFill>
                <a:srgbClr val="000000"/>
              </a:solidFill>
              <a:prstDash val="solid"/>
              <a:round/>
              <a:headEnd/>
              <a:tailEnd/>
            </a:ln>
          </p:spPr>
          <p:txBody>
            <a:bodyPr/>
            <a:lstStyle/>
            <a:p>
              <a:endParaRPr lang="ru-RU"/>
            </a:p>
          </p:txBody>
        </p:sp>
        <p:sp>
          <p:nvSpPr>
            <p:cNvPr id="147" name="Freeform 370"/>
            <p:cNvSpPr>
              <a:spLocks/>
            </p:cNvSpPr>
            <p:nvPr/>
          </p:nvSpPr>
          <p:spPr bwMode="auto">
            <a:xfrm>
              <a:off x="1447" y="2565"/>
              <a:ext cx="31" cy="31"/>
            </a:xfrm>
            <a:custGeom>
              <a:avLst/>
              <a:gdLst/>
              <a:ahLst/>
              <a:cxnLst>
                <a:cxn ang="0">
                  <a:pos x="16" y="0"/>
                </a:cxn>
                <a:cxn ang="0">
                  <a:pos x="19" y="0"/>
                </a:cxn>
                <a:cxn ang="0">
                  <a:pos x="22" y="1"/>
                </a:cxn>
                <a:cxn ang="0">
                  <a:pos x="24" y="3"/>
                </a:cxn>
                <a:cxn ang="0">
                  <a:pos x="27" y="5"/>
                </a:cxn>
                <a:cxn ang="0">
                  <a:pos x="29" y="7"/>
                </a:cxn>
                <a:cxn ang="0">
                  <a:pos x="30" y="9"/>
                </a:cxn>
                <a:cxn ang="0">
                  <a:pos x="31" y="12"/>
                </a:cxn>
                <a:cxn ang="0">
                  <a:pos x="31" y="16"/>
                </a:cxn>
                <a:cxn ang="0">
                  <a:pos x="31" y="19"/>
                </a:cxn>
                <a:cxn ang="0">
                  <a:pos x="30" y="22"/>
                </a:cxn>
                <a:cxn ang="0">
                  <a:pos x="29" y="24"/>
                </a:cxn>
                <a:cxn ang="0">
                  <a:pos x="27" y="26"/>
                </a:cxn>
                <a:cxn ang="0">
                  <a:pos x="24" y="28"/>
                </a:cxn>
                <a:cxn ang="0">
                  <a:pos x="22" y="30"/>
                </a:cxn>
                <a:cxn ang="0">
                  <a:pos x="19" y="31"/>
                </a:cxn>
                <a:cxn ang="0">
                  <a:pos x="16" y="31"/>
                </a:cxn>
                <a:cxn ang="0">
                  <a:pos x="12" y="31"/>
                </a:cxn>
                <a:cxn ang="0">
                  <a:pos x="10" y="30"/>
                </a:cxn>
                <a:cxn ang="0">
                  <a:pos x="7" y="28"/>
                </a:cxn>
                <a:cxn ang="0">
                  <a:pos x="4" y="26"/>
                </a:cxn>
                <a:cxn ang="0">
                  <a:pos x="3" y="24"/>
                </a:cxn>
                <a:cxn ang="0">
                  <a:pos x="1" y="22"/>
                </a:cxn>
                <a:cxn ang="0">
                  <a:pos x="0" y="19"/>
                </a:cxn>
                <a:cxn ang="0">
                  <a:pos x="0" y="16"/>
                </a:cxn>
                <a:cxn ang="0">
                  <a:pos x="0" y="12"/>
                </a:cxn>
                <a:cxn ang="0">
                  <a:pos x="1" y="9"/>
                </a:cxn>
                <a:cxn ang="0">
                  <a:pos x="3" y="7"/>
                </a:cxn>
                <a:cxn ang="0">
                  <a:pos x="4" y="5"/>
                </a:cxn>
                <a:cxn ang="0">
                  <a:pos x="7" y="3"/>
                </a:cxn>
                <a:cxn ang="0">
                  <a:pos x="10" y="1"/>
                </a:cxn>
                <a:cxn ang="0">
                  <a:pos x="12" y="0"/>
                </a:cxn>
                <a:cxn ang="0">
                  <a:pos x="16" y="0"/>
                </a:cxn>
              </a:cxnLst>
              <a:rect l="0" t="0" r="r" b="b"/>
              <a:pathLst>
                <a:path w="31" h="31">
                  <a:moveTo>
                    <a:pt x="16" y="0"/>
                  </a:moveTo>
                  <a:lnTo>
                    <a:pt x="19" y="0"/>
                  </a:lnTo>
                  <a:lnTo>
                    <a:pt x="22" y="1"/>
                  </a:lnTo>
                  <a:lnTo>
                    <a:pt x="24" y="3"/>
                  </a:lnTo>
                  <a:lnTo>
                    <a:pt x="27" y="5"/>
                  </a:lnTo>
                  <a:lnTo>
                    <a:pt x="29" y="7"/>
                  </a:lnTo>
                  <a:lnTo>
                    <a:pt x="30" y="9"/>
                  </a:lnTo>
                  <a:lnTo>
                    <a:pt x="31" y="12"/>
                  </a:lnTo>
                  <a:lnTo>
                    <a:pt x="31" y="16"/>
                  </a:lnTo>
                  <a:lnTo>
                    <a:pt x="31" y="19"/>
                  </a:lnTo>
                  <a:lnTo>
                    <a:pt x="30" y="22"/>
                  </a:lnTo>
                  <a:lnTo>
                    <a:pt x="29" y="24"/>
                  </a:lnTo>
                  <a:lnTo>
                    <a:pt x="27" y="26"/>
                  </a:lnTo>
                  <a:lnTo>
                    <a:pt x="24" y="28"/>
                  </a:lnTo>
                  <a:lnTo>
                    <a:pt x="22" y="30"/>
                  </a:lnTo>
                  <a:lnTo>
                    <a:pt x="19" y="31"/>
                  </a:lnTo>
                  <a:lnTo>
                    <a:pt x="16" y="31"/>
                  </a:lnTo>
                  <a:lnTo>
                    <a:pt x="12" y="31"/>
                  </a:lnTo>
                  <a:lnTo>
                    <a:pt x="10" y="30"/>
                  </a:lnTo>
                  <a:lnTo>
                    <a:pt x="7" y="28"/>
                  </a:lnTo>
                  <a:lnTo>
                    <a:pt x="4" y="26"/>
                  </a:lnTo>
                  <a:lnTo>
                    <a:pt x="3" y="24"/>
                  </a:lnTo>
                  <a:lnTo>
                    <a:pt x="1" y="22"/>
                  </a:lnTo>
                  <a:lnTo>
                    <a:pt x="0" y="19"/>
                  </a:lnTo>
                  <a:lnTo>
                    <a:pt x="0" y="16"/>
                  </a:lnTo>
                  <a:lnTo>
                    <a:pt x="0" y="12"/>
                  </a:lnTo>
                  <a:lnTo>
                    <a:pt x="1" y="9"/>
                  </a:lnTo>
                  <a:lnTo>
                    <a:pt x="3" y="7"/>
                  </a:lnTo>
                  <a:lnTo>
                    <a:pt x="4" y="5"/>
                  </a:lnTo>
                  <a:lnTo>
                    <a:pt x="7" y="3"/>
                  </a:lnTo>
                  <a:lnTo>
                    <a:pt x="10" y="1"/>
                  </a:lnTo>
                  <a:lnTo>
                    <a:pt x="12" y="0"/>
                  </a:lnTo>
                  <a:lnTo>
                    <a:pt x="16" y="0"/>
                  </a:lnTo>
                  <a:close/>
                </a:path>
              </a:pathLst>
            </a:custGeom>
            <a:solidFill>
              <a:srgbClr val="000000"/>
            </a:solidFill>
            <a:ln w="9525">
              <a:noFill/>
              <a:round/>
              <a:headEnd/>
              <a:tailEnd/>
            </a:ln>
          </p:spPr>
          <p:txBody>
            <a:bodyPr/>
            <a:lstStyle/>
            <a:p>
              <a:endParaRPr lang="ru-RU"/>
            </a:p>
          </p:txBody>
        </p:sp>
        <p:sp>
          <p:nvSpPr>
            <p:cNvPr id="148" name="Freeform 371"/>
            <p:cNvSpPr>
              <a:spLocks/>
            </p:cNvSpPr>
            <p:nvPr/>
          </p:nvSpPr>
          <p:spPr bwMode="auto">
            <a:xfrm>
              <a:off x="1447" y="2565"/>
              <a:ext cx="31" cy="31"/>
            </a:xfrm>
            <a:custGeom>
              <a:avLst/>
              <a:gdLst/>
              <a:ahLst/>
              <a:cxnLst>
                <a:cxn ang="0">
                  <a:pos x="16" y="0"/>
                </a:cxn>
                <a:cxn ang="0">
                  <a:pos x="16" y="0"/>
                </a:cxn>
                <a:cxn ang="0">
                  <a:pos x="19" y="0"/>
                </a:cxn>
                <a:cxn ang="0">
                  <a:pos x="22" y="1"/>
                </a:cxn>
                <a:cxn ang="0">
                  <a:pos x="24" y="3"/>
                </a:cxn>
                <a:cxn ang="0">
                  <a:pos x="27" y="5"/>
                </a:cxn>
                <a:cxn ang="0">
                  <a:pos x="29" y="7"/>
                </a:cxn>
                <a:cxn ang="0">
                  <a:pos x="30" y="9"/>
                </a:cxn>
                <a:cxn ang="0">
                  <a:pos x="31" y="12"/>
                </a:cxn>
                <a:cxn ang="0">
                  <a:pos x="31" y="16"/>
                </a:cxn>
                <a:cxn ang="0">
                  <a:pos x="31" y="16"/>
                </a:cxn>
                <a:cxn ang="0">
                  <a:pos x="31" y="19"/>
                </a:cxn>
                <a:cxn ang="0">
                  <a:pos x="30" y="22"/>
                </a:cxn>
                <a:cxn ang="0">
                  <a:pos x="29" y="24"/>
                </a:cxn>
                <a:cxn ang="0">
                  <a:pos x="27" y="26"/>
                </a:cxn>
                <a:cxn ang="0">
                  <a:pos x="24" y="28"/>
                </a:cxn>
                <a:cxn ang="0">
                  <a:pos x="22" y="30"/>
                </a:cxn>
                <a:cxn ang="0">
                  <a:pos x="19" y="31"/>
                </a:cxn>
                <a:cxn ang="0">
                  <a:pos x="16" y="31"/>
                </a:cxn>
                <a:cxn ang="0">
                  <a:pos x="16" y="31"/>
                </a:cxn>
                <a:cxn ang="0">
                  <a:pos x="12" y="31"/>
                </a:cxn>
                <a:cxn ang="0">
                  <a:pos x="10" y="30"/>
                </a:cxn>
                <a:cxn ang="0">
                  <a:pos x="7" y="28"/>
                </a:cxn>
                <a:cxn ang="0">
                  <a:pos x="4" y="26"/>
                </a:cxn>
                <a:cxn ang="0">
                  <a:pos x="3" y="24"/>
                </a:cxn>
                <a:cxn ang="0">
                  <a:pos x="1" y="22"/>
                </a:cxn>
                <a:cxn ang="0">
                  <a:pos x="0" y="19"/>
                </a:cxn>
                <a:cxn ang="0">
                  <a:pos x="0" y="16"/>
                </a:cxn>
                <a:cxn ang="0">
                  <a:pos x="0" y="16"/>
                </a:cxn>
                <a:cxn ang="0">
                  <a:pos x="0" y="12"/>
                </a:cxn>
                <a:cxn ang="0">
                  <a:pos x="1" y="9"/>
                </a:cxn>
                <a:cxn ang="0">
                  <a:pos x="3" y="7"/>
                </a:cxn>
                <a:cxn ang="0">
                  <a:pos x="4" y="5"/>
                </a:cxn>
                <a:cxn ang="0">
                  <a:pos x="7" y="3"/>
                </a:cxn>
                <a:cxn ang="0">
                  <a:pos x="10" y="1"/>
                </a:cxn>
                <a:cxn ang="0">
                  <a:pos x="12" y="0"/>
                </a:cxn>
                <a:cxn ang="0">
                  <a:pos x="16" y="0"/>
                </a:cxn>
              </a:cxnLst>
              <a:rect l="0" t="0" r="r" b="b"/>
              <a:pathLst>
                <a:path w="31" h="31">
                  <a:moveTo>
                    <a:pt x="16" y="0"/>
                  </a:moveTo>
                  <a:lnTo>
                    <a:pt x="16" y="0"/>
                  </a:lnTo>
                  <a:lnTo>
                    <a:pt x="19" y="0"/>
                  </a:lnTo>
                  <a:lnTo>
                    <a:pt x="22" y="1"/>
                  </a:lnTo>
                  <a:lnTo>
                    <a:pt x="24" y="3"/>
                  </a:lnTo>
                  <a:lnTo>
                    <a:pt x="27" y="5"/>
                  </a:lnTo>
                  <a:lnTo>
                    <a:pt x="29" y="7"/>
                  </a:lnTo>
                  <a:lnTo>
                    <a:pt x="30" y="9"/>
                  </a:lnTo>
                  <a:lnTo>
                    <a:pt x="31" y="12"/>
                  </a:lnTo>
                  <a:lnTo>
                    <a:pt x="31" y="16"/>
                  </a:lnTo>
                  <a:lnTo>
                    <a:pt x="31" y="16"/>
                  </a:lnTo>
                  <a:lnTo>
                    <a:pt x="31" y="19"/>
                  </a:lnTo>
                  <a:lnTo>
                    <a:pt x="30" y="22"/>
                  </a:lnTo>
                  <a:lnTo>
                    <a:pt x="29" y="24"/>
                  </a:lnTo>
                  <a:lnTo>
                    <a:pt x="27" y="26"/>
                  </a:lnTo>
                  <a:lnTo>
                    <a:pt x="24" y="28"/>
                  </a:lnTo>
                  <a:lnTo>
                    <a:pt x="22" y="30"/>
                  </a:lnTo>
                  <a:lnTo>
                    <a:pt x="19" y="31"/>
                  </a:lnTo>
                  <a:lnTo>
                    <a:pt x="16" y="31"/>
                  </a:lnTo>
                  <a:lnTo>
                    <a:pt x="16" y="31"/>
                  </a:lnTo>
                  <a:lnTo>
                    <a:pt x="12" y="31"/>
                  </a:lnTo>
                  <a:lnTo>
                    <a:pt x="10" y="30"/>
                  </a:lnTo>
                  <a:lnTo>
                    <a:pt x="7" y="28"/>
                  </a:lnTo>
                  <a:lnTo>
                    <a:pt x="4" y="26"/>
                  </a:lnTo>
                  <a:lnTo>
                    <a:pt x="3" y="24"/>
                  </a:lnTo>
                  <a:lnTo>
                    <a:pt x="1" y="22"/>
                  </a:lnTo>
                  <a:lnTo>
                    <a:pt x="0" y="19"/>
                  </a:lnTo>
                  <a:lnTo>
                    <a:pt x="0" y="16"/>
                  </a:lnTo>
                  <a:lnTo>
                    <a:pt x="0" y="16"/>
                  </a:lnTo>
                  <a:lnTo>
                    <a:pt x="0" y="12"/>
                  </a:lnTo>
                  <a:lnTo>
                    <a:pt x="1" y="9"/>
                  </a:lnTo>
                  <a:lnTo>
                    <a:pt x="3" y="7"/>
                  </a:lnTo>
                  <a:lnTo>
                    <a:pt x="4" y="5"/>
                  </a:lnTo>
                  <a:lnTo>
                    <a:pt x="7" y="3"/>
                  </a:lnTo>
                  <a:lnTo>
                    <a:pt x="10" y="1"/>
                  </a:lnTo>
                  <a:lnTo>
                    <a:pt x="12" y="0"/>
                  </a:lnTo>
                  <a:lnTo>
                    <a:pt x="16" y="0"/>
                  </a:lnTo>
                </a:path>
              </a:pathLst>
            </a:custGeom>
            <a:noFill/>
            <a:ln w="0">
              <a:solidFill>
                <a:srgbClr val="000000"/>
              </a:solidFill>
              <a:prstDash val="solid"/>
              <a:round/>
              <a:headEnd/>
              <a:tailEnd/>
            </a:ln>
          </p:spPr>
          <p:txBody>
            <a:bodyPr/>
            <a:lstStyle/>
            <a:p>
              <a:endParaRPr lang="ru-RU"/>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3" name="TextBox 2"/>
          <p:cNvSpPr txBox="1"/>
          <p:nvPr/>
        </p:nvSpPr>
        <p:spPr>
          <a:xfrm>
            <a:off x="357158" y="428604"/>
            <a:ext cx="8429684" cy="5262979"/>
          </a:xfrm>
          <a:prstGeom prst="rect">
            <a:avLst/>
          </a:prstGeom>
          <a:noFill/>
        </p:spPr>
        <p:txBody>
          <a:bodyPr wrap="square" rtlCol="0">
            <a:spAutoFit/>
          </a:bodyPr>
          <a:lstStyle/>
          <a:p>
            <a:r>
              <a:rPr lang="ru-RU" sz="2400" b="1" dirty="0">
                <a:solidFill>
                  <a:srgbClr val="FFC000"/>
                </a:solidFill>
                <a:latin typeface="Times New Roman" pitchFamily="18" charset="0"/>
                <a:cs typeface="Times New Roman" pitchFamily="18" charset="0"/>
              </a:rPr>
              <a:t>Цель урока: </a:t>
            </a:r>
            <a:endParaRPr lang="ru-RU" sz="2400" dirty="0">
              <a:solidFill>
                <a:srgbClr val="FFC000"/>
              </a:solidFill>
              <a:latin typeface="Times New Roman" pitchFamily="18" charset="0"/>
              <a:cs typeface="Times New Roman" pitchFamily="18" charset="0"/>
            </a:endParaRPr>
          </a:p>
          <a:p>
            <a:r>
              <a:rPr lang="ru-RU" sz="2400" b="1" i="1" u="sng" dirty="0">
                <a:solidFill>
                  <a:srgbClr val="FFFF00"/>
                </a:solidFill>
                <a:latin typeface="Times New Roman" pitchFamily="18" charset="0"/>
                <a:cs typeface="Times New Roman" pitchFamily="18" charset="0"/>
              </a:rPr>
              <a:t>Образовательная:</a:t>
            </a:r>
            <a:endParaRPr lang="ru-RU" sz="2400" dirty="0">
              <a:solidFill>
                <a:srgbClr val="FFFF00"/>
              </a:solidFill>
              <a:latin typeface="Times New Roman" pitchFamily="18" charset="0"/>
              <a:cs typeface="Times New Roman" pitchFamily="18" charset="0"/>
            </a:endParaRPr>
          </a:p>
          <a:p>
            <a:r>
              <a:rPr lang="ru-RU" sz="2400" dirty="0">
                <a:solidFill>
                  <a:schemeClr val="bg1"/>
                </a:solidFill>
                <a:latin typeface="Times New Roman" pitchFamily="18" charset="0"/>
                <a:cs typeface="Times New Roman" pitchFamily="18" charset="0"/>
              </a:rPr>
              <a:t>Знать определение полного, неполного, приведенного квадратных уравнений и виды квадратных уравнений. Знать формул  дискриминанта и нахождения корней квадратных уравнений. Знать формулировку теоремы Виета.</a:t>
            </a:r>
          </a:p>
          <a:p>
            <a:r>
              <a:rPr lang="ru-RU" sz="2400" dirty="0">
                <a:solidFill>
                  <a:schemeClr val="bg1"/>
                </a:solidFill>
                <a:latin typeface="Times New Roman" pitchFamily="18" charset="0"/>
                <a:cs typeface="Times New Roman" pitchFamily="18" charset="0"/>
              </a:rPr>
              <a:t>Уметь решать квадратные уравнения. Уметь составлять квадратное уравнение по данным корням, пользуясь  теоремой Виета.</a:t>
            </a:r>
          </a:p>
          <a:p>
            <a:r>
              <a:rPr lang="ru-RU" sz="2400" b="1" i="1" u="sng" dirty="0">
                <a:solidFill>
                  <a:srgbClr val="FFFF00"/>
                </a:solidFill>
                <a:latin typeface="Times New Roman" pitchFamily="18" charset="0"/>
                <a:cs typeface="Times New Roman" pitchFamily="18" charset="0"/>
              </a:rPr>
              <a:t>Воспитательная:</a:t>
            </a:r>
            <a:endParaRPr lang="ru-RU" sz="2400" dirty="0">
              <a:solidFill>
                <a:srgbClr val="FFFF00"/>
              </a:solidFill>
              <a:latin typeface="Times New Roman" pitchFamily="18" charset="0"/>
              <a:cs typeface="Times New Roman" pitchFamily="18" charset="0"/>
            </a:endParaRPr>
          </a:p>
          <a:p>
            <a:r>
              <a:rPr lang="ru-RU" sz="2400" dirty="0">
                <a:solidFill>
                  <a:schemeClr val="bg1"/>
                </a:solidFill>
                <a:latin typeface="Times New Roman" pitchFamily="18" charset="0"/>
                <a:cs typeface="Times New Roman" pitchFamily="18" charset="0"/>
              </a:rPr>
              <a:t>Воспитывать дух коллективизма, дружбы и соперничества.</a:t>
            </a:r>
          </a:p>
          <a:p>
            <a:r>
              <a:rPr lang="ru-RU" sz="2400" b="1" i="1" u="sng" dirty="0">
                <a:solidFill>
                  <a:srgbClr val="FFFF00"/>
                </a:solidFill>
                <a:latin typeface="Times New Roman" pitchFamily="18" charset="0"/>
                <a:cs typeface="Times New Roman" pitchFamily="18" charset="0"/>
              </a:rPr>
              <a:t>Развивающая:</a:t>
            </a:r>
            <a:endParaRPr lang="ru-RU" sz="2400" dirty="0">
              <a:solidFill>
                <a:srgbClr val="FFFF00"/>
              </a:solidFill>
              <a:latin typeface="Times New Roman" pitchFamily="18" charset="0"/>
              <a:cs typeface="Times New Roman" pitchFamily="18" charset="0"/>
            </a:endParaRPr>
          </a:p>
          <a:p>
            <a:r>
              <a:rPr lang="ru-RU" sz="2400" dirty="0">
                <a:solidFill>
                  <a:schemeClr val="bg1"/>
                </a:solidFill>
                <a:latin typeface="Times New Roman" pitchFamily="18" charset="0"/>
                <a:cs typeface="Times New Roman" pitchFamily="18" charset="0"/>
              </a:rPr>
              <a:t>Развивать в учащихся волю к победе.</a:t>
            </a:r>
          </a:p>
          <a:p>
            <a:r>
              <a:rPr lang="ru-RU" sz="2400" b="1" dirty="0">
                <a:solidFill>
                  <a:srgbClr val="FFC000"/>
                </a:solidFill>
                <a:latin typeface="Times New Roman" pitchFamily="18" charset="0"/>
                <a:cs typeface="Times New Roman" pitchFamily="18" charset="0"/>
              </a:rPr>
              <a:t>Тип урока:</a:t>
            </a:r>
            <a:r>
              <a:rPr lang="ru-RU" sz="2400" dirty="0">
                <a:solidFill>
                  <a:srgbClr val="FFC000"/>
                </a:solidFill>
                <a:latin typeface="Times New Roman" pitchFamily="18" charset="0"/>
                <a:cs typeface="Times New Roman" pitchFamily="18" charset="0"/>
              </a:rPr>
              <a:t> </a:t>
            </a:r>
            <a:r>
              <a:rPr lang="ru-RU" sz="2400" dirty="0">
                <a:solidFill>
                  <a:schemeClr val="bg1"/>
                </a:solidFill>
                <a:latin typeface="Times New Roman" pitchFamily="18" charset="0"/>
                <a:cs typeface="Times New Roman" pitchFamily="18" charset="0"/>
              </a:rPr>
              <a:t>Повторение.</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3" name="TextBox 2"/>
          <p:cNvSpPr txBox="1"/>
          <p:nvPr/>
        </p:nvSpPr>
        <p:spPr>
          <a:xfrm>
            <a:off x="285721" y="357166"/>
            <a:ext cx="8643998" cy="6647974"/>
          </a:xfrm>
          <a:prstGeom prst="rect">
            <a:avLst/>
          </a:prstGeom>
          <a:noFill/>
        </p:spPr>
        <p:txBody>
          <a:bodyPr wrap="square" rtlCol="0">
            <a:spAutoFit/>
          </a:bodyPr>
          <a:lstStyle/>
          <a:p>
            <a:r>
              <a:rPr lang="ru-RU" sz="2400" i="1" dirty="0">
                <a:solidFill>
                  <a:srgbClr val="FFFF00"/>
                </a:solidFill>
                <a:latin typeface="Times New Roman" pitchFamily="18" charset="0"/>
                <a:cs typeface="Times New Roman" pitchFamily="18" charset="0"/>
              </a:rPr>
              <a:t>Здравствуйте, ребята! Сегодня у нас необычный урок, мы будем сегодня на уроке путешествовать по страницам «Квадратных уравнений». Туристами этого путешествия будете вы, ребята, а я –вашим путеводителем. Путешествовать мы будем по определенным маршрутам, чтобы пройти эти маршруты вы должны разделиться на 3 (можно на 2) группы. Путешествия пройдут через «Долину корней», «Гору Виета», «Море Удивительных находок»,  «Пустыню Испытания». Для этого необходимо приобрести билетики. Для каждого этапа предназначены определенные билеты. Поэтому для приобретения билетов для 1 этапа начнем со станции «Лотерейная». Для групп будут продаваться билеты: билеты 1 класса, 2 класса, 3  класса.  На этой станции учитель задает вопросы, связанные с квадратными уравнениями. Какая группа наберет больше баллов,  имеют право первым приобрести билет по желанию 1, 2 или 3 класса.</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descr="C:\Documents and Settings\Дулат Кадырминович\Рабочий стол\БАХ 2\Фоновые рисунки\5б.jpg"/>
          <p:cNvPicPr>
            <a:picLocks noChangeAspect="1" noChangeArrowheads="1"/>
          </p:cNvPicPr>
          <p:nvPr/>
        </p:nvPicPr>
        <p:blipFill>
          <a:blip r:embed="rId2">
            <a:duotone>
              <a:prstClr val="black"/>
              <a:schemeClr val="accent1">
                <a:tint val="45000"/>
                <a:satMod val="400000"/>
              </a:schemeClr>
            </a:duotone>
            <a:lum bright="-32000" contrast="58000"/>
          </a:blip>
          <a:srcRect/>
          <a:stretch>
            <a:fillRect/>
          </a:stretch>
        </p:blipFill>
        <p:spPr bwMode="auto">
          <a:xfrm>
            <a:off x="0" y="0"/>
            <a:ext cx="9144000" cy="6858000"/>
          </a:xfrm>
          <a:prstGeom prst="rect">
            <a:avLst/>
          </a:prstGeom>
          <a:noFill/>
          <a:effectLst>
            <a:outerShdw blurRad="50800" dist="50800" dir="5400000" algn="ctr" rotWithShape="0">
              <a:srgbClr val="002060"/>
            </a:outerShdw>
          </a:effectLst>
        </p:spPr>
      </p:pic>
      <p:sp>
        <p:nvSpPr>
          <p:cNvPr id="16386" name="WordArt 2" descr="Бумажный пакет"/>
          <p:cNvSpPr>
            <a:spLocks noChangeArrowheads="1" noChangeShapeType="1" noTextEdit="1"/>
          </p:cNvSpPr>
          <p:nvPr/>
        </p:nvSpPr>
        <p:spPr bwMode="auto">
          <a:xfrm>
            <a:off x="1857356" y="357166"/>
            <a:ext cx="6643734" cy="654065"/>
          </a:xfrm>
          <a:prstGeom prst="rect">
            <a:avLst/>
          </a:prstGeom>
        </p:spPr>
        <p:txBody>
          <a:bodyPr wrap="none" fromWordArt="1">
            <a:prstTxWarp prst="textPlain">
              <a:avLst>
                <a:gd name="adj" fmla="val 49446"/>
              </a:avLst>
            </a:prstTxWarp>
          </a:bodyPr>
          <a:lstStyle/>
          <a:p>
            <a:pPr algn="ctr" rtl="0"/>
            <a:r>
              <a:rPr lang="ru-RU" sz="3600" kern="10" spc="0" dirty="0" smtClean="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a:cs typeface="Times New Roman"/>
              </a:rPr>
              <a:t>СТАНЦИЯ "ЛОТЕРЕЙНАЯ"</a:t>
            </a:r>
            <a:endParaRPr lang="ru-RU" sz="3600" kern="10" spc="0" dirty="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Times New Roman"/>
              <a:cs typeface="Times New Roman"/>
            </a:endParaRPr>
          </a:p>
        </p:txBody>
      </p:sp>
      <p:sp>
        <p:nvSpPr>
          <p:cNvPr id="4" name="TextBox 3"/>
          <p:cNvSpPr txBox="1"/>
          <p:nvPr/>
        </p:nvSpPr>
        <p:spPr>
          <a:xfrm>
            <a:off x="428596" y="928670"/>
            <a:ext cx="8072495" cy="5909310"/>
          </a:xfrm>
          <a:prstGeom prst="rect">
            <a:avLst/>
          </a:prstGeom>
          <a:noFill/>
        </p:spPr>
        <p:txBody>
          <a:bodyPr wrap="square" rtlCol="0">
            <a:spAutoFit/>
          </a:bodyPr>
          <a:lstStyle/>
          <a:p>
            <a:r>
              <a:rPr lang="ru-RU" sz="2400" u="sng" dirty="0">
                <a:solidFill>
                  <a:srgbClr val="C00000"/>
                </a:solidFill>
                <a:latin typeface="Times New Roman" pitchFamily="18" charset="0"/>
                <a:cs typeface="Times New Roman" pitchFamily="18" charset="0"/>
              </a:rPr>
              <a:t>Вопросы:</a:t>
            </a:r>
            <a:r>
              <a:rPr lang="ru-RU" sz="2400" dirty="0">
                <a:solidFill>
                  <a:srgbClr val="C00000"/>
                </a:solidFill>
                <a:latin typeface="Times New Roman" pitchFamily="18" charset="0"/>
                <a:cs typeface="Times New Roman" pitchFamily="18" charset="0"/>
              </a:rPr>
              <a:t> </a:t>
            </a:r>
          </a:p>
          <a:p>
            <a:pPr lvl="0"/>
            <a:r>
              <a:rPr lang="ru-RU" sz="2400" dirty="0">
                <a:solidFill>
                  <a:srgbClr val="002060"/>
                </a:solidFill>
                <a:latin typeface="Times New Roman" pitchFamily="18" charset="0"/>
                <a:cs typeface="Times New Roman" pitchFamily="18" charset="0"/>
              </a:rPr>
              <a:t>Какое уравнение </a:t>
            </a:r>
            <a:r>
              <a:rPr lang="ru-RU" sz="2400" dirty="0" smtClean="0">
                <a:solidFill>
                  <a:srgbClr val="002060"/>
                </a:solidFill>
                <a:latin typeface="Times New Roman" pitchFamily="18" charset="0"/>
                <a:cs typeface="Times New Roman" pitchFamily="18" charset="0"/>
              </a:rPr>
              <a:t>называется квадратным?</a:t>
            </a:r>
          </a:p>
          <a:p>
            <a:r>
              <a:rPr lang="ru-RU" sz="2400" dirty="0">
                <a:solidFill>
                  <a:srgbClr val="002060"/>
                </a:solidFill>
              </a:rPr>
              <a:t>Как </a:t>
            </a:r>
            <a:r>
              <a:rPr lang="ru-RU" sz="2400" dirty="0" smtClean="0">
                <a:solidFill>
                  <a:srgbClr val="002060"/>
                </a:solidFill>
              </a:rPr>
              <a:t>называются </a:t>
            </a:r>
            <a:r>
              <a:rPr lang="ru-RU" sz="2400" dirty="0" err="1" smtClean="0">
                <a:solidFill>
                  <a:srgbClr val="002060"/>
                </a:solidFill>
              </a:rPr>
              <a:t>а,в,с</a:t>
            </a:r>
            <a:r>
              <a:rPr lang="ru-RU" sz="2400" dirty="0" smtClean="0">
                <a:solidFill>
                  <a:srgbClr val="002060"/>
                </a:solidFill>
              </a:rPr>
              <a:t>  </a:t>
            </a:r>
            <a:r>
              <a:rPr lang="ru-RU" sz="2400" dirty="0">
                <a:solidFill>
                  <a:srgbClr val="002060"/>
                </a:solidFill>
              </a:rPr>
              <a:t>квадратного уравнения?</a:t>
            </a:r>
          </a:p>
          <a:p>
            <a:pPr lvl="0"/>
            <a:r>
              <a:rPr lang="ru-RU" sz="2400" dirty="0" smtClean="0">
                <a:solidFill>
                  <a:srgbClr val="002060"/>
                </a:solidFill>
                <a:latin typeface="Times New Roman" pitchFamily="18" charset="0"/>
                <a:cs typeface="Times New Roman" pitchFamily="18" charset="0"/>
              </a:rPr>
              <a:t>Какое </a:t>
            </a:r>
            <a:r>
              <a:rPr lang="ru-RU" sz="2400" dirty="0">
                <a:solidFill>
                  <a:srgbClr val="002060"/>
                </a:solidFill>
                <a:latin typeface="Times New Roman" pitchFamily="18" charset="0"/>
                <a:cs typeface="Times New Roman" pitchFamily="18" charset="0"/>
              </a:rPr>
              <a:t>уравнение называется неполным квадратным уравнением?</a:t>
            </a:r>
          </a:p>
          <a:p>
            <a:pPr lvl="0"/>
            <a:r>
              <a:rPr lang="ru-RU" sz="2400" dirty="0">
                <a:solidFill>
                  <a:srgbClr val="002060"/>
                </a:solidFill>
                <a:latin typeface="Times New Roman" pitchFamily="18" charset="0"/>
                <a:cs typeface="Times New Roman" pitchFamily="18" charset="0"/>
              </a:rPr>
              <a:t>Какие виды имеют квадратные уравнения?</a:t>
            </a:r>
          </a:p>
          <a:p>
            <a:pPr lvl="0"/>
            <a:r>
              <a:rPr lang="ru-RU" sz="2400" dirty="0">
                <a:solidFill>
                  <a:srgbClr val="002060"/>
                </a:solidFill>
                <a:latin typeface="Times New Roman" pitchFamily="18" charset="0"/>
                <a:cs typeface="Times New Roman" pitchFamily="18" charset="0"/>
              </a:rPr>
              <a:t>Какое квадратное уравнение называется приведенным квадратным уравнением?</a:t>
            </a:r>
          </a:p>
          <a:p>
            <a:pPr lvl="0"/>
            <a:r>
              <a:rPr lang="ru-RU" sz="2400" dirty="0">
                <a:solidFill>
                  <a:srgbClr val="002060"/>
                </a:solidFill>
                <a:latin typeface="Times New Roman" pitchFamily="18" charset="0"/>
                <a:cs typeface="Times New Roman" pitchFamily="18" charset="0"/>
              </a:rPr>
              <a:t>В каком виде обычно записывается приведенное квадратное уравнение?</a:t>
            </a:r>
          </a:p>
          <a:p>
            <a:pPr lvl="0"/>
            <a:r>
              <a:rPr lang="ru-RU" sz="2400" dirty="0">
                <a:solidFill>
                  <a:srgbClr val="002060"/>
                </a:solidFill>
                <a:latin typeface="Times New Roman" pitchFamily="18" charset="0"/>
                <a:cs typeface="Times New Roman" pitchFamily="18" charset="0"/>
              </a:rPr>
              <a:t>Что называется дискриминантом?</a:t>
            </a:r>
          </a:p>
          <a:p>
            <a:pPr lvl="0"/>
            <a:r>
              <a:rPr lang="ru-RU" sz="2400" dirty="0">
                <a:solidFill>
                  <a:srgbClr val="002060"/>
                </a:solidFill>
                <a:latin typeface="Times New Roman" pitchFamily="18" charset="0"/>
                <a:cs typeface="Times New Roman" pitchFamily="18" charset="0"/>
              </a:rPr>
              <a:t>Сколько корней имеет квадратное уравнение?</a:t>
            </a:r>
          </a:p>
          <a:p>
            <a:pPr lvl="0"/>
            <a:r>
              <a:rPr lang="ru-RU" sz="2400" dirty="0">
                <a:solidFill>
                  <a:srgbClr val="002060"/>
                </a:solidFill>
                <a:latin typeface="Times New Roman" pitchFamily="18" charset="0"/>
                <a:cs typeface="Times New Roman" pitchFamily="18" charset="0"/>
              </a:rPr>
              <a:t>Как записать формулу квадратного уравнения?</a:t>
            </a:r>
          </a:p>
          <a:p>
            <a:pPr lvl="0"/>
            <a:r>
              <a:rPr lang="ru-RU" sz="2400" dirty="0">
                <a:solidFill>
                  <a:srgbClr val="002060"/>
                </a:solidFill>
                <a:latin typeface="Times New Roman" pitchFamily="18" charset="0"/>
                <a:cs typeface="Times New Roman" pitchFamily="18" charset="0"/>
              </a:rPr>
              <a:t> Сформулируйте теорему Виета.</a:t>
            </a:r>
          </a:p>
          <a:p>
            <a:pPr lvl="0"/>
            <a:r>
              <a:rPr lang="ru-RU" sz="2400" dirty="0">
                <a:solidFill>
                  <a:srgbClr val="002060"/>
                </a:solidFill>
                <a:latin typeface="Times New Roman" pitchFamily="18" charset="0"/>
                <a:cs typeface="Times New Roman" pitchFamily="18" charset="0"/>
              </a:rPr>
              <a:t> Какое уравнение называется биквадратным?</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1" presetClass="entr" presetSubtype="0" fill="hold" nodeType="clickEffect">
                                  <p:stCondLst>
                                    <p:cond delay="0"/>
                                  </p:stCondLst>
                                  <p:childTnLst>
                                    <p:set>
                                      <p:cBhvr>
                                        <p:cTn id="14" dur="1000">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amond(in)">
                                      <p:cBhvr>
                                        <p:cTn id="19" dur="2000"/>
                                        <p:tgtEl>
                                          <p:spTgt spid="4">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4">
                                            <p:txEl>
                                              <p:pRg st="5" end="5"/>
                                            </p:txEl>
                                          </p:spTgt>
                                        </p:tgtEl>
                                        <p:attrNameLst>
                                          <p:attrName>style.visibility</p:attrName>
                                        </p:attrNameLst>
                                      </p:cBhvr>
                                      <p:to>
                                        <p:strVal val="visible"/>
                                      </p:to>
                                    </p:set>
                                    <p:animEffect transition="in" filter="circle(in)">
                                      <p:cBhvr>
                                        <p:cTn id="24" dur="2000"/>
                                        <p:tgtEl>
                                          <p:spTgt spid="4">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 calcmode="lin" valueType="num">
                                      <p:cBhvr additive="base">
                                        <p:cTn id="29"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1" presetClass="entr" presetSubtype="4"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wheel(4)">
                                      <p:cBhvr>
                                        <p:cTn id="35" dur="2000"/>
                                        <p:tgtEl>
                                          <p:spTgt spid="4">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3" presetClass="entr" presetSubtype="16" fill="hold" nodeType="clickEffect">
                                  <p:stCondLst>
                                    <p:cond delay="0"/>
                                  </p:stCondLst>
                                  <p:childTnLst>
                                    <p:set>
                                      <p:cBhvr>
                                        <p:cTn id="39" dur="1" fill="hold">
                                          <p:stCondLst>
                                            <p:cond delay="0"/>
                                          </p:stCondLst>
                                        </p:cTn>
                                        <p:tgtEl>
                                          <p:spTgt spid="4">
                                            <p:txEl>
                                              <p:pRg st="8" end="8"/>
                                            </p:txEl>
                                          </p:spTgt>
                                        </p:tgtEl>
                                        <p:attrNameLst>
                                          <p:attrName>style.visibility</p:attrName>
                                        </p:attrNameLst>
                                      </p:cBhvr>
                                      <p:to>
                                        <p:strVal val="visible"/>
                                      </p:to>
                                    </p:set>
                                    <p:animEffect transition="in" filter="plus(in)">
                                      <p:cBhvr>
                                        <p:cTn id="40" dur="2000"/>
                                        <p:tgtEl>
                                          <p:spTgt spid="4">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 fill="hold">
                                          <p:stCondLst>
                                            <p:cond delay="0"/>
                                          </p:stCondLst>
                                        </p:cTn>
                                        <p:tgtEl>
                                          <p:spTgt spid="4">
                                            <p:txEl>
                                              <p:pRg st="9" end="9"/>
                                            </p:txEl>
                                          </p:spTgt>
                                        </p:tgtEl>
                                        <p:attrNameLst>
                                          <p:attrName>style.visibility</p:attrName>
                                        </p:attrNameLst>
                                      </p:cBhvr>
                                      <p:to>
                                        <p:strVal val="visible"/>
                                      </p:to>
                                    </p:set>
                                    <p:animEffect transition="in" filter="checkerboard(across)">
                                      <p:cBhvr>
                                        <p:cTn id="45" dur="500"/>
                                        <p:tgtEl>
                                          <p:spTgt spid="4">
                                            <p:txEl>
                                              <p:pRg st="9" end="9"/>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4">
                                            <p:txEl>
                                              <p:pRg st="10" end="10"/>
                                            </p:txEl>
                                          </p:spTgt>
                                        </p:tgtEl>
                                        <p:attrNameLst>
                                          <p:attrName>style.visibility</p:attrName>
                                        </p:attrNameLst>
                                      </p:cBhvr>
                                      <p:to>
                                        <p:strVal val="visible"/>
                                      </p:to>
                                    </p:set>
                                    <p:animEffect transition="in" filter="checkerboard(across)">
                                      <p:cBhvr>
                                        <p:cTn id="50" dur="500"/>
                                        <p:tgtEl>
                                          <p:spTgt spid="4">
                                            <p:txEl>
                                              <p:pRg st="10" end="1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3" presetClass="entr" presetSubtype="16" fill="hold"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animEffect transition="in" filter="plus(in)">
                                      <p:cBhvr>
                                        <p:cTn id="55"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Documents and Settings\Дулат Кадырминович\Рабочий стол\БАХ 2\Фоновые рисунки\5б.jpg"/>
          <p:cNvPicPr>
            <a:picLocks noChangeAspect="1" noChangeArrowheads="1"/>
          </p:cNvPicPr>
          <p:nvPr/>
        </p:nvPicPr>
        <p:blipFill>
          <a:blip r:embed="rId2">
            <a:duotone>
              <a:prstClr val="black"/>
              <a:schemeClr val="accent1">
                <a:tint val="45000"/>
                <a:satMod val="400000"/>
              </a:schemeClr>
            </a:duotone>
            <a:lum bright="-29000" contrast="67000"/>
          </a:blip>
          <a:srcRect/>
          <a:stretch>
            <a:fillRect/>
          </a:stretch>
        </p:blipFill>
        <p:spPr bwMode="auto">
          <a:xfrm>
            <a:off x="0" y="0"/>
            <a:ext cx="9144000" cy="6858000"/>
          </a:xfrm>
          <a:prstGeom prst="rect">
            <a:avLst/>
          </a:prstGeom>
          <a:noFill/>
        </p:spPr>
      </p:pic>
      <p:sp>
        <p:nvSpPr>
          <p:cNvPr id="17412" name="WordArt 4" descr="Белый мрамор"/>
          <p:cNvSpPr>
            <a:spLocks noChangeArrowheads="1" noChangeShapeType="1" noTextEdit="1"/>
          </p:cNvSpPr>
          <p:nvPr/>
        </p:nvSpPr>
        <p:spPr bwMode="auto">
          <a:xfrm>
            <a:off x="2000232" y="214289"/>
            <a:ext cx="6786609" cy="785819"/>
          </a:xfrm>
          <a:prstGeom prst="rect">
            <a:avLst/>
          </a:prstGeom>
          <a:blipFill>
            <a:blip r:embed="rId3"/>
            <a:tile tx="0" ty="0" sx="100000" sy="100000" flip="none" algn="tl"/>
          </a:blipFill>
        </p:spPr>
        <p:txBody>
          <a:bodyPr wrap="none" fromWordArt="1">
            <a:prstTxWarp prst="textPlain">
              <a:avLst>
                <a:gd name="adj" fmla="val 49190"/>
              </a:avLst>
            </a:prstTxWarp>
            <a:scene3d>
              <a:camera prst="legacyObliqueRight"/>
              <a:lightRig rig="legacyHarsh3" dir="t"/>
            </a:scene3d>
            <a:sp3d extrusionH="100000" prstMaterial="legacyMatte">
              <a:extrusionClr>
                <a:srgbClr val="663300"/>
              </a:extrusionClr>
            </a:sp3d>
          </a:bodyPr>
          <a:lstStyle/>
          <a:p>
            <a:pPr algn="ctr" rtl="0"/>
            <a:r>
              <a:rPr lang="ru-RU" sz="3600" kern="10" spc="0" dirty="0" smtClean="0">
                <a:ln w="9525">
                  <a:round/>
                  <a:headEnd/>
                  <a:tailEnd/>
                </a:ln>
                <a:blipFill dpi="0" rotWithShape="0">
                  <a:blip r:embed="rId4"/>
                  <a:srcRect/>
                  <a:tile tx="0" ty="0" sx="100000" sy="100000" flip="none" algn="tl"/>
                </a:blipFill>
                <a:effectLst/>
                <a:latin typeface="Arial Black"/>
              </a:rPr>
              <a:t>"ДОЛИНА КОРНЕЙ"</a:t>
            </a:r>
            <a:endParaRPr lang="ru-RU" sz="3600" kern="10" spc="0" dirty="0">
              <a:ln w="9525">
                <a:round/>
                <a:headEnd/>
                <a:tailEnd/>
              </a:ln>
              <a:blipFill dpi="0" rotWithShape="0">
                <a:blip r:embed="rId4"/>
                <a:srcRect/>
                <a:tile tx="0" ty="0" sx="100000" sy="100000" flip="none" algn="tl"/>
              </a:blipFill>
              <a:effectLst/>
              <a:latin typeface="Arial Black"/>
            </a:endParaRPr>
          </a:p>
        </p:txBody>
      </p:sp>
      <p:sp>
        <p:nvSpPr>
          <p:cNvPr id="5" name="TextBox 4"/>
          <p:cNvSpPr txBox="1"/>
          <p:nvPr/>
        </p:nvSpPr>
        <p:spPr>
          <a:xfrm>
            <a:off x="357159" y="1214422"/>
            <a:ext cx="8286807" cy="5539978"/>
          </a:xfrm>
          <a:prstGeom prst="rect">
            <a:avLst/>
          </a:prstGeom>
          <a:noFill/>
        </p:spPr>
        <p:txBody>
          <a:bodyPr wrap="square" rtlCol="0">
            <a:spAutoFit/>
          </a:bodyPr>
          <a:lstStyle/>
          <a:p>
            <a:r>
              <a:rPr lang="ru-RU" sz="2400" dirty="0">
                <a:solidFill>
                  <a:srgbClr val="002060"/>
                </a:solidFill>
                <a:latin typeface="Times New Roman" pitchFamily="18" charset="0"/>
                <a:cs typeface="Times New Roman" pitchFamily="18" charset="0"/>
              </a:rPr>
              <a:t>Группа, приобретавшая  билет 1 класса проедет «долину корней» на автомобиле, 2 класса – на мотоциклах, 3 класса – на велосипедах. Чтобы проехать  этот маршрут удачно, каждая группа должна выполнить определенное задание. Задание для каждой группы  написано на обратной стороне приобретенных билетов. Задание на обратной стороне билета 1 класса – задание на «5», 2 класса – задание на «4», 3 класса – задание на «3». Группы, выполнившие  задание, получает соответствующие баллы. Группы, выполнившие задание с ошибками или неточно, отнимается 1 балл, 2 балла и т.д., а если группа не справилась с заданиями, не присуждаются баллы.  Группа, набравшая наибольший балл, имеет право первым приобрести билет 1, 2 или 3 класса по желанию  для прохождения следующего маршрута. </a:t>
            </a:r>
          </a:p>
          <a:p>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Documents and Settings\Дулат Кадырминович\Рабочий стол\БАХ 2\Фоновые рисунки\5б.jpg"/>
          <p:cNvPicPr>
            <a:picLocks noChangeAspect="1" noChangeArrowheads="1"/>
          </p:cNvPicPr>
          <p:nvPr/>
        </p:nvPicPr>
        <p:blipFill>
          <a:blip r:embed="rId2">
            <a:duotone>
              <a:prstClr val="black"/>
              <a:schemeClr val="accent1">
                <a:tint val="45000"/>
                <a:satMod val="400000"/>
              </a:schemeClr>
            </a:duotone>
            <a:lum bright="-32000" contrast="68000"/>
          </a:blip>
          <a:srcRect/>
          <a:stretch>
            <a:fillRect/>
          </a:stretch>
        </p:blipFill>
        <p:spPr bwMode="auto">
          <a:xfrm>
            <a:off x="0" y="0"/>
            <a:ext cx="9144000" cy="6858000"/>
          </a:xfrm>
          <a:prstGeom prst="rect">
            <a:avLst/>
          </a:prstGeom>
          <a:noFill/>
        </p:spPr>
      </p:pic>
      <p:pic>
        <p:nvPicPr>
          <p:cNvPr id="4" name="Рисунок 3" descr="C:\Documents and Settings\Дулат Кадырминович\Мои документы\Изображение.jpg"/>
          <p:cNvPicPr/>
          <p:nvPr/>
        </p:nvPicPr>
        <p:blipFill>
          <a:blip r:embed="rId3" cstate="print"/>
          <a:srcRect/>
          <a:stretch>
            <a:fillRect/>
          </a:stretch>
        </p:blipFill>
        <p:spPr bwMode="auto">
          <a:xfrm>
            <a:off x="428596" y="1428736"/>
            <a:ext cx="2143140" cy="1643073"/>
          </a:xfrm>
          <a:prstGeom prst="rect">
            <a:avLst/>
          </a:prstGeom>
          <a:noFill/>
          <a:ln w="9525">
            <a:noFill/>
            <a:miter lim="800000"/>
            <a:headEnd/>
            <a:tailEnd/>
          </a:ln>
        </p:spPr>
      </p:pic>
      <p:pic>
        <p:nvPicPr>
          <p:cNvPr id="5" name="Рисунок 4" descr="C:\Documents and Settings\Дулат Кадырминович\Мои документы\Мои рисунки\Изображение\Изображение 001.jpg"/>
          <p:cNvPicPr/>
          <p:nvPr/>
        </p:nvPicPr>
        <p:blipFill>
          <a:blip r:embed="rId4" cstate="print"/>
          <a:srcRect/>
          <a:stretch>
            <a:fillRect/>
          </a:stretch>
        </p:blipFill>
        <p:spPr bwMode="auto">
          <a:xfrm>
            <a:off x="3214678" y="1357299"/>
            <a:ext cx="2071702" cy="1714512"/>
          </a:xfrm>
          <a:prstGeom prst="rect">
            <a:avLst/>
          </a:prstGeom>
          <a:noFill/>
          <a:ln w="9525">
            <a:noFill/>
            <a:miter lim="800000"/>
            <a:headEnd/>
            <a:tailEnd/>
          </a:ln>
        </p:spPr>
      </p:pic>
      <p:pic>
        <p:nvPicPr>
          <p:cNvPr id="6" name="Рисунок 5" descr="C:\Documents and Settings\Дулат Кадырминович\Мои документы\Мои рисунки\Изображение\Изображение 002.jpg"/>
          <p:cNvPicPr/>
          <p:nvPr/>
        </p:nvPicPr>
        <p:blipFill>
          <a:blip r:embed="rId5" cstate="print"/>
          <a:srcRect/>
          <a:stretch>
            <a:fillRect/>
          </a:stretch>
        </p:blipFill>
        <p:spPr bwMode="auto">
          <a:xfrm>
            <a:off x="6000760" y="1357298"/>
            <a:ext cx="2714644" cy="1714512"/>
          </a:xfrm>
          <a:prstGeom prst="rect">
            <a:avLst/>
          </a:prstGeom>
          <a:noFill/>
          <a:ln w="9525">
            <a:noFill/>
            <a:miter lim="800000"/>
            <a:headEnd/>
            <a:tailEnd/>
          </a:ln>
        </p:spPr>
      </p:pic>
      <p:sp>
        <p:nvSpPr>
          <p:cNvPr id="8" name="TextBox 7"/>
          <p:cNvSpPr txBox="1"/>
          <p:nvPr/>
        </p:nvSpPr>
        <p:spPr>
          <a:xfrm>
            <a:off x="500034" y="3357562"/>
            <a:ext cx="2643206" cy="2215991"/>
          </a:xfrm>
          <a:prstGeom prst="rect">
            <a:avLst/>
          </a:prstGeom>
          <a:noFill/>
        </p:spPr>
        <p:txBody>
          <a:bodyPr wrap="square" rtlCol="0">
            <a:spAutoFit/>
          </a:bodyPr>
          <a:lstStyle/>
          <a:p>
            <a:r>
              <a:rPr lang="ru-RU" sz="2400" b="1" u="sng" dirty="0">
                <a:solidFill>
                  <a:srgbClr val="002060"/>
                </a:solidFill>
              </a:rPr>
              <a:t>Задание на «3»:</a:t>
            </a:r>
            <a:endParaRPr lang="ru-RU" sz="2400" dirty="0">
              <a:solidFill>
                <a:srgbClr val="002060"/>
              </a:solidFill>
            </a:endParaRPr>
          </a:p>
          <a:p>
            <a:r>
              <a:rPr lang="ru-RU" sz="2400" dirty="0">
                <a:solidFill>
                  <a:srgbClr val="002060"/>
                </a:solidFill>
              </a:rPr>
              <a:t>Сколько корней имеет квадратное уравнение </a:t>
            </a:r>
            <a:endParaRPr lang="ru-RU" sz="2400" dirty="0" smtClean="0">
              <a:solidFill>
                <a:srgbClr val="002060"/>
              </a:solidFill>
            </a:endParaRPr>
          </a:p>
          <a:p>
            <a:r>
              <a:rPr lang="ru-RU" sz="2400" dirty="0" smtClean="0">
                <a:solidFill>
                  <a:srgbClr val="002060"/>
                </a:solidFill>
              </a:rPr>
              <a:t>х</a:t>
            </a:r>
            <a:r>
              <a:rPr lang="ru-RU" sz="2400" baseline="30000" dirty="0" smtClean="0">
                <a:solidFill>
                  <a:srgbClr val="002060"/>
                </a:solidFill>
              </a:rPr>
              <a:t>2</a:t>
            </a:r>
            <a:r>
              <a:rPr lang="ru-RU" sz="2400" dirty="0" smtClean="0">
                <a:solidFill>
                  <a:srgbClr val="002060"/>
                </a:solidFill>
              </a:rPr>
              <a:t>-5х+8=0</a:t>
            </a:r>
            <a:r>
              <a:rPr lang="ru-RU" sz="2400" dirty="0">
                <a:solidFill>
                  <a:srgbClr val="002060"/>
                </a:solidFill>
              </a:rPr>
              <a:t>?</a:t>
            </a:r>
          </a:p>
          <a:p>
            <a:endParaRPr lang="ru-RU" dirty="0"/>
          </a:p>
        </p:txBody>
      </p:sp>
      <p:sp>
        <p:nvSpPr>
          <p:cNvPr id="9" name="TextBox 8"/>
          <p:cNvSpPr txBox="1"/>
          <p:nvPr/>
        </p:nvSpPr>
        <p:spPr>
          <a:xfrm>
            <a:off x="3286116" y="3357562"/>
            <a:ext cx="2714644" cy="2215991"/>
          </a:xfrm>
          <a:prstGeom prst="rect">
            <a:avLst/>
          </a:prstGeom>
          <a:noFill/>
        </p:spPr>
        <p:txBody>
          <a:bodyPr wrap="square" rtlCol="0">
            <a:spAutoFit/>
          </a:bodyPr>
          <a:lstStyle/>
          <a:p>
            <a:r>
              <a:rPr lang="ru-RU" sz="2400" b="1" u="sng" dirty="0">
                <a:solidFill>
                  <a:srgbClr val="002060"/>
                </a:solidFill>
                <a:latin typeface="Times New Roman" pitchFamily="18" charset="0"/>
                <a:cs typeface="Times New Roman" pitchFamily="18" charset="0"/>
              </a:rPr>
              <a:t>Задание на «4»:</a:t>
            </a:r>
            <a:endParaRPr lang="ru-RU" sz="2400" dirty="0">
              <a:solidFill>
                <a:srgbClr val="002060"/>
              </a:solidFill>
              <a:latin typeface="Times New Roman" pitchFamily="18" charset="0"/>
              <a:cs typeface="Times New Roman" pitchFamily="18" charset="0"/>
            </a:endParaRPr>
          </a:p>
          <a:p>
            <a:r>
              <a:rPr lang="ru-RU" sz="2400" dirty="0">
                <a:solidFill>
                  <a:srgbClr val="002060"/>
                </a:solidFill>
                <a:latin typeface="Times New Roman" pitchFamily="18" charset="0"/>
                <a:cs typeface="Times New Roman" pitchFamily="18" charset="0"/>
              </a:rPr>
              <a:t>Сколько корней имеет квадратное уравнение </a:t>
            </a:r>
            <a:endParaRPr lang="ru-RU" sz="2400" dirty="0" smtClean="0">
              <a:solidFill>
                <a:srgbClr val="002060"/>
              </a:solidFill>
              <a:latin typeface="Times New Roman" pitchFamily="18" charset="0"/>
              <a:cs typeface="Times New Roman" pitchFamily="18" charset="0"/>
            </a:endParaRPr>
          </a:p>
          <a:p>
            <a:r>
              <a:rPr lang="ru-RU" sz="2400" dirty="0" smtClean="0">
                <a:solidFill>
                  <a:srgbClr val="002060"/>
                </a:solidFill>
                <a:latin typeface="Times New Roman" pitchFamily="18" charset="0"/>
                <a:cs typeface="Times New Roman" pitchFamily="18" charset="0"/>
              </a:rPr>
              <a:t>3х</a:t>
            </a:r>
            <a:r>
              <a:rPr lang="ru-RU" sz="2400" baseline="30000" dirty="0" smtClean="0">
                <a:solidFill>
                  <a:srgbClr val="002060"/>
                </a:solidFill>
                <a:latin typeface="Times New Roman" pitchFamily="18" charset="0"/>
                <a:cs typeface="Times New Roman" pitchFamily="18" charset="0"/>
              </a:rPr>
              <a:t>2</a:t>
            </a:r>
            <a:r>
              <a:rPr lang="ru-RU" sz="2400" dirty="0" smtClean="0">
                <a:solidFill>
                  <a:srgbClr val="002060"/>
                </a:solidFill>
                <a:latin typeface="Times New Roman" pitchFamily="18" charset="0"/>
                <a:cs typeface="Times New Roman" pitchFamily="18" charset="0"/>
              </a:rPr>
              <a:t>-х-2=0</a:t>
            </a:r>
            <a:r>
              <a:rPr lang="ru-RU" sz="2400" dirty="0">
                <a:solidFill>
                  <a:srgbClr val="002060"/>
                </a:solidFill>
                <a:latin typeface="Times New Roman" pitchFamily="18" charset="0"/>
                <a:cs typeface="Times New Roman" pitchFamily="18" charset="0"/>
              </a:rPr>
              <a:t>?</a:t>
            </a:r>
          </a:p>
          <a:p>
            <a:endParaRPr lang="ru-RU" dirty="0"/>
          </a:p>
        </p:txBody>
      </p:sp>
      <p:sp>
        <p:nvSpPr>
          <p:cNvPr id="10" name="TextBox 9"/>
          <p:cNvSpPr txBox="1"/>
          <p:nvPr/>
        </p:nvSpPr>
        <p:spPr>
          <a:xfrm>
            <a:off x="6072198" y="3429000"/>
            <a:ext cx="2786083" cy="2215991"/>
          </a:xfrm>
          <a:prstGeom prst="rect">
            <a:avLst/>
          </a:prstGeom>
          <a:noFill/>
        </p:spPr>
        <p:txBody>
          <a:bodyPr wrap="square" rtlCol="0">
            <a:spAutoFit/>
          </a:bodyPr>
          <a:lstStyle/>
          <a:p>
            <a:r>
              <a:rPr lang="ru-RU" sz="2400" b="1" u="sng" dirty="0">
                <a:solidFill>
                  <a:srgbClr val="002060"/>
                </a:solidFill>
                <a:latin typeface="Times New Roman" pitchFamily="18" charset="0"/>
                <a:cs typeface="Times New Roman" pitchFamily="18" charset="0"/>
              </a:rPr>
              <a:t>Задание на «5»:</a:t>
            </a:r>
            <a:endParaRPr lang="ru-RU" sz="2400" dirty="0">
              <a:solidFill>
                <a:srgbClr val="002060"/>
              </a:solidFill>
              <a:latin typeface="Times New Roman" pitchFamily="18" charset="0"/>
              <a:cs typeface="Times New Roman" pitchFamily="18" charset="0"/>
            </a:endParaRPr>
          </a:p>
          <a:p>
            <a:r>
              <a:rPr lang="ru-RU" sz="2400" dirty="0">
                <a:solidFill>
                  <a:srgbClr val="002060"/>
                </a:solidFill>
                <a:latin typeface="Times New Roman" pitchFamily="18" charset="0"/>
                <a:cs typeface="Times New Roman" pitchFamily="18" charset="0"/>
              </a:rPr>
              <a:t>Сколько корней имеет квадратное </a:t>
            </a:r>
            <a:r>
              <a:rPr lang="ru-RU" sz="2400" dirty="0" smtClean="0">
                <a:solidFill>
                  <a:srgbClr val="002060"/>
                </a:solidFill>
                <a:latin typeface="Times New Roman" pitchFamily="18" charset="0"/>
                <a:cs typeface="Times New Roman" pitchFamily="18" charset="0"/>
              </a:rPr>
              <a:t>уравнение</a:t>
            </a:r>
          </a:p>
          <a:p>
            <a:r>
              <a:rPr lang="ru-RU" sz="2400" dirty="0" smtClean="0">
                <a:solidFill>
                  <a:srgbClr val="002060"/>
                </a:solidFill>
                <a:latin typeface="Times New Roman" pitchFamily="18" charset="0"/>
                <a:cs typeface="Times New Roman" pitchFamily="18" charset="0"/>
              </a:rPr>
              <a:t> </a:t>
            </a:r>
            <a:r>
              <a:rPr lang="ru-RU" sz="2400" dirty="0">
                <a:solidFill>
                  <a:srgbClr val="002060"/>
                </a:solidFill>
                <a:latin typeface="Times New Roman" pitchFamily="18" charset="0"/>
                <a:cs typeface="Times New Roman" pitchFamily="18" charset="0"/>
              </a:rPr>
              <a:t>(х-5)</a:t>
            </a:r>
            <a:r>
              <a:rPr lang="ru-RU" sz="2400" baseline="30000" dirty="0">
                <a:solidFill>
                  <a:srgbClr val="002060"/>
                </a:solidFill>
                <a:latin typeface="Times New Roman" pitchFamily="18" charset="0"/>
                <a:cs typeface="Times New Roman" pitchFamily="18" charset="0"/>
              </a:rPr>
              <a:t>2</a:t>
            </a:r>
            <a:r>
              <a:rPr lang="ru-RU" sz="2400" dirty="0">
                <a:solidFill>
                  <a:srgbClr val="002060"/>
                </a:solidFill>
                <a:latin typeface="Times New Roman" pitchFamily="18" charset="0"/>
                <a:cs typeface="Times New Roman" pitchFamily="18" charset="0"/>
              </a:rPr>
              <a:t>=3х</a:t>
            </a:r>
            <a:r>
              <a:rPr lang="ru-RU" sz="2400" baseline="30000" dirty="0">
                <a:solidFill>
                  <a:srgbClr val="002060"/>
                </a:solidFill>
                <a:latin typeface="Times New Roman" pitchFamily="18" charset="0"/>
                <a:cs typeface="Times New Roman" pitchFamily="18" charset="0"/>
              </a:rPr>
              <a:t>2</a:t>
            </a:r>
            <a:r>
              <a:rPr lang="ru-RU" sz="2400" dirty="0">
                <a:solidFill>
                  <a:srgbClr val="002060"/>
                </a:solidFill>
                <a:latin typeface="Times New Roman" pitchFamily="18" charset="0"/>
                <a:cs typeface="Times New Roman" pitchFamily="18" charset="0"/>
              </a:rPr>
              <a:t>-х+14?</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
                                        <p:tgtEl>
                                          <p:spTgt spid="4"/>
                                        </p:tgtEl>
                                      </p:cBhvr>
                                    </p:animEffect>
                                  </p:childTnLst>
                                </p:cTn>
                              </p:par>
                              <p:par>
                                <p:cTn id="8" presetID="1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plus(in)">
                                      <p:cBhvr>
                                        <p:cTn id="10" dur="500"/>
                                        <p:tgtEl>
                                          <p:spTgt spid="5"/>
                                        </p:tgtEl>
                                      </p:cBhvr>
                                    </p:animEffect>
                                  </p:childTnLst>
                                </p:cTn>
                              </p:par>
                              <p:par>
                                <p:cTn id="11" presetID="8"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plus(in)">
                                      <p:cBhvr>
                                        <p:cTn id="18" dur="500"/>
                                        <p:tgtEl>
                                          <p:spTgt spid="8"/>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ircle(in)">
                                      <p:cBhvr>
                                        <p:cTn id="21" dur="500"/>
                                        <p:tgtEl>
                                          <p:spTgt spid="9"/>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amond(i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Documents and Settings\Дулат Кадырминович\Рабочий стол\БАХ 2\Фоновые рисунки\5б.jpg"/>
          <p:cNvPicPr>
            <a:picLocks noChangeAspect="1" noChangeArrowheads="1"/>
          </p:cNvPicPr>
          <p:nvPr/>
        </p:nvPicPr>
        <p:blipFill>
          <a:blip r:embed="rId2">
            <a:duotone>
              <a:prstClr val="black"/>
              <a:schemeClr val="accent1">
                <a:tint val="45000"/>
                <a:satMod val="400000"/>
              </a:schemeClr>
            </a:duotone>
            <a:lum bright="-23000" contrast="39000"/>
          </a:blip>
          <a:srcRect/>
          <a:stretch>
            <a:fillRect/>
          </a:stretch>
        </p:blipFill>
        <p:spPr bwMode="auto">
          <a:xfrm>
            <a:off x="0" y="0"/>
            <a:ext cx="9144000" cy="6858000"/>
          </a:xfrm>
          <a:prstGeom prst="rect">
            <a:avLst/>
          </a:prstGeom>
          <a:noFill/>
        </p:spPr>
      </p:pic>
      <p:sp>
        <p:nvSpPr>
          <p:cNvPr id="19459" name="WordArt 3"/>
          <p:cNvSpPr>
            <a:spLocks noChangeArrowheads="1" noChangeShapeType="1" noTextEdit="1"/>
          </p:cNvSpPr>
          <p:nvPr/>
        </p:nvSpPr>
        <p:spPr bwMode="auto">
          <a:xfrm>
            <a:off x="1857356" y="714356"/>
            <a:ext cx="6929486" cy="785818"/>
          </a:xfrm>
          <a:prstGeom prst="rect">
            <a:avLst/>
          </a:prstGeom>
        </p:spPr>
        <p:txBody>
          <a:bodyPr wrap="none" fromWordArt="1">
            <a:prstTxWarp prst="textArchUp">
              <a:avLst>
                <a:gd name="adj" fmla="val 10721181"/>
              </a:avLst>
            </a:prstTxWarp>
          </a:bodyPr>
          <a:lstStyle/>
          <a:p>
            <a:pPr algn="ctr" rtl="0"/>
            <a:r>
              <a:rPr lang="ru-RU" sz="3600" kern="10" spc="0" dirty="0" smtClean="0">
                <a:ln w="9525">
                  <a:solidFill>
                    <a:srgbClr val="000000"/>
                  </a:solidFill>
                  <a:round/>
                  <a:headEnd/>
                  <a:tailEnd/>
                </a:ln>
                <a:solidFill>
                  <a:srgbClr val="C00000"/>
                </a:solidFill>
                <a:effectLst/>
                <a:latin typeface="Arial Black"/>
              </a:rPr>
              <a:t>"ГОРА ВИЕТА"</a:t>
            </a:r>
            <a:endParaRPr lang="ru-RU" sz="3600" kern="10" spc="0" dirty="0">
              <a:ln w="9525">
                <a:solidFill>
                  <a:srgbClr val="000000"/>
                </a:solidFill>
                <a:round/>
                <a:headEnd/>
                <a:tailEnd/>
              </a:ln>
              <a:solidFill>
                <a:srgbClr val="C00000"/>
              </a:solidFill>
              <a:effectLst/>
              <a:latin typeface="Arial Black"/>
            </a:endParaRPr>
          </a:p>
        </p:txBody>
      </p:sp>
      <p:sp>
        <p:nvSpPr>
          <p:cNvPr id="4" name="TextBox 3"/>
          <p:cNvSpPr txBox="1"/>
          <p:nvPr/>
        </p:nvSpPr>
        <p:spPr>
          <a:xfrm>
            <a:off x="428596" y="1285860"/>
            <a:ext cx="8286808" cy="5632311"/>
          </a:xfrm>
          <a:prstGeom prst="rect">
            <a:avLst/>
          </a:prstGeom>
          <a:noFill/>
        </p:spPr>
        <p:txBody>
          <a:bodyPr wrap="square" rtlCol="0">
            <a:spAutoFit/>
          </a:bodyPr>
          <a:lstStyle/>
          <a:p>
            <a:r>
              <a:rPr lang="ru-RU" sz="2400" dirty="0">
                <a:solidFill>
                  <a:srgbClr val="002060"/>
                </a:solidFill>
                <a:latin typeface="Times New Roman" pitchFamily="18" charset="0"/>
                <a:cs typeface="Times New Roman" pitchFamily="18" charset="0"/>
              </a:rPr>
              <a:t>Группа, приобретавшая  билет 1 класса пролетит  «гору Виета» на ракете, 2 класса – на самолете, 3 класса – на воздушном  шаре.  Чтобы пролетит  этот маршрут удачно, каждая группа должна выполнить определенное задание. Задание для каждой группы  написано на обратной стороне приобретенных билетов. Задание на обратной стороне билета 1 класса – задание на «5», 2 класса – задание на «4», 3 класса – задание на «3». Группы, выполнившие  задание, получает соответствующие баллы. Группы, выполнившие задание с ошибками или неточно, отнимается 1 балл, 2 балла и т.д., а если группа не справилась с заданиями, не присуждаются баллы.  Группа, набравшая наибольший балл, имеет право первым приобрести билет 1, 2 или 3 класса по желанию  для прохождения следующего маршрута. </a:t>
            </a:r>
          </a:p>
          <a:p>
            <a:endParaRPr lang="ru-RU" sz="2400"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Documents and Settings\Дулат Кадырминович\Рабочий стол\БАХ 2\Фоновые рисунки\5б.jpg"/>
          <p:cNvPicPr>
            <a:picLocks noChangeAspect="1" noChangeArrowheads="1"/>
          </p:cNvPicPr>
          <p:nvPr/>
        </p:nvPicPr>
        <p:blipFill>
          <a:blip r:embed="rId3">
            <a:duotone>
              <a:prstClr val="black"/>
              <a:schemeClr val="accent1">
                <a:tint val="45000"/>
                <a:satMod val="400000"/>
              </a:schemeClr>
            </a:duotone>
            <a:lum bright="-22000" contrast="29000"/>
          </a:blip>
          <a:srcRect/>
          <a:stretch>
            <a:fillRect/>
          </a:stretch>
        </p:blipFill>
        <p:spPr bwMode="auto">
          <a:xfrm>
            <a:off x="0" y="0"/>
            <a:ext cx="9144000" cy="6858000"/>
          </a:xfrm>
          <a:prstGeom prst="rect">
            <a:avLst/>
          </a:prstGeom>
          <a:noFill/>
        </p:spPr>
      </p:pic>
      <p:pic>
        <p:nvPicPr>
          <p:cNvPr id="3" name="Рисунок 2" descr="C:\Documents and Settings\Дулат Кадырминович\Мои документы\Мои рисунки\Изображение\Изображение 003.jpg"/>
          <p:cNvPicPr/>
          <p:nvPr/>
        </p:nvPicPr>
        <p:blipFill>
          <a:blip r:embed="rId4" cstate="print"/>
          <a:srcRect/>
          <a:stretch>
            <a:fillRect/>
          </a:stretch>
        </p:blipFill>
        <p:spPr bwMode="auto">
          <a:xfrm>
            <a:off x="642910" y="1214422"/>
            <a:ext cx="2000264" cy="2000264"/>
          </a:xfrm>
          <a:prstGeom prst="rect">
            <a:avLst/>
          </a:prstGeom>
          <a:noFill/>
          <a:ln w="9525">
            <a:noFill/>
            <a:miter lim="800000"/>
            <a:headEnd/>
            <a:tailEnd/>
          </a:ln>
        </p:spPr>
      </p:pic>
      <p:pic>
        <p:nvPicPr>
          <p:cNvPr id="4" name="Рисунок 3" descr="C:\Documents and Settings\Дулат Кадырминович\Мои документы\Мои рисунки\Изображение\Изображение 004.jpg"/>
          <p:cNvPicPr/>
          <p:nvPr/>
        </p:nvPicPr>
        <p:blipFill>
          <a:blip r:embed="rId5" cstate="print"/>
          <a:srcRect/>
          <a:stretch>
            <a:fillRect/>
          </a:stretch>
        </p:blipFill>
        <p:spPr bwMode="auto">
          <a:xfrm>
            <a:off x="3357554" y="1142984"/>
            <a:ext cx="2214578" cy="2143141"/>
          </a:xfrm>
          <a:prstGeom prst="rect">
            <a:avLst/>
          </a:prstGeom>
          <a:noFill/>
          <a:ln w="9525">
            <a:noFill/>
            <a:miter lim="800000"/>
            <a:headEnd/>
            <a:tailEnd/>
          </a:ln>
        </p:spPr>
      </p:pic>
      <p:pic>
        <p:nvPicPr>
          <p:cNvPr id="5" name="Рисунок 4" descr="C:\Documents and Settings\Дулат Кадырминович\Мои документы\Мои рисунки\Изображение\Изображение 005.jpg"/>
          <p:cNvPicPr/>
          <p:nvPr/>
        </p:nvPicPr>
        <p:blipFill>
          <a:blip r:embed="rId6" cstate="print"/>
          <a:srcRect/>
          <a:stretch>
            <a:fillRect/>
          </a:stretch>
        </p:blipFill>
        <p:spPr bwMode="auto">
          <a:xfrm>
            <a:off x="6215074" y="1214422"/>
            <a:ext cx="2286016" cy="2071702"/>
          </a:xfrm>
          <a:prstGeom prst="rect">
            <a:avLst/>
          </a:prstGeom>
          <a:noFill/>
          <a:ln w="9525">
            <a:noFill/>
            <a:miter lim="800000"/>
            <a:headEnd/>
            <a:tailEnd/>
          </a:ln>
        </p:spPr>
      </p:pic>
      <p:sp>
        <p:nvSpPr>
          <p:cNvPr id="6" name="TextBox 5"/>
          <p:cNvSpPr txBox="1"/>
          <p:nvPr/>
        </p:nvSpPr>
        <p:spPr>
          <a:xfrm>
            <a:off x="428596" y="3643314"/>
            <a:ext cx="2500331" cy="2954655"/>
          </a:xfrm>
          <a:prstGeom prst="rect">
            <a:avLst/>
          </a:prstGeom>
          <a:noFill/>
        </p:spPr>
        <p:txBody>
          <a:bodyPr wrap="square" rtlCol="0">
            <a:spAutoFit/>
          </a:bodyPr>
          <a:lstStyle/>
          <a:p>
            <a:r>
              <a:rPr lang="ru-RU" sz="2400" b="1" u="sng" dirty="0">
                <a:solidFill>
                  <a:srgbClr val="002060"/>
                </a:solidFill>
                <a:latin typeface="Times New Roman" pitchFamily="18" charset="0"/>
                <a:cs typeface="Times New Roman" pitchFamily="18" charset="0"/>
              </a:rPr>
              <a:t>Задание на «3»:</a:t>
            </a:r>
            <a:endParaRPr lang="ru-RU" sz="2400" dirty="0">
              <a:solidFill>
                <a:srgbClr val="002060"/>
              </a:solidFill>
              <a:latin typeface="Times New Roman" pitchFamily="18" charset="0"/>
              <a:cs typeface="Times New Roman" pitchFamily="18" charset="0"/>
            </a:endParaRPr>
          </a:p>
          <a:p>
            <a:r>
              <a:rPr lang="ru-RU" sz="2400" dirty="0">
                <a:solidFill>
                  <a:srgbClr val="002060"/>
                </a:solidFill>
                <a:latin typeface="Times New Roman" pitchFamily="18" charset="0"/>
                <a:cs typeface="Times New Roman" pitchFamily="18" charset="0"/>
              </a:rPr>
              <a:t>Составить приведенное квадратное уравнение, если 11 и -2 являются его корнями.</a:t>
            </a:r>
          </a:p>
          <a:p>
            <a:endParaRPr lang="ru-RU" dirty="0"/>
          </a:p>
        </p:txBody>
      </p:sp>
      <p:sp>
        <p:nvSpPr>
          <p:cNvPr id="7" name="TextBox 6"/>
          <p:cNvSpPr txBox="1"/>
          <p:nvPr/>
        </p:nvSpPr>
        <p:spPr>
          <a:xfrm>
            <a:off x="3286116" y="3714752"/>
            <a:ext cx="2643206" cy="2954655"/>
          </a:xfrm>
          <a:prstGeom prst="rect">
            <a:avLst/>
          </a:prstGeom>
          <a:noFill/>
        </p:spPr>
        <p:txBody>
          <a:bodyPr wrap="square" rtlCol="0">
            <a:spAutoFit/>
          </a:bodyPr>
          <a:lstStyle/>
          <a:p>
            <a:r>
              <a:rPr lang="ru-RU" sz="2400" b="1" u="sng" dirty="0">
                <a:solidFill>
                  <a:srgbClr val="002060"/>
                </a:solidFill>
                <a:latin typeface="Times New Roman" pitchFamily="18" charset="0"/>
                <a:cs typeface="Times New Roman" pitchFamily="18" charset="0"/>
              </a:rPr>
              <a:t>Задание на «4»:</a:t>
            </a:r>
            <a:endParaRPr lang="ru-RU" sz="2400" dirty="0">
              <a:solidFill>
                <a:srgbClr val="002060"/>
              </a:solidFill>
              <a:latin typeface="Times New Roman" pitchFamily="18" charset="0"/>
              <a:cs typeface="Times New Roman" pitchFamily="18" charset="0"/>
            </a:endParaRPr>
          </a:p>
          <a:p>
            <a:r>
              <a:rPr lang="ru-RU" sz="2400" dirty="0">
                <a:solidFill>
                  <a:srgbClr val="002060"/>
                </a:solidFill>
                <a:latin typeface="Times New Roman" pitchFamily="18" charset="0"/>
                <a:cs typeface="Times New Roman" pitchFamily="18" charset="0"/>
              </a:rPr>
              <a:t>Составить приведенное квадратное уравнение, если </a:t>
            </a:r>
            <a:r>
              <a:rPr lang="ru-RU" sz="2400" dirty="0" smtClean="0"/>
              <a:t> </a:t>
            </a:r>
            <a:r>
              <a:rPr lang="ru-RU" sz="2400" dirty="0" smtClean="0">
                <a:solidFill>
                  <a:srgbClr val="002060"/>
                </a:solidFill>
                <a:latin typeface="Times New Roman" pitchFamily="18" charset="0"/>
                <a:cs typeface="Times New Roman" pitchFamily="18" charset="0"/>
              </a:rPr>
              <a:t> </a:t>
            </a:r>
            <a:r>
              <a:rPr lang="ru-RU" sz="2400" dirty="0">
                <a:solidFill>
                  <a:srgbClr val="002060"/>
                </a:solidFill>
                <a:latin typeface="Times New Roman" pitchFamily="18" charset="0"/>
                <a:cs typeface="Times New Roman" pitchFamily="18" charset="0"/>
              </a:rPr>
              <a:t>и  </a:t>
            </a:r>
            <a:r>
              <a:rPr lang="ru-RU" sz="2400" dirty="0" smtClean="0">
                <a:solidFill>
                  <a:srgbClr val="002060"/>
                </a:solidFill>
                <a:latin typeface="Times New Roman" pitchFamily="18" charset="0"/>
                <a:cs typeface="Times New Roman" pitchFamily="18" charset="0"/>
              </a:rPr>
              <a:t>    являются </a:t>
            </a:r>
            <a:r>
              <a:rPr lang="ru-RU" sz="2400" dirty="0">
                <a:solidFill>
                  <a:srgbClr val="002060"/>
                </a:solidFill>
                <a:latin typeface="Times New Roman" pitchFamily="18" charset="0"/>
                <a:cs typeface="Times New Roman" pitchFamily="18" charset="0"/>
              </a:rPr>
              <a:t>его корнями.</a:t>
            </a:r>
          </a:p>
          <a:p>
            <a:endParaRPr lang="ru-RU" dirty="0"/>
          </a:p>
        </p:txBody>
      </p:sp>
      <p:graphicFrame>
        <p:nvGraphicFramePr>
          <p:cNvPr id="9" name="Объект 8"/>
          <p:cNvGraphicFramePr>
            <a:graphicFrameLocks noChangeAspect="1"/>
          </p:cNvGraphicFramePr>
          <p:nvPr/>
        </p:nvGraphicFramePr>
        <p:xfrm>
          <a:off x="5500694" y="5214950"/>
          <a:ext cx="428628" cy="428628"/>
        </p:xfrm>
        <a:graphic>
          <a:graphicData uri="http://schemas.openxmlformats.org/presentationml/2006/ole">
            <p:oleObj spid="_x0000_s20484" name="Формула" r:id="rId7" imgW="228600" imgH="228600" progId="Equation.3">
              <p:embed/>
            </p:oleObj>
          </a:graphicData>
        </a:graphic>
      </p:graphicFrame>
      <p:graphicFrame>
        <p:nvGraphicFramePr>
          <p:cNvPr id="10" name="Объект 9"/>
          <p:cNvGraphicFramePr>
            <a:graphicFrameLocks noChangeAspect="1"/>
          </p:cNvGraphicFramePr>
          <p:nvPr/>
        </p:nvGraphicFramePr>
        <p:xfrm>
          <a:off x="3611563" y="5500703"/>
          <a:ext cx="284162" cy="442898"/>
        </p:xfrm>
        <a:graphic>
          <a:graphicData uri="http://schemas.openxmlformats.org/presentationml/2006/ole">
            <p:oleObj spid="_x0000_s20485" name="Формула" r:id="rId8" imgW="228600" imgH="228600" progId="Equation.3">
              <p:embed/>
            </p:oleObj>
          </a:graphicData>
        </a:graphic>
      </p:graphicFrame>
      <p:sp>
        <p:nvSpPr>
          <p:cNvPr id="11" name="TextBox 10"/>
          <p:cNvSpPr txBox="1"/>
          <p:nvPr/>
        </p:nvSpPr>
        <p:spPr>
          <a:xfrm>
            <a:off x="6215075" y="3571876"/>
            <a:ext cx="2500330" cy="3323987"/>
          </a:xfrm>
          <a:prstGeom prst="rect">
            <a:avLst/>
          </a:prstGeom>
          <a:noFill/>
        </p:spPr>
        <p:txBody>
          <a:bodyPr wrap="square" rtlCol="0">
            <a:spAutoFit/>
          </a:bodyPr>
          <a:lstStyle/>
          <a:p>
            <a:r>
              <a:rPr lang="ru-RU" sz="2400" b="1" u="sng" dirty="0">
                <a:solidFill>
                  <a:srgbClr val="002060"/>
                </a:solidFill>
                <a:latin typeface="Times New Roman" pitchFamily="18" charset="0"/>
                <a:cs typeface="Times New Roman" pitchFamily="18" charset="0"/>
              </a:rPr>
              <a:t>Задание на «5»:</a:t>
            </a:r>
            <a:endParaRPr lang="ru-RU" sz="2400" dirty="0">
              <a:solidFill>
                <a:srgbClr val="002060"/>
              </a:solidFill>
              <a:latin typeface="Times New Roman" pitchFamily="18" charset="0"/>
              <a:cs typeface="Times New Roman" pitchFamily="18" charset="0"/>
            </a:endParaRPr>
          </a:p>
          <a:p>
            <a:r>
              <a:rPr lang="ru-RU" sz="2400" dirty="0">
                <a:solidFill>
                  <a:srgbClr val="002060"/>
                </a:solidFill>
                <a:latin typeface="Times New Roman" pitchFamily="18" charset="0"/>
                <a:cs typeface="Times New Roman" pitchFamily="18" charset="0"/>
              </a:rPr>
              <a:t>Составить приведенное квадратное уравнение, если 3-  </a:t>
            </a:r>
            <a:r>
              <a:rPr lang="ru-RU" sz="2400" dirty="0" smtClean="0">
                <a:solidFill>
                  <a:srgbClr val="002060"/>
                </a:solidFill>
                <a:latin typeface="Times New Roman" pitchFamily="18" charset="0"/>
                <a:cs typeface="Times New Roman" pitchFamily="18" charset="0"/>
              </a:rPr>
              <a:t>   и </a:t>
            </a:r>
            <a:r>
              <a:rPr lang="ru-RU" sz="2400" dirty="0">
                <a:solidFill>
                  <a:srgbClr val="002060"/>
                </a:solidFill>
                <a:latin typeface="Times New Roman" pitchFamily="18" charset="0"/>
                <a:cs typeface="Times New Roman" pitchFamily="18" charset="0"/>
              </a:rPr>
              <a:t>3+   являются его корнями.</a:t>
            </a:r>
          </a:p>
          <a:p>
            <a:endParaRPr lang="ru-RU" dirty="0"/>
          </a:p>
        </p:txBody>
      </p:sp>
      <p:graphicFrame>
        <p:nvGraphicFramePr>
          <p:cNvPr id="12" name="Объект 11"/>
          <p:cNvGraphicFramePr>
            <a:graphicFrameLocks noChangeAspect="1"/>
          </p:cNvGraphicFramePr>
          <p:nvPr/>
        </p:nvGraphicFramePr>
        <p:xfrm>
          <a:off x="6500826" y="5429264"/>
          <a:ext cx="428596" cy="371476"/>
        </p:xfrm>
        <a:graphic>
          <a:graphicData uri="http://schemas.openxmlformats.org/presentationml/2006/ole">
            <p:oleObj spid="_x0000_s20486" name="Формула" r:id="rId9" imgW="228600" imgH="228600" progId="Equation.3">
              <p:embed/>
            </p:oleObj>
          </a:graphicData>
        </a:graphic>
      </p:graphicFrame>
      <p:graphicFrame>
        <p:nvGraphicFramePr>
          <p:cNvPr id="13" name="Объект 12"/>
          <p:cNvGraphicFramePr>
            <a:graphicFrameLocks noChangeAspect="1"/>
          </p:cNvGraphicFramePr>
          <p:nvPr/>
        </p:nvGraphicFramePr>
        <p:xfrm>
          <a:off x="7429520" y="5429264"/>
          <a:ext cx="428596" cy="371476"/>
        </p:xfrm>
        <a:graphic>
          <a:graphicData uri="http://schemas.openxmlformats.org/presentationml/2006/ole">
            <p:oleObj spid="_x0000_s20487" name="Формула" r:id="rId10" imgW="228600" imgH="2286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500"/>
                                        <p:tgtEl>
                                          <p:spTgt spid="3"/>
                                        </p:tgtEl>
                                      </p:cBhvr>
                                    </p:animEffect>
                                  </p:childTnLst>
                                </p:cTn>
                              </p:par>
                              <p:par>
                                <p:cTn id="8" presetID="21"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4)">
                                      <p:cBhvr>
                                        <p:cTn id="10" dur="500"/>
                                        <p:tgtEl>
                                          <p:spTgt spid="4"/>
                                        </p:tgtEl>
                                      </p:cBhvr>
                                    </p:animEffect>
                                  </p:childTnLst>
                                </p:cTn>
                              </p:par>
                              <p:par>
                                <p:cTn id="11" presetID="8"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amond(i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500"/>
                                        <p:tgtEl>
                                          <p:spTgt spid="6"/>
                                        </p:tgtEl>
                                      </p:cBhvr>
                                    </p:animEffect>
                                  </p:childTnLst>
                                </p:cTn>
                              </p:par>
                              <p:par>
                                <p:cTn id="19" presetID="21"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4)">
                                      <p:cBhvr>
                                        <p:cTn id="21" dur="500"/>
                                        <p:tgtEl>
                                          <p:spTgt spid="7"/>
                                        </p:tgtEl>
                                      </p:cBhvr>
                                    </p:animEffect>
                                  </p:childTnLst>
                                </p:cTn>
                              </p:par>
                              <p:par>
                                <p:cTn id="22" presetID="1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plus(in)">
                                      <p:cBhvr>
                                        <p:cTn id="24" dur="500"/>
                                        <p:tgtEl>
                                          <p:spTgt spid="11"/>
                                        </p:tgtEl>
                                      </p:cBhvr>
                                    </p:animEffect>
                                  </p:childTnLst>
                                </p:cTn>
                              </p:par>
                              <p:par>
                                <p:cTn id="25" presetID="8"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amond(in)">
                                      <p:cBhvr>
                                        <p:cTn id="27" dur="500"/>
                                        <p:tgtEl>
                                          <p:spTgt spid="9"/>
                                        </p:tgtEl>
                                      </p:cBhvr>
                                    </p:animEffect>
                                  </p:childTnLst>
                                </p:cTn>
                              </p:par>
                              <p:par>
                                <p:cTn id="28" presetID="6" presetClass="entr" presetSubtype="16"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circle(in)">
                                      <p:cBhvr>
                                        <p:cTn id="30" dur="500"/>
                                        <p:tgtEl>
                                          <p:spTgt spid="10"/>
                                        </p:tgtEl>
                                      </p:cBhvr>
                                    </p:animEffect>
                                  </p:childTnLst>
                                </p:cTn>
                              </p:par>
                              <p:par>
                                <p:cTn id="31" presetID="8" presetClass="entr" presetSubtype="16"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amond(in)">
                                      <p:cBhvr>
                                        <p:cTn id="33" dur="500"/>
                                        <p:tgtEl>
                                          <p:spTgt spid="12"/>
                                        </p:tgtEl>
                                      </p:cBhvr>
                                    </p:animEffect>
                                  </p:childTnLst>
                                </p:cTn>
                              </p:par>
                              <p:par>
                                <p:cTn id="34" presetID="13" presetClass="entr" presetSubtype="1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plus(in)">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Documents and Settings\Дулат Кадырминович\Рабочий стол\БАХ 2\Фоновые рисунки\5б.jpg"/>
          <p:cNvPicPr>
            <a:picLocks noChangeAspect="1" noChangeArrowheads="1"/>
          </p:cNvPicPr>
          <p:nvPr/>
        </p:nvPicPr>
        <p:blipFill>
          <a:blip r:embed="rId2">
            <a:duotone>
              <a:prstClr val="black"/>
              <a:schemeClr val="accent1">
                <a:tint val="45000"/>
                <a:satMod val="400000"/>
              </a:schemeClr>
            </a:duotone>
            <a:lum bright="-22000" contrast="33000"/>
          </a:blip>
          <a:srcRect/>
          <a:stretch>
            <a:fillRect/>
          </a:stretch>
        </p:blipFill>
        <p:spPr bwMode="auto">
          <a:xfrm>
            <a:off x="0" y="0"/>
            <a:ext cx="9144000" cy="6858000"/>
          </a:xfrm>
          <a:prstGeom prst="rect">
            <a:avLst/>
          </a:prstGeom>
          <a:noFill/>
        </p:spPr>
      </p:pic>
      <p:sp>
        <p:nvSpPr>
          <p:cNvPr id="40963" name="WordArt 3"/>
          <p:cNvSpPr>
            <a:spLocks noChangeArrowheads="1" noChangeShapeType="1" noTextEdit="1"/>
          </p:cNvSpPr>
          <p:nvPr/>
        </p:nvSpPr>
        <p:spPr bwMode="auto">
          <a:xfrm>
            <a:off x="1571604" y="285728"/>
            <a:ext cx="7000924" cy="1500198"/>
          </a:xfrm>
          <a:prstGeom prst="rect">
            <a:avLst/>
          </a:prstGeom>
        </p:spPr>
        <p:txBody>
          <a:bodyPr wrap="none" fromWordArt="1">
            <a:prstTxWarp prst="textDoubleWave1">
              <a:avLst>
                <a:gd name="adj1" fmla="val 6500"/>
                <a:gd name="adj2" fmla="val -1959"/>
              </a:avLst>
            </a:prstTxWarp>
          </a:bodyPr>
          <a:lstStyle/>
          <a:p>
            <a:pPr algn="ctr" rtl="0"/>
            <a:r>
              <a:rPr lang="ru-RU" sz="3600" kern="10" spc="-360" dirty="0" smtClean="0">
                <a:ln w="12700">
                  <a:solidFill>
                    <a:srgbClr val="000099"/>
                  </a:solidFill>
                  <a:round/>
                  <a:headEnd/>
                  <a:tailEnd/>
                </a:ln>
                <a:solidFill>
                  <a:srgbClr val="FFFF00"/>
                </a:solidFill>
                <a:effectLst>
                  <a:outerShdw dist="125724" dir="18900000" algn="ctr" rotWithShape="0">
                    <a:srgbClr val="000099"/>
                  </a:outerShdw>
                </a:effectLst>
                <a:latin typeface="Impact"/>
              </a:rPr>
              <a:t>МОРЕ</a:t>
            </a:r>
          </a:p>
          <a:p>
            <a:pPr algn="ctr" rtl="0"/>
            <a:r>
              <a:rPr lang="ru-RU" sz="3600" kern="10" spc="-360" dirty="0" smtClean="0">
                <a:ln w="12700">
                  <a:solidFill>
                    <a:srgbClr val="000099"/>
                  </a:solidFill>
                  <a:round/>
                  <a:headEnd/>
                  <a:tailEnd/>
                </a:ln>
                <a:solidFill>
                  <a:srgbClr val="00B050"/>
                </a:solidFill>
                <a:effectLst>
                  <a:outerShdw dist="125724" dir="18900000" algn="ctr" rotWithShape="0">
                    <a:srgbClr val="000099"/>
                  </a:outerShdw>
                </a:effectLst>
                <a:latin typeface="Impact"/>
              </a:rPr>
              <a:t>"УДИВИТЕЛЬНЫХ НАХОДОК".</a:t>
            </a:r>
            <a:endParaRPr lang="ru-RU" sz="3600" kern="10" spc="-360" dirty="0">
              <a:ln w="12700">
                <a:solidFill>
                  <a:srgbClr val="000099"/>
                </a:solidFill>
                <a:round/>
                <a:headEnd/>
                <a:tailEnd/>
              </a:ln>
              <a:solidFill>
                <a:srgbClr val="00B050"/>
              </a:solidFill>
              <a:effectLst>
                <a:outerShdw dist="125724" dir="18900000" algn="ctr" rotWithShape="0">
                  <a:srgbClr val="000099"/>
                </a:outerShdw>
              </a:effectLst>
              <a:latin typeface="Impact"/>
            </a:endParaRPr>
          </a:p>
        </p:txBody>
      </p:sp>
      <p:sp>
        <p:nvSpPr>
          <p:cNvPr id="4" name="TextBox 3"/>
          <p:cNvSpPr txBox="1"/>
          <p:nvPr/>
        </p:nvSpPr>
        <p:spPr>
          <a:xfrm>
            <a:off x="357159" y="1857364"/>
            <a:ext cx="8429684" cy="4134089"/>
          </a:xfrm>
          <a:prstGeom prst="rect">
            <a:avLst/>
          </a:prstGeom>
          <a:noFill/>
        </p:spPr>
        <p:txBody>
          <a:bodyPr wrap="square" rtlCol="0">
            <a:spAutoFit/>
          </a:bodyPr>
          <a:lstStyle/>
          <a:p>
            <a:r>
              <a:rPr lang="ru-RU" sz="2000" dirty="0" smtClean="0">
                <a:solidFill>
                  <a:srgbClr val="002060"/>
                </a:solidFill>
                <a:latin typeface="Times New Roman" pitchFamily="18" charset="0"/>
                <a:cs typeface="Times New Roman" pitchFamily="18" charset="0"/>
              </a:rPr>
              <a:t>Группа, приобретавшая  билет 1 класса проплывет  «море удивительных находок»  на корабле , 2 класса – на катере, 3 класса – на парусной лодке.  Чтобы проплыть  этот маршрут удачно, каждая группа должна выполнить определенное задание. Задание для каждой группы  написано на обратной стороне приобретенных билетов. Задание на обратной стороне билета 1 класса – задание на «5», 2 класса – задание на «4», 3 класса – задание на «3». Группы, выполнившие  задание, получает соответствующие баллы. Группы, выполнившие задание с ошибками или неточно, отнимается 1 балл, 2 балла и т.д., а если группа не справилась с заданиями, не присуждаются баллы.  Группа, набравшая наибольший балл, имеет право первым приобрести билет 1, 2 или 3 класса по желанию  для прохождения следующего маршрута. </a:t>
            </a:r>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TotalTime>
  <Words>1094</Words>
  <Application>Microsoft Office PowerPoint</Application>
  <PresentationFormat>Экран (4:3)</PresentationFormat>
  <Paragraphs>73</Paragraphs>
  <Slides>13</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2</vt:i4>
      </vt:variant>
      <vt:variant>
        <vt:lpstr>Заголовки слайдов</vt:lpstr>
      </vt:variant>
      <vt:variant>
        <vt:i4>13</vt:i4>
      </vt:variant>
    </vt:vector>
  </HeadingPairs>
  <TitlesOfParts>
    <vt:vector size="16" baseType="lpstr">
      <vt:lpstr>Тема Office</vt:lpstr>
      <vt:lpstr>Формула</vt:lpstr>
      <vt:lpstr>Microsoft Equation 3.0</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vector>
  </TitlesOfParts>
  <Company>Дом</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Дулат Кадырминович</dc:creator>
  <cp:lastModifiedBy>Дулат Кадырминович</cp:lastModifiedBy>
  <cp:revision>18</cp:revision>
  <dcterms:created xsi:type="dcterms:W3CDTF">2012-01-18T14:42:17Z</dcterms:created>
  <dcterms:modified xsi:type="dcterms:W3CDTF">2012-01-18T17:43:04Z</dcterms:modified>
</cp:coreProperties>
</file>