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7" r:id="rId1"/>
  </p:sldMasterIdLst>
  <p:sldIdLst>
    <p:sldId id="292" r:id="rId2"/>
    <p:sldId id="277" r:id="rId3"/>
    <p:sldId id="279" r:id="rId4"/>
    <p:sldId id="280" r:id="rId5"/>
    <p:sldId id="281" r:id="rId6"/>
    <p:sldId id="282" r:id="rId7"/>
    <p:sldId id="284" r:id="rId8"/>
    <p:sldId id="285" r:id="rId9"/>
    <p:sldId id="290" r:id="rId10"/>
    <p:sldId id="293" r:id="rId11"/>
    <p:sldId id="287" r:id="rId12"/>
    <p:sldId id="288" r:id="rId13"/>
    <p:sldId id="273" r:id="rId14"/>
    <p:sldId id="28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66CCFF"/>
    <a:srgbClr val="CCFFFF"/>
    <a:srgbClr val="993300"/>
    <a:srgbClr val="660066"/>
    <a:srgbClr val="003399"/>
    <a:srgbClr val="003366"/>
    <a:srgbClr val="000099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8" autoAdjust="0"/>
    <p:restoredTop sz="92941" autoAdjust="0"/>
  </p:normalViewPr>
  <p:slideViewPr>
    <p:cSldViewPr>
      <p:cViewPr varScale="1">
        <p:scale>
          <a:sx n="69" d="100"/>
          <a:sy n="69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611C9419-0D87-4B0B-8BE3-EF961EB041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84615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42" y="1357298"/>
            <a:ext cx="8829676" cy="52864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442913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3200" dirty="0" smtClean="0"/>
              <a:t>Как называлось имение, в котором прошло детство Толстого?</a:t>
            </a:r>
          </a:p>
          <a:p>
            <a:pPr marL="0" indent="442913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3200" dirty="0" smtClean="0"/>
              <a:t>В какой войне принимал участие отец Л.Толстого?</a:t>
            </a:r>
          </a:p>
          <a:p>
            <a:pPr marL="0" indent="442913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3200" dirty="0" smtClean="0"/>
              <a:t>В каком университете учился Л.Толстой?</a:t>
            </a:r>
          </a:p>
          <a:p>
            <a:pPr marL="0" indent="442913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3200" dirty="0" smtClean="0"/>
              <a:t>Что вам известно о педагогической деятельности Л.Толстого?</a:t>
            </a:r>
          </a:p>
          <a:p>
            <a:pPr marL="0" indent="442913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ru-RU" sz="3200" dirty="0" smtClean="0"/>
              <a:t>В каких войнах принимал участие Л.Толстой?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4282" y="1643050"/>
            <a:ext cx="8786874" cy="314327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indent="539750" algn="just"/>
            <a:r>
              <a:rPr lang="ru-RU" sz="4800" b="1" i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Говорящая фамилия</a:t>
            </a:r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– это фамилия, являющаяся частью характеристики героя.</a:t>
            </a:r>
            <a:endParaRPr lang="ru-RU" sz="48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114300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От какого слова происходит фамилия </a:t>
            </a:r>
            <a:r>
              <a:rPr lang="ru-RU" b="1" i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ЖИЛИН</a:t>
            </a:r>
            <a:r>
              <a:rPr lang="ru-RU" b="1" i="1" dirty="0" smtClean="0"/>
              <a:t>?</a:t>
            </a:r>
            <a:endParaRPr lang="ru-RU" b="1" i="1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14282" y="1285861"/>
            <a:ext cx="8643998" cy="1285883"/>
          </a:xfrm>
        </p:spPr>
        <p:txBody>
          <a:bodyPr>
            <a:normAutofit/>
          </a:bodyPr>
          <a:lstStyle/>
          <a:p>
            <a:pPr marL="0" indent="442913" algn="just">
              <a:buNone/>
            </a:pPr>
            <a:r>
              <a:rPr lang="ru-RU" sz="3600" b="1" i="1" dirty="0" smtClean="0"/>
              <a:t>ЖИЛА (сухожилие) </a:t>
            </a:r>
            <a:r>
              <a:rPr lang="ru-RU" sz="3600" dirty="0" smtClean="0"/>
              <a:t>- прочное окончание мышц.</a:t>
            </a:r>
            <a:endParaRPr lang="ru-RU" sz="36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643042" y="2786058"/>
            <a:ext cx="6000792" cy="3880512"/>
            <a:chOff x="1643042" y="2786058"/>
            <a:chExt cx="6000792" cy="3880512"/>
          </a:xfrm>
        </p:grpSpPr>
        <p:pic>
          <p:nvPicPr>
            <p:cNvPr id="1026" name="Picture 2" descr="C:\Documents and Settings\User\Мои документы\36076_pub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43042" y="2786058"/>
              <a:ext cx="6000792" cy="3880512"/>
            </a:xfrm>
            <a:prstGeom prst="rect">
              <a:avLst/>
            </a:prstGeom>
            <a:noFill/>
          </p:spPr>
        </p:pic>
        <p:sp>
          <p:nvSpPr>
            <p:cNvPr id="5" name="Прямоугольник 4"/>
            <p:cNvSpPr/>
            <p:nvPr/>
          </p:nvSpPr>
          <p:spPr>
            <a:xfrm>
              <a:off x="1714480" y="2928934"/>
              <a:ext cx="1357322" cy="20002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715008" y="2786058"/>
              <a:ext cx="1857388" cy="385765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1214422"/>
            <a:ext cx="8786874" cy="1571636"/>
          </a:xfrm>
        </p:spPr>
        <p:txBody>
          <a:bodyPr/>
          <a:lstStyle/>
          <a:p>
            <a:pPr marL="0" indent="539750" algn="just">
              <a:buNone/>
            </a:pPr>
            <a:r>
              <a:rPr lang="ru-RU" b="1" i="1" dirty="0" smtClean="0"/>
              <a:t>КОСТЫЛЬ</a:t>
            </a:r>
            <a:r>
              <a:rPr lang="ru-RU" dirty="0" smtClean="0"/>
              <a:t> – приспособление служащее опорой при ходьбе хромым или людям с больными ногами.</a:t>
            </a:r>
            <a:endParaRPr lang="ru-RU" dirty="0"/>
          </a:p>
        </p:txBody>
      </p:sp>
      <p:sp>
        <p:nvSpPr>
          <p:cNvPr id="4" name="Заголовок 7"/>
          <p:cNvSpPr txBox="1">
            <a:spLocks/>
          </p:cNvSpPr>
          <p:nvPr/>
        </p:nvSpPr>
        <p:spPr>
          <a:xfrm>
            <a:off x="214282" y="142852"/>
            <a:ext cx="8786874" cy="10112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45720" rIns="4572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 какого слова происходит фамилия </a:t>
            </a:r>
            <a:r>
              <a:rPr kumimoji="0" lang="ru-RU" sz="4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КОСТЫЛИН</a:t>
            </a:r>
            <a:r>
              <a:rPr kumimoji="0" lang="ru-RU" sz="4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ru-RU" sz="4600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Documents and Settings\User\Мои документы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8070" y="2643182"/>
            <a:ext cx="2585088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214290"/>
            <a:ext cx="892971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Черты характера положительного героя:</a:t>
            </a:r>
            <a:r>
              <a:rPr lang="ru-RU" sz="44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714488"/>
            <a:ext cx="264320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 fontAlgn="auto"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0000"/>
            </a:pPr>
            <a:r>
              <a:rPr lang="ru-RU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</a:rPr>
              <a:t>Смелость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160754"/>
            <a:ext cx="20699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20624" lvl="0" indent="-384048" algn="ctr" fontAlgn="auto"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0000"/>
            </a:pPr>
            <a:r>
              <a:rPr lang="ru-RU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</a:rPr>
              <a:t>Твёрдость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5589646"/>
            <a:ext cx="335758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 fontAlgn="auto"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0000"/>
            </a:pPr>
            <a:r>
              <a:rPr lang="ru-RU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</a:rPr>
              <a:t>Настойчивость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1714488"/>
            <a:ext cx="32099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 fontAlgn="auto"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0000"/>
            </a:pPr>
            <a:r>
              <a:rPr lang="ru-RU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</a:rPr>
              <a:t>Деятельность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4232324"/>
            <a:ext cx="300834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 fontAlgn="auto"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0000"/>
            </a:pPr>
            <a:r>
              <a:rPr lang="ru-RU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</a:rPr>
              <a:t>Стойкость духа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4214818"/>
            <a:ext cx="388620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 fontAlgn="auto"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0000"/>
            </a:pPr>
            <a:r>
              <a:rPr lang="ru-RU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</a:rPr>
              <a:t>Преданность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2571744"/>
            <a:ext cx="357188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 fontAlgn="auto"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0000"/>
            </a:pPr>
            <a:r>
              <a:rPr lang="ru-RU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</a:rPr>
              <a:t>Мужественность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715140" y="3160754"/>
            <a:ext cx="200026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0624" lvl="0" indent="-384048" algn="ctr" fontAlgn="auto">
              <a:spcBef>
                <a:spcPct val="20000"/>
              </a:spcBef>
              <a:spcAft>
                <a:spcPts val="0"/>
              </a:spcAft>
              <a:buClr>
                <a:srgbClr val="4F81BD"/>
              </a:buClr>
              <a:buSzPct val="80000"/>
            </a:pPr>
            <a:r>
              <a:rPr lang="ru-RU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</a:rPr>
              <a:t>Доброта </a:t>
            </a:r>
            <a: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143932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ДОМАШНЕЕ ЗАДАНИЕ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1"/>
            <a:ext cx="8501122" cy="2114552"/>
          </a:xfr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lvl="0" indent="539750" algn="just">
              <a:buNone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Создать памятку «Каким я должен быть, чтобы меня уважали».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2357430"/>
            <a:ext cx="9144000" cy="1714512"/>
          </a:xfrm>
        </p:spPr>
        <p:txBody>
          <a:bodyPr>
            <a:noAutofit/>
          </a:bodyPr>
          <a:lstStyle/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6000" cap="none" dirty="0" smtClean="0">
                <a:ln w="900" cmpd="sng">
                  <a:solidFill>
                    <a:schemeClr val="bg2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Повесть Л.Н.Толстого</a:t>
            </a:r>
            <a:br>
              <a:rPr lang="ru-RU" sz="6000" cap="none" dirty="0" smtClean="0">
                <a:ln w="900" cmpd="sng">
                  <a:solidFill>
                    <a:schemeClr val="bg2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</a:br>
            <a:r>
              <a:rPr lang="ru-RU" sz="6000" cap="none" dirty="0" smtClean="0">
                <a:ln w="900" cmpd="sng">
                  <a:solidFill>
                    <a:schemeClr val="bg2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«Кавказский пленник»</a:t>
            </a:r>
            <a:endParaRPr lang="ru-RU" sz="4800" cap="none" dirty="0">
              <a:ln w="900" cmpd="sng">
                <a:solidFill>
                  <a:schemeClr val="bg2">
                    <a:lumMod val="50000"/>
                    <a:alpha val="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076" name="Picture 4" descr="http://funkyimg.com/u2/787/783/image1600788.jpg"/>
          <p:cNvPicPr>
            <a:picLocks noChangeAspect="1" noChangeArrowheads="1"/>
          </p:cNvPicPr>
          <p:nvPr/>
        </p:nvPicPr>
        <p:blipFill>
          <a:blip r:embed="rId2"/>
          <a:srcRect b="22916"/>
          <a:stretch>
            <a:fillRect/>
          </a:stretch>
        </p:blipFill>
        <p:spPr bwMode="auto">
          <a:xfrm>
            <a:off x="6143636" y="3957531"/>
            <a:ext cx="3000364" cy="29719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://library.lipetsk.ru/lipmap/img/personalii/tolstoy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76" y="1"/>
            <a:ext cx="2301711" cy="25717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428604"/>
            <a:ext cx="678661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6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+mj-lt"/>
              </a:rPr>
              <a:t>ЦЕЛИ УРОКА: </a:t>
            </a:r>
            <a:endParaRPr lang="ru-RU" sz="6600" b="1" dirty="0">
              <a:ln w="50800"/>
              <a:solidFill>
                <a:schemeClr val="bg1">
                  <a:shade val="50000"/>
                </a:schemeClr>
              </a:solidFill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3" y="2182794"/>
            <a:ext cx="8715436" cy="338934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539750" algn="just">
              <a:spcBef>
                <a:spcPts val="0"/>
              </a:spcBef>
              <a:spcAft>
                <a:spcPts val="2400"/>
              </a:spcAft>
            </a:pPr>
            <a:r>
              <a:rPr lang="ru-RU" sz="3600" b="1" kern="0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осмысление содержания рассказа Л.Н.Толстого «Кавказский пленник»;</a:t>
            </a:r>
          </a:p>
          <a:p>
            <a:pPr marL="0" lvl="0" indent="539750" algn="just">
              <a:spcBef>
                <a:spcPts val="0"/>
              </a:spcBef>
              <a:spcAft>
                <a:spcPts val="2400"/>
              </a:spcAft>
            </a:pPr>
            <a:r>
              <a:rPr lang="ru-RU" sz="3600" b="1" kern="0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умение выделять основные проблемы, поднятые автором в произведении.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1414"/>
            <a:ext cx="8715436" cy="15830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indent="539750" algn="just"/>
            <a:r>
              <a:rPr lang="ru-RU" sz="32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САКЛЯ</a:t>
            </a: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- жилище кавказских горцев. Сакля строится из глины и может крепиться прямо к скалам. 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026" name="Picture 2" descr="C:\Documents and Settings\User\Мои документы\Мои рисунки\66700247.jpg"/>
          <p:cNvPicPr>
            <a:picLocks noChangeAspect="1" noChangeArrowheads="1"/>
          </p:cNvPicPr>
          <p:nvPr/>
        </p:nvPicPr>
        <p:blipFill>
          <a:blip r:embed="rId2"/>
          <a:srcRect l="2166" t="16810" r="6851" b="2504"/>
          <a:stretch>
            <a:fillRect/>
          </a:stretch>
        </p:blipFill>
        <p:spPr bwMode="auto">
          <a:xfrm>
            <a:off x="3000364" y="3214686"/>
            <a:ext cx="6000792" cy="3429024"/>
          </a:xfrm>
          <a:prstGeom prst="rect">
            <a:avLst/>
          </a:prstGeom>
          <a:noFill/>
        </p:spPr>
      </p:pic>
      <p:pic>
        <p:nvPicPr>
          <p:cNvPr id="4098" name="Picture 2" descr="C:\Documents and Settings\User\Мои документы\Мои рисунки\sakl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5926"/>
            <a:ext cx="3429024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76"/>
            <a:ext cx="8715436" cy="157161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indent="539750" algn="just"/>
            <a:r>
              <a:rPr lang="ru-RU" sz="32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ЮРТА </a:t>
            </a: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– переносное каркасное жилище с войлочным покрытием и тюркских и монгольских кочевников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34818" name="Picture 2" descr="Юрта- дом жителей степей"/>
          <p:cNvPicPr>
            <a:picLocks noChangeAspect="1" noChangeArrowheads="1"/>
          </p:cNvPicPr>
          <p:nvPr/>
        </p:nvPicPr>
        <p:blipFill>
          <a:blip r:embed="rId2"/>
          <a:srcRect l="6250" t="22222" r="7291" b="5556"/>
          <a:stretch>
            <a:fillRect/>
          </a:stretch>
        </p:blipFill>
        <p:spPr bwMode="auto">
          <a:xfrm>
            <a:off x="714348" y="1857364"/>
            <a:ext cx="7867797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1143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indent="539750" algn="just"/>
            <a:r>
              <a:rPr lang="ru-RU" sz="3200" b="1" i="1" dirty="0" smtClean="0"/>
              <a:t>ИЗБА</a:t>
            </a:r>
            <a:r>
              <a:rPr lang="ru-RU" sz="3200" b="1" dirty="0" smtClean="0"/>
              <a:t> – деревянный бревенчатый жилой дом в сельской местности России</a:t>
            </a:r>
            <a:endParaRPr lang="ru-RU" sz="3200" b="1" dirty="0"/>
          </a:p>
        </p:txBody>
      </p:sp>
      <p:pic>
        <p:nvPicPr>
          <p:cNvPr id="2050" name="Picture 2" descr="C:\Documents and Settings\User\Рабочий стол\stil-russkoj-izby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6576" y="1380884"/>
            <a:ext cx="5214316" cy="5262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8" y="71414"/>
            <a:ext cx="8929718" cy="1071570"/>
          </a:xfrm>
        </p:spPr>
        <p:txBody>
          <a:bodyPr>
            <a:noAutofit/>
          </a:bodyPr>
          <a:lstStyle/>
          <a:p>
            <a:pPr indent="442913" algn="ctr"/>
            <a:r>
              <a:rPr lang="ru-RU" sz="2800" b="1" dirty="0" smtClean="0"/>
              <a:t>Распределите слова по двум крайним столбцам, которые будут характеризовать Жилина и </a:t>
            </a:r>
            <a:r>
              <a:rPr lang="ru-RU" sz="2800" b="1" dirty="0" err="1" smtClean="0"/>
              <a:t>Костылина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142984"/>
          <a:ext cx="8858280" cy="556413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079346"/>
                <a:gridCol w="4769072"/>
                <a:gridCol w="2009862"/>
              </a:tblGrid>
              <a:tr h="181901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 smtClean="0"/>
                        <a:t>Жилин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434" marR="19434" marT="19434" marB="19434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/>
                        <a:t>Детали, характер поведения героев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434" marR="19434" marT="19434" marB="19434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/>
                        <a:t>Костылин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434" marR="19434" marT="19434" marB="19434" anchor="ctr"/>
                </a:tc>
              </a:tr>
              <a:tr h="388209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434" marR="19434" marT="19434" marB="19434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/>
                        <a:t>Глаза (взгляд):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наблюдательные глаза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смелый взгляд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рассеянный взгляд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опущенные глаза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страх в глазах 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/>
                        <a:t>Речь: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твердое слово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решительный ответ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молчание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молчаливое согласие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/>
                        <a:t>Поведение героев: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решительность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настойчивость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безучастность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пассивность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434" marR="19434" marT="19434" marB="19434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 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434" marR="19434" marT="19434" marB="1943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8" y="71414"/>
            <a:ext cx="8929718" cy="1071570"/>
          </a:xfrm>
        </p:spPr>
        <p:txBody>
          <a:bodyPr>
            <a:noAutofit/>
          </a:bodyPr>
          <a:lstStyle/>
          <a:p>
            <a:pPr indent="442913" algn="ctr"/>
            <a:r>
              <a:rPr lang="ru-RU" sz="2800" b="1" dirty="0" smtClean="0"/>
              <a:t>Распределите слова по двум крайним столбцам, которые будут характеризовать Жилина и </a:t>
            </a:r>
            <a:r>
              <a:rPr lang="ru-RU" sz="2800" b="1" dirty="0" err="1" smtClean="0"/>
              <a:t>Костылина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70" y="1151012"/>
          <a:ext cx="9001124" cy="556413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643142"/>
                <a:gridCol w="3500462"/>
                <a:gridCol w="2857520"/>
              </a:tblGrid>
              <a:tr h="181901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 smtClean="0"/>
                        <a:t>Жилин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434" marR="19434" marT="19434" marB="19434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/>
                        <a:t>Детали, характер поведения героев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434" marR="19434" marT="19434" marB="19434"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/>
                        <a:t>Костылин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434" marR="19434" marT="19434" marB="19434" anchor="ctr"/>
                </a:tc>
              </a:tr>
              <a:tr h="3882099">
                <a:tc>
                  <a:txBody>
                    <a:bodyPr/>
                    <a:lstStyle/>
                    <a:p>
                      <a:pPr marL="0" indent="179388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i="1" dirty="0" smtClean="0"/>
                        <a:t>Глаза (взгляд):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</a:t>
                      </a:r>
                      <a:r>
                        <a:rPr lang="ru-RU" sz="2000" i="1" baseline="0" dirty="0" smtClean="0"/>
                        <a:t> </a:t>
                      </a:r>
                      <a:r>
                        <a:rPr lang="ru-RU" sz="2000" i="1" dirty="0" smtClean="0"/>
                        <a:t>наблюдательные глаза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 смелый взгляд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000" i="1" dirty="0" smtClean="0"/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000" i="1" dirty="0" smtClean="0"/>
                    </a:p>
                    <a:p>
                      <a:pPr marL="0" indent="179388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i="1" dirty="0" smtClean="0"/>
                        <a:t>Речь: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 твердое слово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Char char="-"/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решительный ответ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000" i="1" dirty="0" smtClean="0"/>
                    </a:p>
                    <a:p>
                      <a:pPr marL="0" indent="179388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000" b="1" i="1" dirty="0" smtClean="0"/>
                    </a:p>
                    <a:p>
                      <a:pPr marL="0" indent="179388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i="1" dirty="0" smtClean="0"/>
                        <a:t>Поведение </a:t>
                      </a:r>
                      <a:r>
                        <a:rPr lang="ru-RU" sz="2000" b="1" i="1" dirty="0" smtClean="0"/>
                        <a:t>героев: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 решительность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 настойчивость</a:t>
                      </a:r>
                    </a:p>
                  </a:txBody>
                  <a:tcPr marL="19434" marR="19434" marT="19434" marB="19434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 smtClean="0"/>
                        <a:t>Глаза (взгляд):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 smtClean="0"/>
                        <a:t>- </a:t>
                      </a:r>
                      <a:r>
                        <a:rPr lang="ru-RU" sz="2000" dirty="0"/>
                        <a:t>наблюдательные глаза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смелый взгляд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рассеянный взгляд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опущенные глаза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страх в глазах 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/>
                        <a:t>Речь: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твердое слово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решительный ответ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молчание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молчаливое согласие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/>
                        <a:t>Поведение героев: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решительность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dirty="0"/>
                        <a:t>- настойчивость</a:t>
                      </a:r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tabLst>
                          <a:tab pos="630555" algn="l"/>
                        </a:tabLst>
                      </a:pPr>
                      <a:r>
                        <a:rPr lang="ru-RU" sz="2000" dirty="0" smtClean="0"/>
                        <a:t>- безучастность</a:t>
                      </a:r>
                      <a:endParaRPr lang="ru-RU" sz="2000" dirty="0"/>
                    </a:p>
                    <a:p>
                      <a:pPr indent="450215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tabLst>
                          <a:tab pos="630555" algn="l"/>
                        </a:tabLst>
                      </a:pPr>
                      <a:r>
                        <a:rPr lang="ru-RU" sz="2000" dirty="0" smtClean="0"/>
                        <a:t>- пассивность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434" marR="19434" marT="19434" marB="19434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9388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i="1" dirty="0" smtClean="0"/>
                        <a:t>Глаза (взгляд):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 рассеянный взгляд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 опущенные глаза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 страх в глазах 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000" i="1" dirty="0" smtClean="0"/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000" i="1" dirty="0" smtClean="0"/>
                    </a:p>
                    <a:p>
                      <a:pPr marL="0" indent="179388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i="1" dirty="0" smtClean="0"/>
                        <a:t>Речь: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 молчание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-молчаливое согласие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000" i="1" dirty="0" smtClean="0"/>
                    </a:p>
                    <a:p>
                      <a:pPr marL="0" indent="179388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i="1" dirty="0" smtClean="0"/>
                        <a:t>Поведение героев: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 безучастность</a:t>
                      </a:r>
                    </a:p>
                    <a:p>
                      <a:pPr marL="0" indent="179388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i="1" dirty="0" smtClean="0"/>
                        <a:t>- пассивность</a:t>
                      </a:r>
                    </a:p>
                  </a:txBody>
                  <a:tcPr marL="19434" marR="19434" marT="19434" marB="1943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2400"/>
            <a:ext cx="8715436" cy="84770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/>
              <a:t>Жилин и Костылин во время побега</a:t>
            </a:r>
            <a:endParaRPr lang="ru-RU" sz="36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1081054"/>
            <a:ext cx="4425926" cy="63343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3200" dirty="0" smtClean="0"/>
              <a:t>Жилин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714876" y="1071546"/>
            <a:ext cx="4429124" cy="64294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3200" dirty="0" smtClean="0"/>
              <a:t>Костылин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42844" y="1857364"/>
            <a:ext cx="4425926" cy="48577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360363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1.Полез под стену, выбрался     </a:t>
            </a:r>
          </a:p>
          <a:p>
            <a:pPr marL="0" indent="360363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2.Снял сапоги, пошел босиком</a:t>
            </a:r>
          </a:p>
          <a:p>
            <a:pPr marL="0" indent="360363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3.Побежал назад и влево в гору, в лес. </a:t>
            </a:r>
          </a:p>
          <a:p>
            <a:pPr marL="0" indent="360363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4.Шикнет-шикнет, а сам всё идет</a:t>
            </a:r>
          </a:p>
          <a:p>
            <a:pPr marL="0" indent="360363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5.Свистнул Жилин потихоньку, смеётся</a:t>
            </a:r>
          </a:p>
          <a:p>
            <a:pPr marL="0" indent="360363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6.Расседился… обругал его. Так я же один уйду.</a:t>
            </a:r>
          </a:p>
          <a:p>
            <a:pPr marL="0" indent="360363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7.Стал его Жилин силой поднимать. </a:t>
            </a:r>
          </a:p>
          <a:p>
            <a:pPr marL="0" indent="360363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8.Посадил на себя  </a:t>
            </a:r>
            <a:r>
              <a:rPr lang="ru-RU" sz="2600" dirty="0" err="1" smtClean="0">
                <a:solidFill>
                  <a:srgbClr val="000066"/>
                </a:solidFill>
              </a:rPr>
              <a:t>Костылина</a:t>
            </a:r>
            <a:r>
              <a:rPr lang="ru-RU" sz="2600" dirty="0" smtClean="0">
                <a:solidFill>
                  <a:srgbClr val="000066"/>
                </a:solidFill>
              </a:rPr>
              <a:t>, поволок </a:t>
            </a:r>
          </a:p>
          <a:p>
            <a:pPr marL="0" indent="360363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0066"/>
                </a:solidFill>
              </a:rPr>
              <a:t>9.Нет, не пойду</a:t>
            </a:r>
            <a:r>
              <a:rPr lang="en-US" sz="2600" dirty="0" smtClean="0">
                <a:solidFill>
                  <a:srgbClr val="000066"/>
                </a:solidFill>
              </a:rPr>
              <a:t>:</a:t>
            </a:r>
            <a:r>
              <a:rPr lang="ru-RU" sz="2600" dirty="0" smtClean="0">
                <a:solidFill>
                  <a:srgbClr val="000066"/>
                </a:solidFill>
              </a:rPr>
              <a:t> не годится товарища бросать.  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6368" y="1857364"/>
            <a:ext cx="4427664" cy="485778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360363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66"/>
                </a:solidFill>
              </a:rPr>
              <a:t>1.Полез, да зацепил камень ногой, загремел.</a:t>
            </a:r>
          </a:p>
          <a:p>
            <a:pPr marL="0" indent="360363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66"/>
                </a:solidFill>
              </a:rPr>
              <a:t>2.Пошел босиком, изрезал все ноги и все отстает.</a:t>
            </a:r>
          </a:p>
          <a:p>
            <a:pPr marL="0" indent="360363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66"/>
                </a:solidFill>
              </a:rPr>
              <a:t>3.Подожди хоть немножко, дай вздохнуть, у меня ноги все в крови.</a:t>
            </a:r>
          </a:p>
          <a:p>
            <a:pPr marL="0" indent="360363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66"/>
                </a:solidFill>
              </a:rPr>
              <a:t>4. …все отстает и охает </a:t>
            </a:r>
          </a:p>
          <a:p>
            <a:pPr marL="0" indent="360363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66"/>
                </a:solidFill>
              </a:rPr>
              <a:t>5.Так и упал со страху </a:t>
            </a:r>
          </a:p>
          <a:p>
            <a:pPr marL="0" indent="360363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66"/>
                </a:solidFill>
              </a:rPr>
              <a:t>6. Как хочешь, а я не дойду</a:t>
            </a:r>
          </a:p>
          <a:p>
            <a:pPr marL="0" indent="360363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66"/>
                </a:solidFill>
              </a:rPr>
              <a:t>7.Не могу, </a:t>
            </a:r>
            <a:r>
              <a:rPr lang="ru-RU" dirty="0" err="1" smtClean="0">
                <a:solidFill>
                  <a:srgbClr val="000066"/>
                </a:solidFill>
              </a:rPr>
              <a:t>ей-Богу</a:t>
            </a:r>
            <a:r>
              <a:rPr lang="ru-RU" dirty="0" smtClean="0">
                <a:solidFill>
                  <a:srgbClr val="000066"/>
                </a:solidFill>
              </a:rPr>
              <a:t>, не могу, сил моих нет.</a:t>
            </a:r>
          </a:p>
          <a:p>
            <a:pPr marL="0" indent="360363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66"/>
                </a:solidFill>
              </a:rPr>
              <a:t>8.Как  закричит  </a:t>
            </a:r>
          </a:p>
          <a:p>
            <a:pPr marL="0" indent="360363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0066"/>
                </a:solidFill>
              </a:rPr>
              <a:t>9.Иди один, за что тебе из-за меня пропадать.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1250</TotalTime>
  <Words>513</Words>
  <Application>Microsoft Office PowerPoint</Application>
  <PresentationFormat>Экран (4:3)</PresentationFormat>
  <Paragraphs>118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Техническая</vt:lpstr>
      <vt:lpstr>Проверка домашнего задания</vt:lpstr>
      <vt:lpstr>Повесть Л.Н.Толстого «Кавказский пленник»</vt:lpstr>
      <vt:lpstr>ЦЕЛИ УРОКА: </vt:lpstr>
      <vt:lpstr>САКЛЯ - жилище кавказских горцев. Сакля строится из глины и может крепиться прямо к скалам. </vt:lpstr>
      <vt:lpstr>ЮРТА – переносное каркасное жилище с войлочным покрытием и тюркских и монгольских кочевников</vt:lpstr>
      <vt:lpstr>ИЗБА – деревянный бревенчатый жилой дом в сельской местности России</vt:lpstr>
      <vt:lpstr>Распределите слова по двум крайним столбцам, которые будут характеризовать Жилина и Костылина.</vt:lpstr>
      <vt:lpstr>Распределите слова по двум крайним столбцам, которые будут характеризовать Жилина и Костылина.</vt:lpstr>
      <vt:lpstr>Жилин и Костылин во время побега</vt:lpstr>
      <vt:lpstr>Говорящая фамилия – это фамилия, являющаяся частью характеристики героя.</vt:lpstr>
      <vt:lpstr>От какого слова происходит фамилия ЖИЛИН?</vt:lpstr>
      <vt:lpstr>Слайд 12</vt:lpstr>
      <vt:lpstr>Черты характера положительного героя: </vt:lpstr>
      <vt:lpstr>ДОМАШНЕЕ ЗАДАНИЕ</vt:lpstr>
    </vt:vector>
  </TitlesOfParts>
  <Company>школа №115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литературы в 5 классе (по роману Л.Н.Толстого  “Кавказский пленник”) Чтобы тебя уважали…(работа учащихся на уроке)  Цель урока : через текст , фрагменты стереофильма иллюстрации сопоставить поведение героев  </dc:title>
  <dc:creator>Информатика</dc:creator>
  <cp:lastModifiedBy>User</cp:lastModifiedBy>
  <cp:revision>69</cp:revision>
  <dcterms:created xsi:type="dcterms:W3CDTF">2006-03-11T04:03:43Z</dcterms:created>
  <dcterms:modified xsi:type="dcterms:W3CDTF">2015-01-20T04:49:09Z</dcterms:modified>
</cp:coreProperties>
</file>