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7" r:id="rId2"/>
    <p:sldId id="256" r:id="rId3"/>
    <p:sldId id="258" r:id="rId4"/>
    <p:sldId id="259" r:id="rId5"/>
    <p:sldId id="266" r:id="rId6"/>
    <p:sldId id="260" r:id="rId7"/>
    <p:sldId id="262" r:id="rId8"/>
    <p:sldId id="263" r:id="rId9"/>
    <p:sldId id="269" r:id="rId10"/>
    <p:sldId id="264" r:id="rId11"/>
    <p:sldId id="267" r:id="rId12"/>
    <p:sldId id="268" r:id="rId13"/>
    <p:sldId id="265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C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0565" autoAdjust="0"/>
    <p:restoredTop sz="94660"/>
  </p:normalViewPr>
  <p:slideViewPr>
    <p:cSldViewPr>
      <p:cViewPr varScale="1">
        <p:scale>
          <a:sx n="69" d="100"/>
          <a:sy n="69" d="100"/>
        </p:scale>
        <p:origin x="-92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19.01.2016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19.01.2016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19.01.2016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Группа 24"/>
          <p:cNvGrpSpPr/>
          <p:nvPr/>
        </p:nvGrpSpPr>
        <p:grpSpPr>
          <a:xfrm>
            <a:off x="214282" y="1500174"/>
            <a:ext cx="3214710" cy="1503587"/>
            <a:chOff x="214282" y="142852"/>
            <a:chExt cx="3214710" cy="1503587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214282" y="142852"/>
              <a:ext cx="1000132" cy="646331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r>
                <a:rPr lang="ru-RU" sz="3600" b="1" i="1" dirty="0" smtClean="0"/>
                <a:t>За-</a:t>
              </a:r>
              <a:endParaRPr lang="ru-RU" sz="3600" b="1" dirty="0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1571604" y="142852"/>
              <a:ext cx="1071570" cy="646331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r>
                <a:rPr lang="ru-RU" sz="3600" b="1" i="1" dirty="0" smtClean="0">
                  <a:solidFill>
                    <a:schemeClr val="tx1"/>
                  </a:solidFill>
                </a:rPr>
                <a:t>Об-</a:t>
              </a:r>
              <a:endParaRPr lang="ru-RU" sz="3600" b="1" dirty="0">
                <a:solidFill>
                  <a:schemeClr val="tx1"/>
                </a:solidFill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1071538" y="1000108"/>
              <a:ext cx="1143008" cy="646331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r>
                <a:rPr lang="ru-RU" sz="3600" b="1" i="1" dirty="0" smtClean="0"/>
                <a:t>На-</a:t>
              </a:r>
              <a:endParaRPr lang="ru-RU" sz="3600" b="1" dirty="0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2643174" y="1000108"/>
              <a:ext cx="785818" cy="646331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r>
                <a:rPr lang="ru-RU" sz="3600" b="1" i="1" dirty="0" smtClean="0"/>
                <a:t>В-</a:t>
              </a:r>
              <a:endParaRPr lang="ru-RU" sz="3600" b="1" dirty="0"/>
            </a:p>
          </p:txBody>
        </p:sp>
      </p:grpSp>
      <p:grpSp>
        <p:nvGrpSpPr>
          <p:cNvPr id="28" name="Группа 27"/>
          <p:cNvGrpSpPr/>
          <p:nvPr/>
        </p:nvGrpSpPr>
        <p:grpSpPr>
          <a:xfrm>
            <a:off x="4857752" y="1564834"/>
            <a:ext cx="4119821" cy="1506976"/>
            <a:chOff x="4857752" y="210901"/>
            <a:chExt cx="4119821" cy="1506976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4857752" y="210901"/>
              <a:ext cx="1571636" cy="646331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r>
                <a:rPr lang="ru-RU" sz="3600" b="1" i="1" dirty="0" smtClean="0"/>
                <a:t>-чик-</a:t>
              </a:r>
              <a:endParaRPr lang="ru-RU" sz="3600" b="1" dirty="0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6715140" y="214290"/>
              <a:ext cx="857256" cy="646331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r>
                <a:rPr lang="ru-RU" sz="3600" b="1" i="1" dirty="0" smtClean="0"/>
                <a:t>-</a:t>
              </a:r>
              <a:r>
                <a:rPr lang="ru-RU" sz="3600" b="1" i="1" dirty="0" err="1" smtClean="0"/>
                <a:t>н</a:t>
              </a:r>
              <a:r>
                <a:rPr lang="ru-RU" sz="3600" b="1" i="1" dirty="0" smtClean="0"/>
                <a:t>-</a:t>
              </a:r>
              <a:endParaRPr lang="ru-RU" sz="3600" b="1" dirty="0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6000760" y="1071546"/>
              <a:ext cx="1928826" cy="646331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r>
                <a:rPr lang="ru-RU" sz="3600" b="1" i="1" dirty="0" smtClean="0"/>
                <a:t>-</a:t>
              </a:r>
              <a:r>
                <a:rPr lang="ru-RU" sz="3600" b="1" i="1" dirty="0" err="1" smtClean="0"/>
                <a:t>оньк</a:t>
              </a:r>
              <a:r>
                <a:rPr lang="ru-RU" sz="3600" b="1" i="1" dirty="0" smtClean="0"/>
                <a:t>-</a:t>
              </a:r>
              <a:endParaRPr lang="ru-RU" sz="3600" b="1" dirty="0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7786710" y="214290"/>
              <a:ext cx="1190863" cy="646331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r>
                <a:rPr lang="ru-RU" sz="3600" b="1" i="1" dirty="0" smtClean="0"/>
                <a:t>-</a:t>
              </a:r>
              <a:r>
                <a:rPr lang="ru-RU" sz="3600" b="1" i="1" dirty="0" err="1" smtClean="0"/>
                <a:t>ик</a:t>
              </a:r>
              <a:r>
                <a:rPr lang="ru-RU" sz="3600" b="1" i="1" dirty="0" smtClean="0"/>
                <a:t>-</a:t>
              </a:r>
              <a:endParaRPr lang="ru-RU" sz="3600" b="1" dirty="0"/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285720" y="3334408"/>
            <a:ext cx="3571900" cy="1442031"/>
            <a:chOff x="285720" y="1500175"/>
            <a:chExt cx="3571900" cy="1442031"/>
          </a:xfrm>
        </p:grpSpPr>
        <p:sp>
          <p:nvSpPr>
            <p:cNvPr id="18" name="Правая фигурная скобка 17"/>
            <p:cNvSpPr/>
            <p:nvPr/>
          </p:nvSpPr>
          <p:spPr>
            <a:xfrm rot="5400000">
              <a:off x="1678761" y="107134"/>
              <a:ext cx="785818" cy="3571900"/>
            </a:xfrm>
            <a:prstGeom prst="rightBrace">
              <a:avLst>
                <a:gd name="adj1" fmla="val 8333"/>
                <a:gd name="adj2" fmla="val 51552"/>
              </a:avLst>
            </a:prstGeom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642910" y="2357431"/>
              <a:ext cx="2714644" cy="584775"/>
            </a:xfrm>
            <a:prstGeom prst="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ru-RU" sz="3200" b="1" i="1" dirty="0" smtClean="0">
                  <a:solidFill>
                    <a:srgbClr val="000000"/>
                  </a:solidFill>
                  <a:latin typeface="+mj-lt"/>
                  <a:ea typeface="Times New Roman" pitchFamily="18" charset="0"/>
                  <a:cs typeface="Times New Roman" pitchFamily="18" charset="0"/>
                </a:rPr>
                <a:t>Приставки</a:t>
              </a:r>
              <a:endParaRPr lang="ru-RU" sz="4400" b="1" dirty="0">
                <a:latin typeface="+mj-lt"/>
              </a:endParaRPr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4643438" y="3262970"/>
            <a:ext cx="4429124" cy="1536623"/>
            <a:chOff x="4643438" y="1571612"/>
            <a:chExt cx="4429124" cy="1536623"/>
          </a:xfrm>
        </p:grpSpPr>
        <p:sp>
          <p:nvSpPr>
            <p:cNvPr id="19" name="Правая фигурная скобка 18"/>
            <p:cNvSpPr/>
            <p:nvPr/>
          </p:nvSpPr>
          <p:spPr>
            <a:xfrm rot="5400000">
              <a:off x="6417795" y="-202745"/>
              <a:ext cx="880410" cy="4429124"/>
            </a:xfrm>
            <a:prstGeom prst="rightBrace">
              <a:avLst>
                <a:gd name="adj1" fmla="val 8333"/>
                <a:gd name="adj2" fmla="val 51552"/>
              </a:avLst>
            </a:prstGeom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5500694" y="2523460"/>
              <a:ext cx="2571768" cy="584775"/>
            </a:xfrm>
            <a:prstGeom prst="rect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ru-RU" sz="3200" b="1" i="1" dirty="0" smtClean="0">
                  <a:solidFill>
                    <a:srgbClr val="000000"/>
                  </a:solidFill>
                  <a:latin typeface="+mj-lt"/>
                  <a:ea typeface="Times New Roman" pitchFamily="18" charset="0"/>
                  <a:cs typeface="Times New Roman" pitchFamily="18" charset="0"/>
                </a:rPr>
                <a:t>Суффиксы </a:t>
              </a:r>
              <a:endParaRPr lang="ru-RU" sz="4400" b="1" dirty="0"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14588" y="71414"/>
            <a:ext cx="5186370" cy="857256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Творческое задание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142844" y="1000108"/>
            <a:ext cx="892971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  <a:tab pos="630238" algn="l"/>
              </a:tabLst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Выберите одно из существ и подберите к нему прилагательные с разными суффиксами. Составьте текст из 3-4 предложений.</a:t>
            </a:r>
            <a:endParaRPr kumimoji="0" lang="ru-RU" sz="36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pic>
        <p:nvPicPr>
          <p:cNvPr id="4" name="Picture 4" descr="1b3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602" y="71414"/>
            <a:ext cx="2132944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Группа 4"/>
          <p:cNvGrpSpPr/>
          <p:nvPr/>
        </p:nvGrpSpPr>
        <p:grpSpPr>
          <a:xfrm>
            <a:off x="142844" y="2143116"/>
            <a:ext cx="3057160" cy="2571768"/>
            <a:chOff x="214282" y="1214422"/>
            <a:chExt cx="3057160" cy="2571768"/>
          </a:xfrm>
        </p:grpSpPr>
        <p:pic>
          <p:nvPicPr>
            <p:cNvPr id="6" name="Picture 2" descr="C:\Users\komp01\Downloads\загруженное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14282" y="1714488"/>
              <a:ext cx="3057160" cy="2071702"/>
            </a:xfrm>
            <a:prstGeom prst="rect">
              <a:avLst/>
            </a:prstGeom>
            <a:noFill/>
          </p:spPr>
        </p:pic>
        <p:sp>
          <p:nvSpPr>
            <p:cNvPr id="7" name="Прямоугольник 6"/>
            <p:cNvSpPr/>
            <p:nvPr/>
          </p:nvSpPr>
          <p:spPr>
            <a:xfrm>
              <a:off x="408894" y="1214422"/>
              <a:ext cx="2662908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800" b="1" i="1" dirty="0" smtClean="0">
                  <a:solidFill>
                    <a:srgbClr val="424456"/>
                  </a:solidFill>
                  <a:ea typeface="+mj-ea"/>
                  <a:cs typeface="Sakkal Majalla" pitchFamily="2" charset="-78"/>
                </a:rPr>
                <a:t>медвежонок</a:t>
              </a:r>
              <a:endParaRPr lang="ru-RU" sz="1200" b="1" i="1" dirty="0">
                <a:cs typeface="Sakkal Majalla" pitchFamily="2" charset="-78"/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2285984" y="4286255"/>
            <a:ext cx="3643338" cy="2400861"/>
            <a:chOff x="2714612" y="4286255"/>
            <a:chExt cx="3643338" cy="2400861"/>
          </a:xfrm>
        </p:grpSpPr>
        <p:pic>
          <p:nvPicPr>
            <p:cNvPr id="9" name="Picture 5" descr="http://i99.beon.ru/cs309426.vk.me/v309426468/494d/m4Gvrqgl4LE.jpg"/>
            <p:cNvPicPr>
              <a:picLocks noChangeAspect="1" noChangeArrowheads="1"/>
            </p:cNvPicPr>
            <p:nvPr/>
          </p:nvPicPr>
          <p:blipFill>
            <a:blip r:embed="rId4"/>
            <a:srcRect t="27774" b="7420"/>
            <a:stretch>
              <a:fillRect/>
            </a:stretch>
          </p:blipFill>
          <p:spPr bwMode="auto">
            <a:xfrm>
              <a:off x="2714612" y="4286255"/>
              <a:ext cx="3643338" cy="2400861"/>
            </a:xfrm>
            <a:prstGeom prst="rect">
              <a:avLst/>
            </a:prstGeom>
            <a:noFill/>
          </p:spPr>
        </p:pic>
        <p:sp>
          <p:nvSpPr>
            <p:cNvPr id="10" name="Прямоугольник 9"/>
            <p:cNvSpPr/>
            <p:nvPr/>
          </p:nvSpPr>
          <p:spPr>
            <a:xfrm>
              <a:off x="3428992" y="6143644"/>
              <a:ext cx="216437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2800" b="1" i="1" dirty="0" smtClean="0">
                  <a:solidFill>
                    <a:srgbClr val="424456"/>
                  </a:solidFill>
                  <a:ea typeface="+mj-ea"/>
                  <a:cs typeface="+mj-cs"/>
                </a:rPr>
                <a:t>человечек</a:t>
              </a:r>
              <a:endParaRPr lang="ru-RU" sz="1200" b="1" i="1" dirty="0"/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4786314" y="2143116"/>
            <a:ext cx="4071966" cy="2475200"/>
            <a:chOff x="4572000" y="1382428"/>
            <a:chExt cx="4071966" cy="2475200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5643570" y="1382428"/>
              <a:ext cx="203132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800" b="1" i="1" dirty="0" smtClean="0">
                  <a:solidFill>
                    <a:srgbClr val="424456"/>
                  </a:solidFill>
                  <a:ea typeface="+mj-ea"/>
                  <a:cs typeface="+mj-cs"/>
                </a:rPr>
                <a:t>зайчонок</a:t>
              </a:r>
              <a:endParaRPr lang="ru-RU" sz="1200" b="1" i="1" dirty="0"/>
            </a:p>
          </p:txBody>
        </p:sp>
        <p:pic>
          <p:nvPicPr>
            <p:cNvPr id="13" name="Picture 7" descr="http://www.artleo.com/pic/201106/960x480/artleo.com-2775.jpg"/>
            <p:cNvPicPr>
              <a:picLocks noChangeAspect="1" noChangeArrowheads="1"/>
            </p:cNvPicPr>
            <p:nvPr/>
          </p:nvPicPr>
          <p:blipFill>
            <a:blip r:embed="rId5"/>
            <a:srcRect l="18202" t="20179" r="37117"/>
            <a:stretch>
              <a:fillRect/>
            </a:stretch>
          </p:blipFill>
          <p:spPr bwMode="auto">
            <a:xfrm>
              <a:off x="6429388" y="1857364"/>
              <a:ext cx="2214578" cy="1978137"/>
            </a:xfrm>
            <a:prstGeom prst="rect">
              <a:avLst/>
            </a:prstGeom>
            <a:noFill/>
          </p:spPr>
        </p:pic>
        <p:pic>
          <p:nvPicPr>
            <p:cNvPr id="14" name="Picture 8" descr="C:\Users\komp01\Downloads\532206_original.jpg"/>
            <p:cNvPicPr>
              <a:picLocks noChangeAspect="1" noChangeArrowheads="1"/>
            </p:cNvPicPr>
            <p:nvPr/>
          </p:nvPicPr>
          <p:blipFill>
            <a:blip r:embed="rId6" cstate="print"/>
            <a:srcRect l="8527" r="17568"/>
            <a:stretch>
              <a:fillRect/>
            </a:stretch>
          </p:blipFill>
          <p:spPr bwMode="auto">
            <a:xfrm>
              <a:off x="4572000" y="1857364"/>
              <a:ext cx="1857388" cy="2000264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Picture 3" descr="http://s1.hostingkartinok.com/uploads/images/2012/12/e7a8d9c403c4afa21dbce45547d2e0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85720" y="1643050"/>
            <a:ext cx="850112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32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Хозяйка зимнего леса, госпожа Вьюга, приглашает нас на вальс, и перед глазами проносятся люди, дома, машины, деревья. На белом фоне отчетливо вырисовываются унылые, хмурые лица взрослых и счастливые, улыбающиеся мордашки мальчишек и девчонок.</a:t>
            </a:r>
            <a:endParaRPr lang="ru-RU" sz="4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381000" y="857232"/>
            <a:ext cx="4041648" cy="1059120"/>
          </a:xfrm>
          <a:solidFill>
            <a:srgbClr val="33CC33"/>
          </a:solidFill>
          <a:ln>
            <a:solidFill>
              <a:srgbClr val="33CC33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sz="20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 ряд </a:t>
            </a:r>
          </a:p>
          <a:p>
            <a:pPr algn="ctr"/>
            <a:r>
              <a:rPr lang="ru-RU" sz="20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подберите синонимы к прилагательному ДОБРЫЙ</a:t>
            </a:r>
            <a:endParaRPr lang="ru-RU" sz="2000" b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half" idx="3"/>
          </p:nvPr>
        </p:nvSpPr>
        <p:spPr>
          <a:xfrm>
            <a:off x="4721225" y="857232"/>
            <a:ext cx="4041775" cy="1059120"/>
          </a:xfr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sz="2000" b="0" dirty="0" smtClean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 ряд </a:t>
            </a:r>
          </a:p>
          <a:p>
            <a:pPr algn="ctr"/>
            <a:r>
              <a:rPr lang="ru-RU" sz="2000" b="0" dirty="0" smtClean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подберите синонимы к прилагательному ЗЛОЙ</a:t>
            </a:r>
            <a:endParaRPr lang="ru-RU" sz="2000" b="0" dirty="0">
              <a:ln w="18415" cmpd="sng">
                <a:solidFill>
                  <a:srgbClr val="FFFF00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5601" name="Picture 1" descr="C:\Users\komp01\Downloads\0_8616d_54753982_XL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2005991"/>
            <a:ext cx="3571900" cy="4423405"/>
          </a:xfrm>
          <a:prstGeom prst="rect">
            <a:avLst/>
          </a:prstGeom>
          <a:noFill/>
        </p:spPr>
      </p:pic>
      <p:pic>
        <p:nvPicPr>
          <p:cNvPr id="25603" name="Picture 3" descr="http://www.uszn40.ru/userfiles1/123(13).jpg"/>
          <p:cNvPicPr>
            <a:picLocks noChangeAspect="1" noChangeArrowheads="1"/>
          </p:cNvPicPr>
          <p:nvPr/>
        </p:nvPicPr>
        <p:blipFill>
          <a:blip r:embed="rId3"/>
          <a:srcRect l="12891" r="21484"/>
          <a:stretch>
            <a:fillRect/>
          </a:stretch>
        </p:blipFill>
        <p:spPr bwMode="auto">
          <a:xfrm>
            <a:off x="4786314" y="2000240"/>
            <a:ext cx="4000528" cy="43577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229600" cy="1069848"/>
          </a:xfrm>
        </p:spPr>
        <p:txBody>
          <a:bodyPr/>
          <a:lstStyle/>
          <a:p>
            <a:pPr algn="ctr"/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28596" y="1500174"/>
            <a:ext cx="8429684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400" dirty="0" smtClean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Н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аписать небольшое сочинение-миниатюру (из 5-6 предложений) на одну из тем: 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«Зимнее дерево» 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«Зимняя ветка» 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«Снежный сугроб» 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«Зимнее утро» 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«Узор на стекле»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Чтобы ваше сочинение получилось красивым и ярким, вам нужно использовать прилагательные с разными суффиксами.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pic>
        <p:nvPicPr>
          <p:cNvPr id="4" name="Picture 4" descr="1b3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42209" y="5357826"/>
            <a:ext cx="3387575" cy="1928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785926"/>
            <a:ext cx="8929718" cy="1928826"/>
          </a:xfrm>
        </p:spPr>
        <p:txBody>
          <a:bodyPr>
            <a:noAutofit/>
          </a:bodyPr>
          <a:lstStyle/>
          <a:p>
            <a:pPr algn="ctr"/>
            <a:r>
              <a:rPr lang="ru-RU" sz="6000" b="1" i="1" dirty="0" smtClean="0"/>
              <a:t>Словообразование имен прилагательных</a:t>
            </a:r>
            <a:endParaRPr lang="ru-RU" sz="6000" b="1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214290"/>
            <a:ext cx="7643866" cy="1752600"/>
          </a:xfrm>
        </p:spPr>
        <p:txBody>
          <a:bodyPr>
            <a:normAutofit/>
          </a:bodyPr>
          <a:lstStyle/>
          <a:p>
            <a:pPr algn="ctr"/>
            <a:r>
              <a:rPr lang="ru-RU" sz="4000" b="1" i="1" dirty="0" smtClean="0">
                <a:solidFill>
                  <a:schemeClr val="bg1"/>
                </a:solidFill>
              </a:rPr>
              <a:t>Девятнадцатое января</a:t>
            </a:r>
          </a:p>
          <a:p>
            <a:pPr algn="ctr"/>
            <a:r>
              <a:rPr lang="ru-RU" sz="4000" b="1" i="1" dirty="0" smtClean="0">
                <a:solidFill>
                  <a:schemeClr val="bg1"/>
                </a:solidFill>
              </a:rPr>
              <a:t>Классная работа</a:t>
            </a:r>
            <a:endParaRPr lang="ru-RU" sz="4000" b="1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42852"/>
            <a:ext cx="8858248" cy="664371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4572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000" b="1" i="1" dirty="0" smtClean="0"/>
              <a:t>Красив и задумчив зимний лес. Слабые порывы ветра срывают с бархатной снежной каймы пушистые хлопья снега. Они кружатся в воздухе, выписывая причудливые фигуры, и, медленно опускаясь на землю, сливаются с серебристым ковром. А ты идешь по твердому насту, и на твоих губах невольно появляется счастливая улыбка. На душе становится радостно и спокойно.</a:t>
            </a:r>
          </a:p>
          <a:p>
            <a:pPr marL="0" indent="4572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000" b="1" i="1" dirty="0" smtClean="0"/>
              <a:t>Декабрь – месяц больших молчаливых сугробов. Вместе со снегом налетели и набежали в лес сказочные существа. Расселись они по низеньким пням, вскарабкались на пышные елки и высокие сосны.</a:t>
            </a:r>
          </a:p>
          <a:p>
            <a:pPr marL="0" indent="4572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000" b="1" i="1" dirty="0" smtClean="0"/>
              <a:t>Тут вылез из сугроба лесной человечек в белой шапчонке. Там сидит забавный медвежонок. Под елкой спрятался трусливый зайчонок.</a:t>
            </a:r>
            <a:endParaRPr lang="ru-RU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14282" y="274320"/>
            <a:ext cx="8719406" cy="1143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latin typeface="+mj-lt"/>
              </a:rPr>
              <a:t>Какой из этих текстов Вам больше нравится? Почему?</a:t>
            </a:r>
            <a:endParaRPr lang="ru-RU" b="1" i="1" dirty="0">
              <a:latin typeface="+mj-lt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357158" y="1643050"/>
            <a:ext cx="3857652" cy="466344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179388">
              <a:buNone/>
            </a:pPr>
            <a:r>
              <a:rPr lang="ru-RU" sz="2800" dirty="0" smtClean="0"/>
              <a:t>Тихо в лесу.   </a:t>
            </a:r>
            <a:r>
              <a:rPr lang="ru-RU" sz="2800" b="1" dirty="0" smtClean="0"/>
              <a:t>Тени</a:t>
            </a:r>
            <a:r>
              <a:rPr lang="ru-RU" sz="2800" dirty="0" smtClean="0"/>
              <a:t>  лежат на сугробах.   По </a:t>
            </a:r>
            <a:r>
              <a:rPr lang="ru-RU" sz="2800" b="1" dirty="0" smtClean="0"/>
              <a:t>небу   </a:t>
            </a:r>
            <a:r>
              <a:rPr lang="ru-RU" sz="2800" dirty="0" smtClean="0"/>
              <a:t>плывут   </a:t>
            </a:r>
            <a:r>
              <a:rPr lang="ru-RU" sz="2800" b="1" dirty="0" smtClean="0"/>
              <a:t>облака</a:t>
            </a:r>
            <a:r>
              <a:rPr lang="ru-RU" sz="2800" dirty="0" smtClean="0"/>
              <a:t>.   Вот   по-весеннему пищат, возятся   </a:t>
            </a:r>
            <a:r>
              <a:rPr lang="ru-RU" sz="2800" b="1" dirty="0" smtClean="0"/>
              <a:t>синички</a:t>
            </a:r>
            <a:r>
              <a:rPr lang="ru-RU" sz="2800" dirty="0" smtClean="0"/>
              <a:t>. Высятся на солнце  стволы сосен.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429124" y="1643050"/>
            <a:ext cx="4433126" cy="466344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179388">
              <a:buNone/>
            </a:pPr>
            <a:r>
              <a:rPr lang="ru-RU" sz="2400" dirty="0" smtClean="0"/>
              <a:t>Тихо в лесу.   </a:t>
            </a:r>
            <a:r>
              <a:rPr lang="ru-RU" sz="2400" b="1" dirty="0" smtClean="0"/>
              <a:t>Светло-лиловые длинные </a:t>
            </a:r>
            <a:r>
              <a:rPr lang="ru-RU" sz="2400" dirty="0" smtClean="0"/>
              <a:t>тени  лежат на сугробах.   По </a:t>
            </a:r>
            <a:r>
              <a:rPr lang="ru-RU" sz="2400" b="1" dirty="0" err="1" smtClean="0"/>
              <a:t>нежно-голубому</a:t>
            </a:r>
            <a:r>
              <a:rPr lang="ru-RU" sz="2400" b="1" dirty="0" smtClean="0"/>
              <a:t> весеннему </a:t>
            </a:r>
            <a:r>
              <a:rPr lang="ru-RU" sz="2400" dirty="0" smtClean="0"/>
              <a:t>небу плывут  </a:t>
            </a:r>
            <a:r>
              <a:rPr lang="ru-RU" sz="2400" b="1" dirty="0" smtClean="0"/>
              <a:t>легкие белоснежные</a:t>
            </a:r>
            <a:r>
              <a:rPr lang="ru-RU" sz="2400" dirty="0" smtClean="0"/>
              <a:t> облака.   Вот   по-весеннему пищат, возятся   </a:t>
            </a:r>
            <a:r>
              <a:rPr lang="ru-RU" sz="2400" b="1" dirty="0" smtClean="0"/>
              <a:t>шустрые черноголовые </a:t>
            </a:r>
            <a:r>
              <a:rPr lang="ru-RU" sz="2400" dirty="0" smtClean="0"/>
              <a:t>синички. Высятся на солнце  </a:t>
            </a:r>
            <a:r>
              <a:rPr lang="ru-RU" sz="2400" b="1" dirty="0" smtClean="0"/>
              <a:t>медно-бронзовое</a:t>
            </a:r>
            <a:r>
              <a:rPr lang="ru-RU" sz="2400" dirty="0" smtClean="0"/>
              <a:t> стволы сосен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71414"/>
            <a:ext cx="8858280" cy="71438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lvl="0" algn="ctr"/>
            <a:r>
              <a:rPr lang="ru-RU" sz="3200" b="1" i="1" dirty="0" smtClean="0">
                <a:ln w="11430">
                  <a:solidFill>
                    <a:sysClr val="windowText" lastClr="000000"/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Подберите синонимы к словам</a:t>
            </a:r>
            <a:endParaRPr lang="ru-RU" sz="3200" b="1" i="1" dirty="0">
              <a:ln w="11430">
                <a:solidFill>
                  <a:sysClr val="windowText" lastClr="000000"/>
                </a:solidFill>
              </a:ln>
              <a:solidFill>
                <a:schemeClr val="accent2">
                  <a:lumMod val="75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grpSp>
        <p:nvGrpSpPr>
          <p:cNvPr id="15" name="Группа 14"/>
          <p:cNvGrpSpPr/>
          <p:nvPr/>
        </p:nvGrpSpPr>
        <p:grpSpPr>
          <a:xfrm>
            <a:off x="71406" y="3429000"/>
            <a:ext cx="4429156" cy="3357584"/>
            <a:chOff x="71406" y="3646743"/>
            <a:chExt cx="3857652" cy="3139843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71406" y="3646743"/>
              <a:ext cx="328611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65760" lvl="0" indent="-256032">
                <a:spcBef>
                  <a:spcPts val="300"/>
                </a:spcBef>
                <a:buClr>
                  <a:srgbClr val="A04DA3"/>
                </a:buClr>
              </a:pPr>
              <a:r>
                <a:rPr lang="ru-RU" sz="2800" b="1" i="1" dirty="0" smtClean="0">
                  <a:solidFill>
                    <a:prstClr val="black"/>
                  </a:solidFill>
                </a:rPr>
                <a:t>Сказочный</a:t>
              </a:r>
            </a:p>
          </p:txBody>
        </p:sp>
        <p:pic>
          <p:nvPicPr>
            <p:cNvPr id="24580" name="Picture 4" descr="http://angelsart.ru/650/Pic_189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05616" y="4071942"/>
              <a:ext cx="3823442" cy="271464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24582" name="AutoShape 6" descr="http://znayka1.ru/wp-content/uploads/2011/09/%D0%B7%D0%B0%D0%B4%D1%83%D0%BC%D1%87%D0%B8%D0%B2%D1%8B%D0%B9-%D1%80%D0%B5%D0%B1%D0%B5%D0%BD%D0%BE%D0%B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16" name="Группа 15"/>
          <p:cNvGrpSpPr/>
          <p:nvPr/>
        </p:nvGrpSpPr>
        <p:grpSpPr>
          <a:xfrm>
            <a:off x="4429124" y="3357562"/>
            <a:ext cx="4643438" cy="3429024"/>
            <a:chOff x="4929190" y="3571876"/>
            <a:chExt cx="4095083" cy="3214710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6315215" y="3571876"/>
              <a:ext cx="2646084" cy="4905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65760" lvl="0" indent="-256032">
                <a:spcBef>
                  <a:spcPts val="300"/>
                </a:spcBef>
                <a:buClr>
                  <a:srgbClr val="A04DA3"/>
                </a:buClr>
              </a:pPr>
              <a:r>
                <a:rPr lang="ru-RU" sz="2800" b="1" i="1" dirty="0" smtClean="0">
                  <a:solidFill>
                    <a:prstClr val="black"/>
                  </a:solidFill>
                </a:rPr>
                <a:t>Счастливый</a:t>
              </a:r>
              <a:endParaRPr lang="ru-RU" sz="2800" b="1" i="1" dirty="0">
                <a:solidFill>
                  <a:prstClr val="black"/>
                </a:solidFill>
              </a:endParaRPr>
            </a:p>
          </p:txBody>
        </p:sp>
        <p:pic>
          <p:nvPicPr>
            <p:cNvPr id="24585" name="Picture 9" descr="C:\Users\komp01\Downloads\счастье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929190" y="4071942"/>
              <a:ext cx="4095083" cy="271464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grpSp>
        <p:nvGrpSpPr>
          <p:cNvPr id="18" name="Группа 17"/>
          <p:cNvGrpSpPr/>
          <p:nvPr/>
        </p:nvGrpSpPr>
        <p:grpSpPr>
          <a:xfrm>
            <a:off x="2994944" y="785794"/>
            <a:ext cx="3148692" cy="3286148"/>
            <a:chOff x="3271923" y="971749"/>
            <a:chExt cx="2880833" cy="3028754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3343875" y="971749"/>
              <a:ext cx="2808881" cy="5004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65760" lvl="0" indent="-256032">
                <a:spcBef>
                  <a:spcPts val="300"/>
                </a:spcBef>
                <a:buClr>
                  <a:srgbClr val="A04DA3"/>
                </a:buClr>
              </a:pPr>
              <a:r>
                <a:rPr lang="ru-RU" sz="2800" b="1" i="1" dirty="0" smtClean="0">
                  <a:solidFill>
                    <a:prstClr val="black"/>
                  </a:solidFill>
                </a:rPr>
                <a:t>Задумчивый</a:t>
              </a:r>
            </a:p>
          </p:txBody>
        </p:sp>
        <p:pic>
          <p:nvPicPr>
            <p:cNvPr id="24586" name="Picture 10" descr="C:\Users\komp01\Downloads\задумчивый-ребенок.jpg"/>
            <p:cNvPicPr>
              <a:picLocks noChangeAspect="1" noChangeArrowheads="1"/>
            </p:cNvPicPr>
            <p:nvPr/>
          </p:nvPicPr>
          <p:blipFill>
            <a:blip r:embed="rId4"/>
            <a:srcRect r="27344"/>
            <a:stretch>
              <a:fillRect/>
            </a:stretch>
          </p:blipFill>
          <p:spPr bwMode="auto">
            <a:xfrm>
              <a:off x="3271923" y="1357298"/>
              <a:ext cx="2871713" cy="264320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28596" y="274320"/>
            <a:ext cx="8505092" cy="1143000"/>
          </a:xfr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Покажите, как образованы данные прилагательные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00100" y="1785926"/>
            <a:ext cx="3214678" cy="7694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4400" spc="600" dirty="0" smtClean="0"/>
              <a:t>Зимний </a:t>
            </a:r>
            <a:endParaRPr lang="ru-RU" sz="4400" spc="600" dirty="0"/>
          </a:p>
        </p:txBody>
      </p:sp>
      <p:grpSp>
        <p:nvGrpSpPr>
          <p:cNvPr id="13" name="Группа 12"/>
          <p:cNvGrpSpPr/>
          <p:nvPr/>
        </p:nvGrpSpPr>
        <p:grpSpPr>
          <a:xfrm>
            <a:off x="2357423" y="1643050"/>
            <a:ext cx="428628" cy="428628"/>
            <a:chOff x="2214547" y="3071810"/>
            <a:chExt cx="428628" cy="214314"/>
          </a:xfrm>
        </p:grpSpPr>
        <p:cxnSp>
          <p:nvCxnSpPr>
            <p:cNvPr id="8" name="Прямая соединительная линия 7"/>
            <p:cNvCxnSpPr/>
            <p:nvPr/>
          </p:nvCxnSpPr>
          <p:spPr>
            <a:xfrm rot="16200000" flipH="1">
              <a:off x="2428861" y="3071810"/>
              <a:ext cx="214314" cy="21431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 rot="10800000" flipV="1">
              <a:off x="2214547" y="3081334"/>
              <a:ext cx="214314" cy="20479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20" name="Стрелка влево 19"/>
          <p:cNvSpPr/>
          <p:nvPr/>
        </p:nvSpPr>
        <p:spPr>
          <a:xfrm>
            <a:off x="4286248" y="2071678"/>
            <a:ext cx="1357322" cy="357190"/>
          </a:xfrm>
          <a:prstGeom prst="leftArrow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4" name="Группа 33"/>
          <p:cNvGrpSpPr/>
          <p:nvPr/>
        </p:nvGrpSpPr>
        <p:grpSpPr>
          <a:xfrm>
            <a:off x="6215106" y="1714488"/>
            <a:ext cx="2285984" cy="769441"/>
            <a:chOff x="6215106" y="1714488"/>
            <a:chExt cx="2285984" cy="769441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6215106" y="1714488"/>
              <a:ext cx="2285984" cy="76944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ru-RU" sz="4400" spc="600" dirty="0" smtClean="0"/>
                <a:t>Зима </a:t>
              </a:r>
              <a:endParaRPr lang="ru-RU" sz="4400" spc="600" dirty="0"/>
            </a:p>
          </p:txBody>
        </p:sp>
        <p:grpSp>
          <p:nvGrpSpPr>
            <p:cNvPr id="28" name="Группа 27"/>
            <p:cNvGrpSpPr/>
            <p:nvPr/>
          </p:nvGrpSpPr>
          <p:grpSpPr>
            <a:xfrm>
              <a:off x="6285750" y="2143116"/>
              <a:ext cx="1286646" cy="286546"/>
              <a:chOff x="6285750" y="2071678"/>
              <a:chExt cx="1286646" cy="286546"/>
            </a:xfrm>
          </p:grpSpPr>
          <p:cxnSp>
            <p:nvCxnSpPr>
              <p:cNvPr id="25" name="Прямая соединительная линия 24"/>
              <p:cNvCxnSpPr/>
              <p:nvPr/>
            </p:nvCxnSpPr>
            <p:spPr>
              <a:xfrm>
                <a:off x="6285750" y="2356636"/>
                <a:ext cx="1285852" cy="1588"/>
              </a:xfrm>
              <a:prstGeom prst="line">
                <a:avLst/>
              </a:prstGeom>
              <a:ln/>
            </p:spPr>
            <p:style>
              <a:lnRef idx="3">
                <a:schemeClr val="accent3"/>
              </a:lnRef>
              <a:fillRef idx="0">
                <a:schemeClr val="accent3"/>
              </a:fillRef>
              <a:effectRef idx="2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26" name="Прямая соединительная линия 25"/>
              <p:cNvCxnSpPr/>
              <p:nvPr/>
            </p:nvCxnSpPr>
            <p:spPr>
              <a:xfrm rot="5400000">
                <a:off x="7428726" y="2213760"/>
                <a:ext cx="285752" cy="1588"/>
              </a:xfrm>
              <a:prstGeom prst="line">
                <a:avLst/>
              </a:prstGeom>
              <a:ln/>
            </p:spPr>
            <p:style>
              <a:lnRef idx="3">
                <a:schemeClr val="accent3"/>
              </a:lnRef>
              <a:fillRef idx="0">
                <a:schemeClr val="accent3"/>
              </a:fillRef>
              <a:effectRef idx="2">
                <a:schemeClr val="accent3"/>
              </a:effectRef>
              <a:fontRef idx="minor">
                <a:schemeClr val="tx1"/>
              </a:fontRef>
            </p:style>
          </p:cxnSp>
        </p:grpSp>
      </p:grpSp>
      <p:sp>
        <p:nvSpPr>
          <p:cNvPr id="32" name="Прямоугольник 31"/>
          <p:cNvSpPr/>
          <p:nvPr/>
        </p:nvSpPr>
        <p:spPr>
          <a:xfrm>
            <a:off x="71406" y="3214686"/>
            <a:ext cx="4357718" cy="7694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4400" spc="600" dirty="0" smtClean="0"/>
              <a:t>Задумчивый </a:t>
            </a:r>
            <a:endParaRPr lang="ru-RU" sz="4400" spc="600" dirty="0"/>
          </a:p>
        </p:txBody>
      </p:sp>
      <p:grpSp>
        <p:nvGrpSpPr>
          <p:cNvPr id="47" name="Группа 46"/>
          <p:cNvGrpSpPr/>
          <p:nvPr/>
        </p:nvGrpSpPr>
        <p:grpSpPr>
          <a:xfrm>
            <a:off x="2214546" y="3071810"/>
            <a:ext cx="1000132" cy="428628"/>
            <a:chOff x="2214546" y="3071810"/>
            <a:chExt cx="428628" cy="214314"/>
          </a:xfrm>
        </p:grpSpPr>
        <p:cxnSp>
          <p:nvCxnSpPr>
            <p:cNvPr id="48" name="Прямая соединительная линия 47"/>
            <p:cNvCxnSpPr/>
            <p:nvPr/>
          </p:nvCxnSpPr>
          <p:spPr>
            <a:xfrm rot="16200000" flipH="1">
              <a:off x="2428860" y="3071810"/>
              <a:ext cx="214314" cy="21431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49" name="Прямая соединительная линия 48"/>
            <p:cNvCxnSpPr/>
            <p:nvPr/>
          </p:nvCxnSpPr>
          <p:spPr>
            <a:xfrm rot="10800000" flipV="1">
              <a:off x="2214546" y="3081334"/>
              <a:ext cx="214314" cy="20479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59" name="Группа 58"/>
          <p:cNvGrpSpPr/>
          <p:nvPr/>
        </p:nvGrpSpPr>
        <p:grpSpPr>
          <a:xfrm>
            <a:off x="5072066" y="3214686"/>
            <a:ext cx="4071934" cy="785814"/>
            <a:chOff x="5000628" y="3214686"/>
            <a:chExt cx="4071966" cy="785814"/>
          </a:xfrm>
        </p:grpSpPr>
        <p:sp>
          <p:nvSpPr>
            <p:cNvPr id="33" name="Прямоугольник 32"/>
            <p:cNvSpPr/>
            <p:nvPr/>
          </p:nvSpPr>
          <p:spPr>
            <a:xfrm>
              <a:off x="5000628" y="3214686"/>
              <a:ext cx="4071966" cy="76944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ru-RU" sz="4400" spc="600" dirty="0" smtClean="0"/>
                <a:t>Задуматься</a:t>
              </a:r>
              <a:endParaRPr lang="ru-RU" sz="4400" spc="600" dirty="0"/>
            </a:p>
          </p:txBody>
        </p:sp>
        <p:grpSp>
          <p:nvGrpSpPr>
            <p:cNvPr id="53" name="Группа 52"/>
            <p:cNvGrpSpPr/>
            <p:nvPr/>
          </p:nvGrpSpPr>
          <p:grpSpPr>
            <a:xfrm>
              <a:off x="5072079" y="3643507"/>
              <a:ext cx="1928826" cy="356993"/>
              <a:chOff x="6391300" y="4428497"/>
              <a:chExt cx="1286646" cy="285753"/>
            </a:xfrm>
          </p:grpSpPr>
          <p:cxnSp>
            <p:nvCxnSpPr>
              <p:cNvPr id="51" name="Прямая соединительная линия 50"/>
              <p:cNvCxnSpPr/>
              <p:nvPr/>
            </p:nvCxnSpPr>
            <p:spPr>
              <a:xfrm>
                <a:off x="6391300" y="4712662"/>
                <a:ext cx="1285852" cy="1588"/>
              </a:xfrm>
              <a:prstGeom prst="line">
                <a:avLst/>
              </a:prstGeom>
              <a:ln/>
            </p:spPr>
            <p:style>
              <a:lnRef idx="3">
                <a:schemeClr val="accent3"/>
              </a:lnRef>
              <a:fillRef idx="0">
                <a:schemeClr val="accent3"/>
              </a:fillRef>
              <a:effectRef idx="2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52" name="Прямая соединительная линия 51"/>
              <p:cNvCxnSpPr/>
              <p:nvPr/>
            </p:nvCxnSpPr>
            <p:spPr>
              <a:xfrm rot="5400000">
                <a:off x="7534276" y="4570579"/>
                <a:ext cx="285752" cy="1588"/>
              </a:xfrm>
              <a:prstGeom prst="line">
                <a:avLst/>
              </a:prstGeom>
              <a:ln/>
            </p:spPr>
            <p:style>
              <a:lnRef idx="3">
                <a:schemeClr val="accent3"/>
              </a:lnRef>
              <a:fillRef idx="0">
                <a:schemeClr val="accent3"/>
              </a:fillRef>
              <a:effectRef idx="2">
                <a:schemeClr val="accent3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1" name="Группа 60"/>
          <p:cNvGrpSpPr/>
          <p:nvPr/>
        </p:nvGrpSpPr>
        <p:grpSpPr>
          <a:xfrm>
            <a:off x="6072198" y="5098333"/>
            <a:ext cx="2571768" cy="769441"/>
            <a:chOff x="5929322" y="5169771"/>
            <a:chExt cx="2571768" cy="769441"/>
          </a:xfrm>
        </p:grpSpPr>
        <p:cxnSp>
          <p:nvCxnSpPr>
            <p:cNvPr id="54" name="Прямая соединительная линия 53"/>
            <p:cNvCxnSpPr/>
            <p:nvPr/>
          </p:nvCxnSpPr>
          <p:spPr>
            <a:xfrm>
              <a:off x="6000760" y="5929330"/>
              <a:ext cx="1285852" cy="1588"/>
            </a:xfrm>
            <a:prstGeom prst="line">
              <a:avLst/>
            </a:prstGeom>
            <a:ln/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55" name="Прямая соединительная линия 54"/>
            <p:cNvCxnSpPr/>
            <p:nvPr/>
          </p:nvCxnSpPr>
          <p:spPr>
            <a:xfrm rot="5400000">
              <a:off x="7144562" y="5785660"/>
              <a:ext cx="285752" cy="1588"/>
            </a:xfrm>
            <a:prstGeom prst="line">
              <a:avLst/>
            </a:prstGeom>
            <a:ln/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sp>
          <p:nvSpPr>
            <p:cNvPr id="57" name="Прямоугольник 56"/>
            <p:cNvSpPr/>
            <p:nvPr/>
          </p:nvSpPr>
          <p:spPr>
            <a:xfrm>
              <a:off x="5929322" y="5169771"/>
              <a:ext cx="2571768" cy="76944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ru-RU" sz="4400" spc="600" dirty="0" smtClean="0"/>
                <a:t>Пух </a:t>
              </a:r>
              <a:endParaRPr lang="ru-RU" sz="4400" spc="600" dirty="0"/>
            </a:p>
          </p:txBody>
        </p:sp>
      </p:grpSp>
      <p:sp>
        <p:nvSpPr>
          <p:cNvPr id="62" name="Стрелка влево 61"/>
          <p:cNvSpPr/>
          <p:nvPr/>
        </p:nvSpPr>
        <p:spPr>
          <a:xfrm>
            <a:off x="4429124" y="3500438"/>
            <a:ext cx="642942" cy="357190"/>
          </a:xfrm>
          <a:prstGeom prst="leftArrow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Стрелка влево 62"/>
          <p:cNvSpPr/>
          <p:nvPr/>
        </p:nvSpPr>
        <p:spPr>
          <a:xfrm>
            <a:off x="4643438" y="5429264"/>
            <a:ext cx="1357322" cy="357190"/>
          </a:xfrm>
          <a:prstGeom prst="leftArrow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рямоугольник 55"/>
          <p:cNvSpPr/>
          <p:nvPr/>
        </p:nvSpPr>
        <p:spPr>
          <a:xfrm>
            <a:off x="1071538" y="5072074"/>
            <a:ext cx="3643338" cy="7694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4400" spc="600" dirty="0" smtClean="0"/>
              <a:t>Пушистый </a:t>
            </a:r>
            <a:endParaRPr lang="ru-RU" sz="4400" spc="600" dirty="0"/>
          </a:p>
        </p:txBody>
      </p:sp>
      <p:grpSp>
        <p:nvGrpSpPr>
          <p:cNvPr id="38" name="Группа 37"/>
          <p:cNvGrpSpPr/>
          <p:nvPr/>
        </p:nvGrpSpPr>
        <p:grpSpPr>
          <a:xfrm>
            <a:off x="2643174" y="4929199"/>
            <a:ext cx="1000132" cy="428628"/>
            <a:chOff x="2643174" y="4929199"/>
            <a:chExt cx="1000132" cy="428628"/>
          </a:xfrm>
        </p:grpSpPr>
        <p:cxnSp>
          <p:nvCxnSpPr>
            <p:cNvPr id="35" name="Прямая соединительная линия 34"/>
            <p:cNvCxnSpPr/>
            <p:nvPr/>
          </p:nvCxnSpPr>
          <p:spPr>
            <a:xfrm rot="16200000" flipH="1">
              <a:off x="3178959" y="4893480"/>
              <a:ext cx="428628" cy="50006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36" name="Прямая соединительная линия 35"/>
            <p:cNvCxnSpPr/>
            <p:nvPr/>
          </p:nvCxnSpPr>
          <p:spPr>
            <a:xfrm rot="10800000" flipV="1">
              <a:off x="2643174" y="4948247"/>
              <a:ext cx="500066" cy="40958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0" grpId="0" animBg="1"/>
      <p:bldP spid="32" grpId="0"/>
      <p:bldP spid="62" grpId="0" animBg="1"/>
      <p:bldP spid="63" grpId="0" animBg="1"/>
      <p:bldP spid="5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71480"/>
            <a:ext cx="6872310" cy="1069848"/>
          </a:xfrm>
        </p:spPr>
        <p:txBody>
          <a:bodyPr/>
          <a:lstStyle/>
          <a:p>
            <a:r>
              <a:rPr lang="ru-RU" sz="4400" b="1" i="1" dirty="0" smtClean="0"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Лингвистическая задача</a:t>
            </a:r>
            <a:r>
              <a:rPr lang="ru-RU" sz="4400" dirty="0" smtClean="0"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 </a:t>
            </a:r>
            <a:endParaRPr lang="ru-RU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85720" y="4286256"/>
            <a:ext cx="7572428" cy="156966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С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 какими из суффиксами можно образовать существительные мужского рода, а с какими суффиксами существительные женского рода?  Запишите  эти существительные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1000100" y="1714488"/>
            <a:ext cx="2090637" cy="1055193"/>
            <a:chOff x="1000100" y="2357430"/>
            <a:chExt cx="2090637" cy="1055193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1000100" y="2643182"/>
              <a:ext cx="2090637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4400" b="1" i="1" dirty="0" smtClean="0">
                  <a:solidFill>
                    <a:srgbClr val="000000"/>
                  </a:solidFill>
                  <a:latin typeface="Century" pitchFamily="18" charset="0"/>
                  <a:ea typeface="Times New Roman" pitchFamily="18" charset="0"/>
                  <a:cs typeface="Times New Roman" pitchFamily="18" charset="0"/>
                </a:rPr>
                <a:t>-НИК- </a:t>
              </a:r>
              <a:endParaRPr lang="ru-RU" sz="4400" dirty="0">
                <a:latin typeface="Century" pitchFamily="18" charset="0"/>
              </a:endParaRPr>
            </a:p>
          </p:txBody>
        </p:sp>
        <p:grpSp>
          <p:nvGrpSpPr>
            <p:cNvPr id="9" name="Группа 8"/>
            <p:cNvGrpSpPr/>
            <p:nvPr/>
          </p:nvGrpSpPr>
          <p:grpSpPr>
            <a:xfrm>
              <a:off x="1357290" y="2357430"/>
              <a:ext cx="1357322" cy="428628"/>
              <a:chOff x="2214546" y="3071810"/>
              <a:chExt cx="1000132" cy="428628"/>
            </a:xfrm>
          </p:grpSpPr>
          <p:cxnSp>
            <p:nvCxnSpPr>
              <p:cNvPr id="7" name="Прямая соединительная линия 6"/>
              <p:cNvCxnSpPr/>
              <p:nvPr/>
            </p:nvCxnSpPr>
            <p:spPr>
              <a:xfrm rot="16200000" flipH="1">
                <a:off x="2750331" y="3036091"/>
                <a:ext cx="428628" cy="50006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3">
                <a:schemeClr val="accent3"/>
              </a:lnRef>
              <a:fillRef idx="0">
                <a:schemeClr val="accent3"/>
              </a:fillRef>
              <a:effectRef idx="2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8" name="Прямая соединительная линия 7"/>
              <p:cNvCxnSpPr/>
              <p:nvPr/>
            </p:nvCxnSpPr>
            <p:spPr>
              <a:xfrm rot="10800000" flipV="1">
                <a:off x="2214546" y="3090858"/>
                <a:ext cx="500066" cy="40958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3">
                <a:schemeClr val="accent3"/>
              </a:lnRef>
              <a:fillRef idx="0">
                <a:schemeClr val="accent3"/>
              </a:fillRef>
              <a:effectRef idx="2">
                <a:schemeClr val="accent3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8" name="Группа 17"/>
          <p:cNvGrpSpPr/>
          <p:nvPr/>
        </p:nvGrpSpPr>
        <p:grpSpPr>
          <a:xfrm>
            <a:off x="3786182" y="2786058"/>
            <a:ext cx="1975221" cy="1055192"/>
            <a:chOff x="4357686" y="2000241"/>
            <a:chExt cx="1975221" cy="1055192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4357686" y="2285992"/>
              <a:ext cx="1975221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4400" b="1" i="1" dirty="0" smtClean="0">
                  <a:solidFill>
                    <a:srgbClr val="000000"/>
                  </a:solidFill>
                  <a:latin typeface="Century" pitchFamily="18" charset="0"/>
                  <a:ea typeface="Times New Roman" pitchFamily="18" charset="0"/>
                  <a:cs typeface="Times New Roman" pitchFamily="18" charset="0"/>
                </a:rPr>
                <a:t>-НИЦ-</a:t>
              </a:r>
              <a:endParaRPr lang="ru-RU" sz="4400" dirty="0">
                <a:latin typeface="Century" pitchFamily="18" charset="0"/>
              </a:endParaRPr>
            </a:p>
          </p:txBody>
        </p:sp>
        <p:grpSp>
          <p:nvGrpSpPr>
            <p:cNvPr id="10" name="Группа 9"/>
            <p:cNvGrpSpPr/>
            <p:nvPr/>
          </p:nvGrpSpPr>
          <p:grpSpPr>
            <a:xfrm>
              <a:off x="4714876" y="2000241"/>
              <a:ext cx="1357322" cy="428628"/>
              <a:chOff x="2214546" y="3071811"/>
              <a:chExt cx="1000132" cy="428628"/>
            </a:xfrm>
          </p:grpSpPr>
          <p:cxnSp>
            <p:nvCxnSpPr>
              <p:cNvPr id="11" name="Прямая соединительная линия 10"/>
              <p:cNvCxnSpPr/>
              <p:nvPr/>
            </p:nvCxnSpPr>
            <p:spPr>
              <a:xfrm rot="16200000" flipH="1">
                <a:off x="2750331" y="3036092"/>
                <a:ext cx="428628" cy="50006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3">
                <a:schemeClr val="accent3"/>
              </a:lnRef>
              <a:fillRef idx="0">
                <a:schemeClr val="accent3"/>
              </a:fillRef>
              <a:effectRef idx="2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12" name="Прямая соединительная линия 11"/>
              <p:cNvCxnSpPr/>
              <p:nvPr/>
            </p:nvCxnSpPr>
            <p:spPr>
              <a:xfrm rot="10800000" flipV="1">
                <a:off x="2214546" y="3090858"/>
                <a:ext cx="500066" cy="40958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3">
                <a:schemeClr val="accent3"/>
              </a:lnRef>
              <a:fillRef idx="0">
                <a:schemeClr val="accent3"/>
              </a:fillRef>
              <a:effectRef idx="2">
                <a:schemeClr val="accent3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9" name="Группа 18"/>
          <p:cNvGrpSpPr/>
          <p:nvPr/>
        </p:nvGrpSpPr>
        <p:grpSpPr>
          <a:xfrm>
            <a:off x="6786578" y="1571612"/>
            <a:ext cx="1976823" cy="1055193"/>
            <a:chOff x="6858016" y="2000240"/>
            <a:chExt cx="1976823" cy="1055193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6858016" y="2285992"/>
              <a:ext cx="1976823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4400" b="1" i="1" dirty="0" smtClean="0">
                  <a:solidFill>
                    <a:srgbClr val="000000"/>
                  </a:solidFill>
                  <a:latin typeface="Century" pitchFamily="18" charset="0"/>
                  <a:ea typeface="Times New Roman" pitchFamily="18" charset="0"/>
                  <a:cs typeface="Times New Roman" pitchFamily="18" charset="0"/>
                </a:rPr>
                <a:t>-ИСТ- </a:t>
              </a:r>
              <a:endParaRPr lang="ru-RU" sz="4400" dirty="0">
                <a:latin typeface="Century" pitchFamily="18" charset="0"/>
              </a:endParaRPr>
            </a:p>
          </p:txBody>
        </p:sp>
        <p:grpSp>
          <p:nvGrpSpPr>
            <p:cNvPr id="13" name="Группа 12"/>
            <p:cNvGrpSpPr/>
            <p:nvPr/>
          </p:nvGrpSpPr>
          <p:grpSpPr>
            <a:xfrm>
              <a:off x="7215206" y="2000240"/>
              <a:ext cx="1357322" cy="428628"/>
              <a:chOff x="2214546" y="3071810"/>
              <a:chExt cx="1000132" cy="428628"/>
            </a:xfrm>
          </p:grpSpPr>
          <p:cxnSp>
            <p:nvCxnSpPr>
              <p:cNvPr id="14" name="Прямая соединительная линия 13"/>
              <p:cNvCxnSpPr/>
              <p:nvPr/>
            </p:nvCxnSpPr>
            <p:spPr>
              <a:xfrm rot="16200000" flipH="1">
                <a:off x="2750331" y="3036091"/>
                <a:ext cx="428628" cy="50006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3">
                <a:schemeClr val="accent3"/>
              </a:lnRef>
              <a:fillRef idx="0">
                <a:schemeClr val="accent3"/>
              </a:fillRef>
              <a:effectRef idx="2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15" name="Прямая соединительная линия 14"/>
              <p:cNvCxnSpPr/>
              <p:nvPr/>
            </p:nvCxnSpPr>
            <p:spPr>
              <a:xfrm rot="10800000" flipV="1">
                <a:off x="2214546" y="3090858"/>
                <a:ext cx="500066" cy="40958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3">
                <a:schemeClr val="accent3"/>
              </a:lnRef>
              <a:fillRef idx="0">
                <a:schemeClr val="accent3"/>
              </a:fillRef>
              <a:effectRef idx="2">
                <a:schemeClr val="accent3"/>
              </a:effectRef>
              <a:fontRef idx="minor">
                <a:schemeClr val="tx1"/>
              </a:fontRef>
            </p:style>
          </p:cxnSp>
        </p:grpSp>
      </p:grpSp>
      <p:pic>
        <p:nvPicPr>
          <p:cNvPr id="1026" name="Picture 2" descr="C:\Новая папка\МАЛИКА\для работы\анимации для презентаций\9f3b2ab99b96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768" y="5105872"/>
            <a:ext cx="1857388" cy="15378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positime.ru/wp-content/uploads/2013/12/0_3f969_a1e5829a_XL.jpg"/>
          <p:cNvPicPr>
            <a:picLocks noChangeAspect="1" noChangeArrowheads="1"/>
          </p:cNvPicPr>
          <p:nvPr/>
        </p:nvPicPr>
        <p:blipFill>
          <a:blip r:embed="rId2">
            <a:lum bright="4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57158" y="500042"/>
            <a:ext cx="8286808" cy="5657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70000"/>
              </a:lnSpc>
            </a:pPr>
            <a:r>
              <a:rPr lang="ru-RU" sz="2400" b="1" i="1" dirty="0" smtClean="0"/>
              <a:t>Декабрь – месяц больших молчаливых сугробов. Вместе со снегом налетели и набежали в лес сказочные существа. Расселись они по низеньким пням, вскарабкались на пышные елки и высокие сосны.</a:t>
            </a:r>
          </a:p>
          <a:p>
            <a:pPr indent="457200" algn="just">
              <a:lnSpc>
                <a:spcPct val="170000"/>
              </a:lnSpc>
            </a:pPr>
            <a:r>
              <a:rPr lang="ru-RU" sz="2400" b="1" i="1" dirty="0" smtClean="0"/>
              <a:t>Тут вылез из сугроба лесной человечек в белой шапчонке. Там сидит забавный медвежонок. Под елкой спрятался трусливый зайчонок.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1454"/>
            <a:ext cx="8229600" cy="107153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b="1" i="1" dirty="0" smtClean="0"/>
              <a:t>Что за существа живут в этом лесу? </a:t>
            </a:r>
            <a:endParaRPr lang="ru-RU" b="1" i="1" dirty="0"/>
          </a:p>
        </p:txBody>
      </p:sp>
      <p:grpSp>
        <p:nvGrpSpPr>
          <p:cNvPr id="12" name="Группа 11"/>
          <p:cNvGrpSpPr/>
          <p:nvPr/>
        </p:nvGrpSpPr>
        <p:grpSpPr>
          <a:xfrm>
            <a:off x="214282" y="1214422"/>
            <a:ext cx="3057160" cy="2571768"/>
            <a:chOff x="214282" y="1214422"/>
            <a:chExt cx="3057160" cy="2571768"/>
          </a:xfrm>
        </p:grpSpPr>
        <p:pic>
          <p:nvPicPr>
            <p:cNvPr id="26626" name="Picture 2" descr="C:\Users\komp01\Downloads\загруженное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14282" y="1714488"/>
              <a:ext cx="3057160" cy="2071702"/>
            </a:xfrm>
            <a:prstGeom prst="rect">
              <a:avLst/>
            </a:prstGeom>
            <a:noFill/>
          </p:spPr>
        </p:pic>
        <p:sp>
          <p:nvSpPr>
            <p:cNvPr id="4" name="Прямоугольник 3"/>
            <p:cNvSpPr/>
            <p:nvPr/>
          </p:nvSpPr>
          <p:spPr>
            <a:xfrm>
              <a:off x="285720" y="1214422"/>
              <a:ext cx="2662908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800" b="1" i="1" dirty="0" smtClean="0">
                  <a:solidFill>
                    <a:srgbClr val="424456"/>
                  </a:solidFill>
                  <a:ea typeface="+mj-ea"/>
                  <a:cs typeface="Sakkal Majalla" pitchFamily="2" charset="-78"/>
                </a:rPr>
                <a:t>медвежонок</a:t>
              </a:r>
              <a:endParaRPr lang="ru-RU" sz="1200" b="1" i="1" dirty="0">
                <a:cs typeface="Sakkal Majalla" pitchFamily="2" charset="-78"/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2714612" y="3714752"/>
            <a:ext cx="3643338" cy="2972364"/>
            <a:chOff x="2714612" y="3714752"/>
            <a:chExt cx="3643338" cy="2972364"/>
          </a:xfrm>
        </p:grpSpPr>
        <p:pic>
          <p:nvPicPr>
            <p:cNvPr id="26629" name="Picture 5" descr="http://i99.beon.ru/cs309426.vk.me/v309426468/494d/m4Gvrqgl4LE.jpg"/>
            <p:cNvPicPr>
              <a:picLocks noChangeAspect="1" noChangeArrowheads="1"/>
            </p:cNvPicPr>
            <p:nvPr/>
          </p:nvPicPr>
          <p:blipFill>
            <a:blip r:embed="rId3"/>
            <a:srcRect t="27774" b="7420"/>
            <a:stretch>
              <a:fillRect/>
            </a:stretch>
          </p:blipFill>
          <p:spPr bwMode="auto">
            <a:xfrm>
              <a:off x="2714612" y="4286255"/>
              <a:ext cx="3643338" cy="2400861"/>
            </a:xfrm>
            <a:prstGeom prst="rect">
              <a:avLst/>
            </a:prstGeom>
            <a:noFill/>
          </p:spPr>
        </p:pic>
        <p:sp>
          <p:nvSpPr>
            <p:cNvPr id="7" name="Прямоугольник 6"/>
            <p:cNvSpPr/>
            <p:nvPr/>
          </p:nvSpPr>
          <p:spPr>
            <a:xfrm>
              <a:off x="3479195" y="3714752"/>
              <a:ext cx="216437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2800" b="1" i="1" dirty="0" smtClean="0">
                  <a:solidFill>
                    <a:srgbClr val="424456"/>
                  </a:solidFill>
                  <a:ea typeface="+mj-ea"/>
                  <a:cs typeface="+mj-cs"/>
                </a:rPr>
                <a:t>человечек</a:t>
              </a:r>
              <a:endParaRPr lang="ru-RU" sz="1200" b="1" i="1" dirty="0"/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4857752" y="1214422"/>
            <a:ext cx="4071966" cy="2523484"/>
            <a:chOff x="4572000" y="1334144"/>
            <a:chExt cx="4071966" cy="2523484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5643570" y="1334144"/>
              <a:ext cx="203132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800" b="1" i="1" dirty="0" smtClean="0">
                  <a:solidFill>
                    <a:srgbClr val="424456"/>
                  </a:solidFill>
                  <a:ea typeface="+mj-ea"/>
                  <a:cs typeface="+mj-cs"/>
                </a:rPr>
                <a:t>зайчонок</a:t>
              </a:r>
              <a:endParaRPr lang="ru-RU" sz="1200" b="1" i="1" dirty="0"/>
            </a:p>
          </p:txBody>
        </p:sp>
        <p:pic>
          <p:nvPicPr>
            <p:cNvPr id="26631" name="Picture 7" descr="http://www.artleo.com/pic/201106/960x480/artleo.com-2775.jpg"/>
            <p:cNvPicPr>
              <a:picLocks noChangeAspect="1" noChangeArrowheads="1"/>
            </p:cNvPicPr>
            <p:nvPr/>
          </p:nvPicPr>
          <p:blipFill>
            <a:blip r:embed="rId4"/>
            <a:srcRect l="18202" t="20179" r="37117"/>
            <a:stretch>
              <a:fillRect/>
            </a:stretch>
          </p:blipFill>
          <p:spPr bwMode="auto">
            <a:xfrm>
              <a:off x="6429388" y="1857364"/>
              <a:ext cx="2214578" cy="1978137"/>
            </a:xfrm>
            <a:prstGeom prst="rect">
              <a:avLst/>
            </a:prstGeom>
            <a:noFill/>
          </p:spPr>
        </p:pic>
        <p:pic>
          <p:nvPicPr>
            <p:cNvPr id="26632" name="Picture 8" descr="C:\Users\komp01\Downloads\532206_original.jpg"/>
            <p:cNvPicPr>
              <a:picLocks noChangeAspect="1" noChangeArrowheads="1"/>
            </p:cNvPicPr>
            <p:nvPr/>
          </p:nvPicPr>
          <p:blipFill>
            <a:blip r:embed="rId5" cstate="print"/>
            <a:srcRect l="8527" r="17568"/>
            <a:stretch>
              <a:fillRect/>
            </a:stretch>
          </p:blipFill>
          <p:spPr bwMode="auto">
            <a:xfrm>
              <a:off x="4572000" y="1857364"/>
              <a:ext cx="1857388" cy="2000264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344</TotalTime>
  <Words>457</Words>
  <PresentationFormat>Экран (4:3)</PresentationFormat>
  <Paragraphs>60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Городская</vt:lpstr>
      <vt:lpstr>Слайд 1</vt:lpstr>
      <vt:lpstr>Словообразование имен прилагательных</vt:lpstr>
      <vt:lpstr>Слайд 3</vt:lpstr>
      <vt:lpstr>Какой из этих текстов Вам больше нравится? Почему?</vt:lpstr>
      <vt:lpstr>Подберите синонимы к словам</vt:lpstr>
      <vt:lpstr>Покажите, как образованы данные прилагательные</vt:lpstr>
      <vt:lpstr>Лингвистическая задача. </vt:lpstr>
      <vt:lpstr>Слайд 8</vt:lpstr>
      <vt:lpstr>Что за существа живут в этом лесу? </vt:lpstr>
      <vt:lpstr>Творческое задание</vt:lpstr>
      <vt:lpstr>Слайд 11</vt:lpstr>
      <vt:lpstr>Слайд 12</vt:lpstr>
      <vt:lpstr>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komp01</dc:creator>
  <cp:lastModifiedBy>komp01</cp:lastModifiedBy>
  <cp:revision>42</cp:revision>
  <dcterms:created xsi:type="dcterms:W3CDTF">2016-01-14T14:56:08Z</dcterms:created>
  <dcterms:modified xsi:type="dcterms:W3CDTF">2016-01-19T04:33:37Z</dcterms:modified>
</cp:coreProperties>
</file>