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8" r:id="rId2"/>
    <p:sldId id="269" r:id="rId3"/>
    <p:sldId id="281" r:id="rId4"/>
    <p:sldId id="282" r:id="rId5"/>
    <p:sldId id="283" r:id="rId6"/>
    <p:sldId id="284" r:id="rId7"/>
    <p:sldId id="270" r:id="rId8"/>
    <p:sldId id="277" r:id="rId9"/>
    <p:sldId id="278" r:id="rId10"/>
    <p:sldId id="279" r:id="rId11"/>
    <p:sldId id="256" r:id="rId12"/>
    <p:sldId id="258" r:id="rId13"/>
    <p:sldId id="259" r:id="rId14"/>
    <p:sldId id="260" r:id="rId15"/>
    <p:sldId id="261" r:id="rId16"/>
    <p:sldId id="280" r:id="rId17"/>
    <p:sldId id="267" r:id="rId18"/>
    <p:sldId id="262" r:id="rId19"/>
    <p:sldId id="264" r:id="rId20"/>
    <p:sldId id="272" r:id="rId21"/>
    <p:sldId id="273" r:id="rId22"/>
    <p:sldId id="276" r:id="rId23"/>
    <p:sldId id="275" r:id="rId24"/>
    <p:sldId id="285" r:id="rId25"/>
    <p:sldId id="271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06E5F-0EBA-4EE3-877F-E860AE0C78F7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D648-E7BF-43C6-8663-4B0EF8A1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D648-E7BF-43C6-8663-4B0EF8A1EE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D648-E7BF-43C6-8663-4B0EF8A1EE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7BFFFC-0752-4E52-896C-B77EECBF685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AA925-113D-457E-B64E-B5A92D2DDA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hstan.orexca.com/rus/khoja_akhmet_yassavy.shtml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0%D1%80%D1%81" TargetMode="External"/><Relationship Id="rId13" Type="http://schemas.openxmlformats.org/officeDocument/2006/relationships/hyperlink" Target="http://ru.wikipedia.org/wiki/%D0%91%D1%80%D0%BE%D0%BD%D0%B7%D0%B0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://ru.wikipedia.org/wiki/%D0%A1%D0%B0%D0%BA%D0%B8" TargetMode="External"/><Relationship Id="rId12" Type="http://schemas.openxmlformats.org/officeDocument/2006/relationships/hyperlink" Target="http://ru.wikipedia.org/wiki/%D0%97%D0%BE%D0%BB%D0%BE%D1%82%D0%B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D%D0%BF%D0%BE%D1%85%D0%B0" TargetMode="External"/><Relationship Id="rId11" Type="http://schemas.openxmlformats.org/officeDocument/2006/relationships/hyperlink" Target="http://ru.wikipedia.org/wiki/%D0%90%D0%BC%D1%83%D0%BB%D0%B5%D1%82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://ru.wikipedia.org/wiki/%D0%93%D1%80%D0%B8%D0%B2%D0%BD%D0%B0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://ru.wikipedia.org/wiki/%D0%91%D1%80%D0%B0%D1%81%D0%BB%D0%B5%D1%82" TargetMode="External"/><Relationship Id="rId14" Type="http://schemas.openxmlformats.org/officeDocument/2006/relationships/hyperlink" Target="http://ru.wikipedia.org/wiki/%D0%A1%D0%B5%D1%80%D0%B5%D0%B1%D1%80%D0%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hstan.orexca.com/rus/nauryz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zakhstan.orexca.com/rus/kazakhstan_constitution.s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hstan.orexca.com/rus/religions_kazakhstan.s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21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«Моя Родина – Казахстан!»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12976"/>
            <a:ext cx="7854696" cy="100811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Первый урок знаний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65313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Подготовила: Тимохина  Мария Владимировна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3563888" cy="3645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3860" y="1477328"/>
            <a:ext cx="373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АЗАТСКАЯ ОСНОВНАЯ ШКОЛА.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2183" y="6309320"/>
            <a:ext cx="28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2015-2016 учебный год.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onstitutsiya_podloz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4208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03860" y="0"/>
            <a:ext cx="373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АЗАТСКАЯ ОСНОВНАЯ ШКОЛА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Muzhskoj-kostjum-sostoit-iz-chapana-khalata-s-pojasom-sdelannogo-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</p:spPr>
      </p:pic>
      <p:pic>
        <p:nvPicPr>
          <p:cNvPr id="3" name="Рисунок 2" descr="141099_2_1289371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73985"/>
            <a:ext cx="4560188" cy="3484014"/>
          </a:xfrm>
          <a:prstGeom prst="rect">
            <a:avLst/>
          </a:prstGeom>
        </p:spPr>
      </p:pic>
      <p:pic>
        <p:nvPicPr>
          <p:cNvPr id="4" name="Рисунок 3" descr="34781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73016"/>
            <a:ext cx="4157244" cy="328498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9685" y="260648"/>
            <a:ext cx="4334803" cy="2952328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04860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Национальная одежда казахов!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улет\Pictures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8767390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Казахстан</a:t>
            </a:r>
            <a:r>
              <a:rPr lang="ru-RU" sz="1600" dirty="0" smtClean="0"/>
              <a:t> - это величие горных вершин, искрящихся ледников, тихих лесных сумерек, загадочности пустынь, громадных скалистых каньонов, изумрудных озер, стремительно бегущих рек, поэзии солнечного света, уникального животного и растительного мира.</a:t>
            </a:r>
            <a:br>
              <a:rPr lang="ru-RU" sz="1600" dirty="0" smtClean="0"/>
            </a:br>
            <a:r>
              <a:rPr lang="ru-RU" sz="1600" b="1" dirty="0" smtClean="0"/>
              <a:t>Казахстан</a:t>
            </a:r>
            <a:r>
              <a:rPr lang="ru-RU" sz="1600" dirty="0" smtClean="0"/>
              <a:t> - страна древнейшей цивилизации Евразийского континента, родина кочевых племен, солидный отрезок Великого Шелкового пути (1400 км). </a:t>
            </a:r>
            <a:br>
              <a:rPr lang="ru-RU" sz="1600" dirty="0" smtClean="0"/>
            </a:br>
            <a:r>
              <a:rPr lang="ru-RU" sz="1600" b="1" dirty="0" smtClean="0"/>
              <a:t>Казахстан</a:t>
            </a:r>
            <a:r>
              <a:rPr lang="ru-RU" sz="1600" dirty="0" smtClean="0"/>
              <a:t> - родина великого философа, основателя суфизма - </a:t>
            </a:r>
            <a:r>
              <a:rPr lang="ru-RU" sz="1600" b="1" dirty="0" smtClean="0">
                <a:hlinkClick r:id="rId3"/>
              </a:rPr>
              <a:t>Ходжа </a:t>
            </a:r>
            <a:r>
              <a:rPr lang="ru-RU" sz="1600" b="1" dirty="0" err="1" smtClean="0">
                <a:hlinkClick r:id="rId3"/>
              </a:rPr>
              <a:t>Ахмет</a:t>
            </a:r>
            <a:r>
              <a:rPr lang="ru-RU" sz="1600" b="1" dirty="0" smtClean="0">
                <a:hlinkClick r:id="rId3"/>
              </a:rPr>
              <a:t> </a:t>
            </a:r>
            <a:r>
              <a:rPr lang="ru-RU" sz="1600" b="1" dirty="0" err="1" smtClean="0">
                <a:hlinkClick r:id="rId3"/>
              </a:rPr>
              <a:t>Яссави</a:t>
            </a:r>
            <a:r>
              <a:rPr lang="ru-RU" sz="1600" dirty="0" smtClean="0"/>
              <a:t>. В республике насчитывается 27 тыс. памятников древности.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улет\Pictures\show_image_NpAdvSingle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6277496" cy="4720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1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Глава государства - Президент Нурсултан Назарбаев, был избран в 1991 г., и переизбран в 1995 и 1999 г.г. </a:t>
            </a:r>
          </a:p>
          <a:p>
            <a:r>
              <a:rPr lang="ru-RU" dirty="0" smtClean="0"/>
              <a:t>Глава правительства - премьер-министр Карим </a:t>
            </a:r>
            <a:r>
              <a:rPr lang="ru-RU" dirty="0" err="1" smtClean="0"/>
              <a:t>Масимов</a:t>
            </a:r>
            <a:r>
              <a:rPr lang="ru-RU" dirty="0" smtClean="0"/>
              <a:t>. Двухпалатный Парламент состоит из верхней палаты (Сената) и нижней палаты (Мажилиса). Высшими органами судебной власти являются Верховный Суд и Конституционный Совет.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улет\Pictures\b06f5a5f90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773494" cy="2712199"/>
          </a:xfrm>
          <a:prstGeom prst="rect">
            <a:avLst/>
          </a:prstGeom>
          <a:noFill/>
        </p:spPr>
      </p:pic>
      <p:pic>
        <p:nvPicPr>
          <p:cNvPr id="3075" name="Picture 3" descr="C:\Users\Даулет\Pictures\b_9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2952759" cy="295275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2214578" cy="31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Даулет\Pictures\presidentsky_shandart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324437"/>
            <a:ext cx="3357586" cy="2533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Государственный Флаг Республики Казахстан представляет собой прямоугольное полотнище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голубого</a:t>
            </a:r>
            <a:r>
              <a:rPr lang="ru-RU" sz="1200" dirty="0" smtClean="0">
                <a:solidFill>
                  <a:srgbClr val="FF0000"/>
                </a:solidFill>
              </a:rPr>
              <a:t> цвета с изображением в его центре солнца с 32-мя лучами, под которым - парящий степной орел.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У древка - вертикальная полоса с национальным орнаментом. Изображения солнца, лучей, орла и орнамента - цвета золота.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Отношение ширины Флага к его длине: 1:2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2357430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Центральным элементом, вобравшим в себя основную идею национального герба Казахстана, </a:t>
            </a:r>
          </a:p>
          <a:p>
            <a:r>
              <a:rPr lang="ru-RU" sz="1200" dirty="0" smtClean="0"/>
              <a:t>является </a:t>
            </a:r>
            <a:r>
              <a:rPr lang="ru-RU" sz="1200" dirty="0" err="1" smtClean="0"/>
              <a:t>шанырак</a:t>
            </a:r>
            <a:r>
              <a:rPr lang="ru-RU" sz="1200" dirty="0" smtClean="0"/>
              <a:t> - круговое </a:t>
            </a:r>
            <a:r>
              <a:rPr lang="ru-RU" sz="1200" dirty="0" err="1" smtClean="0"/>
              <a:t>навершие</a:t>
            </a:r>
            <a:r>
              <a:rPr lang="ru-RU" sz="1200" dirty="0" smtClean="0"/>
              <a:t> купола юрты, от которого во все стороны в виде </a:t>
            </a:r>
          </a:p>
          <a:p>
            <a:r>
              <a:rPr lang="ru-RU" sz="1200" dirty="0" smtClean="0"/>
              <a:t>солнечных лучей расходятся </a:t>
            </a:r>
            <a:r>
              <a:rPr lang="ru-RU" sz="1200" dirty="0" err="1" smtClean="0"/>
              <a:t>уыки</a:t>
            </a:r>
            <a:r>
              <a:rPr lang="ru-RU" sz="1200" dirty="0" smtClean="0"/>
              <a:t> (опоры) в обрамлении крыльев мифических коней. </a:t>
            </a:r>
          </a:p>
          <a:p>
            <a:r>
              <a:rPr lang="ru-RU" sz="1200" dirty="0" smtClean="0"/>
              <a:t>Образ </a:t>
            </a:r>
            <a:r>
              <a:rPr lang="ru-RU" sz="1200" dirty="0" err="1" smtClean="0"/>
              <a:t>шанырака</a:t>
            </a:r>
            <a:r>
              <a:rPr lang="ru-RU" sz="1200" dirty="0" smtClean="0"/>
              <a:t> в государственном гербе республики — это образ общего дома всех людей, </a:t>
            </a:r>
          </a:p>
          <a:p>
            <a:r>
              <a:rPr lang="ru-RU" sz="1200" dirty="0" smtClean="0"/>
              <a:t>проживающих в Казахстане. Счастье в нём зависит от благополучия каждого, как прочность </a:t>
            </a:r>
          </a:p>
          <a:p>
            <a:r>
              <a:rPr lang="ru-RU" sz="1200" dirty="0" err="1" smtClean="0"/>
              <a:t>шанырака</a:t>
            </a:r>
            <a:r>
              <a:rPr lang="ru-RU" sz="1200" dirty="0" smtClean="0"/>
              <a:t> зависит от надёжности его </a:t>
            </a:r>
            <a:r>
              <a:rPr lang="ru-RU" sz="1200" dirty="0" err="1" smtClean="0"/>
              <a:t>уыков</a:t>
            </a:r>
            <a:r>
              <a:rPr lang="ru-RU" sz="1200" dirty="0" smtClean="0"/>
              <a:t> (опор).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4795897"/>
            <a:ext cx="628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Штандарт Президента Республики Казахстан представляет собой полотнище </a:t>
            </a:r>
            <a:r>
              <a:rPr lang="ru-RU" sz="1000" dirty="0" err="1" smtClean="0"/>
              <a:t>голубого</a:t>
            </a:r>
            <a:r>
              <a:rPr lang="ru-RU" sz="1000" dirty="0" smtClean="0"/>
              <a:t> цвета</a:t>
            </a:r>
          </a:p>
          <a:p>
            <a:r>
              <a:rPr lang="ru-RU" sz="1000" dirty="0" smtClean="0"/>
              <a:t> прямоугольной формы со сторонами в соотношении два к трем. В центре прямоугольника находится</a:t>
            </a:r>
          </a:p>
          <a:p>
            <a:r>
              <a:rPr lang="ru-RU" sz="1000" dirty="0" smtClean="0"/>
              <a:t> золотистый круг, в который вписана фигура юного вождя </a:t>
            </a:r>
            <a:r>
              <a:rPr lang="ru-RU" sz="1000" dirty="0" smtClean="0">
                <a:hlinkClick r:id="rId6" tooltip="Эпоха"/>
              </a:rPr>
              <a:t>эпохи</a:t>
            </a:r>
            <a:r>
              <a:rPr lang="ru-RU" sz="1000" dirty="0" smtClean="0"/>
              <a:t> </a:t>
            </a:r>
            <a:r>
              <a:rPr lang="ru-RU" sz="1000" dirty="0" smtClean="0">
                <a:hlinkClick r:id="rId7" tooltip="Саки"/>
              </a:rPr>
              <a:t>саков</a:t>
            </a:r>
            <a:r>
              <a:rPr lang="ru-RU" sz="1000" dirty="0" smtClean="0"/>
              <a:t> </a:t>
            </a:r>
          </a:p>
          <a:p>
            <a:r>
              <a:rPr lang="ru-RU" sz="1000" dirty="0" smtClean="0"/>
              <a:t>с поднятой правой рукой, восседающего на крылатом </a:t>
            </a:r>
            <a:r>
              <a:rPr lang="ru-RU" sz="1000" dirty="0" smtClean="0">
                <a:hlinkClick r:id="rId8" tooltip="Барс"/>
              </a:rPr>
              <a:t>барсе</a:t>
            </a:r>
            <a:r>
              <a:rPr lang="ru-RU" sz="1000" dirty="0" smtClean="0"/>
              <a:t>. На руке всадника </a:t>
            </a:r>
            <a:r>
              <a:rPr lang="ru-RU" sz="1000" dirty="0" smtClean="0">
                <a:hlinkClick r:id="rId9" tooltip="Браслет"/>
              </a:rPr>
              <a:t>браслет</a:t>
            </a:r>
            <a:r>
              <a:rPr lang="ru-RU" sz="1000" dirty="0" smtClean="0"/>
              <a:t>, </a:t>
            </a:r>
          </a:p>
          <a:p>
            <a:r>
              <a:rPr lang="ru-RU" sz="1000" dirty="0" smtClean="0"/>
              <a:t>на шее </a:t>
            </a:r>
            <a:r>
              <a:rPr lang="ru-RU" sz="1000" dirty="0" smtClean="0">
                <a:hlinkClick r:id="rId10" tooltip="Гривна"/>
              </a:rPr>
              <a:t>гривна</a:t>
            </a:r>
            <a:r>
              <a:rPr lang="ru-RU" sz="1000" dirty="0" smtClean="0"/>
              <a:t> и </a:t>
            </a:r>
            <a:r>
              <a:rPr lang="ru-RU" sz="1000" dirty="0" smtClean="0">
                <a:hlinkClick r:id="rId11" tooltip="Амулет"/>
              </a:rPr>
              <a:t>амулет</a:t>
            </a:r>
            <a:r>
              <a:rPr lang="ru-RU" sz="1000" dirty="0" smtClean="0"/>
              <a:t>, на голове остроконечная шапка. Изображения всадника и барса цвета </a:t>
            </a:r>
            <a:r>
              <a:rPr lang="ru-RU" sz="1000" dirty="0" smtClean="0">
                <a:hlinkClick r:id="rId12" tooltip="Золото"/>
              </a:rPr>
              <a:t>золота</a:t>
            </a:r>
            <a:r>
              <a:rPr lang="ru-RU" sz="1000" dirty="0" smtClean="0"/>
              <a:t>. </a:t>
            </a:r>
          </a:p>
          <a:p>
            <a:r>
              <a:rPr lang="ru-RU" sz="1000" dirty="0" smtClean="0"/>
              <a:t>Под барсом расположено изображение снежных вершин гор.</a:t>
            </a:r>
          </a:p>
          <a:p>
            <a:r>
              <a:rPr lang="ru-RU" sz="1000" dirty="0" smtClean="0"/>
              <a:t>Полотнище с трех сторон окаймлено золотистой бахромой. Древко штандарта увенчано </a:t>
            </a:r>
          </a:p>
          <a:p>
            <a:r>
              <a:rPr lang="ru-RU" sz="1000" dirty="0" smtClean="0">
                <a:hlinkClick r:id="rId13" tooltip="Бронза"/>
              </a:rPr>
              <a:t>бронзовым</a:t>
            </a:r>
            <a:r>
              <a:rPr lang="ru-RU" sz="1000" dirty="0" smtClean="0"/>
              <a:t> </a:t>
            </a:r>
            <a:r>
              <a:rPr lang="ru-RU" sz="1000" dirty="0" err="1" smtClean="0"/>
              <a:t>навершением</a:t>
            </a:r>
            <a:r>
              <a:rPr lang="ru-RU" sz="1000" dirty="0" smtClean="0"/>
              <a:t> рисунка типа «</a:t>
            </a:r>
            <a:r>
              <a:rPr lang="ru-RU" sz="1000" dirty="0" err="1" smtClean="0"/>
              <a:t>кошкар</a:t>
            </a:r>
            <a:r>
              <a:rPr lang="ru-RU" sz="1000" dirty="0" smtClean="0"/>
              <a:t> </a:t>
            </a:r>
            <a:r>
              <a:rPr lang="ru-RU" sz="1000" dirty="0" err="1" smtClean="0"/>
              <a:t>муйиз</a:t>
            </a:r>
            <a:r>
              <a:rPr lang="ru-RU" sz="1000" dirty="0" smtClean="0"/>
              <a:t>», к которому прикреплена пышная кисть.</a:t>
            </a:r>
          </a:p>
          <a:p>
            <a:r>
              <a:rPr lang="ru-RU" sz="1000" dirty="0" smtClean="0"/>
              <a:t>На древке штандарта крепится </a:t>
            </a:r>
            <a:r>
              <a:rPr lang="ru-RU" sz="1000" dirty="0" smtClean="0">
                <a:hlinkClick r:id="rId14" tooltip="Серебро"/>
              </a:rPr>
              <a:t>серебряная</a:t>
            </a:r>
            <a:r>
              <a:rPr lang="ru-RU" sz="1000" dirty="0" smtClean="0"/>
              <a:t> скоба с выгравированными на государственном языке </a:t>
            </a:r>
          </a:p>
          <a:p>
            <a:r>
              <a:rPr lang="ru-RU" sz="1000" dirty="0" smtClean="0"/>
              <a:t>фамилией, именем и отчеством Президента Республики Казахстан и датами, указывающими срок его </a:t>
            </a:r>
          </a:p>
          <a:p>
            <a:r>
              <a:rPr lang="ru-RU" sz="1000" dirty="0" smtClean="0"/>
              <a:t>избрания.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аулет\Pictures\500_tenge_(2006)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668837" cy="2352675"/>
          </a:xfrm>
          <a:prstGeom prst="rect">
            <a:avLst/>
          </a:prstGeom>
          <a:noFill/>
        </p:spPr>
      </p:pic>
      <p:pic>
        <p:nvPicPr>
          <p:cNvPr id="4099" name="Picture 3" descr="C:\Users\Даулет\Pictures\398_k_10000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71480"/>
            <a:ext cx="5272081" cy="2769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3500438"/>
            <a:ext cx="8858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Национальной валюта Казахстана - это казахстанский тенге,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тенге = 100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тиын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Введена 15 ноября 1993 года.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на территории Казахстана участвуют в налично-денежном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обороте банкноты номиналом: 200 тенге, 500 тенге, 1000 тенге, 2000 тенге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5000 тенге, 10000 тенге. И монеты номиналом: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тенге, 2 тенге, 5 тенге, 10 тенге, 20 тенге, 50 тенге, 100 тенге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У казахстанского тенге 18 степеней защиты.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Тенге в числе самых защищенных валют мира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аулет\Pictures\1289196597_baite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6619893" cy="4964920"/>
          </a:xfrm>
          <a:prstGeom prst="rect">
            <a:avLst/>
          </a:prstGeom>
          <a:noFill/>
        </p:spPr>
      </p:pic>
      <p:pic>
        <p:nvPicPr>
          <p:cNvPr id="5122" name="Picture 2" descr="C:\Users\Даулет\Pictures\iCAWP1L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496"/>
            <a:ext cx="3243282" cy="21621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072074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Астана (прежнее название </a:t>
            </a:r>
            <a:r>
              <a:rPr lang="ru-RU" dirty="0" err="1" smtClean="0"/>
              <a:t>Акмола</a:t>
            </a:r>
            <a:r>
              <a:rPr lang="ru-RU" dirty="0" smtClean="0"/>
              <a:t>) - официальная столица Республики Казахстан с 10 декабря 1997 года, расположена в 1300 км. к северу от г. </a:t>
            </a:r>
            <a:r>
              <a:rPr lang="ru-RU" dirty="0" err="1" smtClean="0"/>
              <a:t>Алматы</a:t>
            </a:r>
            <a:r>
              <a:rPr lang="ru-RU" dirty="0" smtClean="0"/>
              <a:t> (крупнейшего города и прежней столицы Казахстана, который остается важным деловым и культурным центром республики), с населением около 500 000 человек. Административно Казахстан состоит из 14 областей (регионов), 84 городов, 160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718_298405d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3" cy="3356992"/>
          </a:xfrm>
          <a:prstGeom prst="rect">
            <a:avLst/>
          </a:prstGeom>
        </p:spPr>
      </p:pic>
      <p:pic>
        <p:nvPicPr>
          <p:cNvPr id="3" name="Рисунок 2" descr="5f93bbc4dce7c9fd506b8d9367deb8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788024" cy="3501008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355976" cy="3501008"/>
          </a:xfrm>
          <a:prstGeom prst="rect">
            <a:avLst/>
          </a:prstGeo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0"/>
            <a:ext cx="4716016" cy="3356992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90859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АСТАНА – ГОРОД БУДУЩЕГО!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5977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Государственные праздники: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января - Новый Год</a:t>
            </a:r>
            <a:br>
              <a:rPr lang="ru-RU" sz="2400" dirty="0" smtClean="0"/>
            </a:br>
            <a:r>
              <a:rPr lang="ru-RU" sz="2400" dirty="0" smtClean="0"/>
              <a:t>8 марта - Международный Женский День</a:t>
            </a:r>
            <a:br>
              <a:rPr lang="ru-RU" sz="2400" dirty="0" smtClean="0"/>
            </a:br>
            <a:r>
              <a:rPr lang="ru-RU" sz="2400" dirty="0" smtClean="0"/>
              <a:t>22 марта – </a:t>
            </a:r>
            <a:r>
              <a:rPr lang="ru-RU" sz="2400" dirty="0" err="1" smtClean="0">
                <a:hlinkClick r:id="rId3"/>
              </a:rPr>
              <a:t>Наурыз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мая - Казахстанский праздник единства наций</a:t>
            </a:r>
            <a:br>
              <a:rPr lang="ru-RU" sz="2400" dirty="0" smtClean="0"/>
            </a:br>
            <a:r>
              <a:rPr lang="ru-RU" sz="2400" dirty="0" smtClean="0"/>
              <a:t>9 мая - День Победы</a:t>
            </a:r>
            <a:br>
              <a:rPr lang="ru-RU" sz="2400" dirty="0" smtClean="0"/>
            </a:br>
            <a:r>
              <a:rPr lang="ru-RU" sz="2400" dirty="0" smtClean="0"/>
              <a:t>6 июля - День Столицы</a:t>
            </a:r>
            <a:br>
              <a:rPr lang="ru-RU" sz="2400" dirty="0" smtClean="0"/>
            </a:br>
            <a:r>
              <a:rPr lang="ru-RU" sz="2400" dirty="0" smtClean="0"/>
              <a:t>30 августа - День </a:t>
            </a:r>
            <a:r>
              <a:rPr lang="ru-RU" sz="2400" dirty="0" smtClean="0">
                <a:hlinkClick r:id="rId4" tooltip="Текст Конституции Республики Казахстан"/>
              </a:rPr>
              <a:t>Конституции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16 декабря - День Независимости </a:t>
            </a:r>
          </a:p>
          <a:p>
            <a:r>
              <a:rPr lang="ru-RU" sz="2400" b="1" dirty="0" smtClean="0"/>
              <a:t>Религиозные праздники</a:t>
            </a:r>
            <a:r>
              <a:rPr lang="ru-RU" sz="2400" dirty="0" smtClean="0"/>
              <a:t> с меняющимися датами:</a:t>
            </a:r>
            <a:br>
              <a:rPr lang="ru-RU" sz="2400" dirty="0" smtClean="0"/>
            </a:br>
            <a:r>
              <a:rPr lang="ru-RU" sz="2400" dirty="0" smtClean="0"/>
              <a:t>Рамазан </a:t>
            </a:r>
            <a:r>
              <a:rPr lang="ru-RU" sz="2400" dirty="0" err="1" smtClean="0"/>
              <a:t>Айт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Курбан</a:t>
            </a:r>
            <a:r>
              <a:rPr lang="ru-RU" sz="2400" dirty="0" smtClean="0"/>
              <a:t> </a:t>
            </a:r>
            <a:r>
              <a:rPr lang="ru-RU" sz="2400" dirty="0" err="1" smtClean="0"/>
              <a:t>Айт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улет\Pictures\iCAQ3Q0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3286148" cy="2190765"/>
          </a:xfrm>
          <a:prstGeom prst="rect">
            <a:avLst/>
          </a:prstGeom>
          <a:noFill/>
        </p:spPr>
      </p:pic>
      <p:pic>
        <p:nvPicPr>
          <p:cNvPr id="6147" name="Picture 3" descr="C:\Users\Даулет\Pictures\iCA3SUY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2895446" cy="2181236"/>
          </a:xfrm>
          <a:prstGeom prst="rect">
            <a:avLst/>
          </a:prstGeom>
          <a:noFill/>
        </p:spPr>
      </p:pic>
      <p:pic>
        <p:nvPicPr>
          <p:cNvPr id="6148" name="Picture 4" descr="C:\Users\Даулет\Pictures\iCA23NSJ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2571736" cy="2066933"/>
          </a:xfrm>
          <a:prstGeom prst="rect">
            <a:avLst/>
          </a:prstGeom>
          <a:noFill/>
        </p:spPr>
      </p:pic>
      <p:pic>
        <p:nvPicPr>
          <p:cNvPr id="6149" name="Picture 5" descr="C:\Users\Даулет\Pictures\iCA5PTU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00306"/>
            <a:ext cx="3273504" cy="2143140"/>
          </a:xfrm>
          <a:prstGeom prst="rect">
            <a:avLst/>
          </a:prstGeom>
          <a:noFill/>
        </p:spPr>
      </p:pic>
      <p:pic>
        <p:nvPicPr>
          <p:cNvPr id="6150" name="Picture 6" descr="C:\Users\Даулет\Pictures\iCAVWP2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71744"/>
            <a:ext cx="2643174" cy="1785950"/>
          </a:xfrm>
          <a:prstGeom prst="rect">
            <a:avLst/>
          </a:prstGeom>
          <a:noFill/>
        </p:spPr>
      </p:pic>
      <p:pic>
        <p:nvPicPr>
          <p:cNvPr id="6151" name="Picture 7" descr="C:\Users\Даулет\Pictures\iCASWOS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285860"/>
            <a:ext cx="2843228" cy="187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аулет\Pictures\13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6024578" cy="4518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63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Казахстан - многонациональное государство. Население Казахстана представлено разными этническими группами, </a:t>
            </a:r>
          </a:p>
          <a:p>
            <a:r>
              <a:rPr lang="ru-RU" sz="1600" dirty="0" smtClean="0"/>
              <a:t>обладающих своей культурной, языковой и исторической спецификой. Самая крупная этническая группа - казахи (45%) и русские (35%), </a:t>
            </a:r>
          </a:p>
          <a:p>
            <a:r>
              <a:rPr lang="ru-RU" sz="1600" dirty="0" smtClean="0"/>
              <a:t>более 100 других национальностей. Основные </a:t>
            </a:r>
            <a:r>
              <a:rPr lang="ru-RU" sz="1600" b="1" dirty="0" smtClean="0">
                <a:hlinkClick r:id="rId3"/>
              </a:rPr>
              <a:t>религии</a:t>
            </a:r>
            <a:r>
              <a:rPr lang="ru-RU" sz="1600" dirty="0" smtClean="0"/>
              <a:t> – ислам и христианство.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txBody>
          <a:bodyPr/>
          <a:lstStyle/>
          <a:p>
            <a:r>
              <a:rPr lang="ru-RU" dirty="0" smtClean="0"/>
              <a:t>Воспитание патриотизма и толерантности, нравственно-духовное формирование подрастающего поколения.</a:t>
            </a:r>
            <a:endParaRPr lang="ru-RU" dirty="0"/>
          </a:p>
        </p:txBody>
      </p:sp>
      <p:pic>
        <p:nvPicPr>
          <p:cNvPr id="4" name="Рисунок 3" descr="i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4248472" cy="327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98078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Трудолюбие, честность и образованность.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сказал Макаренко: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дети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наша старость, плохое воспитание - это наше будущее горе. Это наши слёзы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задумаемся: Дефицит доброты- порождает жестокость. Дефицит любви- порождает эгоизм. Отсутствие трудолюбия- порождает лень. Отсутствие совести- порождает наглость. Дефицит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ответственности-порождает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распущенность.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может быть образованным, и при этом быть неудачником в жизни, может быть образованным, и не иметь друзей, ни тех, кто его любит. А это означает, что образование не является синонимом счастья. Чтобы быть счастливым, нужно уметь делать счастливыми других. А сделать другого счастливым может только добрый человек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тот, кто способен делиться с другим временем, вниманием, заботой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Святейший Патриарх Кирилл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3312368" cy="2912676"/>
          </a:xfrm>
          <a:prstGeom prst="rect">
            <a:avLst/>
          </a:prstGeom>
        </p:spPr>
      </p:pic>
      <p:pic>
        <p:nvPicPr>
          <p:cNvPr id="4" name="Рисунок 3" descr="i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439248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Казахскому ханству – 550 лет.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Президент Казахстана Нурсултан Назарбаев на встрече с активом Астаны заявил о том, что в 2015 году будет отмечаться 550-летие казахской государственности. Глава государства поддержал идею о 550-летии ханства. «</a:t>
            </a:r>
            <a:r>
              <a:rPr lang="ru-RU" sz="2000" dirty="0" err="1" smtClean="0"/>
              <a:t>Керей</a:t>
            </a:r>
            <a:r>
              <a:rPr lang="ru-RU" sz="2000" dirty="0" smtClean="0"/>
              <a:t> и </a:t>
            </a:r>
            <a:r>
              <a:rPr lang="ru-RU" sz="2000" dirty="0" err="1" smtClean="0"/>
              <a:t>Жанибек</a:t>
            </a:r>
            <a:r>
              <a:rPr lang="ru-RU" sz="2000" dirty="0" smtClean="0"/>
              <a:t> в 1465 году создали первое ханство, и государственность казахов ведет историю с тех времен. Возможно, оно не было государством в современном понимании этого термина, в нынешних границах, с такой известностью и авторитетом во всем мире. Но это можно сказать и про все другие государства той эпохи. Важно, что тогда была заложена основа, и мы – продолжатели великих дел наших предков. Сегодня наша страна сохраняет традиции многовековой дружбы и мирного соседства со всеми ближними государствами. Эти отношения нам следует всегда беречь», – подчеркнул Нурсултан Назарбаев.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85DFCE-B3FD-4CFD-A4EB-24B6CD250030_mw1024_mh1024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242048" cy="288032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308185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Жанибек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Керей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правили совместно, и это способствовало еще большему упрочению государства. Дружная совместная работа этих двух великих людей показывает, что для них интересы народа был превыше всего.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5982c750d670834857191b9f5d2b2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77072"/>
            <a:ext cx="4139952" cy="2592288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56"/>
            <a:ext cx="4104456" cy="2664296"/>
          </a:xfrm>
          <a:prstGeom prst="rect">
            <a:avLst/>
          </a:prstGeom>
        </p:spPr>
      </p:pic>
      <p:pic>
        <p:nvPicPr>
          <p:cNvPr id="7" name="Рисунок 6" descr="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3204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70 лет Великой Победе!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День Победы – праздник, который начали отмечать после победы нашего народа в Великой Отечественной войне 1941–1945 годов. Это день окончания страшной, безмерно жестокой войны, которая длилась 1418 дней и ночей. День Победы как всенародный праздник был установлен Президиумом Верховного Совета СССР 8 мая 1945 года. Путь к победе был длинным испытанием. Она была завоевана мужеством, боевым мастерством и героизмом советских воинов на полях сражений, самоотверженной борьбой партизан и подпольщиков за линией фронта, каждодневным трудовым подвигом работников тыла, объединенными усилиями антигитлеровской коалиции и антифашистского движения.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8844904.pstd1x77cs.W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013176"/>
            <a:ext cx="777686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2679192" cy="3081488"/>
          </a:xfrm>
          <a:prstGeom prst="rect">
            <a:avLst/>
          </a:prstGeom>
        </p:spPr>
      </p:pic>
      <p:pic>
        <p:nvPicPr>
          <p:cNvPr id="4" name="Рисунок 3" descr="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24944"/>
            <a:ext cx="2785492" cy="3933056"/>
          </a:xfrm>
          <a:prstGeom prst="rect">
            <a:avLst/>
          </a:prstGeom>
        </p:spPr>
      </p:pic>
      <p:pic>
        <p:nvPicPr>
          <p:cNvPr id="5" name="Рисунок 4" descr="00000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6672"/>
            <a:ext cx="2592288" cy="2979712"/>
          </a:xfrm>
          <a:prstGeom prst="rect">
            <a:avLst/>
          </a:prstGeom>
        </p:spPr>
      </p:pic>
      <p:pic>
        <p:nvPicPr>
          <p:cNvPr id="6" name="Рисунок 5" descr="1405708941_bezymyanny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3919" y="2852936"/>
            <a:ext cx="3110081" cy="4005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3645024"/>
            <a:ext cx="1763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Абай </a:t>
            </a:r>
            <a:r>
              <a:rPr lang="ru-RU" sz="2400" dirty="0" err="1" smtClean="0">
                <a:solidFill>
                  <a:srgbClr val="0070C0"/>
                </a:solidFill>
              </a:rPr>
              <a:t>Кунанбаев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6021288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Ыбрай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Алтынсарин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636912"/>
            <a:ext cx="2088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Ахмет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Байтурсынов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6453336"/>
            <a:ext cx="313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Шокан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Уалиханов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002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Просветители казахского народа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850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Казахстана могли бы одновременно расположиться такие страны, как: Англия, Франция, Германия, Испания, Австрия, Голландия, Дания. Солнцу требуется три часа, чтобы пройти казахстанские просторы с востока на запад.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Казахстанская земля протянулась от Алтайских гор до зелёных берегов Урала, от гор Каратау до города Петропавловска…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Богата наша земля золотом, железом, углём, нефтью и газом.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У нас растут пшеница и рис, овёс и просо. Есть белоснежные хлопковые поля. Необозримые сады дарят нам яблоки, груши, виноград, абрикосы, урюк…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Жили на этой щедрой земле великие батыры и акыны, искусные мастера своего дела. Весь мир хорошо знает имена Абая и Жамбыла, учёного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Шокана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Валиханова, писателя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Мухтара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Ауэзова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академика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Каныша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Сатпаева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нашей Республике дружно трудятся народы ста двадцати национальностей. Мы не одной крови, но из одной семьи! Республика Казахстан – наша любимая и общая Родина!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КАЗАХСТАН – ЭТО НАША РОДИНА!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306_155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651870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дети Независимого Казахстана!</a:t>
            </a:r>
            <a:endParaRPr lang="ru-RU" dirty="0"/>
          </a:p>
        </p:txBody>
      </p:sp>
      <p:pic>
        <p:nvPicPr>
          <p:cNvPr id="6" name="Содержимое 5" descr="i (34)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40200" y="1700213"/>
            <a:ext cx="50038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КОСМОСА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3779912" cy="2830772"/>
          </a:xfr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879015"/>
            <a:ext cx="5292080" cy="29789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2276872"/>
            <a:ext cx="52920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КОСМОДРОМ БАЙКОНЫР!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2578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419872" cy="3942183"/>
          </a:xfrm>
          <a:prstGeom prst="rect">
            <a:avLst/>
          </a:prstGeom>
        </p:spPr>
      </p:pic>
      <p:pic>
        <p:nvPicPr>
          <p:cNvPr id="4" name="Рисунок 3" descr="FD490030-435E-431C-A51C-6EEB9F52BC5D_mw1024_n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3751608"/>
            <a:ext cx="4139953" cy="3106392"/>
          </a:xfrm>
          <a:prstGeom prst="rect">
            <a:avLst/>
          </a:prstGeom>
        </p:spPr>
      </p:pic>
      <p:pic>
        <p:nvPicPr>
          <p:cNvPr id="6" name="Рисунок 5" descr="1372164417_-k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283968" cy="3208793"/>
          </a:xfrm>
          <a:prstGeom prst="rect">
            <a:avLst/>
          </a:prstGeom>
        </p:spPr>
      </p:pic>
      <p:pic>
        <p:nvPicPr>
          <p:cNvPr id="7" name="Рисунок 6" descr="ad2af557-b3ed-4629-a777-3653557929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4644008" cy="2780928"/>
          </a:xfrm>
          <a:prstGeom prst="rect">
            <a:avLst/>
          </a:prstGeom>
        </p:spPr>
      </p:pic>
      <p:pic>
        <p:nvPicPr>
          <p:cNvPr id="8" name="Рисунок 7" descr="10575447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4429">
            <a:off x="2581970" y="2214272"/>
            <a:ext cx="3716128" cy="286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 и культура казахов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Казахстан — древняя страна, но на современной карте мира она появилась совсем недавно — в 1991 году. С тех пор в стране произошли большие преобразования.</a:t>
            </a:r>
          </a:p>
          <a:p>
            <a:r>
              <a:rPr lang="ru-RU" sz="1600" dirty="0" smtClean="0"/>
              <a:t>Находится наше Государство в центре Евразийского материка. Общая длина границ Казахстана 15 тыс.км. В нашей республике 14 областей. В Семипалатинской области находится космодром Байконур. Он был основан в 1955 году. С 1925 года по 1997 год столицей нашей родины был город </a:t>
            </a:r>
            <a:r>
              <a:rPr lang="ru-RU" sz="1600" dirty="0" err="1" smtClean="0"/>
              <a:t>Алматы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Наша Республика — это большая страна разных народов. У нас живут русские, украинцы, грузины, уйгуры, белорусы и многие другие национальности. Все они говорят на разных языках. А наш государственный язык — казахский. У нас есть свой герб, гимн, флаг, своя Конституция. Мы живем по законам, закрепленным Конституцией РК от 30 августа 1995 года. В ней записаны обязанности граждан по отношению к своему государству. Быть гражданином РК — это высокое и почетное звание.</a:t>
            </a:r>
          </a:p>
          <a:p>
            <a:r>
              <a:rPr lang="ru-RU" sz="1600" dirty="0" smtClean="0"/>
              <a:t>Наша страна богатая. В Казахстане добывают нефть, железо, уголь, золото, хлопок. В лесах и степях обитают лисы, волки, кабаны, куланы и архары.</a:t>
            </a:r>
          </a:p>
          <a:p>
            <a:r>
              <a:rPr lang="ru-RU" sz="1600" dirty="0" smtClean="0"/>
              <a:t>В Казахстане много городов: </a:t>
            </a:r>
            <a:r>
              <a:rPr lang="ru-RU" sz="1600" dirty="0" err="1" smtClean="0"/>
              <a:t>Алматы</a:t>
            </a:r>
            <a:r>
              <a:rPr lang="ru-RU" sz="1600" dirty="0" smtClean="0"/>
              <a:t>, Атырау, Кокшетау, Павлодар, Петропавловск. А какие города Казахстана ещё не названы? Давайте, ребята, их перечислим. Так же в Казахстане есть множество больших и маленьких рек.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3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39849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Доспехи и предметы быта, которые казахи всегда носили с собой!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225_4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038600" cy="2567558"/>
          </a:xfrm>
          <a:prstGeom prst="rect">
            <a:avLst/>
          </a:prstGeom>
        </p:spPr>
      </p:pic>
      <p:pic>
        <p:nvPicPr>
          <p:cNvPr id="3" name="Рисунок 2" descr="1313081453606121351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4392488" cy="2880320"/>
          </a:xfrm>
          <a:prstGeom prst="rect">
            <a:avLst/>
          </a:prstGeom>
        </p:spPr>
      </p:pic>
      <p:pic>
        <p:nvPicPr>
          <p:cNvPr id="4" name="Рисунок 3" descr="image003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0647"/>
            <a:ext cx="4429125" cy="2592289"/>
          </a:xfrm>
          <a:prstGeom prst="rect">
            <a:avLst/>
          </a:prstGeom>
        </p:spPr>
      </p:pic>
      <p:pic>
        <p:nvPicPr>
          <p:cNvPr id="5" name="Рисунок 4" descr="mini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4312152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10583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Национальное жилище казахов – юрта! И ее убранство!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1077</Words>
  <Application>Microsoft Office PowerPoint</Application>
  <PresentationFormat>Экран (4:3)</PresentationFormat>
  <Paragraphs>82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«Моя Родина – Казахстан!»</vt:lpstr>
      <vt:lpstr>Цель урока: </vt:lpstr>
      <vt:lpstr>ОСВОЕНИЕ КОСМОСА</vt:lpstr>
      <vt:lpstr>Слайд 4</vt:lpstr>
      <vt:lpstr>Слайд 5</vt:lpstr>
      <vt:lpstr>Слайд 6</vt:lpstr>
      <vt:lpstr>Быт и культура казахов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Казахскому ханству – 550 лет.</vt:lpstr>
      <vt:lpstr>Слайд 22</vt:lpstr>
      <vt:lpstr>70 лет Великой Победе!</vt:lpstr>
      <vt:lpstr>Слайд 24</vt:lpstr>
      <vt:lpstr>Слайд 25</vt:lpstr>
      <vt:lpstr>Мы дети Независимого Казахстана!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Даулет</dc:creator>
  <cp:lastModifiedBy>Админ</cp:lastModifiedBy>
  <cp:revision>20</cp:revision>
  <dcterms:created xsi:type="dcterms:W3CDTF">2010-12-13T16:51:24Z</dcterms:created>
  <dcterms:modified xsi:type="dcterms:W3CDTF">2015-08-25T19:16:17Z</dcterms:modified>
</cp:coreProperties>
</file>