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68" r:id="rId2"/>
    <p:sldId id="269" r:id="rId3"/>
    <p:sldId id="281" r:id="rId4"/>
    <p:sldId id="282" r:id="rId5"/>
    <p:sldId id="283" r:id="rId6"/>
    <p:sldId id="284" r:id="rId7"/>
    <p:sldId id="270" r:id="rId8"/>
    <p:sldId id="277" r:id="rId9"/>
    <p:sldId id="278" r:id="rId10"/>
    <p:sldId id="279" r:id="rId11"/>
    <p:sldId id="256" r:id="rId12"/>
    <p:sldId id="258" r:id="rId13"/>
    <p:sldId id="259" r:id="rId14"/>
    <p:sldId id="260" r:id="rId15"/>
    <p:sldId id="261" r:id="rId16"/>
    <p:sldId id="280" r:id="rId17"/>
    <p:sldId id="267" r:id="rId18"/>
    <p:sldId id="262" r:id="rId19"/>
    <p:sldId id="264" r:id="rId20"/>
    <p:sldId id="272" r:id="rId21"/>
    <p:sldId id="273" r:id="rId22"/>
    <p:sldId id="276" r:id="rId23"/>
    <p:sldId id="275" r:id="rId24"/>
    <p:sldId id="285" r:id="rId25"/>
    <p:sldId id="271" r:id="rId26"/>
    <p:sldId id="27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06E5F-0EBA-4EE3-877F-E860AE0C78F7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3DD648-E7BF-43C6-8663-4B0EF8A1EE8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3DD648-E7BF-43C6-8663-4B0EF8A1EE80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3DD648-E7BF-43C6-8663-4B0EF8A1EE80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FFFC-0752-4E52-896C-B77EECBF6855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A925-113D-457E-B64E-B5A92D2DDA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FFFC-0752-4E52-896C-B77EECBF6855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A925-113D-457E-B64E-B5A92D2DDA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FFFC-0752-4E52-896C-B77EECBF6855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A925-113D-457E-B64E-B5A92D2DDA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FFFC-0752-4E52-896C-B77EECBF6855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A925-113D-457E-B64E-B5A92D2DDA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FFFC-0752-4E52-896C-B77EECBF6855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A925-113D-457E-B64E-B5A92D2DDA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FFFC-0752-4E52-896C-B77EECBF6855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A925-113D-457E-B64E-B5A92D2DDA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FFFC-0752-4E52-896C-B77EECBF6855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A925-113D-457E-B64E-B5A92D2DDA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FFFC-0752-4E52-896C-B77EECBF6855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A925-113D-457E-B64E-B5A92D2DDA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FFFC-0752-4E52-896C-B77EECBF6855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A925-113D-457E-B64E-B5A92D2DDA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FFFC-0752-4E52-896C-B77EECBF6855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AA925-113D-457E-B64E-B5A92D2DDA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BFFFC-0752-4E52-896C-B77EECBF6855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4EAA925-113D-457E-B64E-B5A92D2DDA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87BFFFC-0752-4E52-896C-B77EECBF6855}" type="datetimeFigureOut">
              <a:rPr lang="ru-RU" smtClean="0"/>
              <a:pPr/>
              <a:t>26.08.2015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4EAA925-113D-457E-B64E-B5A92D2DDA5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zakhstan.orexca.com/rus/khoja_akhmet_yassavy.shtml" TargetMode="External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1%D0%B0%D1%80%D1%81" TargetMode="External"/><Relationship Id="rId13" Type="http://schemas.openxmlformats.org/officeDocument/2006/relationships/hyperlink" Target="http://ru.wikipedia.org/wiki/%D0%91%D1%80%D0%BE%D0%BD%D0%B7%D0%B0" TargetMode="External"/><Relationship Id="rId3" Type="http://schemas.openxmlformats.org/officeDocument/2006/relationships/image" Target="../media/image26.jpeg"/><Relationship Id="rId7" Type="http://schemas.openxmlformats.org/officeDocument/2006/relationships/hyperlink" Target="http://ru.wikipedia.org/wiki/%D0%A1%D0%B0%D0%BA%D0%B8" TargetMode="External"/><Relationship Id="rId12" Type="http://schemas.openxmlformats.org/officeDocument/2006/relationships/hyperlink" Target="http://ru.wikipedia.org/wiki/%D0%97%D0%BE%D0%BB%D0%BE%D1%82%D0%BE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AD%D0%BF%D0%BE%D1%85%D0%B0" TargetMode="External"/><Relationship Id="rId11" Type="http://schemas.openxmlformats.org/officeDocument/2006/relationships/hyperlink" Target="http://ru.wikipedia.org/wiki/%D0%90%D0%BC%D1%83%D0%BB%D0%B5%D1%82" TargetMode="External"/><Relationship Id="rId5" Type="http://schemas.openxmlformats.org/officeDocument/2006/relationships/image" Target="../media/image28.jpeg"/><Relationship Id="rId10" Type="http://schemas.openxmlformats.org/officeDocument/2006/relationships/hyperlink" Target="http://ru.wikipedia.org/wiki/%D0%93%D1%80%D0%B8%D0%B2%D0%BD%D0%B0" TargetMode="External"/><Relationship Id="rId4" Type="http://schemas.openxmlformats.org/officeDocument/2006/relationships/image" Target="../media/image27.png"/><Relationship Id="rId9" Type="http://schemas.openxmlformats.org/officeDocument/2006/relationships/hyperlink" Target="http://ru.wikipedia.org/wiki/%D0%91%D1%80%D0%B0%D1%81%D0%BB%D0%B5%D1%82" TargetMode="External"/><Relationship Id="rId14" Type="http://schemas.openxmlformats.org/officeDocument/2006/relationships/hyperlink" Target="http://ru.wikipedia.org/wiki/%D0%A1%D0%B5%D1%80%D0%B5%D0%B1%D1%80%D0%B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zakhstan.orexca.com/rus/nauryz.s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kazakhstan.orexca.com/rus/kazakhstan_constitution.shtm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zakhstan.orexca.com/rus/religions_kazakhstan.shtml" TargetMode="Externa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988840"/>
            <a:ext cx="9144000" cy="121156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«Моя Родина – Казахстан!»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12976"/>
            <a:ext cx="7854696" cy="1008112"/>
          </a:xfrm>
        </p:spPr>
        <p:txBody>
          <a:bodyPr/>
          <a:lstStyle/>
          <a:p>
            <a:r>
              <a:rPr lang="ru-RU" sz="3200" dirty="0" smtClean="0">
                <a:solidFill>
                  <a:srgbClr val="002060"/>
                </a:solidFill>
              </a:rPr>
              <a:t>Первый урок знаний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27984" y="4653136"/>
            <a:ext cx="42484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Подготовила: Тимохина  Мария Владимировна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A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212976"/>
            <a:ext cx="3563888" cy="364502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03860" y="1477328"/>
            <a:ext cx="37362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АЗАТСКАЯ ОСНОВНАЯ ШКОЛА.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32183" y="6309320"/>
            <a:ext cx="28796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2015-2016 учебный год.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8" name="Рисунок 7" descr="konstitutsiya_podlozh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24208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703860" y="0"/>
            <a:ext cx="37362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АЗАТСКАЯ ОСНОВНАЯ ШКОЛА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9-009-Muzhskoj-kostjum-sostoit-iz-chapana-khalata-s-pojasom-sdelannogo-i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499992" cy="3374994"/>
          </a:xfrm>
          <a:prstGeom prst="rect">
            <a:avLst/>
          </a:prstGeom>
        </p:spPr>
      </p:pic>
      <p:pic>
        <p:nvPicPr>
          <p:cNvPr id="3" name="Рисунок 2" descr="141099_2_12893717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373985"/>
            <a:ext cx="4560188" cy="3484014"/>
          </a:xfrm>
          <a:prstGeom prst="rect">
            <a:avLst/>
          </a:prstGeom>
        </p:spPr>
      </p:pic>
      <p:pic>
        <p:nvPicPr>
          <p:cNvPr id="4" name="Рисунок 3" descr="347810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3573016"/>
            <a:ext cx="4157244" cy="3284984"/>
          </a:xfrm>
          <a:prstGeom prst="rect">
            <a:avLst/>
          </a:prstGeom>
        </p:spPr>
      </p:pic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29685" y="260648"/>
            <a:ext cx="4334803" cy="2952328"/>
          </a:xfrm>
          <a:prstGeom prst="rect">
            <a:avLst/>
          </a:prstGeom>
        </p:spPr>
      </p:pic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3048608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Национальная одежда казахов!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аулет\Pictures\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8604"/>
            <a:ext cx="8767390" cy="450059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844" y="4929198"/>
            <a:ext cx="88583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Казахстан</a:t>
            </a:r>
            <a:r>
              <a:rPr lang="ru-RU" sz="1600" dirty="0" smtClean="0"/>
              <a:t> - это величие горных вершин, искрящихся ледников, тихих лесных сумерек, загадочности пустынь, громадных скалистых каньонов, изумрудных озер, стремительно бегущих рек, поэзии солнечного света, уникального животного и растительного мира.</a:t>
            </a:r>
            <a:br>
              <a:rPr lang="ru-RU" sz="1600" dirty="0" smtClean="0"/>
            </a:br>
            <a:r>
              <a:rPr lang="ru-RU" sz="1600" b="1" dirty="0" smtClean="0"/>
              <a:t>Казахстан</a:t>
            </a:r>
            <a:r>
              <a:rPr lang="ru-RU" sz="1600" dirty="0" smtClean="0"/>
              <a:t> - страна древнейшей цивилизации Евразийского континента, родина кочевых племен, солидный отрезок Великого Шелкового пути (1400 км). </a:t>
            </a:r>
            <a:br>
              <a:rPr lang="ru-RU" sz="1600" dirty="0" smtClean="0"/>
            </a:br>
            <a:r>
              <a:rPr lang="ru-RU" sz="1600" b="1" dirty="0" smtClean="0"/>
              <a:t>Казахстан</a:t>
            </a:r>
            <a:r>
              <a:rPr lang="ru-RU" sz="1600" dirty="0" smtClean="0"/>
              <a:t> - родина великого философа, основателя суфизма - </a:t>
            </a:r>
            <a:r>
              <a:rPr lang="ru-RU" sz="1600" b="1" dirty="0" smtClean="0">
                <a:hlinkClick r:id="rId3"/>
              </a:rPr>
              <a:t>Ходжа </a:t>
            </a:r>
            <a:r>
              <a:rPr lang="ru-RU" sz="1600" b="1" dirty="0" err="1" smtClean="0">
                <a:hlinkClick r:id="rId3"/>
              </a:rPr>
              <a:t>Ахмет</a:t>
            </a:r>
            <a:r>
              <a:rPr lang="ru-RU" sz="1600" b="1" dirty="0" smtClean="0">
                <a:hlinkClick r:id="rId3"/>
              </a:rPr>
              <a:t> </a:t>
            </a:r>
            <a:r>
              <a:rPr lang="ru-RU" sz="1600" b="1" dirty="0" err="1" smtClean="0">
                <a:hlinkClick r:id="rId3"/>
              </a:rPr>
              <a:t>Яссави</a:t>
            </a:r>
            <a:r>
              <a:rPr lang="ru-RU" sz="1600" dirty="0" smtClean="0"/>
              <a:t>. В республике насчитывается 27 тыс. памятников древности. 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аулет\Pictures\show_image_NpAdvSinglePho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2000240"/>
            <a:ext cx="6277496" cy="472057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596" y="214291"/>
            <a:ext cx="84296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Глава государства - Президент Нурсултан Назарбаев, был избран в 1991 г., и переизбран в 1995 и 1999 г.г. </a:t>
            </a:r>
          </a:p>
          <a:p>
            <a:r>
              <a:rPr lang="ru-RU" dirty="0" smtClean="0"/>
              <a:t>Глава правительства - премьер-министр Карим </a:t>
            </a:r>
            <a:r>
              <a:rPr lang="ru-RU" dirty="0" err="1" smtClean="0"/>
              <a:t>Масимов</a:t>
            </a:r>
            <a:r>
              <a:rPr lang="ru-RU" dirty="0" smtClean="0"/>
              <a:t>. Двухпалатный Парламент состоит из верхней палаты (Сената) и нижней палаты (Мажилиса). Высшими органами судебной власти являются Верховный Суд и Конституционный Совет.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аулет\Pictures\b06f5a5f904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642918"/>
            <a:ext cx="3773494" cy="2712199"/>
          </a:xfrm>
          <a:prstGeom prst="rect">
            <a:avLst/>
          </a:prstGeom>
          <a:noFill/>
        </p:spPr>
      </p:pic>
      <p:pic>
        <p:nvPicPr>
          <p:cNvPr id="3075" name="Picture 3" descr="C:\Users\Даулет\Pictures\b_935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785794"/>
            <a:ext cx="2952759" cy="2952759"/>
          </a:xfrm>
          <a:prstGeom prst="rect">
            <a:avLst/>
          </a:prstGeom>
          <a:noFill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357562"/>
            <a:ext cx="2214578" cy="3166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 descr="C:\Users\Даулет\Pictures\presidentsky_shandartx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8860" y="4324437"/>
            <a:ext cx="3357586" cy="253356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4282" y="214290"/>
            <a:ext cx="6858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</a:rPr>
              <a:t>Государственный Флаг Республики Казахстан представляет собой прямоугольное полотнище</a:t>
            </a:r>
          </a:p>
          <a:p>
            <a:r>
              <a:rPr lang="ru-RU" sz="1200" dirty="0" smtClean="0">
                <a:solidFill>
                  <a:srgbClr val="FF0000"/>
                </a:solidFill>
              </a:rPr>
              <a:t> </a:t>
            </a:r>
            <a:r>
              <a:rPr lang="ru-RU" sz="1200" dirty="0" err="1" smtClean="0">
                <a:solidFill>
                  <a:srgbClr val="FF0000"/>
                </a:solidFill>
              </a:rPr>
              <a:t>голубого</a:t>
            </a:r>
            <a:r>
              <a:rPr lang="ru-RU" sz="1200" dirty="0" smtClean="0">
                <a:solidFill>
                  <a:srgbClr val="FF0000"/>
                </a:solidFill>
              </a:rPr>
              <a:t> цвета с изображением в его центре солнца с 32-мя лучами, под которым - парящий степной орел.</a:t>
            </a:r>
          </a:p>
          <a:p>
            <a:r>
              <a:rPr lang="ru-RU" sz="1200" dirty="0" smtClean="0">
                <a:solidFill>
                  <a:srgbClr val="FF0000"/>
                </a:solidFill>
              </a:rPr>
              <a:t> У древка - вертикальная полоса с национальным орнаментом. Изображения солнца, лучей, орла и орнамента - цвета золота. </a:t>
            </a:r>
          </a:p>
          <a:p>
            <a:r>
              <a:rPr lang="ru-RU" sz="1200" dirty="0" smtClean="0">
                <a:solidFill>
                  <a:srgbClr val="FF0000"/>
                </a:solidFill>
              </a:rPr>
              <a:t>Отношение ширины Флага к его длине: 1:2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6050" y="2357430"/>
            <a:ext cx="57150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Центральным элементом, вобравшим в себя основную идею национального герба Казахстана, </a:t>
            </a:r>
          </a:p>
          <a:p>
            <a:r>
              <a:rPr lang="ru-RU" sz="1200" dirty="0" smtClean="0"/>
              <a:t>является </a:t>
            </a:r>
            <a:r>
              <a:rPr lang="ru-RU" sz="1200" dirty="0" err="1" smtClean="0"/>
              <a:t>шанырак</a:t>
            </a:r>
            <a:r>
              <a:rPr lang="ru-RU" sz="1200" dirty="0" smtClean="0"/>
              <a:t> - круговое </a:t>
            </a:r>
            <a:r>
              <a:rPr lang="ru-RU" sz="1200" dirty="0" err="1" smtClean="0"/>
              <a:t>навершие</a:t>
            </a:r>
            <a:r>
              <a:rPr lang="ru-RU" sz="1200" dirty="0" smtClean="0"/>
              <a:t> купола юрты, от которого во все стороны в виде </a:t>
            </a:r>
          </a:p>
          <a:p>
            <a:r>
              <a:rPr lang="ru-RU" sz="1200" dirty="0" smtClean="0"/>
              <a:t>солнечных лучей расходятся </a:t>
            </a:r>
            <a:r>
              <a:rPr lang="ru-RU" sz="1200" dirty="0" err="1" smtClean="0"/>
              <a:t>уыки</a:t>
            </a:r>
            <a:r>
              <a:rPr lang="ru-RU" sz="1200" dirty="0" smtClean="0"/>
              <a:t> (опоры) в обрамлении крыльев мифических коней. </a:t>
            </a:r>
          </a:p>
          <a:p>
            <a:r>
              <a:rPr lang="ru-RU" sz="1200" dirty="0" smtClean="0"/>
              <a:t>Образ </a:t>
            </a:r>
            <a:r>
              <a:rPr lang="ru-RU" sz="1200" dirty="0" err="1" smtClean="0"/>
              <a:t>шанырака</a:t>
            </a:r>
            <a:r>
              <a:rPr lang="ru-RU" sz="1200" dirty="0" smtClean="0"/>
              <a:t> в государственном гербе республики — это образ общего дома всех людей, </a:t>
            </a:r>
          </a:p>
          <a:p>
            <a:r>
              <a:rPr lang="ru-RU" sz="1200" dirty="0" smtClean="0"/>
              <a:t>проживающих в Казахстане. Счастье в нём зависит от благополучия каждого, как прочность </a:t>
            </a:r>
          </a:p>
          <a:p>
            <a:r>
              <a:rPr lang="ru-RU" sz="1200" dirty="0" err="1" smtClean="0"/>
              <a:t>шанырака</a:t>
            </a:r>
            <a:r>
              <a:rPr lang="ru-RU" sz="1200" dirty="0" smtClean="0"/>
              <a:t> зависит от надёжности его </a:t>
            </a:r>
            <a:r>
              <a:rPr lang="ru-RU" sz="1200" dirty="0" err="1" smtClean="0"/>
              <a:t>уыков</a:t>
            </a:r>
            <a:r>
              <a:rPr lang="ru-RU" sz="1200" dirty="0" smtClean="0"/>
              <a:t> (опор). </a:t>
            </a: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714612" y="4795897"/>
            <a:ext cx="62865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Штандарт Президента Республики Казахстан представляет собой полотнище </a:t>
            </a:r>
            <a:r>
              <a:rPr lang="ru-RU" sz="1000" dirty="0" err="1" smtClean="0"/>
              <a:t>голубого</a:t>
            </a:r>
            <a:r>
              <a:rPr lang="ru-RU" sz="1000" dirty="0" smtClean="0"/>
              <a:t> цвета</a:t>
            </a:r>
          </a:p>
          <a:p>
            <a:r>
              <a:rPr lang="ru-RU" sz="1000" dirty="0" smtClean="0"/>
              <a:t> прямоугольной формы со сторонами в соотношении два к трем. В центре прямоугольника находится</a:t>
            </a:r>
          </a:p>
          <a:p>
            <a:r>
              <a:rPr lang="ru-RU" sz="1000" dirty="0" smtClean="0"/>
              <a:t> золотистый круг, в который вписана фигура юного вождя </a:t>
            </a:r>
            <a:r>
              <a:rPr lang="ru-RU" sz="1000" dirty="0" smtClean="0">
                <a:hlinkClick r:id="rId6" tooltip="Эпоха"/>
              </a:rPr>
              <a:t>эпохи</a:t>
            </a:r>
            <a:r>
              <a:rPr lang="ru-RU" sz="1000" dirty="0" smtClean="0"/>
              <a:t> </a:t>
            </a:r>
            <a:r>
              <a:rPr lang="ru-RU" sz="1000" dirty="0" smtClean="0">
                <a:hlinkClick r:id="rId7" tooltip="Саки"/>
              </a:rPr>
              <a:t>саков</a:t>
            </a:r>
            <a:r>
              <a:rPr lang="ru-RU" sz="1000" dirty="0" smtClean="0"/>
              <a:t> </a:t>
            </a:r>
          </a:p>
          <a:p>
            <a:r>
              <a:rPr lang="ru-RU" sz="1000" dirty="0" smtClean="0"/>
              <a:t>с поднятой правой рукой, восседающего на крылатом </a:t>
            </a:r>
            <a:r>
              <a:rPr lang="ru-RU" sz="1000" dirty="0" smtClean="0">
                <a:hlinkClick r:id="rId8" tooltip="Барс"/>
              </a:rPr>
              <a:t>барсе</a:t>
            </a:r>
            <a:r>
              <a:rPr lang="ru-RU" sz="1000" dirty="0" smtClean="0"/>
              <a:t>. На руке всадника </a:t>
            </a:r>
            <a:r>
              <a:rPr lang="ru-RU" sz="1000" dirty="0" smtClean="0">
                <a:hlinkClick r:id="rId9" tooltip="Браслет"/>
              </a:rPr>
              <a:t>браслет</a:t>
            </a:r>
            <a:r>
              <a:rPr lang="ru-RU" sz="1000" dirty="0" smtClean="0"/>
              <a:t>, </a:t>
            </a:r>
          </a:p>
          <a:p>
            <a:r>
              <a:rPr lang="ru-RU" sz="1000" dirty="0" smtClean="0"/>
              <a:t>на шее </a:t>
            </a:r>
            <a:r>
              <a:rPr lang="ru-RU" sz="1000" dirty="0" smtClean="0">
                <a:hlinkClick r:id="rId10" tooltip="Гривна"/>
              </a:rPr>
              <a:t>гривна</a:t>
            </a:r>
            <a:r>
              <a:rPr lang="ru-RU" sz="1000" dirty="0" smtClean="0"/>
              <a:t> и </a:t>
            </a:r>
            <a:r>
              <a:rPr lang="ru-RU" sz="1000" dirty="0" smtClean="0">
                <a:hlinkClick r:id="rId11" tooltip="Амулет"/>
              </a:rPr>
              <a:t>амулет</a:t>
            </a:r>
            <a:r>
              <a:rPr lang="ru-RU" sz="1000" dirty="0" smtClean="0"/>
              <a:t>, на голове остроконечная шапка. Изображения всадника и барса цвета </a:t>
            </a:r>
            <a:r>
              <a:rPr lang="ru-RU" sz="1000" dirty="0" smtClean="0">
                <a:hlinkClick r:id="rId12" tooltip="Золото"/>
              </a:rPr>
              <a:t>золота</a:t>
            </a:r>
            <a:r>
              <a:rPr lang="ru-RU" sz="1000" dirty="0" smtClean="0"/>
              <a:t>. </a:t>
            </a:r>
          </a:p>
          <a:p>
            <a:r>
              <a:rPr lang="ru-RU" sz="1000" dirty="0" smtClean="0"/>
              <a:t>Под барсом расположено изображение снежных вершин гор.</a:t>
            </a:r>
          </a:p>
          <a:p>
            <a:r>
              <a:rPr lang="ru-RU" sz="1000" dirty="0" smtClean="0"/>
              <a:t>Полотнище с трех сторон окаймлено золотистой бахромой. Древко штандарта увенчано </a:t>
            </a:r>
          </a:p>
          <a:p>
            <a:r>
              <a:rPr lang="ru-RU" sz="1000" dirty="0" smtClean="0">
                <a:hlinkClick r:id="rId13" tooltip="Бронза"/>
              </a:rPr>
              <a:t>бронзовым</a:t>
            </a:r>
            <a:r>
              <a:rPr lang="ru-RU" sz="1000" dirty="0" smtClean="0"/>
              <a:t> </a:t>
            </a:r>
            <a:r>
              <a:rPr lang="ru-RU" sz="1000" dirty="0" err="1" smtClean="0"/>
              <a:t>навершением</a:t>
            </a:r>
            <a:r>
              <a:rPr lang="ru-RU" sz="1000" dirty="0" smtClean="0"/>
              <a:t> рисунка типа «</a:t>
            </a:r>
            <a:r>
              <a:rPr lang="ru-RU" sz="1000" dirty="0" err="1" smtClean="0"/>
              <a:t>кошкар</a:t>
            </a:r>
            <a:r>
              <a:rPr lang="ru-RU" sz="1000" dirty="0" smtClean="0"/>
              <a:t> </a:t>
            </a:r>
            <a:r>
              <a:rPr lang="ru-RU" sz="1000" dirty="0" err="1" smtClean="0"/>
              <a:t>муйиз</a:t>
            </a:r>
            <a:r>
              <a:rPr lang="ru-RU" sz="1000" dirty="0" smtClean="0"/>
              <a:t>», к которому прикреплена пышная кисть.</a:t>
            </a:r>
          </a:p>
          <a:p>
            <a:r>
              <a:rPr lang="ru-RU" sz="1000" dirty="0" smtClean="0"/>
              <a:t>На древке штандарта крепится </a:t>
            </a:r>
            <a:r>
              <a:rPr lang="ru-RU" sz="1000" dirty="0" smtClean="0">
                <a:hlinkClick r:id="rId14" tooltip="Серебро"/>
              </a:rPr>
              <a:t>серебряная</a:t>
            </a:r>
            <a:r>
              <a:rPr lang="ru-RU" sz="1000" dirty="0" smtClean="0"/>
              <a:t> скоба с выгравированными на государственном языке </a:t>
            </a:r>
          </a:p>
          <a:p>
            <a:r>
              <a:rPr lang="ru-RU" sz="1000" dirty="0" smtClean="0"/>
              <a:t>фамилией, именем и отчеством Президента Республики Казахстан и датами, указывающими срок его </a:t>
            </a:r>
          </a:p>
          <a:p>
            <a:r>
              <a:rPr lang="ru-RU" sz="1000" dirty="0" smtClean="0"/>
              <a:t>избрания.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аулет\Pictures\500_tenge_(2006)_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4668837" cy="2352675"/>
          </a:xfrm>
          <a:prstGeom prst="rect">
            <a:avLst/>
          </a:prstGeom>
          <a:noFill/>
        </p:spPr>
      </p:pic>
      <p:pic>
        <p:nvPicPr>
          <p:cNvPr id="4099" name="Picture 3" descr="C:\Users\Даулет\Pictures\398_k_10000_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571480"/>
            <a:ext cx="5272081" cy="276966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5720" y="3500438"/>
            <a:ext cx="885828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Национальной валюта Казахстана - это казахстанский тенге,</a:t>
            </a:r>
          </a:p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1 тенге = 100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тиын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Введена 15 ноября 1993 года. </a:t>
            </a:r>
          </a:p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настоящее время на территории Казахстана участвуют в налично-денежном</a:t>
            </a:r>
          </a:p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обороте банкноты номиналом: 200 тенге, 500 тенге, 1000 тенге, 2000 тенге</a:t>
            </a:r>
          </a:p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5000 тенге, 10000 тенге. И монеты номиналом: </a:t>
            </a:r>
          </a:p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 тенге, 2 тенге, 5 тенге, 10 тенге, 20 тенге, 50 тенге, 100 тенге</a:t>
            </a:r>
          </a:p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У казахстанского тенге 18 степеней защиты. </a:t>
            </a:r>
          </a:p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Тенге в числе самых защищенных валют мира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Даулет\Pictures\1289196597_baitere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52"/>
            <a:ext cx="6619893" cy="4964920"/>
          </a:xfrm>
          <a:prstGeom prst="rect">
            <a:avLst/>
          </a:prstGeom>
          <a:noFill/>
        </p:spPr>
      </p:pic>
      <p:pic>
        <p:nvPicPr>
          <p:cNvPr id="5122" name="Picture 2" descr="C:\Users\Даулет\Pictures\iCAWP1LU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2857496"/>
            <a:ext cx="3243282" cy="216218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034" y="5072074"/>
            <a:ext cx="81439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Астана (прежнее название </a:t>
            </a:r>
            <a:r>
              <a:rPr lang="ru-RU" dirty="0" err="1" smtClean="0"/>
              <a:t>Акмола</a:t>
            </a:r>
            <a:r>
              <a:rPr lang="ru-RU" dirty="0" smtClean="0"/>
              <a:t>) - официальная столица Республики Казахстан с 10 декабря 1997 года, расположена в 1300 км. к северу от г. </a:t>
            </a:r>
            <a:r>
              <a:rPr lang="ru-RU" dirty="0" err="1" smtClean="0"/>
              <a:t>Алматы</a:t>
            </a:r>
            <a:r>
              <a:rPr lang="ru-RU" dirty="0" smtClean="0"/>
              <a:t> (крупнейшего города и прежней столицы Казахстана, который остается важным деловым и культурным центром республики), с населением около 500 000 человек. Административно Казахстан состоит из 14 областей (регионов), 84 городов, 160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16718_298405d2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427983" cy="3356992"/>
          </a:xfrm>
          <a:prstGeom prst="rect">
            <a:avLst/>
          </a:prstGeom>
        </p:spPr>
      </p:pic>
      <p:pic>
        <p:nvPicPr>
          <p:cNvPr id="3" name="Рисунок 2" descr="5f93bbc4dce7c9fd506b8d9367deb8b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3356992"/>
            <a:ext cx="4788024" cy="3501008"/>
          </a:xfrm>
          <a:prstGeom prst="rect">
            <a:avLst/>
          </a:prstGeom>
        </p:spPr>
      </p:pic>
      <p:pic>
        <p:nvPicPr>
          <p:cNvPr id="4" name="Рисунок 3" descr="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356992"/>
            <a:ext cx="4355976" cy="3501008"/>
          </a:xfrm>
          <a:prstGeom prst="rect">
            <a:avLst/>
          </a:prstGeom>
        </p:spPr>
      </p:pic>
      <p:pic>
        <p:nvPicPr>
          <p:cNvPr id="5" name="Рисунок 4" descr="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7984" y="0"/>
            <a:ext cx="4716016" cy="3356992"/>
          </a:xfrm>
          <a:prstGeom prst="rect">
            <a:avLst/>
          </a:prstGeom>
        </p:spPr>
      </p:pic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2908597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АСТАНА – ГОРОД БУДУЩЕГО!</a:t>
            </a:r>
            <a:endParaRPr kumimoji="0" lang="ru-RU" sz="5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642918"/>
            <a:ext cx="759775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Государственные праздники: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1 января - Новый Год</a:t>
            </a:r>
            <a:br>
              <a:rPr lang="ru-RU" sz="2400" dirty="0" smtClean="0"/>
            </a:br>
            <a:r>
              <a:rPr lang="ru-RU" sz="2400" dirty="0" smtClean="0"/>
              <a:t>8 марта - Международный Женский День</a:t>
            </a:r>
            <a:br>
              <a:rPr lang="ru-RU" sz="2400" dirty="0" smtClean="0"/>
            </a:br>
            <a:r>
              <a:rPr lang="ru-RU" sz="2400" dirty="0" smtClean="0"/>
              <a:t>22 марта – </a:t>
            </a:r>
            <a:r>
              <a:rPr lang="ru-RU" sz="2400" dirty="0" err="1" smtClean="0">
                <a:hlinkClick r:id="rId3"/>
              </a:rPr>
              <a:t>Наурыз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1 мая - Казахстанский праздник единства наций</a:t>
            </a:r>
            <a:br>
              <a:rPr lang="ru-RU" sz="2400" dirty="0" smtClean="0"/>
            </a:br>
            <a:r>
              <a:rPr lang="ru-RU" sz="2400" dirty="0" smtClean="0"/>
              <a:t>9 мая - День Победы</a:t>
            </a:r>
            <a:br>
              <a:rPr lang="ru-RU" sz="2400" dirty="0" smtClean="0"/>
            </a:br>
            <a:r>
              <a:rPr lang="ru-RU" sz="2400" dirty="0" smtClean="0"/>
              <a:t>6 июля - День Столицы</a:t>
            </a:r>
            <a:br>
              <a:rPr lang="ru-RU" sz="2400" dirty="0" smtClean="0"/>
            </a:br>
            <a:r>
              <a:rPr lang="ru-RU" sz="2400" dirty="0" smtClean="0"/>
              <a:t>30 августа - День </a:t>
            </a:r>
            <a:r>
              <a:rPr lang="ru-RU" sz="2400" dirty="0" smtClean="0">
                <a:hlinkClick r:id="rId4" tooltip="Текст Конституции Республики Казахстан"/>
              </a:rPr>
              <a:t>Конституции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16 декабря - День Независимости </a:t>
            </a:r>
          </a:p>
          <a:p>
            <a:r>
              <a:rPr lang="ru-RU" sz="2400" b="1" dirty="0" smtClean="0"/>
              <a:t>Религиозные праздники</a:t>
            </a:r>
            <a:r>
              <a:rPr lang="ru-RU" sz="2400" dirty="0" smtClean="0"/>
              <a:t> с меняющимися датами:</a:t>
            </a:r>
            <a:br>
              <a:rPr lang="ru-RU" sz="2400" dirty="0" smtClean="0"/>
            </a:br>
            <a:r>
              <a:rPr lang="ru-RU" sz="2400" dirty="0" smtClean="0"/>
              <a:t>Рамазан </a:t>
            </a:r>
            <a:r>
              <a:rPr lang="ru-RU" sz="2400" dirty="0" err="1" smtClean="0"/>
              <a:t>Айт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err="1" smtClean="0"/>
              <a:t>Курбан</a:t>
            </a:r>
            <a:r>
              <a:rPr lang="ru-RU" sz="2400" dirty="0" smtClean="0"/>
              <a:t> </a:t>
            </a:r>
            <a:r>
              <a:rPr lang="ru-RU" sz="2400" dirty="0" err="1" smtClean="0"/>
              <a:t>Айт</a:t>
            </a:r>
            <a:r>
              <a:rPr lang="ru-RU" sz="2400" dirty="0" smtClean="0"/>
              <a:t> 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аулет\Pictures\iCAQ3Q0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214290"/>
            <a:ext cx="3286148" cy="2190765"/>
          </a:xfrm>
          <a:prstGeom prst="rect">
            <a:avLst/>
          </a:prstGeom>
          <a:noFill/>
        </p:spPr>
      </p:pic>
      <p:pic>
        <p:nvPicPr>
          <p:cNvPr id="6147" name="Picture 3" descr="C:\Users\Даулет\Pictures\iCA3SUY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3857628"/>
            <a:ext cx="2895446" cy="2181236"/>
          </a:xfrm>
          <a:prstGeom prst="rect">
            <a:avLst/>
          </a:prstGeom>
          <a:noFill/>
        </p:spPr>
      </p:pic>
      <p:pic>
        <p:nvPicPr>
          <p:cNvPr id="6148" name="Picture 4" descr="C:\Users\Даулет\Pictures\iCA23NSJ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4643446"/>
            <a:ext cx="2571736" cy="2066933"/>
          </a:xfrm>
          <a:prstGeom prst="rect">
            <a:avLst/>
          </a:prstGeom>
          <a:noFill/>
        </p:spPr>
      </p:pic>
      <p:pic>
        <p:nvPicPr>
          <p:cNvPr id="6149" name="Picture 5" descr="C:\Users\Даулет\Pictures\iCA5PTU9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2500306"/>
            <a:ext cx="3273504" cy="2143140"/>
          </a:xfrm>
          <a:prstGeom prst="rect">
            <a:avLst/>
          </a:prstGeom>
          <a:noFill/>
        </p:spPr>
      </p:pic>
      <p:pic>
        <p:nvPicPr>
          <p:cNvPr id="6150" name="Picture 6" descr="C:\Users\Даулет\Pictures\iCAVWP2C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7950" y="2571744"/>
            <a:ext cx="2643174" cy="1785950"/>
          </a:xfrm>
          <a:prstGeom prst="rect">
            <a:avLst/>
          </a:prstGeom>
          <a:noFill/>
        </p:spPr>
      </p:pic>
      <p:pic>
        <p:nvPicPr>
          <p:cNvPr id="6151" name="Picture 7" descr="C:\Users\Даулет\Pictures\iCASWOS7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7620" y="1285860"/>
            <a:ext cx="2843228" cy="1876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Даулет\Pictures\134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500042"/>
            <a:ext cx="6024578" cy="451843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5000636"/>
            <a:ext cx="86439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Казахстан - многонациональное государство. Население Казахстана представлено разными этническими группами, </a:t>
            </a:r>
          </a:p>
          <a:p>
            <a:r>
              <a:rPr lang="ru-RU" sz="1600" dirty="0" smtClean="0"/>
              <a:t>обладающих своей культурной, языковой и исторической спецификой. Самая крупная этническая группа - казахи (45%) и русские (35%), </a:t>
            </a:r>
          </a:p>
          <a:p>
            <a:r>
              <a:rPr lang="ru-RU" sz="1600" dirty="0" smtClean="0"/>
              <a:t>более 100 других национальностей. Основные </a:t>
            </a:r>
            <a:r>
              <a:rPr lang="ru-RU" sz="1600" b="1" dirty="0" smtClean="0">
                <a:hlinkClick r:id="rId3"/>
              </a:rPr>
              <a:t>религии</a:t>
            </a:r>
            <a:r>
              <a:rPr lang="ru-RU" sz="1600" dirty="0" smtClean="0"/>
              <a:t> – ислам и христианство.</a:t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урока: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1781552"/>
          </a:xfrm>
        </p:spPr>
        <p:txBody>
          <a:bodyPr/>
          <a:lstStyle/>
          <a:p>
            <a:r>
              <a:rPr lang="ru-RU" dirty="0" smtClean="0"/>
              <a:t>Воспитание патриотизма и толерантности, нравственно-духовное формирование подрастающего поколения.</a:t>
            </a:r>
            <a:endParaRPr lang="ru-RU" dirty="0"/>
          </a:p>
        </p:txBody>
      </p:sp>
      <p:pic>
        <p:nvPicPr>
          <p:cNvPr id="4" name="Рисунок 3" descr="i (2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3140968"/>
            <a:ext cx="4248472" cy="3272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698078"/>
            <a:ext cx="914400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Трудолюбие, честность и образованность.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Как сказал Макаренко: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Наши дети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наша старость, плохое воспитание - это наше будущее горе. Это наши слёзы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Давайте задумаемся: Дефицит доброты- порождает жестокость. Дефицит любви- порождает эгоизм. Отсутствие трудолюбия- порождает лень. Отсутствие совести- порождает наглость. Дефицит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ответственности-порождает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распущенность.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Человек может быть образованным, и при этом быть неудачником в жизни, может быть образованным, и не иметь друзей, ни тех, кто его любит. А это означает, что образование не является синонимом счастья. Чтобы быть счастливым, нужно уметь делать счастливыми других. А сделать другого счастливым может только добрый человек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тот, кто способен делиться с другим временем, вниманием, заботой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Святейший Патриарх Кирилл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i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789040"/>
            <a:ext cx="3312368" cy="2912676"/>
          </a:xfrm>
          <a:prstGeom prst="rect">
            <a:avLst/>
          </a:prstGeom>
        </p:spPr>
      </p:pic>
      <p:pic>
        <p:nvPicPr>
          <p:cNvPr id="4" name="Рисунок 3" descr="i (27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3861048"/>
            <a:ext cx="4392488" cy="2664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Казахскому ханству – 550 лет.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916832"/>
            <a:ext cx="86409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Президент Казахстана Нурсултан Назарбаев на встрече с активом Астаны заявил о том, что в 2015 году будет отмечаться 550-летие казахской государственности. Глава государства поддержал идею о 550-летии ханства. «</a:t>
            </a:r>
            <a:r>
              <a:rPr lang="ru-RU" sz="2000" dirty="0" err="1" smtClean="0"/>
              <a:t>Керей</a:t>
            </a:r>
            <a:r>
              <a:rPr lang="ru-RU" sz="2000" dirty="0" smtClean="0"/>
              <a:t> и </a:t>
            </a:r>
            <a:r>
              <a:rPr lang="ru-RU" sz="2000" dirty="0" err="1" smtClean="0"/>
              <a:t>Жанибек</a:t>
            </a:r>
            <a:r>
              <a:rPr lang="ru-RU" sz="2000" dirty="0" smtClean="0"/>
              <a:t> в 1465 году создали первое ханство, и государственность казахов ведет историю с тех времен. Возможно, оно не было государством в современном понимании этого термина, в нынешних границах, с такой известностью и авторитетом во всем мире. Но это можно сказать и про все другие государства той эпохи. Важно, что тогда была заложена основа, и мы – продолжатели великих дел наших предков. Сегодня наша страна сохраняет традиции многовековой дружбы и мирного соседства со всеми ближними государствами. Эти отношения нам следует всегда беречь», – подчеркнул Нурсултан Назарбаев.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285DFCE-B3FD-4CFD-A4EB-24B6CD250030_mw1024_mh1024_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4242048" cy="288032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308185"/>
            <a:ext cx="9144000" cy="15696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Жанибек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Керей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 правили совместно, и это способствовало еще большему упрочению государства. Дружная совместная работа этих двух великих людей показывает, что для них интересы народа был превыше всего.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5" name="Рисунок 4" descr="5982c750d670834857191b9f5d2b24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77072"/>
            <a:ext cx="4139952" cy="2592288"/>
          </a:xfrm>
          <a:prstGeom prst="rect">
            <a:avLst/>
          </a:prstGeom>
        </p:spPr>
      </p:pic>
      <p:pic>
        <p:nvPicPr>
          <p:cNvPr id="6" name="Рисунок 5" descr="i (4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3933056"/>
            <a:ext cx="4104456" cy="2664296"/>
          </a:xfrm>
          <a:prstGeom prst="rect">
            <a:avLst/>
          </a:prstGeom>
        </p:spPr>
      </p:pic>
      <p:pic>
        <p:nvPicPr>
          <p:cNvPr id="7" name="Рисунок 6" descr="A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0"/>
            <a:ext cx="4320480" cy="2348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70 лет Великой Победе!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060848"/>
            <a:ext cx="84969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День Победы – праздник, который начали отмечать после победы нашего народа в Великой Отечественной войне 1941–1945 годов. Это день окончания страшной, безмерно жестокой войны, которая длилась 1418 дней и ночей. День Победы как всенародный праздник был установлен Президиумом Верховного Совета СССР 8 мая 1945 года. Путь к победе был длинным испытанием. Она была завоевана мужеством, боевым мастерством и героизмом советских воинов на полях сражений, самоотверженной борьбой партизан и подпольщиков за линией фронта, каждодневным трудовым подвигом работников тыла, объединенными усилиями антигитлеровской коалиции и антифашистского движения.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38844904.pstd1x77cs.W66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5" y="5013176"/>
            <a:ext cx="7776864" cy="16561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8680"/>
            <a:ext cx="2679192" cy="3081488"/>
          </a:xfrm>
          <a:prstGeom prst="rect">
            <a:avLst/>
          </a:prstGeom>
        </p:spPr>
      </p:pic>
      <p:pic>
        <p:nvPicPr>
          <p:cNvPr id="4" name="Рисунок 3" descr="00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2924944"/>
            <a:ext cx="2785492" cy="3933056"/>
          </a:xfrm>
          <a:prstGeom prst="rect">
            <a:avLst/>
          </a:prstGeom>
        </p:spPr>
      </p:pic>
      <p:pic>
        <p:nvPicPr>
          <p:cNvPr id="5" name="Рисунок 4" descr="000001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6" y="476672"/>
            <a:ext cx="2592288" cy="2979712"/>
          </a:xfrm>
          <a:prstGeom prst="rect">
            <a:avLst/>
          </a:prstGeom>
        </p:spPr>
      </p:pic>
      <p:pic>
        <p:nvPicPr>
          <p:cNvPr id="6" name="Рисунок 5" descr="1405708941_bezymyanny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33919" y="2852936"/>
            <a:ext cx="3110081" cy="40050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" y="3645024"/>
            <a:ext cx="1763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Абай </a:t>
            </a:r>
            <a:r>
              <a:rPr lang="ru-RU" sz="2400" dirty="0" err="1" smtClean="0">
                <a:solidFill>
                  <a:srgbClr val="0070C0"/>
                </a:solidFill>
              </a:rPr>
              <a:t>Кунанбаев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35697" y="6021288"/>
            <a:ext cx="28803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C00000"/>
                </a:solidFill>
              </a:rPr>
              <a:t>Ыбрай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</a:rPr>
              <a:t>Алтынсарин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95936" y="2636912"/>
            <a:ext cx="20882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C00000"/>
                </a:solidFill>
              </a:rPr>
              <a:t>Ахмет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</a:rPr>
              <a:t>Байтурсынов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12160" y="6453336"/>
            <a:ext cx="31318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002060"/>
                </a:solidFill>
              </a:rPr>
              <a:t>Шокан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Уалиханов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9002"/>
            <a:ext cx="91439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Просветители казахского народа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338504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территории Казахстана могли бы одновременно расположиться такие страны, как: Англия, Франция, Германия, Испания, Австрия, Голландия, Дания. Солнцу требуется три часа, чтобы пройти казахстанские просторы с востока на запад.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 Казахстанская земля протянулась от Алтайских гор до зелёных берегов Урала, от гор Каратау до города Петропавловска…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 Богата наша земля золотом, железом, углём, нефтью и газом.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  У нас растут пшеница и рис, овёс и просо. Есть белоснежные хлопковые поля. Необозримые сады дарят нам яблоки, груши, виноград, абрикосы, урюк…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 Жили на этой щедрой земле великие батыры и акыны, искусные мастера своего дела. Весь мир хорошо знает имена Абая и Жамбыла, учёного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Шокана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Валиханова, писателя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Мухтара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Ауэзова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академика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Каныша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Сатпаева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нашей Республике дружно трудятся народы ста двадцати национальностей. Мы не одной крови, но из одной семьи! Республика Казахстан – наша любимая и общая Родина!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КАЗАХСТАН – ЭТО НАША РОДИНА!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50306_1555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628800"/>
            <a:ext cx="3651870" cy="496855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Мы дети Независимого Казахстана!</a:t>
            </a:r>
            <a:endParaRPr lang="ru-RU" dirty="0"/>
          </a:p>
        </p:txBody>
      </p:sp>
      <p:pic>
        <p:nvPicPr>
          <p:cNvPr id="6" name="Содержимое 5" descr="i (34)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4140200" y="1700213"/>
            <a:ext cx="5003800" cy="49688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ОСВОЕНИЕ КОСМОСА</a:t>
            </a:r>
            <a:endParaRPr lang="ru-RU" dirty="0"/>
          </a:p>
        </p:txBody>
      </p:sp>
      <p:pic>
        <p:nvPicPr>
          <p:cNvPr id="4" name="Содержимое 3" descr="i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772816"/>
            <a:ext cx="3779912" cy="2830772"/>
          </a:xfrm>
        </p:spPr>
      </p:pic>
      <p:pic>
        <p:nvPicPr>
          <p:cNvPr id="5" name="Рисунок 4" descr="i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3879015"/>
            <a:ext cx="5292080" cy="29789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851920" y="2276872"/>
            <a:ext cx="529207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КОСМОДРОМ БАЙКОНЫР! </a:t>
            </a:r>
            <a:endParaRPr lang="ru-RU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025786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3419872" cy="3942183"/>
          </a:xfrm>
          <a:prstGeom prst="rect">
            <a:avLst/>
          </a:prstGeom>
        </p:spPr>
      </p:pic>
      <p:pic>
        <p:nvPicPr>
          <p:cNvPr id="4" name="Рисунок 3" descr="FD490030-435E-431C-A51C-6EEB9F52BC5D_mw1024_n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7" y="3751608"/>
            <a:ext cx="4139953" cy="3106392"/>
          </a:xfrm>
          <a:prstGeom prst="rect">
            <a:avLst/>
          </a:prstGeom>
        </p:spPr>
      </p:pic>
      <p:pic>
        <p:nvPicPr>
          <p:cNvPr id="6" name="Рисунок 5" descr="1372164417_-kz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0"/>
            <a:ext cx="4283968" cy="3208793"/>
          </a:xfrm>
          <a:prstGeom prst="rect">
            <a:avLst/>
          </a:prstGeom>
        </p:spPr>
      </p:pic>
      <p:pic>
        <p:nvPicPr>
          <p:cNvPr id="7" name="Рисунок 6" descr="ad2af557-b3ed-4629-a777-3653557929a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077072"/>
            <a:ext cx="4644008" cy="2780928"/>
          </a:xfrm>
          <a:prstGeom prst="rect">
            <a:avLst/>
          </a:prstGeom>
        </p:spPr>
      </p:pic>
      <p:pic>
        <p:nvPicPr>
          <p:cNvPr id="8" name="Рисунок 7" descr="105754476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084429">
            <a:off x="2581970" y="2214272"/>
            <a:ext cx="3716128" cy="28693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Быт и культура казахов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600" dirty="0" smtClean="0"/>
              <a:t>Казахстан — древняя страна, но на современной карте мира она появилась совсем недавно — в 1991 году. С тех пор в стране произошли большие преобразования.</a:t>
            </a:r>
          </a:p>
          <a:p>
            <a:r>
              <a:rPr lang="ru-RU" sz="1600" dirty="0" smtClean="0"/>
              <a:t>Находится наше Государство в центре Евразийского материка. Общая длина границ Казахстана 15 тыс.км. В нашей республике 14 областей. В Семипалатинской области находится космодром Байконур. Он был основан в 1955 году. С 1925 года по 1997 год столицей нашей родины был город </a:t>
            </a:r>
            <a:r>
              <a:rPr lang="ru-RU" sz="1600" dirty="0" err="1" smtClean="0"/>
              <a:t>Алматы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Наша Республика — это большая страна разных народов. У нас живут русские, украинцы, грузины, уйгуры, белорусы и многие другие национальности. Все они говорят на разных языках. А наш государственный язык — казахский. У нас есть свой герб, гимн, флаг, своя Конституция. Мы живем по законам, закрепленным Конституцией РК от 30 августа 1995 года. В ней записаны обязанности граждан по отношению к своему государству. Быть гражданином РК — это высокое и почетное звание.</a:t>
            </a:r>
          </a:p>
          <a:p>
            <a:r>
              <a:rPr lang="ru-RU" sz="1600" dirty="0" smtClean="0"/>
              <a:t>Наша страна богатая. В Казахстане добывают нефть, железо, уголь, золото, хлопок. В лесах и степях обитают лисы, волки, кабаны, куланы и архары.</a:t>
            </a:r>
          </a:p>
          <a:p>
            <a:r>
              <a:rPr lang="ru-RU" sz="1600" dirty="0" smtClean="0"/>
              <a:t>В Казахстане много городов: </a:t>
            </a:r>
            <a:r>
              <a:rPr lang="ru-RU" sz="1600" dirty="0" err="1" smtClean="0"/>
              <a:t>Алматы</a:t>
            </a:r>
            <a:r>
              <a:rPr lang="ru-RU" sz="1600" dirty="0" smtClean="0"/>
              <a:t>, Атырау, Кокшетау, Павлодар, Петропавловск. А какие города Казахстана ещё не названы? Давайте, ребята, их перечислим. Так же в Казахстане есть множество больших и маленьких рек.</a:t>
            </a:r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00035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39330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9512" y="4398496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Доспехи и предметы быта, которые казахи всегда носили с собой!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1225_45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4038600" cy="2567558"/>
          </a:xfrm>
          <a:prstGeom prst="rect">
            <a:avLst/>
          </a:prstGeom>
        </p:spPr>
      </p:pic>
      <p:pic>
        <p:nvPicPr>
          <p:cNvPr id="3" name="Рисунок 2" descr="13130814536061213515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789040"/>
            <a:ext cx="4392488" cy="2880320"/>
          </a:xfrm>
          <a:prstGeom prst="rect">
            <a:avLst/>
          </a:prstGeom>
        </p:spPr>
      </p:pic>
      <p:pic>
        <p:nvPicPr>
          <p:cNvPr id="4" name="Рисунок 3" descr="image003_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260647"/>
            <a:ext cx="4429125" cy="2592289"/>
          </a:xfrm>
          <a:prstGeom prst="rect">
            <a:avLst/>
          </a:prstGeom>
        </p:spPr>
      </p:pic>
      <p:pic>
        <p:nvPicPr>
          <p:cNvPr id="5" name="Рисунок 4" descr="mini_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3645024"/>
            <a:ext cx="4312152" cy="321297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9512" y="3105835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Национальное жилище казахов – юрта! И ее убранство!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212</TotalTime>
  <Words>1077</Words>
  <Application>Microsoft Office PowerPoint</Application>
  <PresentationFormat>Экран (4:3)</PresentationFormat>
  <Paragraphs>82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Поток</vt:lpstr>
      <vt:lpstr>«Моя Родина – Казахстан!»</vt:lpstr>
      <vt:lpstr>Цель урока: </vt:lpstr>
      <vt:lpstr>ОСВОЕНИЕ КОСМОСА</vt:lpstr>
      <vt:lpstr>Слайд 4</vt:lpstr>
      <vt:lpstr>Слайд 5</vt:lpstr>
      <vt:lpstr>Слайд 6</vt:lpstr>
      <vt:lpstr>Быт и культура казахов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Казахскому ханству – 550 лет.</vt:lpstr>
      <vt:lpstr>Слайд 22</vt:lpstr>
      <vt:lpstr>70 лет Великой Победе!</vt:lpstr>
      <vt:lpstr>Слайд 24</vt:lpstr>
      <vt:lpstr>Слайд 25</vt:lpstr>
      <vt:lpstr>Мы дети Независимого Казахстана!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Даулет</dc:creator>
  <cp:lastModifiedBy>Админ</cp:lastModifiedBy>
  <cp:revision>20</cp:revision>
  <dcterms:created xsi:type="dcterms:W3CDTF">2010-12-13T16:51:24Z</dcterms:created>
  <dcterms:modified xsi:type="dcterms:W3CDTF">2015-08-25T19:16:17Z</dcterms:modified>
</cp:coreProperties>
</file>