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30"/>
  </p:notesMasterIdLst>
  <p:sldIdLst>
    <p:sldId id="296" r:id="rId3"/>
    <p:sldId id="297" r:id="rId4"/>
    <p:sldId id="298" r:id="rId5"/>
    <p:sldId id="290" r:id="rId6"/>
    <p:sldId id="288" r:id="rId7"/>
    <p:sldId id="256" r:id="rId8"/>
    <p:sldId id="289" r:id="rId9"/>
    <p:sldId id="299" r:id="rId10"/>
    <p:sldId id="300" r:id="rId11"/>
    <p:sldId id="259" r:id="rId12"/>
    <p:sldId id="294" r:id="rId13"/>
    <p:sldId id="293" r:id="rId14"/>
    <p:sldId id="301" r:id="rId15"/>
    <p:sldId id="264" r:id="rId16"/>
    <p:sldId id="265" r:id="rId17"/>
    <p:sldId id="266" r:id="rId18"/>
    <p:sldId id="273" r:id="rId19"/>
    <p:sldId id="291" r:id="rId20"/>
    <p:sldId id="303" r:id="rId21"/>
    <p:sldId id="278" r:id="rId22"/>
    <p:sldId id="282" r:id="rId23"/>
    <p:sldId id="280" r:id="rId24"/>
    <p:sldId id="285" r:id="rId25"/>
    <p:sldId id="305" r:id="rId26"/>
    <p:sldId id="295" r:id="rId27"/>
    <p:sldId id="306" r:id="rId28"/>
    <p:sldId id="30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 varScale="1">
        <p:scale>
          <a:sx n="50" d="100"/>
          <a:sy n="50" d="100"/>
        </p:scale>
        <p:origin x="1267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2540D-5FEC-466C-A461-C1D1FB6B34F8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9AB72-91AA-43CB-A12D-6FC425BDCFA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29AB72-91AA-43CB-A12D-6FC425BDCFA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737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73E9-C81F-432D-B603-024C6E1B79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748A-D45C-4381-AF56-F4722823C6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73E9-C81F-432D-B603-024C6E1B79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748A-D45C-4381-AF56-F4722823C6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73E9-C81F-432D-B603-024C6E1B79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748A-D45C-4381-AF56-F4722823C6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AE46A-7EC4-45D8-8FBB-8674173FDCBC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AE8D4B6-666A-470D-BF6C-69D2B57D64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AE46A-7EC4-45D8-8FBB-8674173FDCBC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8D4B6-666A-470D-BF6C-69D2B57D64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AE46A-7EC4-45D8-8FBB-8674173FDCBC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AE8D4B6-666A-470D-BF6C-69D2B57D64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AE46A-7EC4-45D8-8FBB-8674173FDCBC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8D4B6-666A-470D-BF6C-69D2B57D64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AE46A-7EC4-45D8-8FBB-8674173FDCBC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8D4B6-666A-470D-BF6C-69D2B57D64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AE46A-7EC4-45D8-8FBB-8674173FDCBC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8D4B6-666A-470D-BF6C-69D2B57D64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AE46A-7EC4-45D8-8FBB-8674173FDCBC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8D4B6-666A-470D-BF6C-69D2B57D64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AE46A-7EC4-45D8-8FBB-8674173FDCBC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8D4B6-666A-470D-BF6C-69D2B57D64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73E9-C81F-432D-B603-024C6E1B79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748A-D45C-4381-AF56-F4722823C6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AE46A-7EC4-45D8-8FBB-8674173FDCBC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AE8D4B6-666A-470D-BF6C-69D2B57D643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AE46A-7EC4-45D8-8FBB-8674173FDCBC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8D4B6-666A-470D-BF6C-69D2B57D64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AE46A-7EC4-45D8-8FBB-8674173FDCBC}" type="datetimeFigureOut">
              <a:rPr lang="ru-RU" smtClean="0"/>
              <a:pPr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8D4B6-666A-470D-BF6C-69D2B57D64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73E9-C81F-432D-B603-024C6E1B79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748A-D45C-4381-AF56-F4722823C6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73E9-C81F-432D-B603-024C6E1B79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748A-D45C-4381-AF56-F4722823C6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73E9-C81F-432D-B603-024C6E1B79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748A-D45C-4381-AF56-F4722823C6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73E9-C81F-432D-B603-024C6E1B79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748A-D45C-4381-AF56-F4722823C6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73E9-C81F-432D-B603-024C6E1B79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748A-D45C-4381-AF56-F4722823C6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73E9-C81F-432D-B603-024C6E1B79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748A-D45C-4381-AF56-F4722823C6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73E9-C81F-432D-B603-024C6E1B79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7748A-D45C-4381-AF56-F4722823C6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E73E9-C81F-432D-B603-024C6E1B79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7748A-D45C-4381-AF56-F4722823C6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08E73E9-C81F-432D-B603-024C6E1B797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8E67748A-D45C-4381-AF56-F4722823C64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pn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jp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5720680" cy="1487016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C00000"/>
                </a:solidFill>
              </a:rPr>
              <a:t>Буквы </a:t>
            </a:r>
            <a:r>
              <a:rPr lang="ru-RU" sz="9600" dirty="0" err="1" smtClean="0">
                <a:solidFill>
                  <a:srgbClr val="C00000"/>
                </a:solidFill>
              </a:rPr>
              <a:t>Хх</a:t>
            </a:r>
            <a:endParaRPr lang="ru-RU" sz="9600" dirty="0" smtClean="0">
              <a:solidFill>
                <a:srgbClr val="C00000"/>
              </a:solidFill>
            </a:endParaRPr>
          </a:p>
          <a:p>
            <a:r>
              <a:rPr lang="ru-RU" sz="2000" dirty="0" smtClean="0">
                <a:solidFill>
                  <a:srgbClr val="002060"/>
                </a:solidFill>
              </a:rPr>
              <a:t>Подготовила и провела: Тимохина Мария Владимировна</a:t>
            </a:r>
          </a:p>
          <a:p>
            <a:endParaRPr lang="ru-RU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Открытый урок по грамоте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в 1 классе</a:t>
            </a:r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Прямая соединительная линия 18"/>
          <p:cNvCxnSpPr/>
          <p:nvPr/>
        </p:nvCxnSpPr>
        <p:spPr>
          <a:xfrm flipV="1">
            <a:off x="3214688" y="3714750"/>
            <a:ext cx="642937" cy="14287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6200000" flipH="1">
            <a:off x="7547769" y="3793331"/>
            <a:ext cx="941388" cy="78422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endCxn id="26" idx="1"/>
          </p:cNvCxnSpPr>
          <p:nvPr/>
        </p:nvCxnSpPr>
        <p:spPr>
          <a:xfrm rot="16200000" flipH="1">
            <a:off x="5960269" y="5738019"/>
            <a:ext cx="1244600" cy="62706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endCxn id="25" idx="1"/>
          </p:cNvCxnSpPr>
          <p:nvPr/>
        </p:nvCxnSpPr>
        <p:spPr>
          <a:xfrm rot="5400000">
            <a:off x="4453731" y="5853907"/>
            <a:ext cx="1239837" cy="5334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3769142" y="1785950"/>
            <a:ext cx="3857652" cy="3857652"/>
          </a:xfrm>
          <a:prstGeom prst="ellipse">
            <a:avLst/>
          </a:prstGeom>
          <a:gradFill flip="none" rotWithShape="1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  <a:tileRect/>
          </a:gradFill>
          <a:ln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 rot="3228739">
            <a:off x="8178246" y="4784746"/>
            <a:ext cx="914400" cy="414334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5" name="Хорда 24"/>
          <p:cNvSpPr/>
          <p:nvPr/>
        </p:nvSpPr>
        <p:spPr>
          <a:xfrm rot="6744725">
            <a:off x="3659188" y="5791200"/>
            <a:ext cx="1025525" cy="1374775"/>
          </a:xfrm>
          <a:prstGeom prst="chord">
            <a:avLst/>
          </a:prstGeom>
          <a:noFill/>
          <a:ln>
            <a:solidFill>
              <a:srgbClr val="00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Хорда 25"/>
          <p:cNvSpPr/>
          <p:nvPr/>
        </p:nvSpPr>
        <p:spPr>
          <a:xfrm rot="4373568" flipV="1">
            <a:off x="7122320" y="5784056"/>
            <a:ext cx="862012" cy="1374775"/>
          </a:xfrm>
          <a:prstGeom prst="chord">
            <a:avLst/>
          </a:prstGeom>
          <a:noFill/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483100" y="1000125"/>
            <a:ext cx="2428875" cy="12001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3554413" y="2214563"/>
            <a:ext cx="3429000" cy="1587"/>
          </a:xfrm>
          <a:prstGeom prst="line">
            <a:avLst/>
          </a:prstGeom>
          <a:ln w="1047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6769100" y="2214563"/>
            <a:ext cx="1071563" cy="1587"/>
          </a:xfrm>
          <a:prstGeom prst="line">
            <a:avLst/>
          </a:prstGeom>
          <a:ln w="1047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>
            <a:spLocks noChangeArrowheads="1"/>
          </p:cNvSpPr>
          <p:nvPr/>
        </p:nvSpPr>
        <p:spPr bwMode="auto">
          <a:xfrm>
            <a:off x="4554538" y="642938"/>
            <a:ext cx="2303462" cy="538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4400">
                <a:solidFill>
                  <a:srgbClr val="4D4D4D"/>
                </a:solidFill>
                <a:latin typeface="Constantia" pitchFamily="18" charset="0"/>
              </a:rPr>
              <a:t>х</a:t>
            </a:r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 rot="16200000" flipH="1">
            <a:off x="2720975" y="3351213"/>
            <a:ext cx="573088" cy="44291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вал 31"/>
          <p:cNvSpPr/>
          <p:nvPr/>
        </p:nvSpPr>
        <p:spPr>
          <a:xfrm rot="3146899">
            <a:off x="2195991" y="2926842"/>
            <a:ext cx="914400" cy="403609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428625" y="71438"/>
            <a:ext cx="1976438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Буква ха – 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208213" y="71438"/>
            <a:ext cx="176530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звук [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] – 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1071563" y="500063"/>
            <a:ext cx="1992312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согласный,</a:t>
            </a:r>
            <a:endParaRPr lang="ru-RU" sz="2800" dirty="0">
              <a:latin typeface="+mn-lt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17525" y="857250"/>
            <a:ext cx="1411288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глухой,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1785938" y="857250"/>
            <a:ext cx="2009775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непарный, 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42875" y="1239838"/>
            <a:ext cx="4249738" cy="5222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может быть твёрдым [</a:t>
            </a:r>
            <a:r>
              <a:rPr lang="ru-RU" sz="28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],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42875" y="1690688"/>
            <a:ext cx="4138613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может быть  мягким [</a:t>
            </a:r>
            <a:r>
              <a:rPr lang="ru-RU" sz="2800" b="1" dirty="0" err="1">
                <a:solidFill>
                  <a:srgbClr val="00CC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2800" b="1" baseline="300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]</a:t>
            </a:r>
            <a:endParaRPr lang="ru-RU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899592" y="1733417"/>
            <a:ext cx="943203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 – листочки поднимаем,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Два – листочки загибаем,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Три – еще разок свернем,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четыре – развернем.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Буква спряталась внутри,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Кто догадлив – назови!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хлебная рамочк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pic>
        <p:nvPicPr>
          <p:cNvPr id="5" name="Рисунок 4" descr="образ х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68534"/>
            <a:ext cx="8496943" cy="640082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</p:pic>
      <p:sp>
        <p:nvSpPr>
          <p:cNvPr id="7" name="TextBox 6"/>
          <p:cNvSpPr txBox="1"/>
          <p:nvPr/>
        </p:nvSpPr>
        <p:spPr>
          <a:xfrm>
            <a:off x="928662" y="404664"/>
            <a:ext cx="66437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На что похожа буква Х?</a:t>
            </a:r>
            <a:endParaRPr lang="en-US" sz="3600" b="1" dirty="0" smtClean="0">
              <a:solidFill>
                <a:schemeClr val="tx2"/>
              </a:solidFill>
            </a:endParaRPr>
          </a:p>
          <a:p>
            <a:r>
              <a:rPr lang="ru-RU" sz="3600" b="1" dirty="0" smtClean="0"/>
              <a:t>          </a:t>
            </a:r>
          </a:p>
          <a:p>
            <a:r>
              <a:rPr lang="ru-RU" sz="3600" b="1" dirty="0" smtClean="0">
                <a:solidFill>
                  <a:schemeClr val="tx2"/>
                </a:solidFill>
              </a:rPr>
              <a:t>      </a:t>
            </a:r>
            <a:r>
              <a:rPr lang="ru-RU" sz="3600" b="1" dirty="0" smtClean="0"/>
              <a:t>  </a:t>
            </a:r>
            <a:endParaRPr lang="ru-RU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929454" y="4643446"/>
            <a:ext cx="7858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</a:rPr>
              <a:t> </a:t>
            </a:r>
            <a:r>
              <a:rPr lang="ru-RU" sz="4400" b="1" dirty="0" smtClean="0">
                <a:solidFill>
                  <a:schemeClr val="tx2"/>
                </a:solidFill>
              </a:rPr>
              <a:t>»</a:t>
            </a:r>
            <a:endParaRPr lang="ru-RU" sz="4400" b="1" dirty="0">
              <a:solidFill>
                <a:schemeClr val="tx2"/>
              </a:solidFill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611560" y="2924944"/>
            <a:ext cx="463960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Ха – забавная игрушка,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Деревянная вертушка –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Ветру вольному подружка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251520" y="950620"/>
            <a:ext cx="462953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«Х» на ножницы похожа,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Но в работе, а не лежа.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Хочешь – режешь,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Хочешь – шьешь,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Хочешь  сам себя стрижешь.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28596" y="1857364"/>
            <a:ext cx="2351109" cy="2286016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39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Х</a:t>
            </a:r>
          </a:p>
        </p:txBody>
      </p:sp>
      <p:sp>
        <p:nvSpPr>
          <p:cNvPr id="6" name="Rectangle 11"/>
          <p:cNvSpPr>
            <a:spLocks noChangeArrowheads="1"/>
          </p:cNvSpPr>
          <p:nvPr/>
        </p:nvSpPr>
        <p:spPr bwMode="auto">
          <a:xfrm>
            <a:off x="5000628" y="1857364"/>
            <a:ext cx="2351111" cy="2286016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39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357290" y="2214554"/>
            <a:ext cx="1993919" cy="1928826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99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Х</a:t>
            </a: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5572132" y="2214554"/>
            <a:ext cx="1851045" cy="1928826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99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214414" y="2214554"/>
            <a:ext cx="2136795" cy="1928826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99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Х</a:t>
            </a: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5572132" y="2214554"/>
            <a:ext cx="1851045" cy="1928826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99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214414" y="2214554"/>
            <a:ext cx="2136795" cy="1928826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9900" b="1" dirty="0">
                <a:ln w="11430"/>
                <a:solidFill>
                  <a:srgbClr val="00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Х</a:t>
            </a: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5572132" y="2214554"/>
            <a:ext cx="1851045" cy="1928826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99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214414" y="2214554"/>
            <a:ext cx="2136795" cy="1928826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9900" b="1" dirty="0">
                <a:ln w="11430"/>
                <a:solidFill>
                  <a:srgbClr val="0033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Х</a:t>
            </a:r>
          </a:p>
        </p:txBody>
      </p:sp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5572132" y="2214554"/>
            <a:ext cx="1851045" cy="1928826"/>
          </a:xfrm>
          <a:prstGeom prst="rect">
            <a:avLst/>
          </a:prstGeom>
          <a:gradFill rotWithShape="1">
            <a:gsLst>
              <a:gs pos="0">
                <a:srgbClr val="156B13"/>
              </a:gs>
              <a:gs pos="25000">
                <a:srgbClr val="9CB86E"/>
              </a:gs>
              <a:gs pos="50000">
                <a:srgbClr val="DDEBCF"/>
              </a:gs>
              <a:gs pos="75000">
                <a:srgbClr val="9CB86E"/>
              </a:gs>
              <a:gs pos="100000">
                <a:srgbClr val="156B1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99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</a:t>
            </a:r>
            <a:endParaRPr lang="ru-RU" sz="199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sz="9600" dirty="0" smtClean="0"/>
              <a:t>ХВОСТЫ</a:t>
            </a:r>
            <a:endParaRPr lang="ru-RU" sz="9600" dirty="0"/>
          </a:p>
        </p:txBody>
      </p:sp>
      <p:pic>
        <p:nvPicPr>
          <p:cNvPr id="3" name="Рисунок 2" descr="978-5-4453-0589-7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52736"/>
            <a:ext cx="9144000" cy="58052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 (7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5" descr="слайд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88640"/>
            <a:ext cx="3472794" cy="2881833"/>
          </a:xfrm>
          <a:prstGeom prst="rect">
            <a:avLst/>
          </a:prstGeom>
          <a:noFill/>
          <a:ln w="6350">
            <a:solidFill>
              <a:srgbClr val="993300"/>
            </a:solidFill>
            <a:miter lim="800000"/>
            <a:headEnd/>
            <a:tailEnd/>
          </a:ln>
        </p:spPr>
      </p:pic>
      <p:sp>
        <p:nvSpPr>
          <p:cNvPr id="5127" name="WordArt 7"/>
          <p:cNvSpPr>
            <a:spLocks noChangeArrowheads="1" noChangeShapeType="1" noTextEdit="1"/>
          </p:cNvSpPr>
          <p:nvPr/>
        </p:nvSpPr>
        <p:spPr bwMode="auto">
          <a:xfrm>
            <a:off x="1691681" y="981075"/>
            <a:ext cx="3024336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2540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rPr>
              <a:t>ХЛЕБ</a:t>
            </a:r>
          </a:p>
        </p:txBody>
      </p:sp>
      <p:pic>
        <p:nvPicPr>
          <p:cNvPr id="4" name="Picture 3" descr="C:\Users\home\Desktop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772816"/>
            <a:ext cx="3275856" cy="3284984"/>
          </a:xfrm>
          <a:prstGeom prst="rect">
            <a:avLst/>
          </a:prstGeom>
          <a:noFill/>
        </p:spPr>
      </p:pic>
      <p:pic>
        <p:nvPicPr>
          <p:cNvPr id="5" name="Picture 2" descr="C:\Users\home\Desktop\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3140968"/>
            <a:ext cx="3816424" cy="36092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7" descr="Ивановка силос 0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WordArt 6"/>
          <p:cNvSpPr>
            <a:spLocks noChangeArrowheads="1" noChangeShapeType="1" noTextEdit="1"/>
          </p:cNvSpPr>
          <p:nvPr/>
        </p:nvSpPr>
        <p:spPr bwMode="auto">
          <a:xfrm>
            <a:off x="1619250" y="1556793"/>
            <a:ext cx="4320902" cy="6482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2540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rPr>
              <a:t>ХЛЕБУШЕК</a:t>
            </a:r>
            <a:endParaRPr lang="ru-RU" sz="3600" b="1" kern="10" dirty="0">
              <a:ln w="25400">
                <a:solidFill>
                  <a:srgbClr val="993300"/>
                </a:solidFill>
                <a:round/>
                <a:headEnd/>
                <a:tailEnd/>
              </a:ln>
              <a:solidFill>
                <a:srgbClr val="FF6600"/>
              </a:solidFill>
              <a:latin typeface="Arial"/>
              <a:cs typeface="Arial"/>
            </a:endParaRPr>
          </a:p>
        </p:txBody>
      </p:sp>
      <p:sp>
        <p:nvSpPr>
          <p:cNvPr id="7175" name="WordArt 7"/>
          <p:cNvSpPr>
            <a:spLocks noChangeArrowheads="1" noChangeShapeType="1" noTextEdit="1"/>
          </p:cNvSpPr>
          <p:nvPr/>
        </p:nvSpPr>
        <p:spPr bwMode="auto">
          <a:xfrm>
            <a:off x="1547813" y="2852738"/>
            <a:ext cx="4176712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2540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rPr>
              <a:t>ХЛЕБОРОБ</a:t>
            </a:r>
          </a:p>
        </p:txBody>
      </p:sp>
      <p:sp>
        <p:nvSpPr>
          <p:cNvPr id="7176" name="WordArt 8"/>
          <p:cNvSpPr>
            <a:spLocks noChangeArrowheads="1" noChangeShapeType="1" noTextEdit="1"/>
          </p:cNvSpPr>
          <p:nvPr/>
        </p:nvSpPr>
        <p:spPr bwMode="auto">
          <a:xfrm>
            <a:off x="1547812" y="3717032"/>
            <a:ext cx="4608363" cy="7216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2540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rPr>
              <a:t>ХЛЕБНИЦА</a:t>
            </a:r>
            <a:endParaRPr lang="ru-RU" sz="3600" b="1" kern="10" dirty="0">
              <a:ln w="25400">
                <a:solidFill>
                  <a:srgbClr val="993300"/>
                </a:solidFill>
                <a:round/>
                <a:headEnd/>
                <a:tailEnd/>
              </a:ln>
              <a:solidFill>
                <a:srgbClr val="FF6600"/>
              </a:solidFill>
              <a:latin typeface="Arial"/>
              <a:cs typeface="Arial"/>
            </a:endParaRPr>
          </a:p>
        </p:txBody>
      </p:sp>
      <p:sp>
        <p:nvSpPr>
          <p:cNvPr id="7177" name="WordArt 9"/>
          <p:cNvSpPr>
            <a:spLocks noChangeArrowheads="1" noChangeShapeType="1" noTextEdit="1"/>
          </p:cNvSpPr>
          <p:nvPr/>
        </p:nvSpPr>
        <p:spPr bwMode="auto">
          <a:xfrm>
            <a:off x="1547813" y="5013325"/>
            <a:ext cx="6553200" cy="7191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2540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rPr>
              <a:t>ХЛЕБОРЕЗКА</a:t>
            </a:r>
            <a:endParaRPr lang="ru-RU" sz="3600" b="1" kern="10" dirty="0">
              <a:ln w="25400">
                <a:solidFill>
                  <a:srgbClr val="993300"/>
                </a:solidFill>
                <a:round/>
                <a:headEnd/>
                <a:tailEnd/>
              </a:ln>
              <a:solidFill>
                <a:srgbClr val="FF660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animBg="1"/>
      <p:bldP spid="7175" grpId="0" animBg="1"/>
      <p:bldP spid="7176" grpId="0" animBg="1"/>
      <p:bldP spid="717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2305050" cy="1549400"/>
          </a:xfrm>
          <a:prstGeom prst="rect">
            <a:avLst/>
          </a:prstGeom>
          <a:noFill/>
        </p:spPr>
      </p:pic>
      <p:pic>
        <p:nvPicPr>
          <p:cNvPr id="8192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1008"/>
            <a:ext cx="2305050" cy="1635125"/>
          </a:xfrm>
          <a:prstGeom prst="rect">
            <a:avLst/>
          </a:prstGeom>
          <a:noFill/>
        </p:spPr>
      </p:pic>
      <p:pic>
        <p:nvPicPr>
          <p:cNvPr id="8192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202237"/>
            <a:ext cx="2376487" cy="1655763"/>
          </a:xfrm>
          <a:prstGeom prst="rect">
            <a:avLst/>
          </a:prstGeom>
          <a:noFill/>
        </p:spPr>
      </p:pic>
      <p:pic>
        <p:nvPicPr>
          <p:cNvPr id="8192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1700808"/>
            <a:ext cx="2303462" cy="1584325"/>
          </a:xfrm>
          <a:prstGeom prst="rect">
            <a:avLst/>
          </a:prstGeom>
          <a:noFill/>
        </p:spPr>
      </p:pic>
      <p:pic>
        <p:nvPicPr>
          <p:cNvPr id="81930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188640"/>
            <a:ext cx="2232025" cy="1422673"/>
          </a:xfrm>
          <a:prstGeom prst="rect">
            <a:avLst/>
          </a:prstGeom>
          <a:noFill/>
        </p:spPr>
      </p:pic>
      <p:sp>
        <p:nvSpPr>
          <p:cNvPr id="81932" name="Rectangle 12"/>
          <p:cNvSpPr>
            <a:spLocks noChangeArrowheads="1"/>
          </p:cNvSpPr>
          <p:nvPr/>
        </p:nvSpPr>
        <p:spPr bwMode="auto">
          <a:xfrm>
            <a:off x="3348038" y="188913"/>
            <a:ext cx="26638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4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Труд кормит</a:t>
            </a:r>
          </a:p>
        </p:txBody>
      </p:sp>
      <p:pic>
        <p:nvPicPr>
          <p:cNvPr id="9" name="Рисунок 8" descr="P4100441.jp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139952" y="4941168"/>
            <a:ext cx="2345948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106094.jpg"/>
          <p:cNvPicPr/>
          <p:nvPr/>
        </p:nvPicPr>
        <p:blipFill>
          <a:blip r:embed="rId8" cstate="print"/>
          <a:srcRect t="8694" b="17409"/>
          <a:stretch>
            <a:fillRect/>
          </a:stretch>
        </p:blipFill>
        <p:spPr>
          <a:xfrm>
            <a:off x="6516216" y="5013176"/>
            <a:ext cx="2304256" cy="165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 descr="torg23.jpg"/>
          <p:cNvPicPr/>
          <p:nvPr/>
        </p:nvPicPr>
        <p:blipFill>
          <a:blip r:embed="rId9" cstate="print"/>
          <a:srcRect t="6250"/>
          <a:stretch>
            <a:fillRect/>
          </a:stretch>
        </p:blipFill>
        <p:spPr>
          <a:xfrm>
            <a:off x="6444208" y="3356992"/>
            <a:ext cx="2228334" cy="14394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11760" y="4769371"/>
            <a:ext cx="1656184" cy="2088629"/>
          </a:xfrm>
          <a:prstGeom prst="rect">
            <a:avLst/>
          </a:prstGeom>
          <a:noFill/>
        </p:spPr>
      </p:pic>
      <p:pic>
        <p:nvPicPr>
          <p:cNvPr id="13" name="Рисунок 12" descr="i (4)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79512" y="260648"/>
            <a:ext cx="2007860" cy="1447800"/>
          </a:xfrm>
          <a:prstGeom prst="rect">
            <a:avLst/>
          </a:prstGeom>
        </p:spPr>
      </p:pic>
      <p:pic>
        <p:nvPicPr>
          <p:cNvPr id="14" name="Рисунок 13" descr="wheat-icon-26416303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555776" y="1772816"/>
            <a:ext cx="3672408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81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600" decel="1000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2000"/>
                                        <p:tgtEl>
                                          <p:spTgt spid="8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600" decel="100000"/>
                                        <p:tgtEl>
                                          <p:spTgt spid="819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600" decel="1000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00" decel="1000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00" decel="100000" fill="hold"/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1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3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 (1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032" y="0"/>
            <a:ext cx="916806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rgbClr val="009900"/>
                </a:solidFill>
                <a:latin typeface="Comic Sans MS" pitchFamily="66" charset="0"/>
              </a:rPr>
              <a:t>СЕГОДНЯ НА УРОКЕ</a:t>
            </a:r>
            <a:r>
              <a:rPr lang="ru-RU" sz="4800" b="1" dirty="0" smtClean="0">
                <a:latin typeface="Comic Sans MS" pitchFamily="66" charset="0"/>
              </a:rPr>
              <a:t>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4400" dirty="0" smtClean="0"/>
              <a:t>Я знаю… 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букву Х и её звуки </a:t>
            </a:r>
            <a:r>
              <a:rPr lang="ru-RU" sz="4400" dirty="0" err="1" smtClean="0">
                <a:solidFill>
                  <a:schemeClr val="accent1">
                    <a:lumMod val="50000"/>
                  </a:schemeClr>
                </a:solidFill>
              </a:rPr>
              <a:t>х,х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*</a:t>
            </a:r>
          </a:p>
          <a:p>
            <a:r>
              <a:rPr lang="ru-RU" sz="4400" dirty="0" smtClean="0"/>
              <a:t>Я умею… 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слышать и отличать новые звуки от других.</a:t>
            </a:r>
          </a:p>
          <a:p>
            <a:r>
              <a:rPr lang="ru-RU" sz="4400" dirty="0" smtClean="0"/>
              <a:t>Я умею…</a:t>
            </a: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</a:rPr>
              <a:t>читать слоги, слова и предложения с буквой «Х».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6"/>
                </a:solidFill>
              </a:rPr>
              <a:t>Домашнее задание</a:t>
            </a:r>
            <a:endParaRPr lang="ru-RU" b="1" dirty="0">
              <a:solidFill>
                <a:schemeClr val="accent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Стр. 60 читать </a:t>
            </a:r>
          </a:p>
          <a:p>
            <a:pPr marL="0" indent="0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текст «Тихая </a:t>
            </a:r>
          </a:p>
          <a:p>
            <a:pPr marL="0" indent="0">
              <a:buNone/>
            </a:pPr>
            <a:r>
              <a:rPr lang="ru-RU" sz="4400" b="1" dirty="0" smtClean="0">
                <a:solidFill>
                  <a:srgbClr val="FF0000"/>
                </a:solidFill>
              </a:rPr>
              <a:t>сказка»</a:t>
            </a:r>
            <a:endParaRPr lang="ru-RU" sz="44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596504"/>
            <a:ext cx="4206804" cy="51444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630375"/>
            <a:ext cx="4707632" cy="311053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16632"/>
            <a:ext cx="3702748" cy="144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0860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977f6debe4d27d6d4386e30e7427f1b_878b4d7a8fd91430fd090c8a7065dc7c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2160" y="0"/>
            <a:ext cx="916832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274638"/>
            <a:ext cx="4392488" cy="3514402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Девиз урока: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Учись доброму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- плохое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на ум не придет!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" name="Picture 3" descr="C:\Users\Алсу\AppData\Local\Microsoft\Windows\Temporary Internet Files\Content.IE5\WGHA11LR\MP900446561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012160" y="2852936"/>
            <a:ext cx="2867891" cy="3707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3789040"/>
            <a:ext cx="4572001" cy="3068961"/>
          </a:xfrm>
          <a:prstGeom prst="rect">
            <a:avLst/>
          </a:prstGeom>
        </p:spPr>
      </p:pic>
      <p:pic>
        <p:nvPicPr>
          <p:cNvPr id="7" name="Рисунок 6" descr="post-420859-0-09209600-136341688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705100"/>
            <a:ext cx="4572000" cy="4152900"/>
          </a:xfrm>
          <a:prstGeom prst="rect">
            <a:avLst/>
          </a:prstGeom>
        </p:spPr>
      </p:pic>
      <p:pic>
        <p:nvPicPr>
          <p:cNvPr id="8" name="Рисунок 7" descr="i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1999" y="0"/>
            <a:ext cx="4572001" cy="27165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2A909B-BBEF-430F-966A-87AC261A4520}" type="datetime1">
              <a:rPr lang="ru-RU"/>
              <a:pPr>
                <a:defRPr/>
              </a:pPr>
              <a:t>14.01.2016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49F5FF-A275-42A1-9A9A-3CCFD46AC2C1}" type="slidenum">
              <a:rPr lang="ru-RU"/>
              <a:pPr>
                <a:defRPr/>
              </a:pPr>
              <a:t>5</a:t>
            </a:fld>
            <a:endParaRPr lang="ru-RU"/>
          </a:p>
        </p:txBody>
      </p:sp>
      <p:pic>
        <p:nvPicPr>
          <p:cNvPr id="3077" name="Picture 4" descr="C:\Documents and Settings\User\Рабочий стол\Фото зима\41.gif"/>
          <p:cNvPicPr>
            <a:picLocks noGrp="1" noChangeAspect="1" noChangeArrowheads="1" noCro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-165019" y="274638"/>
            <a:ext cx="2522458" cy="1868487"/>
          </a:xfrm>
          <a:noFill/>
        </p:spPr>
      </p:pic>
      <p:pic>
        <p:nvPicPr>
          <p:cNvPr id="10" name="Выноска-облако 9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188640"/>
            <a:ext cx="6303963" cy="1968500"/>
          </a:xfrm>
          <a:prstGeom prst="rect">
            <a:avLst/>
          </a:prstGeom>
          <a:noFill/>
        </p:spPr>
      </p:pic>
      <p:sp>
        <p:nvSpPr>
          <p:cNvPr id="11" name="Выноска-облако 10"/>
          <p:cNvSpPr/>
          <p:nvPr/>
        </p:nvSpPr>
        <p:spPr>
          <a:xfrm>
            <a:off x="3071802" y="2571744"/>
            <a:ext cx="5572125" cy="1928813"/>
          </a:xfrm>
          <a:prstGeom prst="cloudCallout">
            <a:avLst>
              <a:gd name="adj1" fmla="val -61530"/>
              <a:gd name="adj2" fmla="val -434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Ещё не решил, но буду стараться. </a:t>
            </a:r>
          </a:p>
        </p:txBody>
      </p:sp>
      <p:pic>
        <p:nvPicPr>
          <p:cNvPr id="12" name="Выноска-облако 11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4632325"/>
            <a:ext cx="6303963" cy="1963738"/>
          </a:xfrm>
          <a:prstGeom prst="rect">
            <a:avLst/>
          </a:prstGeom>
          <a:noFill/>
        </p:spPr>
      </p:pic>
      <p:sp>
        <p:nvSpPr>
          <p:cNvPr id="2" name="Выноска-облако 1"/>
          <p:cNvSpPr/>
          <p:nvPr/>
        </p:nvSpPr>
        <p:spPr>
          <a:xfrm>
            <a:off x="227013" y="4695987"/>
            <a:ext cx="2000250" cy="1634505"/>
          </a:xfrm>
          <a:prstGeom prst="cloudCallou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3" name="Пятно 2 2"/>
          <p:cNvSpPr/>
          <p:nvPr/>
        </p:nvSpPr>
        <p:spPr>
          <a:xfrm>
            <a:off x="107137" y="2229021"/>
            <a:ext cx="2866761" cy="230291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9144000" cy="1470025"/>
          </a:xfrm>
        </p:spPr>
        <p:txBody>
          <a:bodyPr>
            <a:noAutofit/>
          </a:bodyPr>
          <a:lstStyle/>
          <a:p>
            <a:r>
              <a:rPr lang="ru-RU" sz="8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br>
              <a:rPr lang="ru-RU" sz="8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Звуки </a:t>
            </a:r>
            <a:r>
              <a:rPr lang="ru-RU" sz="80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8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80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8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* и  </a:t>
            </a:r>
            <a:br>
              <a:rPr lang="ru-RU" sz="8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буква, которая</a:t>
            </a:r>
            <a:br>
              <a:rPr lang="ru-RU" sz="8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их обозначает.</a:t>
            </a:r>
            <a:endParaRPr lang="ru-RU" sz="80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Двойные круглые скобки 4"/>
          <p:cNvSpPr/>
          <p:nvPr/>
        </p:nvSpPr>
        <p:spPr>
          <a:xfrm>
            <a:off x="3995936" y="260648"/>
            <a:ext cx="792088" cy="792088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Двойные круглые скобки 5"/>
          <p:cNvSpPr/>
          <p:nvPr/>
        </p:nvSpPr>
        <p:spPr>
          <a:xfrm>
            <a:off x="5220072" y="260648"/>
            <a:ext cx="720080" cy="72008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29000"/>
            <a:ext cx="91440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332656"/>
            <a:ext cx="7772400" cy="1143000"/>
          </a:xfrm>
        </p:spPr>
        <p:txBody>
          <a:bodyPr/>
          <a:lstStyle/>
          <a:p>
            <a:r>
              <a:rPr lang="ru-RU" sz="4800" b="1" smtClean="0">
                <a:solidFill>
                  <a:srgbClr val="C00000"/>
                </a:solidFill>
                <a:latin typeface="Comic Sans MS" pitchFamily="66" charset="0"/>
              </a:rPr>
              <a:t>СЕГОДНЯ НА УРОКЕ: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ru-RU" sz="4400" b="1" dirty="0" smtClean="0">
              <a:solidFill>
                <a:srgbClr val="990033"/>
              </a:solidFill>
              <a:latin typeface="Century Gothic" pitchFamily="34" charset="0"/>
            </a:endParaRPr>
          </a:p>
          <a:p>
            <a:r>
              <a:rPr lang="ru-RU" sz="4400" b="1" dirty="0" smtClean="0">
                <a:solidFill>
                  <a:srgbClr val="990033"/>
                </a:solidFill>
                <a:latin typeface="Century Gothic" pitchFamily="34" charset="0"/>
              </a:rPr>
              <a:t>ПОЗНАКОМИМСЯ С  …</a:t>
            </a:r>
          </a:p>
          <a:p>
            <a:r>
              <a:rPr lang="ru-RU" sz="4400" b="1" dirty="0" smtClean="0">
                <a:solidFill>
                  <a:srgbClr val="990033"/>
                </a:solidFill>
                <a:latin typeface="Century Gothic" pitchFamily="34" charset="0"/>
              </a:rPr>
              <a:t>НАУЧИМСЯ  </a:t>
            </a:r>
            <a:r>
              <a:rPr lang="ru-RU" sz="5500" b="1" dirty="0" smtClean="0">
                <a:solidFill>
                  <a:srgbClr val="990033"/>
                </a:solidFill>
                <a:latin typeface="Century Gothic" pitchFamily="34" charset="0"/>
              </a:rPr>
              <a:t>слышать и</a:t>
            </a:r>
          </a:p>
          <a:p>
            <a:pPr>
              <a:buNone/>
            </a:pPr>
            <a:r>
              <a:rPr lang="ru-RU" sz="4400" b="1" dirty="0" smtClean="0">
                <a:solidFill>
                  <a:srgbClr val="990033"/>
                </a:solidFill>
                <a:latin typeface="Century Gothic" pitchFamily="34" charset="0"/>
              </a:rPr>
              <a:t>  ОТЛИЧАТЬ …</a:t>
            </a:r>
          </a:p>
          <a:p>
            <a:r>
              <a:rPr lang="ru-RU" sz="4400" b="1" dirty="0" smtClean="0">
                <a:solidFill>
                  <a:srgbClr val="990033"/>
                </a:solidFill>
                <a:latin typeface="Century Gothic" pitchFamily="34" charset="0"/>
              </a:rPr>
              <a:t>НАУЧИМСЯ ЧИТАТЬ …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-243408"/>
            <a:ext cx="7772400" cy="5256584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Игра «Доскажи словечко!»</a:t>
            </a:r>
            <a:endParaRPr lang="ru-RU" sz="96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Рисунок 4" descr="i (10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0"/>
            <a:ext cx="3923928" cy="3923928"/>
          </a:xfrm>
          <a:prstGeom prst="rect">
            <a:avLst/>
          </a:prstGeom>
        </p:spPr>
      </p:pic>
      <p:pic>
        <p:nvPicPr>
          <p:cNvPr id="6" name="Рисунок 5" descr="i (9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45405" y="4509121"/>
            <a:ext cx="3498595" cy="2348880"/>
          </a:xfrm>
          <a:prstGeom prst="rect">
            <a:avLst/>
          </a:prstGeom>
        </p:spPr>
      </p:pic>
      <p:pic>
        <p:nvPicPr>
          <p:cNvPr id="7" name="Рисунок 6" descr="i (1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797152"/>
            <a:ext cx="2060848" cy="2060848"/>
          </a:xfrm>
          <a:prstGeom prst="rect">
            <a:avLst/>
          </a:prstGeom>
        </p:spPr>
      </p:pic>
      <p:pic>
        <p:nvPicPr>
          <p:cNvPr id="8" name="Рисунок 7" descr="i (1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35696" y="4797152"/>
            <a:ext cx="3888432" cy="2060848"/>
          </a:xfrm>
          <a:prstGeom prst="rect">
            <a:avLst/>
          </a:prstGeom>
        </p:spPr>
      </p:pic>
      <p:pic>
        <p:nvPicPr>
          <p:cNvPr id="9" name="Рисунок 8" descr="im28512_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83768" y="0"/>
            <a:ext cx="3888432" cy="254044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48680"/>
            <a:ext cx="9396536" cy="5184576"/>
          </a:xfrm>
        </p:spPr>
        <p:txBody>
          <a:bodyPr>
            <a:no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                                                                                                                                     </a:t>
            </a:r>
            <a:r>
              <a:rPr lang="ru-RU" sz="6600" dirty="0" smtClean="0">
                <a:solidFill>
                  <a:srgbClr val="7030A0"/>
                </a:solidFill>
              </a:rPr>
              <a:t>Игра «Третий лишний»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   </a:t>
            </a:r>
            <a:r>
              <a:rPr lang="ru-RU" sz="9600" dirty="0" smtClean="0">
                <a:solidFill>
                  <a:schemeClr val="accent1">
                    <a:lumMod val="75000"/>
                  </a:schemeClr>
                </a:solidFill>
              </a:rPr>
              <a:t>А   И   Н 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  </a:t>
            </a:r>
            <a:r>
              <a:rPr lang="ru-RU" sz="9600" dirty="0" smtClean="0">
                <a:solidFill>
                  <a:schemeClr val="accent3">
                    <a:lumMod val="75000"/>
                  </a:schemeClr>
                </a:solidFill>
              </a:rPr>
              <a:t>М  Ж  Н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  </a:t>
            </a:r>
            <a:r>
              <a:rPr lang="ru-RU" sz="9600" dirty="0" smtClean="0">
                <a:solidFill>
                  <a:schemeClr val="accent5">
                    <a:lumMod val="75000"/>
                  </a:schemeClr>
                </a:solidFill>
              </a:rPr>
              <a:t>РА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     </a:t>
            </a:r>
            <a:r>
              <a:rPr lang="ru-RU" sz="9600" dirty="0" smtClean="0">
                <a:solidFill>
                  <a:schemeClr val="accent5">
                    <a:lumMod val="75000"/>
                  </a:schemeClr>
                </a:solidFill>
              </a:rPr>
              <a:t>ЧА  МА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раведливость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225</Words>
  <Application>Microsoft Office PowerPoint</Application>
  <PresentationFormat>Экран (4:3)</PresentationFormat>
  <Paragraphs>68</Paragraphs>
  <Slides>27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39" baseType="lpstr">
      <vt:lpstr>Arial</vt:lpstr>
      <vt:lpstr>Calibri</vt:lpstr>
      <vt:lpstr>Cambria</vt:lpstr>
      <vt:lpstr>Century Gothic</vt:lpstr>
      <vt:lpstr>Comic Sans MS</vt:lpstr>
      <vt:lpstr>Constantia</vt:lpstr>
      <vt:lpstr>Franklin Gothic Book</vt:lpstr>
      <vt:lpstr>Perpetua</vt:lpstr>
      <vt:lpstr>Times New Roman</vt:lpstr>
      <vt:lpstr>Wingdings 2</vt:lpstr>
      <vt:lpstr>1_Тема Office</vt:lpstr>
      <vt:lpstr>Справедливость</vt:lpstr>
      <vt:lpstr>Открытый урок по грамоте в 1 классе</vt:lpstr>
      <vt:lpstr>Презентация PowerPoint</vt:lpstr>
      <vt:lpstr>Презентация PowerPoint</vt:lpstr>
      <vt:lpstr>Девиз урока: Учись доброму  - плохое  на ум не придет!</vt:lpstr>
      <vt:lpstr>Презентация PowerPoint</vt:lpstr>
      <vt:lpstr>              Звуки х , х* и     буква, которая     их обозначает.</vt:lpstr>
      <vt:lpstr>СЕГОДНЯ НА УРОКЕ:</vt:lpstr>
      <vt:lpstr>Игра «Доскажи словечко!»</vt:lpstr>
      <vt:lpstr>                                                                                                                                           Игра «Третий лишний»     А   И   Н     М  Ж  Н     РА      ЧА  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ХВОСТЫ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СЕГОДНЯ НА УРОКЕ:</vt:lpstr>
      <vt:lpstr>Домашнее задание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Звук и буква Х</dc:title>
  <dc:creator>home</dc:creator>
  <cp:lastModifiedBy>Админ</cp:lastModifiedBy>
  <cp:revision>56</cp:revision>
  <dcterms:created xsi:type="dcterms:W3CDTF">2011-10-29T13:44:27Z</dcterms:created>
  <dcterms:modified xsi:type="dcterms:W3CDTF">2016-01-14T03:45:56Z</dcterms:modified>
</cp:coreProperties>
</file>