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63" r:id="rId4"/>
    <p:sldId id="262" r:id="rId5"/>
    <p:sldId id="261" r:id="rId6"/>
    <p:sldId id="266" r:id="rId7"/>
    <p:sldId id="265" r:id="rId8"/>
    <p:sldId id="267" r:id="rId9"/>
    <p:sldId id="270" r:id="rId10"/>
    <p:sldId id="269" r:id="rId11"/>
    <p:sldId id="268" r:id="rId12"/>
    <p:sldId id="260" r:id="rId13"/>
    <p:sldId id="271" r:id="rId14"/>
    <p:sldId id="259" r:id="rId15"/>
    <p:sldId id="258" r:id="rId16"/>
    <p:sldId id="264"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4" d="100"/>
          <a:sy n="64" d="100"/>
        </p:scale>
        <p:origin x="-1566" y="-1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37B6BA-8CEA-4031-B232-293E93BDC67F}" type="datetimeFigureOut">
              <a:rPr lang="ru-RU" smtClean="0"/>
              <a:pPr/>
              <a:t>02.12.2015</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EE2F03-D48C-48F6-BE00-C3D69C9FE663}"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D9DA11F1-DCF9-49BA-A97C-F5A5F4CE500E}" type="datetimeFigureOut">
              <a:rPr lang="ru-RU" smtClean="0"/>
              <a:pPr/>
              <a:t>02.12.2015</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77D4AA91-CBEF-46C6-89E9-55ACEBA1E4A6}" type="slidenum">
              <a:rPr lang="ru-RU" smtClean="0"/>
              <a:pPr/>
              <a:t>‹#›</a:t>
            </a:fld>
            <a:endParaRPr lang="ru-RU"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9DA11F1-DCF9-49BA-A97C-F5A5F4CE500E}" type="datetimeFigureOut">
              <a:rPr lang="ru-RU" smtClean="0"/>
              <a:pPr/>
              <a:t>02.12.2015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7D4AA91-CBEF-46C6-89E9-55ACEBA1E4A6}" type="slidenum">
              <a:rPr lang="ru-RU" smtClean="0"/>
              <a:pPr/>
              <a:t>‹#›</a:t>
            </a:fld>
            <a:endParaRPr lang="ru-RU"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9DA11F1-DCF9-49BA-A97C-F5A5F4CE500E}" type="datetimeFigureOut">
              <a:rPr lang="ru-RU" smtClean="0"/>
              <a:pPr/>
              <a:t>02.12.2015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7D4AA91-CBEF-46C6-89E9-55ACEBA1E4A6}" type="slidenum">
              <a:rPr lang="ru-RU" smtClean="0"/>
              <a:pPr/>
              <a:t>‹#›</a:t>
            </a:fld>
            <a:endParaRPr lang="ru-RU"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9DA11F1-DCF9-49BA-A97C-F5A5F4CE500E}" type="datetimeFigureOut">
              <a:rPr lang="ru-RU" smtClean="0"/>
              <a:pPr/>
              <a:t>02.12.2015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7D4AA91-CBEF-46C6-89E9-55ACEBA1E4A6}" type="slidenum">
              <a:rPr lang="ru-RU" smtClean="0"/>
              <a:pPr/>
              <a:t>‹#›</a:t>
            </a:fld>
            <a:endParaRPr lang="ru-RU" dirty="0"/>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9DA11F1-DCF9-49BA-A97C-F5A5F4CE500E}" type="datetimeFigureOut">
              <a:rPr lang="ru-RU" smtClean="0"/>
              <a:pPr/>
              <a:t>02.12.2015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7D4AA91-CBEF-46C6-89E9-55ACEBA1E4A6}" type="slidenum">
              <a:rPr lang="ru-RU" smtClean="0"/>
              <a:pPr/>
              <a:t>‹#›</a:t>
            </a:fld>
            <a:endParaRPr lang="ru-RU" dirty="0"/>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9DA11F1-DCF9-49BA-A97C-F5A5F4CE500E}" type="datetimeFigureOut">
              <a:rPr lang="ru-RU" smtClean="0"/>
              <a:pPr/>
              <a:t>02.12.2015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7D4AA91-CBEF-46C6-89E9-55ACEBA1E4A6}" type="slidenum">
              <a:rPr lang="ru-RU" smtClean="0"/>
              <a:pPr/>
              <a:t>‹#›</a:t>
            </a:fld>
            <a:endParaRPr lang="ru-RU" dirty="0"/>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9DA11F1-DCF9-49BA-A97C-F5A5F4CE500E}" type="datetimeFigureOut">
              <a:rPr lang="ru-RU" smtClean="0"/>
              <a:pPr/>
              <a:t>02.12.2015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7D4AA91-CBEF-46C6-89E9-55ACEBA1E4A6}" type="slidenum">
              <a:rPr lang="ru-RU" smtClean="0"/>
              <a:pPr/>
              <a:t>‹#›</a:t>
            </a:fld>
            <a:endParaRPr lang="ru-RU" dirty="0"/>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9DA11F1-DCF9-49BA-A97C-F5A5F4CE500E}" type="datetimeFigureOut">
              <a:rPr lang="ru-RU" smtClean="0"/>
              <a:pPr/>
              <a:t>02.12.2015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7D4AA91-CBEF-46C6-89E9-55ACEBA1E4A6}" type="slidenum">
              <a:rPr lang="ru-RU" smtClean="0"/>
              <a:pPr/>
              <a:t>‹#›</a:t>
            </a:fld>
            <a:endParaRPr lang="ru-RU" dirty="0"/>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9DA11F1-DCF9-49BA-A97C-F5A5F4CE500E}" type="datetimeFigureOut">
              <a:rPr lang="ru-RU" smtClean="0"/>
              <a:pPr/>
              <a:t>02.12.2015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7D4AA91-CBEF-46C6-89E9-55ACEBA1E4A6}" type="slidenum">
              <a:rPr lang="ru-RU" smtClean="0"/>
              <a:pPr/>
              <a:t>‹#›</a:t>
            </a:fld>
            <a:endParaRPr lang="ru-RU" dirty="0"/>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9DA11F1-DCF9-49BA-A97C-F5A5F4CE500E}" type="datetimeFigureOut">
              <a:rPr lang="ru-RU" smtClean="0"/>
              <a:pPr/>
              <a:t>02.12.2015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7D4AA91-CBEF-46C6-89E9-55ACEBA1E4A6}" type="slidenum">
              <a:rPr lang="ru-RU" smtClean="0"/>
              <a:pPr/>
              <a:t>‹#›</a:t>
            </a:fld>
            <a:endParaRPr lang="ru-RU" dirty="0"/>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9DA11F1-DCF9-49BA-A97C-F5A5F4CE500E}" type="datetimeFigureOut">
              <a:rPr lang="ru-RU" smtClean="0"/>
              <a:pPr/>
              <a:t>02.12.2015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77D4AA91-CBEF-46C6-89E9-55ACEBA1E4A6}"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DA11F1-DCF9-49BA-A97C-F5A5F4CE500E}" type="datetimeFigureOut">
              <a:rPr lang="ru-RU" smtClean="0"/>
              <a:pPr/>
              <a:t>02.12.2015</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7D4AA91-CBEF-46C6-89E9-55ACEBA1E4A6}"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1.xml"/><Relationship Id="rId7" Type="http://schemas.openxmlformats.org/officeDocument/2006/relationships/slide" Target="slide9.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8.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3286116" y="3071810"/>
            <a:ext cx="2511425" cy="3179762"/>
          </a:xfrm>
          <a:prstGeom prst="rect">
            <a:avLst/>
          </a:prstGeom>
          <a:noFill/>
          <a:ln w="76200" cmpd="tri">
            <a:solidFill>
              <a:srgbClr val="0000FF"/>
            </a:solidFill>
            <a:miter lim="800000"/>
            <a:headEnd/>
            <a:tailEnd/>
          </a:ln>
        </p:spPr>
      </p:pic>
      <p:sp>
        <p:nvSpPr>
          <p:cNvPr id="3" name="TextBox 2"/>
          <p:cNvSpPr txBox="1"/>
          <p:nvPr/>
        </p:nvSpPr>
        <p:spPr>
          <a:xfrm>
            <a:off x="714348" y="1714488"/>
            <a:ext cx="8205003" cy="1046440"/>
          </a:xfrm>
          <a:prstGeom prst="rect">
            <a:avLst/>
          </a:prstGeom>
          <a:noFill/>
        </p:spPr>
        <p:txBody>
          <a:bodyPr wrap="none" rtlCol="0">
            <a:spAutoFit/>
          </a:bodyPr>
          <a:lstStyle/>
          <a:p>
            <a:r>
              <a:rPr lang="kk-KZ"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“Үздік биологтар”  сайысы</a:t>
            </a:r>
          </a:p>
          <a:p>
            <a:pPr algn="ctr"/>
            <a:r>
              <a:rPr lang="kk-KZ"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6-8  сынып</a:t>
            </a:r>
            <a:endParaRPr lang="ru-RU"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4" descr="оогн"/>
          <p:cNvPicPr>
            <a:picLocks noChangeAspect="1" noChangeArrowheads="1" noCrop="1"/>
          </p:cNvPicPr>
          <p:nvPr/>
        </p:nvPicPr>
        <p:blipFill>
          <a:blip r:embed="rId3"/>
          <a:srcRect/>
          <a:stretch>
            <a:fillRect/>
          </a:stretch>
        </p:blipFill>
        <p:spPr bwMode="auto">
          <a:xfrm>
            <a:off x="500034" y="285728"/>
            <a:ext cx="933450" cy="935038"/>
          </a:xfrm>
          <a:prstGeom prst="rect">
            <a:avLst/>
          </a:prstGeom>
          <a:noFill/>
          <a:ln w="9525">
            <a:noFill/>
            <a:miter lim="800000"/>
            <a:headEnd/>
            <a:tailEnd/>
          </a:ln>
        </p:spPr>
      </p:pic>
      <p:pic>
        <p:nvPicPr>
          <p:cNvPr id="5" name="Picture 4" descr="оогн"/>
          <p:cNvPicPr>
            <a:picLocks noChangeAspect="1" noChangeArrowheads="1" noCrop="1"/>
          </p:cNvPicPr>
          <p:nvPr/>
        </p:nvPicPr>
        <p:blipFill>
          <a:blip r:embed="rId3"/>
          <a:srcRect/>
          <a:stretch>
            <a:fillRect/>
          </a:stretch>
        </p:blipFill>
        <p:spPr bwMode="auto">
          <a:xfrm>
            <a:off x="7358082" y="357166"/>
            <a:ext cx="933450" cy="935038"/>
          </a:xfrm>
          <a:prstGeom prst="rect">
            <a:avLst/>
          </a:prstGeom>
          <a:noFill/>
          <a:ln w="9525">
            <a:noFill/>
            <a:miter lim="800000"/>
            <a:headEnd/>
            <a:tailEnd/>
          </a:ln>
        </p:spPr>
      </p:pic>
      <p:pic>
        <p:nvPicPr>
          <p:cNvPr id="6" name="Picture 4" descr="оогн"/>
          <p:cNvPicPr>
            <a:picLocks noChangeAspect="1" noChangeArrowheads="1" noCrop="1"/>
          </p:cNvPicPr>
          <p:nvPr/>
        </p:nvPicPr>
        <p:blipFill>
          <a:blip r:embed="rId3"/>
          <a:srcRect/>
          <a:stretch>
            <a:fillRect/>
          </a:stretch>
        </p:blipFill>
        <p:spPr bwMode="auto">
          <a:xfrm>
            <a:off x="571472" y="5214950"/>
            <a:ext cx="933450" cy="935038"/>
          </a:xfrm>
          <a:prstGeom prst="rect">
            <a:avLst/>
          </a:prstGeom>
          <a:noFill/>
          <a:ln w="9525">
            <a:noFill/>
            <a:miter lim="800000"/>
            <a:headEnd/>
            <a:tailEnd/>
          </a:ln>
        </p:spPr>
      </p:pic>
      <p:pic>
        <p:nvPicPr>
          <p:cNvPr id="7" name="Picture 4" descr="оогн"/>
          <p:cNvPicPr>
            <a:picLocks noChangeAspect="1" noChangeArrowheads="1" noCrop="1"/>
          </p:cNvPicPr>
          <p:nvPr/>
        </p:nvPicPr>
        <p:blipFill>
          <a:blip r:embed="rId3"/>
          <a:srcRect/>
          <a:stretch>
            <a:fillRect/>
          </a:stretch>
        </p:blipFill>
        <p:spPr bwMode="auto">
          <a:xfrm>
            <a:off x="7572396" y="5143512"/>
            <a:ext cx="933450" cy="935038"/>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 со стрелкой вниз 3"/>
          <p:cNvSpPr/>
          <p:nvPr/>
        </p:nvSpPr>
        <p:spPr>
          <a:xfrm>
            <a:off x="0" y="0"/>
            <a:ext cx="9144000" cy="221455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t>Өсімдік сырлары</a:t>
            </a:r>
          </a:p>
          <a:p>
            <a:pPr algn="ctr"/>
            <a:r>
              <a:rPr lang="kk-KZ" sz="2400" b="1" dirty="0" smtClean="0"/>
              <a:t>20</a:t>
            </a:r>
            <a:endParaRPr lang="ru-RU" sz="2400" dirty="0"/>
          </a:p>
        </p:txBody>
      </p:sp>
      <p:sp>
        <p:nvSpPr>
          <p:cNvPr id="5" name="Прямоугольник 4"/>
          <p:cNvSpPr/>
          <p:nvPr/>
        </p:nvSpPr>
        <p:spPr>
          <a:xfrm>
            <a:off x="0" y="2143116"/>
            <a:ext cx="9144000" cy="579437"/>
          </a:xfrm>
          <a:prstGeom prst="rect">
            <a:avLst/>
          </a:prstGeom>
          <a:noFill/>
        </p:spPr>
        <p:txBody>
          <a:bodyPr>
            <a:spAutoFit/>
          </a:bodyPr>
          <a:lstStyle/>
          <a:p>
            <a:pPr algn="ctr"/>
            <a:r>
              <a:rPr lang="ru-RU" sz="3200" dirty="0" err="1" smtClean="0">
                <a:latin typeface="Times New Roman" pitchFamily="18" charset="0"/>
                <a:cs typeface="Times New Roman" pitchFamily="18" charset="0"/>
              </a:rPr>
              <a:t>Көктемде </a:t>
            </a:r>
            <a:r>
              <a:rPr lang="ru-RU" sz="3200" dirty="0" err="1">
                <a:latin typeface="Times New Roman" pitchFamily="18" charset="0"/>
                <a:cs typeface="Times New Roman" pitchFamily="18" charset="0"/>
              </a:rPr>
              <a:t>ең алғашқы шығатын гүлдің аты</a:t>
            </a:r>
            <a:r>
              <a:rPr lang="ru-RU" sz="3200" dirty="0">
                <a:latin typeface="Times New Roman" pitchFamily="18" charset="0"/>
                <a:cs typeface="Times New Roman" pitchFamily="18" charset="0"/>
              </a:rPr>
              <a:t>?</a:t>
            </a:r>
          </a:p>
        </p:txBody>
      </p:sp>
      <p:pic>
        <p:nvPicPr>
          <p:cNvPr id="6" name="Picture 6" descr="d0bfd0bed0b4"/>
          <p:cNvPicPr>
            <a:picLocks noChangeAspect="1" noChangeArrowheads="1"/>
          </p:cNvPicPr>
          <p:nvPr/>
        </p:nvPicPr>
        <p:blipFill>
          <a:blip r:embed="rId2"/>
          <a:srcRect/>
          <a:stretch>
            <a:fillRect/>
          </a:stretch>
        </p:blipFill>
        <p:spPr bwMode="auto">
          <a:xfrm>
            <a:off x="1357290" y="2714620"/>
            <a:ext cx="6264275" cy="3017844"/>
          </a:xfrm>
          <a:prstGeom prst="rect">
            <a:avLst/>
          </a:prstGeom>
          <a:noFill/>
        </p:spPr>
      </p:pic>
      <p:sp>
        <p:nvSpPr>
          <p:cNvPr id="7" name="Прямоугольник 6"/>
          <p:cNvSpPr/>
          <p:nvPr/>
        </p:nvSpPr>
        <p:spPr>
          <a:xfrm>
            <a:off x="1857356" y="5943600"/>
            <a:ext cx="52959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kk-KZ" sz="2800" b="1" dirty="0">
                <a:solidFill>
                  <a:schemeClr val="tx1"/>
                </a:solidFill>
                <a:latin typeface="Times New Roman" pitchFamily="18" charset="0"/>
                <a:cs typeface="Times New Roman" pitchFamily="18" charset="0"/>
              </a:rPr>
              <a:t>Бәйшешек</a:t>
            </a:r>
            <a:endParaRPr lang="ru-RU" sz="2800" b="1" dirty="0">
              <a:solidFill>
                <a:schemeClr val="tx1"/>
              </a:solidFill>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 со стрелкой вниз 3"/>
          <p:cNvSpPr/>
          <p:nvPr/>
        </p:nvSpPr>
        <p:spPr>
          <a:xfrm>
            <a:off x="0" y="0"/>
            <a:ext cx="9144000" cy="221455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t>Өсімдік сырлары</a:t>
            </a:r>
          </a:p>
          <a:p>
            <a:pPr algn="ctr"/>
            <a:r>
              <a:rPr lang="kk-KZ" sz="2400" b="1" dirty="0" smtClean="0"/>
              <a:t>30</a:t>
            </a:r>
            <a:endParaRPr lang="ru-RU" sz="2400" dirty="0"/>
          </a:p>
        </p:txBody>
      </p:sp>
      <p:sp>
        <p:nvSpPr>
          <p:cNvPr id="5" name="TextBox 4"/>
          <p:cNvSpPr txBox="1"/>
          <p:nvPr/>
        </p:nvSpPr>
        <p:spPr>
          <a:xfrm>
            <a:off x="357158" y="2214554"/>
            <a:ext cx="8358246" cy="1384995"/>
          </a:xfrm>
          <a:prstGeom prst="rect">
            <a:avLst/>
          </a:prstGeom>
          <a:noFill/>
        </p:spPr>
        <p:txBody>
          <a:bodyPr wrap="square" rtlCol="0">
            <a:spAutoFit/>
          </a:bodyPr>
          <a:lstStyle/>
          <a:p>
            <a:r>
              <a:rPr lang="ru-RU" sz="2800" b="1" dirty="0" err="1" smtClean="0">
                <a:solidFill>
                  <a:schemeClr val="bg1"/>
                </a:solidFill>
                <a:latin typeface="Times New Roman" pitchFamily="18" charset="0"/>
                <a:cs typeface="Times New Roman" pitchFamily="18" charset="0"/>
              </a:rPr>
              <a:t>Әлемдегі ең үлкен гүл.</a:t>
            </a:r>
            <a:r>
              <a:rPr lang="ru-RU" sz="2800" b="1" dirty="0" smtClean="0">
                <a:solidFill>
                  <a:schemeClr val="bg1"/>
                </a:solidFill>
                <a:latin typeface="Times New Roman" pitchFamily="18" charset="0"/>
                <a:cs typeface="Times New Roman" pitchFamily="18" charset="0"/>
              </a:rPr>
              <a:t> </a:t>
            </a:r>
            <a:r>
              <a:rPr lang="ru-RU" sz="2800" b="1" dirty="0" err="1" smtClean="0">
                <a:solidFill>
                  <a:schemeClr val="bg1"/>
                </a:solidFill>
                <a:latin typeface="Times New Roman" pitchFamily="18" charset="0"/>
                <a:cs typeface="Times New Roman" pitchFamily="18" charset="0"/>
              </a:rPr>
              <a:t>Оның жапырағы </a:t>
            </a:r>
            <a:r>
              <a:rPr lang="ru-RU" sz="2800" b="1" dirty="0" smtClean="0">
                <a:solidFill>
                  <a:schemeClr val="bg1"/>
                </a:solidFill>
                <a:latin typeface="Times New Roman" pitchFamily="18" charset="0"/>
                <a:cs typeface="Times New Roman" pitchFamily="18" charset="0"/>
              </a:rPr>
              <a:t>да, </a:t>
            </a:r>
            <a:r>
              <a:rPr lang="ru-RU" sz="2800" b="1" dirty="0" err="1" smtClean="0">
                <a:solidFill>
                  <a:schemeClr val="bg1"/>
                </a:solidFill>
                <a:latin typeface="Times New Roman" pitchFamily="18" charset="0"/>
                <a:cs typeface="Times New Roman" pitchFamily="18" charset="0"/>
              </a:rPr>
              <a:t>сабағы </a:t>
            </a:r>
            <a:r>
              <a:rPr lang="ru-RU" sz="2800" b="1" dirty="0" smtClean="0">
                <a:solidFill>
                  <a:schemeClr val="bg1"/>
                </a:solidFill>
                <a:latin typeface="Times New Roman" pitchFamily="18" charset="0"/>
                <a:cs typeface="Times New Roman" pitchFamily="18" charset="0"/>
              </a:rPr>
              <a:t>да, </a:t>
            </a:r>
            <a:r>
              <a:rPr lang="ru-RU" sz="2800" b="1" dirty="0" err="1" smtClean="0">
                <a:solidFill>
                  <a:schemeClr val="bg1"/>
                </a:solidFill>
                <a:latin typeface="Times New Roman" pitchFamily="18" charset="0"/>
                <a:cs typeface="Times New Roman" pitchFamily="18" charset="0"/>
              </a:rPr>
              <a:t>тамыры</a:t>
            </a:r>
            <a:r>
              <a:rPr lang="ru-RU" sz="2800" b="1" dirty="0" smtClean="0">
                <a:solidFill>
                  <a:schemeClr val="bg1"/>
                </a:solidFill>
                <a:latin typeface="Times New Roman" pitchFamily="18" charset="0"/>
                <a:cs typeface="Times New Roman" pitchFamily="18" charset="0"/>
              </a:rPr>
              <a:t> да </a:t>
            </a:r>
            <a:r>
              <a:rPr lang="ru-RU" sz="2800" b="1" dirty="0" err="1" smtClean="0">
                <a:solidFill>
                  <a:schemeClr val="bg1"/>
                </a:solidFill>
                <a:latin typeface="Times New Roman" pitchFamily="18" charset="0"/>
                <a:cs typeface="Times New Roman" pitchFamily="18" charset="0"/>
              </a:rPr>
              <a:t>жоқ</a:t>
            </a:r>
            <a:r>
              <a:rPr lang="ru-RU" sz="2800" b="1" dirty="0" smtClean="0">
                <a:solidFill>
                  <a:schemeClr val="bg1"/>
                </a:solidFill>
                <a:latin typeface="Times New Roman" pitchFamily="18" charset="0"/>
                <a:cs typeface="Times New Roman" pitchFamily="18" charset="0"/>
              </a:rPr>
              <a:t>. </a:t>
            </a:r>
            <a:r>
              <a:rPr lang="ru-RU" sz="2800" b="1" dirty="0" err="1" smtClean="0">
                <a:solidFill>
                  <a:schemeClr val="bg1"/>
                </a:solidFill>
                <a:latin typeface="Times New Roman" pitchFamily="18" charset="0"/>
                <a:cs typeface="Times New Roman" pitchFamily="18" charset="0"/>
              </a:rPr>
              <a:t>Оның салмағы </a:t>
            </a:r>
            <a:r>
              <a:rPr lang="ru-RU" sz="2800" b="1" dirty="0" smtClean="0">
                <a:solidFill>
                  <a:schemeClr val="bg1"/>
                </a:solidFill>
                <a:latin typeface="Times New Roman" pitchFamily="18" charset="0"/>
                <a:cs typeface="Times New Roman" pitchFamily="18" charset="0"/>
              </a:rPr>
              <a:t>4-6 кг </a:t>
            </a:r>
            <a:r>
              <a:rPr lang="ru-RU" sz="2800" b="1" dirty="0" err="1" smtClean="0">
                <a:solidFill>
                  <a:schemeClr val="bg1"/>
                </a:solidFill>
                <a:latin typeface="Times New Roman" pitchFamily="18" charset="0"/>
                <a:cs typeface="Times New Roman" pitchFamily="18" charset="0"/>
              </a:rPr>
              <a:t>болады</a:t>
            </a:r>
            <a:r>
              <a:rPr lang="ru-RU" sz="2800" b="1" dirty="0" smtClean="0">
                <a:solidFill>
                  <a:schemeClr val="bg1"/>
                </a:solidFill>
                <a:latin typeface="Times New Roman" pitchFamily="18" charset="0"/>
                <a:cs typeface="Times New Roman" pitchFamily="18" charset="0"/>
              </a:rPr>
              <a:t>.</a:t>
            </a:r>
            <a:endParaRPr lang="ru-RU" sz="2800" dirty="0">
              <a:solidFill>
                <a:schemeClr val="bg1"/>
              </a:solidFill>
              <a:latin typeface="Times New Roman" pitchFamily="18" charset="0"/>
              <a:cs typeface="Times New Roman" pitchFamily="18" charset="0"/>
            </a:endParaRPr>
          </a:p>
        </p:txBody>
      </p:sp>
      <p:pic>
        <p:nvPicPr>
          <p:cNvPr id="6" name="Picture 14" descr="Рисунок4"/>
          <p:cNvPicPr>
            <a:picLocks noChangeAspect="1" noChangeArrowheads="1"/>
          </p:cNvPicPr>
          <p:nvPr/>
        </p:nvPicPr>
        <p:blipFill>
          <a:blip r:embed="rId2"/>
          <a:srcRect/>
          <a:stretch>
            <a:fillRect/>
          </a:stretch>
        </p:blipFill>
        <p:spPr bwMode="auto">
          <a:xfrm>
            <a:off x="5429256" y="3214686"/>
            <a:ext cx="3463925" cy="3394075"/>
          </a:xfrm>
          <a:prstGeom prst="rect">
            <a:avLst/>
          </a:prstGeom>
          <a:noFill/>
          <a:ln w="9525">
            <a:noFill/>
            <a:miter lim="800000"/>
            <a:headEnd/>
            <a:tailEnd/>
          </a:ln>
        </p:spPr>
      </p:pic>
      <p:sp>
        <p:nvSpPr>
          <p:cNvPr id="7" name="Прямоугольник 6"/>
          <p:cNvSpPr/>
          <p:nvPr/>
        </p:nvSpPr>
        <p:spPr>
          <a:xfrm>
            <a:off x="2571736" y="5857892"/>
            <a:ext cx="2571768" cy="523220"/>
          </a:xfrm>
          <a:prstGeom prst="rect">
            <a:avLst/>
          </a:prstGeom>
        </p:spPr>
        <p:txBody>
          <a:bodyPr wrap="square">
            <a:spAutoFit/>
          </a:bodyPr>
          <a:lstStyle/>
          <a:p>
            <a:r>
              <a:rPr lang="ru-RU" sz="2800" b="1" dirty="0" smtClean="0">
                <a:solidFill>
                  <a:srgbClr val="FF3300"/>
                </a:solidFill>
                <a:latin typeface="KZ Times New Roman"/>
              </a:rPr>
              <a:t>Раффлезия</a:t>
            </a:r>
            <a:endParaRPr lang="ru-RU" sz="28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 со стрелкой вниз 3"/>
          <p:cNvSpPr/>
          <p:nvPr/>
        </p:nvSpPr>
        <p:spPr>
          <a:xfrm>
            <a:off x="0" y="0"/>
            <a:ext cx="9144000" cy="207167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a:solidFill>
                  <a:schemeClr val="bg1"/>
                </a:solidFill>
                <a:latin typeface="Times New Roman" pitchFamily="18" charset="0"/>
                <a:cs typeface="Times New Roman" pitchFamily="18" charset="0"/>
              </a:rPr>
              <a:t>3-кезең «Халық  айтса, қалып  айтпайды</a:t>
            </a:r>
            <a:r>
              <a:rPr lang="kk-KZ" sz="2800" b="1" dirty="0" smtClean="0">
                <a:solidFill>
                  <a:schemeClr val="bg1"/>
                </a:solidFill>
                <a:latin typeface="Times New Roman" pitchFamily="18" charset="0"/>
                <a:cs typeface="Times New Roman" pitchFamily="18" charset="0"/>
              </a:rPr>
              <a:t>» </a:t>
            </a:r>
            <a:endParaRPr lang="ru-RU" sz="2800" dirty="0">
              <a:solidFill>
                <a:schemeClr val="bg1"/>
              </a:solidFill>
              <a:latin typeface="Times New Roman" pitchFamily="18" charset="0"/>
              <a:cs typeface="Times New Roman" pitchFamily="18" charset="0"/>
            </a:endParaRPr>
          </a:p>
        </p:txBody>
      </p:sp>
      <p:sp>
        <p:nvSpPr>
          <p:cNvPr id="6" name="5-конечная звезда 5"/>
          <p:cNvSpPr/>
          <p:nvPr/>
        </p:nvSpPr>
        <p:spPr>
          <a:xfrm>
            <a:off x="500034" y="4286256"/>
            <a:ext cx="2357454" cy="17859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dirty="0" smtClean="0"/>
              <a:t>4</a:t>
            </a:r>
            <a:endParaRPr lang="ru-RU" sz="3600" dirty="0"/>
          </a:p>
        </p:txBody>
      </p:sp>
      <p:sp>
        <p:nvSpPr>
          <p:cNvPr id="7" name="5-конечная звезда 6"/>
          <p:cNvSpPr/>
          <p:nvPr/>
        </p:nvSpPr>
        <p:spPr>
          <a:xfrm>
            <a:off x="3428992" y="4357694"/>
            <a:ext cx="2357454" cy="17859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dirty="0" smtClean="0"/>
              <a:t>5</a:t>
            </a:r>
            <a:endParaRPr lang="ru-RU" sz="3600" dirty="0"/>
          </a:p>
        </p:txBody>
      </p:sp>
      <p:sp>
        <p:nvSpPr>
          <p:cNvPr id="8" name="5-конечная звезда 7"/>
          <p:cNvSpPr/>
          <p:nvPr/>
        </p:nvSpPr>
        <p:spPr>
          <a:xfrm>
            <a:off x="5786446" y="4214818"/>
            <a:ext cx="2357454" cy="17859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dirty="0" smtClean="0"/>
              <a:t>6</a:t>
            </a:r>
            <a:endParaRPr lang="ru-RU" sz="3600" dirty="0"/>
          </a:p>
        </p:txBody>
      </p:sp>
      <p:sp>
        <p:nvSpPr>
          <p:cNvPr id="9" name="5-конечная звезда 8"/>
          <p:cNvSpPr/>
          <p:nvPr/>
        </p:nvSpPr>
        <p:spPr>
          <a:xfrm>
            <a:off x="3428992" y="2285992"/>
            <a:ext cx="2357454" cy="17859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dirty="0" smtClean="0"/>
              <a:t>2</a:t>
            </a:r>
            <a:endParaRPr lang="ru-RU" sz="3600" dirty="0"/>
          </a:p>
        </p:txBody>
      </p:sp>
      <p:sp>
        <p:nvSpPr>
          <p:cNvPr id="10" name="5-конечная звезда 9"/>
          <p:cNvSpPr/>
          <p:nvPr/>
        </p:nvSpPr>
        <p:spPr>
          <a:xfrm>
            <a:off x="785786" y="2214554"/>
            <a:ext cx="2357454" cy="17859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dirty="0" smtClean="0"/>
              <a:t>1</a:t>
            </a:r>
            <a:endParaRPr lang="ru-RU" sz="3600" dirty="0"/>
          </a:p>
        </p:txBody>
      </p:sp>
      <p:sp>
        <p:nvSpPr>
          <p:cNvPr id="11" name="5-конечная звезда 10"/>
          <p:cNvSpPr/>
          <p:nvPr/>
        </p:nvSpPr>
        <p:spPr>
          <a:xfrm>
            <a:off x="5929322" y="2143116"/>
            <a:ext cx="2357454" cy="17859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dirty="0" smtClean="0"/>
              <a:t>3</a:t>
            </a:r>
            <a:endParaRPr lang="ru-RU" sz="3600" dirty="0"/>
          </a:p>
        </p:txBody>
      </p:sp>
    </p:spTree>
  </p:cSld>
  <p:clrMapOvr>
    <a:masterClrMapping/>
  </p:clrMapOvr>
  <p:transition spd="slow">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 со стрелкой вниз 3"/>
          <p:cNvSpPr/>
          <p:nvPr/>
        </p:nvSpPr>
        <p:spPr>
          <a:xfrm>
            <a:off x="0" y="0"/>
            <a:ext cx="9144000" cy="200024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smtClean="0">
                <a:latin typeface="Times New Roman" pitchFamily="18" charset="0"/>
                <a:cs typeface="Times New Roman" pitchFamily="18" charset="0"/>
              </a:rPr>
              <a:t>4-кезең “Өнеріңді ортаға сал”</a:t>
            </a:r>
            <a:endParaRPr lang="ru-RU" sz="3200" dirty="0">
              <a:latin typeface="Times New Roman" pitchFamily="18" charset="0"/>
              <a:cs typeface="Times New Roman" pitchFamily="18" charset="0"/>
            </a:endParaRPr>
          </a:p>
        </p:txBody>
      </p:sp>
      <p:pic>
        <p:nvPicPr>
          <p:cNvPr id="1026" name="Picture 2" descr="C:\Users\Ерлибек\Desktop\JC9A5683.jpg"/>
          <p:cNvPicPr>
            <a:picLocks noChangeAspect="1" noChangeArrowheads="1"/>
          </p:cNvPicPr>
          <p:nvPr/>
        </p:nvPicPr>
        <p:blipFill>
          <a:blip r:embed="rId2" cstate="print"/>
          <a:srcRect/>
          <a:stretch>
            <a:fillRect/>
          </a:stretch>
        </p:blipFill>
        <p:spPr bwMode="auto">
          <a:xfrm>
            <a:off x="285720" y="1643050"/>
            <a:ext cx="3390900" cy="4880610"/>
          </a:xfrm>
          <a:prstGeom prst="rect">
            <a:avLst/>
          </a:prstGeom>
          <a:noFill/>
        </p:spPr>
      </p:pic>
      <p:pic>
        <p:nvPicPr>
          <p:cNvPr id="1027" name="Picture 3" descr="C:\Users\Ерлибек\Desktop\340x2.jpg"/>
          <p:cNvPicPr>
            <a:picLocks noChangeAspect="1" noChangeArrowheads="1"/>
          </p:cNvPicPr>
          <p:nvPr/>
        </p:nvPicPr>
        <p:blipFill>
          <a:blip r:embed="rId3"/>
          <a:srcRect/>
          <a:stretch>
            <a:fillRect/>
          </a:stretch>
        </p:blipFill>
        <p:spPr bwMode="auto">
          <a:xfrm>
            <a:off x="4643438" y="2000240"/>
            <a:ext cx="3781425" cy="3781425"/>
          </a:xfrm>
          <a:prstGeom prst="rect">
            <a:avLst/>
          </a:prstGeom>
          <a:noFill/>
        </p:spPr>
      </p:pic>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 со стрелкой вниз 3"/>
          <p:cNvSpPr/>
          <p:nvPr/>
        </p:nvSpPr>
        <p:spPr>
          <a:xfrm>
            <a:off x="0" y="0"/>
            <a:ext cx="9144000" cy="200024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457" name="Rectangle 1"/>
          <p:cNvSpPr>
            <a:spLocks noChangeArrowheads="1"/>
          </p:cNvSpPr>
          <p:nvPr/>
        </p:nvSpPr>
        <p:spPr bwMode="auto">
          <a:xfrm>
            <a:off x="0" y="0"/>
            <a:ext cx="5888471"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kk-KZ" sz="2800" b="1" dirty="0">
                <a:solidFill>
                  <a:schemeClr val="bg1"/>
                </a:solidFill>
                <a:latin typeface="Times New Roman" pitchFamily="18" charset="0"/>
                <a:ea typeface="Calibri" pitchFamily="34" charset="0"/>
                <a:cs typeface="Times New Roman" pitchFamily="18" charset="0"/>
              </a:rPr>
              <a:t> </a:t>
            </a:r>
            <a:r>
              <a:rPr lang="kk-KZ" sz="2800" b="1" dirty="0" smtClean="0">
                <a:solidFill>
                  <a:schemeClr val="bg1"/>
                </a:solidFill>
                <a:latin typeface="Times New Roman" pitchFamily="18" charset="0"/>
                <a:ea typeface="Calibri" pitchFamily="34" charset="0"/>
                <a:cs typeface="Times New Roman" pitchFamily="18" charset="0"/>
              </a:rPr>
              <a:t>                        5</a:t>
            </a:r>
            <a:r>
              <a:rPr kumimoji="0" lang="kk-K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-кезең </a:t>
            </a:r>
            <a:r>
              <a:rPr kumimoji="0" lang="kk-KZ" sz="2800" b="1"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kk-K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Ойлан тап</a:t>
            </a:r>
            <a:r>
              <a:rPr kumimoji="0" lang="kk-KZ" sz="2800" b="1"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kk-K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endParaRPr kumimoji="0" lang="kk-KZ"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Прямоугольник 5"/>
          <p:cNvSpPr/>
          <p:nvPr/>
        </p:nvSpPr>
        <p:spPr>
          <a:xfrm>
            <a:off x="428596" y="2143116"/>
            <a:ext cx="8215370" cy="3786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atin typeface="Times New Roman" pitchFamily="18" charset="0"/>
                <a:cs typeface="Times New Roman" pitchFamily="18" charset="0"/>
              </a:rPr>
              <a:t> </a:t>
            </a:r>
            <a:r>
              <a:rPr lang="kk-KZ" sz="2800" b="1" dirty="0">
                <a:latin typeface="Times New Roman" pitchFamily="18" charset="0"/>
                <a:cs typeface="Times New Roman" pitchFamily="18" charset="0"/>
              </a:rPr>
              <a:t>1-топқа. </a:t>
            </a:r>
            <a:endParaRPr lang="kk-KZ" sz="2800" b="1" dirty="0" smtClean="0">
              <a:latin typeface="Times New Roman" pitchFamily="18" charset="0"/>
              <a:cs typeface="Times New Roman" pitchFamily="18" charset="0"/>
            </a:endParaRPr>
          </a:p>
          <a:p>
            <a:pPr algn="ctr"/>
            <a:r>
              <a:rPr lang="kk-KZ" sz="2800" dirty="0" smtClean="0">
                <a:latin typeface="Times New Roman" pitchFamily="18" charset="0"/>
                <a:cs typeface="Times New Roman" pitchFamily="18" charset="0"/>
              </a:rPr>
              <a:t>Мен </a:t>
            </a:r>
            <a:r>
              <a:rPr lang="kk-KZ" sz="2800" dirty="0">
                <a:latin typeface="Times New Roman" pitchFamily="18" charset="0"/>
                <a:cs typeface="Times New Roman" pitchFamily="18" charset="0"/>
              </a:rPr>
              <a:t>екі жылдық көкеністік дақылдардың маңыздыларының  бірімін.Сыртқы келбетім қабыршақты  құрғақ, сары, ақ кейде күлгін түсті болып келеді.Мені шұжық өндіруде, сүрлеме жасауда асқа дәм беретін зат  есебінде  пайдаланады. Тұмау, жүрек  жұмысын  жақсартатын  дәрі  ретінде  қолданылады.</a:t>
            </a:r>
            <a:endParaRPr lang="ru-RU" sz="2800" dirty="0">
              <a:latin typeface="Times New Roman" pitchFamily="18" charset="0"/>
              <a:cs typeface="Times New Roman" pitchFamily="18" charset="0"/>
            </a:endParaRPr>
          </a:p>
        </p:txBody>
      </p:sp>
    </p:spTree>
  </p:cSld>
  <p:clrMapOvr>
    <a:masterClrMapping/>
  </p:clrMapOvr>
  <p:transition spd="slow">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 со стрелкой вниз 3"/>
          <p:cNvSpPr/>
          <p:nvPr/>
        </p:nvSpPr>
        <p:spPr>
          <a:xfrm>
            <a:off x="0" y="0"/>
            <a:ext cx="9144000" cy="200024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endParaRPr kumimoji="0" lang="kk-KZ" sz="3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lvl="0" algn="ctr" fontAlgn="base">
              <a:spcBef>
                <a:spcPct val="0"/>
              </a:spcBef>
              <a:spcAft>
                <a:spcPct val="0"/>
              </a:spcAft>
            </a:pPr>
            <a:r>
              <a:rPr lang="kk-KZ" sz="3200" b="1" dirty="0" smtClean="0">
                <a:solidFill>
                  <a:schemeClr val="bg1"/>
                </a:solidFill>
                <a:latin typeface="Times New Roman" pitchFamily="18" charset="0"/>
                <a:ea typeface="Calibri" pitchFamily="34" charset="0"/>
                <a:cs typeface="Times New Roman" pitchFamily="18" charset="0"/>
              </a:rPr>
              <a:t>       5</a:t>
            </a:r>
            <a:r>
              <a:rPr kumimoji="0" lang="kk-KZ" sz="3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-кезең </a:t>
            </a:r>
            <a:r>
              <a:rPr kumimoji="0" lang="kk-KZ" sz="3200" b="1"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kk-KZ" sz="3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Ойлан тап</a:t>
            </a:r>
            <a:r>
              <a:rPr kumimoji="0" lang="kk-KZ" sz="3200" b="1"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kk-KZ" sz="3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endParaRPr kumimoji="0" lang="kk-KZ"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Прямоугольник 5"/>
          <p:cNvSpPr/>
          <p:nvPr/>
        </p:nvSpPr>
        <p:spPr>
          <a:xfrm>
            <a:off x="428596" y="2214554"/>
            <a:ext cx="8286808" cy="3929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dirty="0">
                <a:latin typeface="Times New Roman" pitchFamily="18" charset="0"/>
                <a:cs typeface="Times New Roman" pitchFamily="18" charset="0"/>
              </a:rPr>
              <a:t>2</a:t>
            </a:r>
            <a:r>
              <a:rPr lang="kk-KZ" sz="3200" b="1" dirty="0" smtClean="0">
                <a:latin typeface="Times New Roman" pitchFamily="18" charset="0"/>
                <a:cs typeface="Times New Roman" pitchFamily="18" charset="0"/>
              </a:rPr>
              <a:t>-топқа.</a:t>
            </a:r>
            <a:r>
              <a:rPr lang="kk-KZ" sz="3200" dirty="0" smtClean="0">
                <a:latin typeface="Times New Roman" pitchFamily="18" charset="0"/>
                <a:cs typeface="Times New Roman" pitchFamily="18" charset="0"/>
              </a:rPr>
              <a:t> </a:t>
            </a:r>
          </a:p>
          <a:p>
            <a:pPr algn="ctr"/>
            <a:r>
              <a:rPr lang="kk-KZ" sz="2800" dirty="0" smtClean="0">
                <a:latin typeface="Times New Roman" pitchFamily="18" charset="0"/>
                <a:cs typeface="Times New Roman" pitchFamily="18" charset="0"/>
              </a:rPr>
              <a:t>Бұл  </a:t>
            </a:r>
            <a:r>
              <a:rPr lang="kk-KZ" sz="2800" dirty="0">
                <a:latin typeface="Times New Roman" pitchFamily="18" charset="0"/>
                <a:cs typeface="Times New Roman" pitchFamily="18" charset="0"/>
              </a:rPr>
              <a:t>өсімдік  ұзақ  уақыт  ботаникалық бақтарда  өсірген. Гүлдерін  ханымдар  әдемілік  үшін  шаштарына  таққан.200 жылдан  кейін  ғана шаруалар  өздерінің бақшаларына  егіп азық  ретінде  пайдалана  бастаған. Бұл өсімдікті ресейге ең  алғашқы  рет  Петр 1 әкелген .Қандай </a:t>
            </a:r>
            <a:r>
              <a:rPr lang="kk-KZ" sz="2800" dirty="0" smtClean="0">
                <a:latin typeface="Times New Roman" pitchFamily="18" charset="0"/>
                <a:cs typeface="Times New Roman" pitchFamily="18" charset="0"/>
              </a:rPr>
              <a:t>өсімдік?</a:t>
            </a:r>
            <a:endParaRPr lang="ru-RU" sz="2800" dirty="0">
              <a:latin typeface="Times New Roman" pitchFamily="18" charset="0"/>
              <a:cs typeface="Times New Roman"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 со стрелкой вниз 3"/>
          <p:cNvSpPr/>
          <p:nvPr/>
        </p:nvSpPr>
        <p:spPr>
          <a:xfrm>
            <a:off x="0" y="0"/>
            <a:ext cx="9144000" cy="192880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49" name="Rectangle 1"/>
          <p:cNvSpPr>
            <a:spLocks noChangeArrowheads="1"/>
          </p:cNvSpPr>
          <p:nvPr/>
        </p:nvSpPr>
        <p:spPr bwMode="auto">
          <a:xfrm>
            <a:off x="0" y="0"/>
            <a:ext cx="7127977"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kk-KZ" sz="2400" b="1" dirty="0">
              <a:solidFill>
                <a:schemeClr val="bg1"/>
              </a:solidFill>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dirty="0" smtClean="0">
                <a:ln>
                  <a:noFill/>
                </a:ln>
                <a:solidFill>
                  <a:schemeClr val="bg1"/>
                </a:solidFill>
                <a:effectLst/>
                <a:latin typeface="Times New Roman" pitchFamily="18" charset="0"/>
                <a:ea typeface="Calibri" pitchFamily="34" charset="0"/>
                <a:cs typeface="Times New Roman" pitchFamily="18" charset="0"/>
              </a:rPr>
              <a:t>                               </a:t>
            </a:r>
            <a:r>
              <a:rPr lang="kk-KZ" sz="2400" b="1" dirty="0" smtClean="0">
                <a:solidFill>
                  <a:schemeClr val="bg1"/>
                </a:solidFill>
                <a:latin typeface="Times New Roman" pitchFamily="18" charset="0"/>
                <a:ea typeface="Calibri" pitchFamily="34" charset="0"/>
                <a:cs typeface="Times New Roman" pitchFamily="18" charset="0"/>
              </a:rPr>
              <a:t>6</a:t>
            </a:r>
            <a:r>
              <a:rPr kumimoji="0" lang="kk-KZ"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-кезең. «Табиғатты  қорғайық»</a:t>
            </a:r>
            <a:r>
              <a:rPr kumimoji="0" lang="ru-RU" sz="1100" b="0" i="0" u="none" strike="noStrike" cap="none" normalizeH="0" baseline="0" dirty="0" smtClean="0">
                <a:ln>
                  <a:noFill/>
                </a:ln>
                <a:solidFill>
                  <a:schemeClr val="bg1"/>
                </a:solidFill>
                <a:effectLst/>
                <a:latin typeface="Arial" pitchFamily="34" charset="0"/>
                <a:cs typeface="Arial" pitchFamily="34" charset="0"/>
              </a:rPr>
              <a:t> </a:t>
            </a:r>
            <a:endParaRPr kumimoji="0" lang="ru-RU"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Скругленный прямоугольник 5"/>
          <p:cNvSpPr/>
          <p:nvPr/>
        </p:nvSpPr>
        <p:spPr>
          <a:xfrm>
            <a:off x="0" y="1928802"/>
            <a:ext cx="9144000" cy="492919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kk-KZ" sz="3200" i="1" dirty="0">
                <a:latin typeface="Times New Roman" pitchFamily="18" charset="0"/>
                <a:cs typeface="Times New Roman" pitchFamily="18" charset="0"/>
              </a:rPr>
              <a:t>Тірек  сөздер: </a:t>
            </a:r>
            <a:endParaRPr lang="kk-KZ" sz="3200" i="1" dirty="0" smtClean="0">
              <a:latin typeface="Times New Roman" pitchFamily="18" charset="0"/>
              <a:cs typeface="Times New Roman" pitchFamily="18" charset="0"/>
            </a:endParaRPr>
          </a:p>
          <a:p>
            <a:pPr algn="ctr"/>
            <a:r>
              <a:rPr lang="kk-KZ" sz="3200" dirty="0" smtClean="0">
                <a:latin typeface="Times New Roman" pitchFamily="18" charset="0"/>
                <a:cs typeface="Times New Roman" pitchFamily="18" charset="0"/>
              </a:rPr>
              <a:t>табиғат</a:t>
            </a:r>
            <a:r>
              <a:rPr lang="kk-KZ" sz="3200" dirty="0">
                <a:latin typeface="Times New Roman" pitchFamily="18" charset="0"/>
                <a:cs typeface="Times New Roman" pitchFamily="18" charset="0"/>
              </a:rPr>
              <a:t>, әсемдік, байлық , қоршаған орта, қорғау, міндет, өсімдік , парыз, жануар</a:t>
            </a:r>
            <a:endParaRPr lang="ru-RU" sz="3200" dirty="0">
              <a:latin typeface="Times New Roman" pitchFamily="18" charset="0"/>
              <a:cs typeface="Times New Roman" pitchFamily="18" charset="0"/>
            </a:endParaRPr>
          </a:p>
        </p:txBody>
      </p:sp>
      <p:pic>
        <p:nvPicPr>
          <p:cNvPr id="5" name="Picture 7" descr="GUVERC~1"/>
          <p:cNvPicPr>
            <a:picLocks noChangeAspect="1" noChangeArrowheads="1" noCrop="1"/>
          </p:cNvPicPr>
          <p:nvPr/>
        </p:nvPicPr>
        <p:blipFill>
          <a:blip r:embed="rId2"/>
          <a:srcRect/>
          <a:stretch>
            <a:fillRect/>
          </a:stretch>
        </p:blipFill>
        <p:spPr bwMode="auto">
          <a:xfrm>
            <a:off x="7143768" y="1928802"/>
            <a:ext cx="2616200" cy="1360487"/>
          </a:xfrm>
          <a:prstGeom prst="rect">
            <a:avLst/>
          </a:prstGeom>
          <a:noFill/>
          <a:ln w="9525">
            <a:noFill/>
            <a:miter lim="800000"/>
            <a:headEnd/>
            <a:tailEnd/>
          </a:ln>
        </p:spPr>
      </p:pic>
      <p:pic>
        <p:nvPicPr>
          <p:cNvPr id="7" name="Picture 5" descr="GUVERC~1"/>
          <p:cNvPicPr>
            <a:picLocks noChangeAspect="1" noChangeArrowheads="1" noCrop="1"/>
          </p:cNvPicPr>
          <p:nvPr/>
        </p:nvPicPr>
        <p:blipFill>
          <a:blip r:embed="rId2"/>
          <a:srcRect/>
          <a:stretch>
            <a:fillRect/>
          </a:stretch>
        </p:blipFill>
        <p:spPr bwMode="auto">
          <a:xfrm rot="14518" flipH="1">
            <a:off x="-353587" y="1648680"/>
            <a:ext cx="2670175" cy="17272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 со стрелкой вниз 3"/>
          <p:cNvSpPr/>
          <p:nvPr/>
        </p:nvSpPr>
        <p:spPr>
          <a:xfrm>
            <a:off x="0" y="285728"/>
            <a:ext cx="9144000" cy="185736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2400" b="1" dirty="0" smtClean="0">
                <a:latin typeface="Times New Roman" pitchFamily="18" charset="0"/>
                <a:cs typeface="Times New Roman" pitchFamily="18" charset="0"/>
              </a:rPr>
              <a:t>                                Сайысымыздың  барысы</a:t>
            </a:r>
            <a:r>
              <a:rPr lang="kk-KZ" b="1" dirty="0" smtClean="0"/>
              <a:t>:</a:t>
            </a:r>
            <a:endParaRPr lang="ru-RU" dirty="0"/>
          </a:p>
        </p:txBody>
      </p:sp>
      <p:sp>
        <p:nvSpPr>
          <p:cNvPr id="8" name="TextBox 7"/>
          <p:cNvSpPr txBox="1"/>
          <p:nvPr/>
        </p:nvSpPr>
        <p:spPr>
          <a:xfrm>
            <a:off x="1214414" y="2500306"/>
            <a:ext cx="6338274" cy="3139321"/>
          </a:xfrm>
          <a:prstGeom prst="rect">
            <a:avLst/>
          </a:prstGeom>
          <a:noFill/>
        </p:spPr>
        <p:txBody>
          <a:bodyPr wrap="none" rtlCol="0">
            <a:spAutoFit/>
          </a:bodyPr>
          <a:lstStyle/>
          <a:p>
            <a:r>
              <a:rPr lang="kk-KZ" sz="2000" b="1" dirty="0" smtClean="0">
                <a:latin typeface="Times New Roman" pitchFamily="18" charset="0"/>
                <a:cs typeface="Times New Roman" pitchFamily="18" charset="0"/>
              </a:rPr>
              <a:t>І. Бәйге</a:t>
            </a:r>
          </a:p>
          <a:p>
            <a:endParaRPr lang="kk-KZ" sz="2000" b="1" dirty="0" smtClean="0">
              <a:latin typeface="Times New Roman" pitchFamily="18" charset="0"/>
              <a:cs typeface="Times New Roman" pitchFamily="18" charset="0"/>
            </a:endParaRPr>
          </a:p>
          <a:p>
            <a:r>
              <a:rPr lang="kk-KZ" sz="2000" b="1" dirty="0" smtClean="0">
                <a:latin typeface="Times New Roman" pitchFamily="18" charset="0"/>
                <a:cs typeface="Times New Roman" pitchFamily="18" charset="0"/>
              </a:rPr>
              <a:t>ІІ. Жұмбақтар әлемі</a:t>
            </a:r>
          </a:p>
          <a:p>
            <a:endParaRPr lang="kk-KZ" sz="2000" b="1" dirty="0" smtClean="0">
              <a:latin typeface="Times New Roman" pitchFamily="18" charset="0"/>
              <a:cs typeface="Times New Roman" pitchFamily="18" charset="0"/>
            </a:endParaRPr>
          </a:p>
          <a:p>
            <a:r>
              <a:rPr lang="kk-KZ" sz="2000" b="1" dirty="0" smtClean="0">
                <a:latin typeface="Times New Roman" pitchFamily="18" charset="0"/>
                <a:cs typeface="Times New Roman" pitchFamily="18" charset="0"/>
              </a:rPr>
              <a:t>ІІІ. Халық айтса, қалып </a:t>
            </a:r>
            <a:r>
              <a:rPr lang="kk-KZ" sz="2000" b="1" dirty="0" smtClean="0">
                <a:latin typeface="Times New Roman" pitchFamily="18" charset="0"/>
                <a:cs typeface="Times New Roman" pitchFamily="18" charset="0"/>
              </a:rPr>
              <a:t>айтпайды</a:t>
            </a:r>
          </a:p>
          <a:p>
            <a:endParaRPr lang="kk-KZ" sz="2000" b="1" dirty="0" smtClean="0">
              <a:latin typeface="Times New Roman" pitchFamily="18" charset="0"/>
              <a:cs typeface="Times New Roman" pitchFamily="18" charset="0"/>
            </a:endParaRPr>
          </a:p>
          <a:p>
            <a:r>
              <a:rPr lang="kk-KZ" sz="2000" b="1" dirty="0" smtClean="0">
                <a:latin typeface="Times New Roman" pitchFamily="18" charset="0"/>
                <a:cs typeface="Times New Roman" pitchFamily="18" charset="0"/>
              </a:rPr>
              <a:t>І</a:t>
            </a:r>
            <a:r>
              <a:rPr lang="en-US" sz="2000" b="1" dirty="0" smtClean="0">
                <a:latin typeface="Times New Roman" pitchFamily="18" charset="0"/>
                <a:cs typeface="Times New Roman" pitchFamily="18" charset="0"/>
              </a:rPr>
              <a:t>V</a:t>
            </a:r>
            <a:r>
              <a:rPr lang="kk-KZ" sz="2000" b="1" dirty="0" smtClean="0">
                <a:latin typeface="Times New Roman" pitchFamily="18" charset="0"/>
                <a:cs typeface="Times New Roman" pitchFamily="18" charset="0"/>
              </a:rPr>
              <a:t>.   Ойлан тап</a:t>
            </a:r>
          </a:p>
          <a:p>
            <a:endParaRPr lang="en-US" sz="2000" b="1" dirty="0" smtClean="0">
              <a:latin typeface="Times New Roman" pitchFamily="18" charset="0"/>
              <a:cs typeface="Times New Roman" pitchFamily="18" charset="0"/>
            </a:endParaRPr>
          </a:p>
          <a:p>
            <a:r>
              <a:rPr lang="kk-KZ"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V</a:t>
            </a:r>
            <a:r>
              <a:rPr lang="kk-KZ" sz="2000" b="1" dirty="0" smtClean="0">
                <a:latin typeface="Times New Roman" pitchFamily="18" charset="0"/>
                <a:cs typeface="Times New Roman" pitchFamily="18" charset="0"/>
              </a:rPr>
              <a:t>.  </a:t>
            </a:r>
            <a:r>
              <a:rPr lang="kk-KZ" sz="2000" b="1" dirty="0" smtClean="0">
                <a:latin typeface="Times New Roman" pitchFamily="18" charset="0"/>
                <a:cs typeface="Times New Roman" pitchFamily="18" charset="0"/>
              </a:rPr>
              <a:t>Шығармашылық жұмыс “Табиғатты қорғайық”</a:t>
            </a:r>
            <a:endParaRPr lang="en-US" sz="2000" b="1" dirty="0" smtClean="0">
              <a:latin typeface="Times New Roman" pitchFamily="18" charset="0"/>
              <a:cs typeface="Times New Roman" pitchFamily="18" charset="0"/>
            </a:endParaRPr>
          </a:p>
          <a:p>
            <a:endParaRPr lang="ru-RU" dirty="0"/>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 со стрелкой вниз 3"/>
          <p:cNvSpPr/>
          <p:nvPr/>
        </p:nvSpPr>
        <p:spPr>
          <a:xfrm>
            <a:off x="0" y="0"/>
            <a:ext cx="9144000" cy="1500174"/>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kk-KZ" sz="3200" b="1" dirty="0"/>
              <a:t>1-кезең: «Бәйге»</a:t>
            </a:r>
            <a:r>
              <a:rPr lang="kk-KZ" sz="3200" dirty="0"/>
              <a:t> </a:t>
            </a:r>
            <a:endParaRPr lang="ru-RU" sz="3200" dirty="0"/>
          </a:p>
        </p:txBody>
      </p:sp>
      <p:sp>
        <p:nvSpPr>
          <p:cNvPr id="6" name="TextBox 5"/>
          <p:cNvSpPr txBox="1"/>
          <p:nvPr/>
        </p:nvSpPr>
        <p:spPr>
          <a:xfrm>
            <a:off x="428596" y="1643050"/>
            <a:ext cx="8715404" cy="4524315"/>
          </a:xfrm>
          <a:prstGeom prst="rect">
            <a:avLst/>
          </a:prstGeom>
          <a:noFill/>
        </p:spPr>
        <p:txBody>
          <a:bodyPr wrap="square" rtlCol="0">
            <a:spAutoFit/>
          </a:bodyPr>
          <a:lstStyle/>
          <a:p>
            <a:r>
              <a:rPr lang="kk-KZ" sz="2400" b="1" dirty="0">
                <a:latin typeface="Times New Roman" pitchFamily="18" charset="0"/>
                <a:cs typeface="Times New Roman" pitchFamily="18" charset="0"/>
              </a:rPr>
              <a:t>1-топ </a:t>
            </a:r>
            <a:endParaRPr lang="kk-KZ" sz="2400" b="1" dirty="0" smtClean="0">
              <a:latin typeface="Times New Roman" pitchFamily="18" charset="0"/>
              <a:cs typeface="Times New Roman" pitchFamily="18" charset="0"/>
            </a:endParaRPr>
          </a:p>
          <a:p>
            <a:r>
              <a:rPr lang="kk-KZ" sz="2400" dirty="0">
                <a:latin typeface="Times New Roman" pitchFamily="18" charset="0"/>
                <a:cs typeface="Times New Roman" pitchFamily="18" charset="0"/>
              </a:rPr>
              <a:t>1.Жануарлар  әлемін зерттейтін ғылым</a:t>
            </a:r>
            <a:r>
              <a:rPr lang="kk-KZ" sz="2400" dirty="0" smtClean="0">
                <a:latin typeface="Times New Roman" pitchFamily="18" charset="0"/>
                <a:cs typeface="Times New Roman" pitchFamily="18" charset="0"/>
              </a:rPr>
              <a:t>?</a:t>
            </a:r>
          </a:p>
          <a:p>
            <a:r>
              <a:rPr lang="kk-KZ" sz="2400" dirty="0">
                <a:latin typeface="Times New Roman" pitchFamily="18" charset="0"/>
                <a:cs typeface="Times New Roman" pitchFamily="18" charset="0"/>
              </a:rPr>
              <a:t>2.Жасушаны  ашқан ғалым</a:t>
            </a:r>
            <a:r>
              <a:rPr lang="kk-KZ"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 3.Микроскопты ойлап  тапқан ғалымдар? </a:t>
            </a:r>
            <a:r>
              <a:rPr lang="kk-KZ"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4.Тек  өсімдік  жасушасына  тән  </a:t>
            </a:r>
            <a:r>
              <a:rPr lang="kk-KZ" sz="2400" dirty="0" smtClean="0">
                <a:latin typeface="Times New Roman" pitchFamily="18" charset="0"/>
                <a:cs typeface="Times New Roman" pitchFamily="18" charset="0"/>
              </a:rPr>
              <a:t>денешік</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 5.Қазақстанда  қанша  қорық бар</a:t>
            </a:r>
            <a:r>
              <a:rPr lang="kk-KZ"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6.Амеба  ненің   көмегімен  </a:t>
            </a:r>
            <a:r>
              <a:rPr lang="kk-KZ" sz="2400" dirty="0" smtClean="0">
                <a:latin typeface="Times New Roman" pitchFamily="18" charset="0"/>
                <a:cs typeface="Times New Roman" pitchFamily="18" charset="0"/>
              </a:rPr>
              <a:t>қозғалады</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7.Қазақстанда  тұңғыш  Қызыл  кітабы  қашан </a:t>
            </a:r>
            <a:r>
              <a:rPr lang="kk-KZ" sz="2400" dirty="0" smtClean="0">
                <a:latin typeface="Times New Roman" pitchFamily="18" charset="0"/>
                <a:cs typeface="Times New Roman" pitchFamily="18" charset="0"/>
              </a:rPr>
              <a:t>шықты</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  8.Гүлдің  негізгі  бөлімдері </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 9.Жеуге жарамды  саңырауқұлақты атаңыз</a:t>
            </a:r>
            <a:r>
              <a:rPr lang="kk-KZ"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10.Мойны  ұзын  </a:t>
            </a:r>
            <a:r>
              <a:rPr lang="kk-KZ" sz="2400" dirty="0" smtClean="0">
                <a:latin typeface="Times New Roman" pitchFamily="18" charset="0"/>
                <a:cs typeface="Times New Roman" pitchFamily="18" charset="0"/>
              </a:rPr>
              <a:t>жануар               </a:t>
            </a:r>
            <a:endParaRPr lang="ru-RU" sz="2400" dirty="0">
              <a:latin typeface="Times New Roman" pitchFamily="18" charset="0"/>
              <a:cs typeface="Times New Roman" pitchFamily="18" charset="0"/>
            </a:endParaRPr>
          </a:p>
          <a:p>
            <a:endParaRPr lang="ru-RU" sz="2400" dirty="0"/>
          </a:p>
        </p:txBody>
      </p:sp>
      <p:pic>
        <p:nvPicPr>
          <p:cNvPr id="5" name="Picture 4" descr="оогн"/>
          <p:cNvPicPr>
            <a:picLocks noChangeAspect="1" noChangeArrowheads="1" noCrop="1"/>
          </p:cNvPicPr>
          <p:nvPr/>
        </p:nvPicPr>
        <p:blipFill>
          <a:blip r:embed="rId2"/>
          <a:srcRect/>
          <a:stretch>
            <a:fillRect/>
          </a:stretch>
        </p:blipFill>
        <p:spPr bwMode="auto">
          <a:xfrm>
            <a:off x="7429520" y="5286388"/>
            <a:ext cx="933450" cy="935038"/>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linds(horizontal)">
                                      <p:cBhvr>
                                        <p:cTn id="13" dur="500"/>
                                        <p:tgtEl>
                                          <p:spTgt spid="6">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blinds(horizontal)">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diamond(in)">
                                      <p:cBhvr>
                                        <p:cTn id="21" dur="20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checkerboard(across)">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blinds(horizontal)">
                                      <p:cBhvr>
                                        <p:cTn id="43" dur="500"/>
                                        <p:tgtEl>
                                          <p:spTgt spid="6">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 calcmode="lin" valueType="num">
                                      <p:cBhvr additive="base">
                                        <p:cTn id="48"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6">
                                            <p:txEl>
                                              <p:pRg st="8" end="8"/>
                                            </p:txEl>
                                          </p:spTgt>
                                        </p:tgtEl>
                                        <p:attrNameLst>
                                          <p:attrName>style.visibility</p:attrName>
                                        </p:attrNameLst>
                                      </p:cBhvr>
                                      <p:to>
                                        <p:strVal val="visible"/>
                                      </p:to>
                                    </p:set>
                                    <p:anim calcmode="lin" valueType="num">
                                      <p:cBhvr additive="base">
                                        <p:cTn id="54"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6">
                                            <p:txEl>
                                              <p:pRg st="9" end="9"/>
                                            </p:txEl>
                                          </p:spTgt>
                                        </p:tgtEl>
                                        <p:attrNameLst>
                                          <p:attrName>style.visibility</p:attrName>
                                        </p:attrNameLst>
                                      </p:cBhvr>
                                      <p:to>
                                        <p:strVal val="visible"/>
                                      </p:to>
                                    </p:set>
                                    <p:anim calcmode="lin" valueType="num">
                                      <p:cBhvr additive="base">
                                        <p:cTn id="60"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6">
                                            <p:txEl>
                                              <p:pRg st="10" end="10"/>
                                            </p:txEl>
                                          </p:spTgt>
                                        </p:tgtEl>
                                        <p:attrNameLst>
                                          <p:attrName>style.visibility</p:attrName>
                                        </p:attrNameLst>
                                      </p:cBhvr>
                                      <p:to>
                                        <p:strVal val="visible"/>
                                      </p:to>
                                    </p:set>
                                    <p:anim calcmode="lin" valueType="num">
                                      <p:cBhvr additive="base">
                                        <p:cTn id="66"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20" y="1428736"/>
            <a:ext cx="8644030" cy="4893647"/>
          </a:xfrm>
          <a:prstGeom prst="rect">
            <a:avLst/>
          </a:prstGeom>
          <a:noFill/>
        </p:spPr>
        <p:txBody>
          <a:bodyPr wrap="square" rtlCol="0">
            <a:spAutoFit/>
          </a:bodyPr>
          <a:lstStyle/>
          <a:p>
            <a:r>
              <a:rPr lang="kk-KZ" sz="2400" b="1" dirty="0">
                <a:latin typeface="Times New Roman" pitchFamily="18" charset="0"/>
                <a:cs typeface="Times New Roman" pitchFamily="18" charset="0"/>
              </a:rPr>
              <a:t>2-топ</a:t>
            </a:r>
            <a:r>
              <a:rPr lang="kk-KZ" sz="2400" b="1"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1.Өсімдіктерді  зерттейтін  ғылым</a:t>
            </a:r>
            <a:r>
              <a:rPr lang="kk-KZ"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2.Жасыл эвглена ненің  көмегімен  </a:t>
            </a:r>
            <a:r>
              <a:rPr lang="kk-KZ" sz="2400" dirty="0" smtClean="0">
                <a:latin typeface="Times New Roman" pitchFamily="18" charset="0"/>
                <a:cs typeface="Times New Roman" pitchFamily="18" charset="0"/>
              </a:rPr>
              <a:t>қозғалады ?</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3.Жануартану  оқулығын  жазған  </a:t>
            </a:r>
            <a:r>
              <a:rPr lang="kk-KZ" sz="2400" dirty="0" smtClean="0">
                <a:latin typeface="Times New Roman" pitchFamily="18" charset="0"/>
                <a:cs typeface="Times New Roman" pitchFamily="18" charset="0"/>
              </a:rPr>
              <a:t>ғалым ?</a:t>
            </a:r>
            <a:endParaRPr lang="ru-RU" sz="2400" dirty="0" smtClean="0">
              <a:latin typeface="Times New Roman" pitchFamily="18" charset="0"/>
              <a:cs typeface="Times New Roman" pitchFamily="18" charset="0"/>
            </a:endParaRPr>
          </a:p>
          <a:p>
            <a:r>
              <a:rPr lang="kk-KZ" sz="2400" dirty="0" smtClean="0">
                <a:latin typeface="Times New Roman" pitchFamily="18" charset="0"/>
                <a:cs typeface="Times New Roman" pitchFamily="18" charset="0"/>
              </a:rPr>
              <a:t>4.Пластидтің  қандай  түрлері  бар ?</a:t>
            </a:r>
            <a:endParaRPr lang="ru-RU" sz="2400" dirty="0" smtClean="0">
              <a:latin typeface="Times New Roman" pitchFamily="18" charset="0"/>
              <a:cs typeface="Times New Roman" pitchFamily="18" charset="0"/>
            </a:endParaRPr>
          </a:p>
          <a:p>
            <a:r>
              <a:rPr lang="kk-KZ" sz="2400" dirty="0" smtClean="0">
                <a:latin typeface="Times New Roman" pitchFamily="18" charset="0"/>
                <a:cs typeface="Times New Roman" pitchFamily="18" charset="0"/>
              </a:rPr>
              <a:t>5.Улы  </a:t>
            </a:r>
            <a:r>
              <a:rPr lang="kk-KZ" sz="2400" dirty="0">
                <a:latin typeface="Times New Roman" pitchFamily="18" charset="0"/>
                <a:cs typeface="Times New Roman" pitchFamily="18" charset="0"/>
              </a:rPr>
              <a:t>саңырауқұлақты  </a:t>
            </a:r>
            <a:r>
              <a:rPr lang="kk-KZ" sz="2400" dirty="0" smtClean="0">
                <a:latin typeface="Times New Roman" pitchFamily="18" charset="0"/>
                <a:cs typeface="Times New Roman" pitchFamily="18" charset="0"/>
              </a:rPr>
              <a:t>атаңыз </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6.Гүлдің  күлтесінде  не </a:t>
            </a:r>
            <a:r>
              <a:rPr lang="kk-KZ" sz="2400" dirty="0" smtClean="0">
                <a:latin typeface="Times New Roman" pitchFamily="18" charset="0"/>
                <a:cs typeface="Times New Roman" pitchFamily="18" charset="0"/>
              </a:rPr>
              <a:t>орналасады?</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7.Өрмекшінің  неше  аяғы  </a:t>
            </a:r>
            <a:r>
              <a:rPr lang="kk-KZ" sz="2400" dirty="0" smtClean="0">
                <a:latin typeface="Times New Roman" pitchFamily="18" charset="0"/>
                <a:cs typeface="Times New Roman" pitchFamily="18" charset="0"/>
              </a:rPr>
              <a:t>бар?</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8.Қазақстанда  өсімдіктер  мен  жануарды  қорғау  мақсатында неше  ұлттық  саябағы  </a:t>
            </a:r>
            <a:r>
              <a:rPr lang="kk-KZ" sz="2400" dirty="0" smtClean="0">
                <a:latin typeface="Times New Roman" pitchFamily="18" charset="0"/>
                <a:cs typeface="Times New Roman" pitchFamily="18" charset="0"/>
              </a:rPr>
              <a:t>бар</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 9 .Қосарланып  ұрықтануды  ашқан  </a:t>
            </a:r>
            <a:r>
              <a:rPr lang="kk-KZ" sz="2400" dirty="0" smtClean="0">
                <a:latin typeface="Times New Roman" pitchFamily="18" charset="0"/>
                <a:cs typeface="Times New Roman" pitchFamily="18" charset="0"/>
              </a:rPr>
              <a:t>ғалым </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10.Балықтартың  тыныс  алу  мүшесі қалай  </a:t>
            </a:r>
            <a:r>
              <a:rPr lang="kk-KZ" sz="2400" dirty="0" smtClean="0">
                <a:latin typeface="Times New Roman" pitchFamily="18" charset="0"/>
                <a:cs typeface="Times New Roman" pitchFamily="18" charset="0"/>
              </a:rPr>
              <a:t>аталады</a:t>
            </a:r>
            <a:endParaRPr lang="ru-RU" sz="2400" dirty="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
        <p:nvSpPr>
          <p:cNvPr id="9" name="Выноска со стрелкой вниз 8"/>
          <p:cNvSpPr/>
          <p:nvPr/>
        </p:nvSpPr>
        <p:spPr>
          <a:xfrm>
            <a:off x="0" y="0"/>
            <a:ext cx="9144000" cy="1500174"/>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kk-KZ" sz="3200" b="1" dirty="0"/>
              <a:t>1-кезең: «Бәйге»</a:t>
            </a:r>
            <a:r>
              <a:rPr lang="kk-KZ" sz="3200" dirty="0"/>
              <a:t> </a:t>
            </a:r>
            <a:endParaRPr lang="ru-RU" sz="3200" dirty="0"/>
          </a:p>
        </p:txBody>
      </p:sp>
      <p:pic>
        <p:nvPicPr>
          <p:cNvPr id="4" name="Picture 4" descr="оогн"/>
          <p:cNvPicPr>
            <a:picLocks noChangeAspect="1" noChangeArrowheads="1" noCrop="1"/>
          </p:cNvPicPr>
          <p:nvPr/>
        </p:nvPicPr>
        <p:blipFill>
          <a:blip r:embed="rId2"/>
          <a:srcRect/>
          <a:stretch>
            <a:fillRect/>
          </a:stretch>
        </p:blipFill>
        <p:spPr bwMode="auto">
          <a:xfrm>
            <a:off x="7643834" y="5429264"/>
            <a:ext cx="933450" cy="935038"/>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 calcmode="lin" valueType="num">
                                      <p:cBhvr additive="base">
                                        <p:cTn id="6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14282" y="2143116"/>
            <a:ext cx="4643470"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k-KZ" sz="2400" b="1" dirty="0"/>
              <a:t>Өсімдік сырлары</a:t>
            </a:r>
            <a:endParaRPr lang="ru-RU" sz="2400" dirty="0"/>
          </a:p>
        </p:txBody>
      </p:sp>
      <p:sp>
        <p:nvSpPr>
          <p:cNvPr id="6" name="Скругленный прямоугольник 5"/>
          <p:cNvSpPr/>
          <p:nvPr/>
        </p:nvSpPr>
        <p:spPr>
          <a:xfrm>
            <a:off x="214282" y="3429000"/>
            <a:ext cx="4643470"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k-KZ" sz="2400" b="1" dirty="0"/>
              <a:t>Жұмбақ жануар</a:t>
            </a:r>
            <a:endParaRPr lang="ru-RU" sz="2400" dirty="0"/>
          </a:p>
        </p:txBody>
      </p:sp>
      <p:sp>
        <p:nvSpPr>
          <p:cNvPr id="8" name="Куб 7">
            <a:hlinkClick r:id="rId2" action="ppaction://hlinksldjump"/>
          </p:cNvPr>
          <p:cNvSpPr/>
          <p:nvPr/>
        </p:nvSpPr>
        <p:spPr>
          <a:xfrm>
            <a:off x="6215074" y="2143116"/>
            <a:ext cx="914400" cy="914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hlinkClick r:id="rId2" action="ppaction://hlinksldjump"/>
              </a:rPr>
              <a:t>20</a:t>
            </a:r>
            <a:endParaRPr lang="ru-RU" dirty="0"/>
          </a:p>
        </p:txBody>
      </p:sp>
      <p:sp>
        <p:nvSpPr>
          <p:cNvPr id="9" name="Куб 8">
            <a:hlinkClick r:id="rId3" action="ppaction://hlinksldjump"/>
          </p:cNvPr>
          <p:cNvSpPr/>
          <p:nvPr/>
        </p:nvSpPr>
        <p:spPr>
          <a:xfrm>
            <a:off x="7358082" y="2143116"/>
            <a:ext cx="914400" cy="914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hlinkClick r:id="rId3" action="ppaction://hlinksldjump"/>
              </a:rPr>
              <a:t>30</a:t>
            </a:r>
            <a:endParaRPr lang="ru-RU" dirty="0"/>
          </a:p>
        </p:txBody>
      </p:sp>
      <p:sp>
        <p:nvSpPr>
          <p:cNvPr id="10" name="Куб 9">
            <a:hlinkClick r:id="rId4" action="ppaction://hlinksldjump"/>
          </p:cNvPr>
          <p:cNvSpPr/>
          <p:nvPr/>
        </p:nvSpPr>
        <p:spPr>
          <a:xfrm>
            <a:off x="5143504" y="3429000"/>
            <a:ext cx="914400" cy="914400"/>
          </a:xfrm>
          <a:prstGeom prst="cube">
            <a:avLst/>
          </a:prstGeom>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10</a:t>
            </a:r>
            <a:endParaRPr lang="ru-RU" dirty="0"/>
          </a:p>
        </p:txBody>
      </p:sp>
      <p:sp>
        <p:nvSpPr>
          <p:cNvPr id="11" name="Куб 10">
            <a:hlinkClick r:id="rId5" action="ppaction://hlinksldjump"/>
          </p:cNvPr>
          <p:cNvSpPr/>
          <p:nvPr/>
        </p:nvSpPr>
        <p:spPr>
          <a:xfrm>
            <a:off x="7286644" y="3286124"/>
            <a:ext cx="914400" cy="914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hlinkClick r:id="rId5" action="ppaction://hlinksldjump"/>
              </a:rPr>
              <a:t>30</a:t>
            </a:r>
            <a:endParaRPr lang="ru-RU" dirty="0"/>
          </a:p>
        </p:txBody>
      </p:sp>
      <p:sp>
        <p:nvSpPr>
          <p:cNvPr id="12" name="Куб 11">
            <a:hlinkClick r:id="rId6" action="ppaction://hlinksldjump"/>
          </p:cNvPr>
          <p:cNvSpPr/>
          <p:nvPr/>
        </p:nvSpPr>
        <p:spPr>
          <a:xfrm>
            <a:off x="6215074" y="3357562"/>
            <a:ext cx="914400" cy="914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hlinkClick r:id="rId6" action="ppaction://hlinksldjump"/>
              </a:rPr>
              <a:t>20</a:t>
            </a:r>
            <a:endParaRPr lang="ru-RU" dirty="0"/>
          </a:p>
        </p:txBody>
      </p:sp>
      <p:sp>
        <p:nvSpPr>
          <p:cNvPr id="7" name="Куб 6">
            <a:hlinkClick r:id="rId7" action="ppaction://hlinksldjump"/>
          </p:cNvPr>
          <p:cNvSpPr/>
          <p:nvPr/>
        </p:nvSpPr>
        <p:spPr>
          <a:xfrm>
            <a:off x="5143504" y="2143116"/>
            <a:ext cx="914400" cy="914400"/>
          </a:xfrm>
          <a:prstGeom prst="cub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hlinkClick r:id="rId8" action="ppaction://hlinksldjump"/>
              </a:rPr>
              <a:t>10</a:t>
            </a:r>
            <a:endParaRPr lang="ru-RU" dirty="0"/>
          </a:p>
        </p:txBody>
      </p:sp>
      <p:sp>
        <p:nvSpPr>
          <p:cNvPr id="15" name="Выноска со стрелкой вниз 14"/>
          <p:cNvSpPr/>
          <p:nvPr/>
        </p:nvSpPr>
        <p:spPr>
          <a:xfrm>
            <a:off x="0" y="0"/>
            <a:ext cx="9144000" cy="1928802"/>
          </a:xfrm>
          <a:prstGeom prst="downArrow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dirty="0"/>
          </a:p>
        </p:txBody>
      </p:sp>
      <p:sp>
        <p:nvSpPr>
          <p:cNvPr id="17409" name="Rectangle 1"/>
          <p:cNvSpPr>
            <a:spLocks noChangeArrowheads="1"/>
          </p:cNvSpPr>
          <p:nvPr/>
        </p:nvSpPr>
        <p:spPr bwMode="auto">
          <a:xfrm>
            <a:off x="0" y="0"/>
            <a:ext cx="6633804"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kk-KZ" sz="2800" b="1" dirty="0">
                <a:solidFill>
                  <a:schemeClr val="bg1"/>
                </a:solidFill>
                <a:latin typeface="Times New Roman" pitchFamily="18" charset="0"/>
                <a:ea typeface="Calibri" pitchFamily="34" charset="0"/>
                <a:cs typeface="Times New Roman" pitchFamily="18" charset="0"/>
              </a:rPr>
              <a:t> </a:t>
            </a:r>
            <a:r>
              <a:rPr lang="kk-KZ" sz="2800" b="1" dirty="0" smtClean="0">
                <a:solidFill>
                  <a:schemeClr val="bg1"/>
                </a:solidFill>
                <a:latin typeface="Times New Roman" pitchFamily="18" charset="0"/>
                <a:ea typeface="Calibri" pitchFamily="34" charset="0"/>
                <a:cs typeface="Times New Roman" pitchFamily="18" charset="0"/>
              </a:rPr>
              <a:t>                    </a:t>
            </a:r>
            <a:r>
              <a:rPr kumimoji="0" lang="kk-K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2-кезең.</a:t>
            </a:r>
            <a:r>
              <a:rPr kumimoji="0" lang="kk-KZ" sz="2800" b="1" i="0" u="none" strike="noStrike" cap="none" normalizeH="0" dirty="0" smtClean="0">
                <a:ln>
                  <a:noFill/>
                </a:ln>
                <a:solidFill>
                  <a:schemeClr val="bg1"/>
                </a:solidFill>
                <a:effectLst/>
                <a:latin typeface="Times New Roman" pitchFamily="18" charset="0"/>
                <a:ea typeface="Calibri" pitchFamily="34" charset="0"/>
                <a:cs typeface="Times New Roman" pitchFamily="18" charset="0"/>
              </a:rPr>
              <a:t>  </a:t>
            </a:r>
            <a:r>
              <a:rPr kumimoji="0" lang="kk-KZ"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Жұмбақтар  әлемі. </a:t>
            </a:r>
            <a:endParaRPr kumimoji="0" lang="kk-KZ" sz="36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 со стрелкой вниз 3"/>
          <p:cNvSpPr/>
          <p:nvPr/>
        </p:nvSpPr>
        <p:spPr>
          <a:xfrm>
            <a:off x="0" y="0"/>
            <a:ext cx="9144000" cy="214311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t>Жұмбақ жануар</a:t>
            </a:r>
            <a:endParaRPr lang="ru-RU" dirty="0" smtClean="0"/>
          </a:p>
          <a:p>
            <a:pPr algn="ctr"/>
            <a:r>
              <a:rPr lang="kk-KZ" dirty="0" smtClean="0"/>
              <a:t>10</a:t>
            </a:r>
          </a:p>
        </p:txBody>
      </p:sp>
      <p:sp>
        <p:nvSpPr>
          <p:cNvPr id="5" name="Прямоугольник 4"/>
          <p:cNvSpPr/>
          <p:nvPr/>
        </p:nvSpPr>
        <p:spPr>
          <a:xfrm>
            <a:off x="0" y="2214554"/>
            <a:ext cx="9144000" cy="464344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kk-KZ" sz="2400" dirty="0" smtClean="0"/>
          </a:p>
          <a:p>
            <a:pPr algn="ctr"/>
            <a:endParaRPr lang="kk-KZ" sz="2400" dirty="0" smtClean="0"/>
          </a:p>
          <a:p>
            <a:pPr algn="ctr"/>
            <a:r>
              <a:rPr lang="kk-KZ" sz="2400" dirty="0" smtClean="0"/>
              <a:t>Ең  алып  қосмекендіні атаңыз</a:t>
            </a:r>
          </a:p>
          <a:p>
            <a:pPr algn="ctr"/>
            <a:endParaRPr lang="kk-KZ" sz="2400" dirty="0" smtClean="0"/>
          </a:p>
          <a:p>
            <a:pPr algn="ctr"/>
            <a:r>
              <a:rPr lang="kk-KZ" sz="2400" dirty="0" smtClean="0"/>
              <a:t>Жауабы:  Саламандра </a:t>
            </a:r>
          </a:p>
          <a:p>
            <a:pPr algn="ctr"/>
            <a:endParaRPr lang="kk-KZ" sz="2400" dirty="0" smtClean="0"/>
          </a:p>
          <a:p>
            <a:pPr algn="ctr"/>
            <a:endParaRPr lang="kk-KZ" sz="2400" dirty="0" smtClean="0"/>
          </a:p>
          <a:p>
            <a:pPr algn="ctr"/>
            <a:endParaRPr lang="kk-KZ" sz="2400" dirty="0" smtClean="0"/>
          </a:p>
          <a:p>
            <a:pPr algn="ctr"/>
            <a:endParaRPr lang="kk-KZ" sz="2400" dirty="0" smtClean="0"/>
          </a:p>
          <a:p>
            <a:pPr algn="ctr"/>
            <a:endParaRPr lang="kk-KZ" sz="2400" dirty="0" smtClean="0"/>
          </a:p>
          <a:p>
            <a:pPr algn="ctr"/>
            <a:endParaRPr lang="kk-KZ" sz="2400" dirty="0" smtClean="0"/>
          </a:p>
          <a:p>
            <a:pPr algn="ctr"/>
            <a:endParaRPr lang="kk-KZ" sz="2400" dirty="0" smtClean="0"/>
          </a:p>
          <a:p>
            <a:pPr algn="ctr"/>
            <a:endParaRPr lang="kk-KZ" sz="2400" dirty="0" smtClean="0"/>
          </a:p>
          <a:p>
            <a:pPr algn="ctr"/>
            <a:endParaRPr lang="kk-KZ" sz="2400" dirty="0" smtClean="0"/>
          </a:p>
          <a:p>
            <a:pPr algn="ctr"/>
            <a:endParaRPr lang="kk-KZ" sz="2400" dirty="0" smtClean="0"/>
          </a:p>
          <a:p>
            <a:pPr algn="ctr"/>
            <a:endParaRPr lang="ru-RU" sz="2400" dirty="0"/>
          </a:p>
        </p:txBody>
      </p:sp>
      <p:pic>
        <p:nvPicPr>
          <p:cNvPr id="8" name="Picture 15" descr="IMG_0027"/>
          <p:cNvPicPr>
            <a:picLocks noChangeAspect="1" noChangeArrowheads="1"/>
          </p:cNvPicPr>
          <p:nvPr/>
        </p:nvPicPr>
        <p:blipFill>
          <a:blip r:embed="rId2"/>
          <a:srcRect/>
          <a:stretch>
            <a:fillRect/>
          </a:stretch>
        </p:blipFill>
        <p:spPr bwMode="auto">
          <a:xfrm>
            <a:off x="1000100" y="3929066"/>
            <a:ext cx="6858048" cy="2303462"/>
          </a:xfrm>
          <a:prstGeom prst="rect">
            <a:avLst/>
          </a:prstGeom>
          <a:noFill/>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 со стрелкой вниз 3"/>
          <p:cNvSpPr/>
          <p:nvPr/>
        </p:nvSpPr>
        <p:spPr>
          <a:xfrm>
            <a:off x="0" y="0"/>
            <a:ext cx="9144000" cy="291464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t>Жұмбақ жануар</a:t>
            </a:r>
            <a:endParaRPr lang="ru-RU" dirty="0" smtClean="0"/>
          </a:p>
          <a:p>
            <a:pPr algn="ctr"/>
            <a:r>
              <a:rPr lang="kk-KZ" dirty="0" smtClean="0"/>
              <a:t>20 </a:t>
            </a:r>
          </a:p>
          <a:p>
            <a:pPr algn="ctr"/>
            <a:r>
              <a:rPr lang="kk-KZ" dirty="0" smtClean="0"/>
              <a:t>Мынау қандай жануардың дауысы?</a:t>
            </a:r>
            <a:endParaRPr lang="ru-RU" dirty="0"/>
          </a:p>
        </p:txBody>
      </p:sp>
      <p:pic>
        <p:nvPicPr>
          <p:cNvPr id="6" name="Picture 4">
            <a:hlinkClick r:id="" action="ppaction://media"/>
          </p:cNvPr>
          <p:cNvPicPr>
            <a:picLocks noRot="1" noChangeAspect="1" noChangeArrowheads="1"/>
          </p:cNvPicPr>
          <p:nvPr>
            <a:wavAudioFile r:embed="rId1" name="лось.wav"/>
          </p:nvPr>
        </p:nvPicPr>
        <p:blipFill>
          <a:blip r:embed="rId3"/>
          <a:srcRect/>
          <a:stretch>
            <a:fillRect/>
          </a:stretch>
        </p:blipFill>
        <p:spPr bwMode="auto">
          <a:xfrm>
            <a:off x="857224" y="3929066"/>
            <a:ext cx="1357322" cy="1357322"/>
          </a:xfrm>
          <a:prstGeom prst="rect">
            <a:avLst/>
          </a:prstGeom>
          <a:noFill/>
        </p:spPr>
      </p:pic>
      <p:pic>
        <p:nvPicPr>
          <p:cNvPr id="7" name="Picture 2" descr="D:\WINNT\Profiles\dabbaa0a\Desktop\New Folder (2)\elk8.jpg"/>
          <p:cNvPicPr>
            <a:picLocks noChangeAspect="1" noChangeArrowheads="1"/>
          </p:cNvPicPr>
          <p:nvPr/>
        </p:nvPicPr>
        <p:blipFill>
          <a:blip r:embed="rId4"/>
          <a:srcRect/>
          <a:stretch>
            <a:fillRect/>
          </a:stretch>
        </p:blipFill>
        <p:spPr bwMode="auto">
          <a:xfrm>
            <a:off x="3357554" y="3143248"/>
            <a:ext cx="4672018" cy="2428892"/>
          </a:xfrm>
          <a:prstGeom prst="rect">
            <a:avLst/>
          </a:prstGeom>
          <a:noFill/>
        </p:spPr>
      </p:pic>
      <p:sp>
        <p:nvSpPr>
          <p:cNvPr id="8" name="TextBox 7"/>
          <p:cNvSpPr txBox="1"/>
          <p:nvPr/>
        </p:nvSpPr>
        <p:spPr>
          <a:xfrm>
            <a:off x="4357686" y="5500702"/>
            <a:ext cx="2286016" cy="707886"/>
          </a:xfrm>
          <a:prstGeom prst="rect">
            <a:avLst/>
          </a:prstGeom>
          <a:noFill/>
        </p:spPr>
        <p:txBody>
          <a:bodyPr wrap="square" rtlCol="0">
            <a:spAutoFit/>
          </a:bodyPr>
          <a:lstStyle/>
          <a:p>
            <a:r>
              <a:rPr lang="kk-KZ" sz="4000" dirty="0" smtClean="0">
                <a:latin typeface="Times New Roman" pitchFamily="18" charset="0"/>
                <a:cs typeface="Times New Roman" pitchFamily="18" charset="0"/>
              </a:rPr>
              <a:t>Бұғы</a:t>
            </a:r>
            <a:endParaRPr lang="ru-RU" sz="4000" dirty="0">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4"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ыноска со стрелкой вниз 1"/>
          <p:cNvSpPr/>
          <p:nvPr/>
        </p:nvSpPr>
        <p:spPr>
          <a:xfrm>
            <a:off x="0" y="0"/>
            <a:ext cx="9144000" cy="192880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t>Жұмбақ жануар</a:t>
            </a:r>
          </a:p>
          <a:p>
            <a:pPr algn="ctr"/>
            <a:r>
              <a:rPr lang="kk-KZ" sz="2000" b="1" dirty="0" smtClean="0"/>
              <a:t>30</a:t>
            </a:r>
            <a:endParaRPr lang="ru-RU" sz="2000" b="1" dirty="0"/>
          </a:p>
        </p:txBody>
      </p:sp>
      <p:sp>
        <p:nvSpPr>
          <p:cNvPr id="3" name="TextBox 2"/>
          <p:cNvSpPr txBox="1"/>
          <p:nvPr/>
        </p:nvSpPr>
        <p:spPr>
          <a:xfrm>
            <a:off x="214282" y="1928802"/>
            <a:ext cx="8929718" cy="2031325"/>
          </a:xfrm>
          <a:prstGeom prst="rect">
            <a:avLst/>
          </a:prstGeom>
          <a:noFill/>
        </p:spPr>
        <p:txBody>
          <a:bodyPr wrap="square" rtlCol="0">
            <a:spAutoFit/>
          </a:bodyPr>
          <a:lstStyle/>
          <a:p>
            <a:r>
              <a:rPr lang="kk-KZ" sz="3600" dirty="0" smtClean="0"/>
              <a:t>Бұл жануардың бiр төлiнiң аты басқа екi </a:t>
            </a:r>
          </a:p>
          <a:p>
            <a:r>
              <a:rPr lang="kk-KZ" sz="3600" dirty="0" smtClean="0"/>
              <a:t>малдың төлiнiң атынан құралған.</a:t>
            </a:r>
          </a:p>
          <a:p>
            <a:r>
              <a:rPr lang="kk-KZ" sz="3600" dirty="0" smtClean="0"/>
              <a:t> Ол қандай төл?  </a:t>
            </a:r>
          </a:p>
          <a:p>
            <a:endParaRPr lang="ru-RU" dirty="0"/>
          </a:p>
        </p:txBody>
      </p:sp>
      <p:sp>
        <p:nvSpPr>
          <p:cNvPr id="4" name="Rectangle 5"/>
          <p:cNvSpPr>
            <a:spLocks noChangeArrowheads="1"/>
          </p:cNvSpPr>
          <p:nvPr/>
        </p:nvSpPr>
        <p:spPr bwMode="auto">
          <a:xfrm>
            <a:off x="642910" y="5786454"/>
            <a:ext cx="7775575" cy="646331"/>
          </a:xfrm>
          <a:prstGeom prst="rect">
            <a:avLst/>
          </a:prstGeom>
          <a:solidFill>
            <a:schemeClr val="tx1"/>
          </a:solidFill>
          <a:ln w="9525">
            <a:noFill/>
            <a:miter lim="800000"/>
            <a:headEnd/>
            <a:tailEnd/>
          </a:ln>
        </p:spPr>
        <p:txBody>
          <a:bodyPr anchor="ctr">
            <a:spAutoFit/>
          </a:bodyPr>
          <a:lstStyle/>
          <a:p>
            <a:r>
              <a:rPr lang="kk-KZ" sz="3200" b="1" dirty="0">
                <a:solidFill>
                  <a:srgbClr val="CCCC00"/>
                </a:solidFill>
                <a:latin typeface="Times New Roman" pitchFamily="18" charset="0"/>
              </a:rPr>
              <a:t>Жауабы:          </a:t>
            </a:r>
            <a:r>
              <a:rPr lang="kk-KZ" sz="3200" b="1" dirty="0" smtClean="0">
                <a:solidFill>
                  <a:srgbClr val="CCCC00"/>
                </a:solidFill>
                <a:latin typeface="Times New Roman" pitchFamily="18" charset="0"/>
              </a:rPr>
              <a:t>Түйенің төлі:  </a:t>
            </a:r>
            <a:r>
              <a:rPr lang="kk-KZ" sz="3600" i="1" dirty="0" smtClean="0">
                <a:solidFill>
                  <a:schemeClr val="bg1"/>
                </a:solidFill>
              </a:rPr>
              <a:t>тайлақ</a:t>
            </a:r>
            <a:endParaRPr lang="ru-RU" sz="3600" i="1" dirty="0">
              <a:solidFill>
                <a:schemeClr val="bg1"/>
              </a:solidFill>
            </a:endParaRPr>
          </a:p>
        </p:txBody>
      </p:sp>
      <p:pic>
        <p:nvPicPr>
          <p:cNvPr id="5" name="Picture 10" descr="C:\Мои документы\Baby\Картинки\Now\Animals\camel1.jpg"/>
          <p:cNvPicPr>
            <a:picLocks noChangeAspect="1" noChangeArrowheads="1"/>
          </p:cNvPicPr>
          <p:nvPr/>
        </p:nvPicPr>
        <p:blipFill>
          <a:blip r:embed="rId2"/>
          <a:srcRect/>
          <a:stretch>
            <a:fillRect/>
          </a:stretch>
        </p:blipFill>
        <p:spPr bwMode="auto">
          <a:xfrm>
            <a:off x="3886184" y="3143248"/>
            <a:ext cx="5257816" cy="2390772"/>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ox(i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 со стрелкой вниз 3"/>
          <p:cNvSpPr/>
          <p:nvPr/>
        </p:nvSpPr>
        <p:spPr>
          <a:xfrm>
            <a:off x="0" y="0"/>
            <a:ext cx="9144000" cy="221455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t>Өсімдік сырлары</a:t>
            </a:r>
          </a:p>
          <a:p>
            <a:pPr algn="ctr"/>
            <a:r>
              <a:rPr lang="kk-KZ" sz="2400" b="1" dirty="0" smtClean="0"/>
              <a:t>10</a:t>
            </a:r>
            <a:endParaRPr lang="ru-RU" sz="2400" dirty="0"/>
          </a:p>
        </p:txBody>
      </p:sp>
      <p:sp>
        <p:nvSpPr>
          <p:cNvPr id="5" name="Скругленный прямоугольник 4"/>
          <p:cNvSpPr/>
          <p:nvPr/>
        </p:nvSpPr>
        <p:spPr>
          <a:xfrm>
            <a:off x="214282" y="2285992"/>
            <a:ext cx="5929354" cy="27860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dirty="0" smtClean="0">
                <a:solidFill>
                  <a:srgbClr val="FFFF00"/>
                </a:solidFill>
              </a:rPr>
              <a:t>Жер астында тұрағы, </a:t>
            </a:r>
          </a:p>
          <a:p>
            <a:pPr algn="ctr"/>
            <a:r>
              <a:rPr lang="kk-KZ" sz="2800" dirty="0" smtClean="0">
                <a:solidFill>
                  <a:srgbClr val="FFFF00"/>
                </a:solidFill>
              </a:rPr>
              <a:t>Қорегін жұтып тұрады. </a:t>
            </a:r>
          </a:p>
          <a:p>
            <a:pPr algn="ctr"/>
            <a:r>
              <a:rPr lang="kk-KZ" sz="2800" dirty="0" smtClean="0">
                <a:solidFill>
                  <a:srgbClr val="FFFF00"/>
                </a:solidFill>
              </a:rPr>
              <a:t>Сол қоректің  нәрінен,                                                                                                                                                                                                                                             Жайқалады  жапырағы</a:t>
            </a:r>
            <a:endParaRPr lang="ru-RU" sz="2800" dirty="0">
              <a:solidFill>
                <a:srgbClr val="FFFF00"/>
              </a:solidFill>
            </a:endParaRPr>
          </a:p>
        </p:txBody>
      </p:sp>
      <p:sp>
        <p:nvSpPr>
          <p:cNvPr id="7" name="Прямоугольник 6"/>
          <p:cNvSpPr/>
          <p:nvPr/>
        </p:nvSpPr>
        <p:spPr>
          <a:xfrm>
            <a:off x="2143108" y="5572140"/>
            <a:ext cx="364333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dirty="0" smtClean="0"/>
              <a:t>Тамыр</a:t>
            </a:r>
            <a:endParaRPr lang="ru-RU" sz="3600" dirty="0"/>
          </a:p>
        </p:txBody>
      </p:sp>
      <p:pic>
        <p:nvPicPr>
          <p:cNvPr id="1026" name="Picture 2" descr="D:\документы\сабак\images.jpg"/>
          <p:cNvPicPr>
            <a:picLocks noChangeAspect="1" noChangeArrowheads="1"/>
          </p:cNvPicPr>
          <p:nvPr/>
        </p:nvPicPr>
        <p:blipFill>
          <a:blip r:embed="rId2"/>
          <a:srcRect/>
          <a:stretch>
            <a:fillRect/>
          </a:stretch>
        </p:blipFill>
        <p:spPr bwMode="auto">
          <a:xfrm>
            <a:off x="6286512" y="2214554"/>
            <a:ext cx="2643206" cy="4252923"/>
          </a:xfrm>
          <a:prstGeom prst="rect">
            <a:avLst/>
          </a:prstGeom>
          <a:noFill/>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ox(in)">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2">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543</TotalTime>
  <Words>417</Words>
  <Application>Microsoft Office PowerPoint</Application>
  <PresentationFormat>Экран (4:3)</PresentationFormat>
  <Paragraphs>106</Paragraphs>
  <Slides>16</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Ерлибек</dc:creator>
  <cp:lastModifiedBy>Ерлибек</cp:lastModifiedBy>
  <cp:revision>53</cp:revision>
  <dcterms:created xsi:type="dcterms:W3CDTF">2015-11-30T15:16:53Z</dcterms:created>
  <dcterms:modified xsi:type="dcterms:W3CDTF">2015-12-02T08:39:43Z</dcterms:modified>
</cp:coreProperties>
</file>