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11960" y="107367"/>
            <a:ext cx="4296939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5400" b="1" cap="none" spc="0" dirty="0">
                <a:ln w="50800"/>
                <a:solidFill>
                  <a:srgbClr val="0070C0"/>
                </a:solidFill>
                <a:effectLst/>
              </a:rPr>
              <a:t> </a:t>
            </a:r>
            <a:r>
              <a:rPr lang="en-US" sz="9600" b="1" cap="none" spc="0" dirty="0">
                <a:ln w="50800"/>
                <a:solidFill>
                  <a:srgbClr val="0070C0"/>
                </a:solidFill>
                <a:effectLst/>
              </a:rPr>
              <a:t>My</a:t>
            </a:r>
            <a:r>
              <a:rPr lang="ru-RU" sz="9600" b="1" cap="none" spc="0" dirty="0">
                <a:ln w="50800"/>
                <a:solidFill>
                  <a:srgbClr val="0070C0"/>
                </a:solidFill>
                <a:effectLst/>
              </a:rPr>
              <a:t>  </a:t>
            </a:r>
            <a:r>
              <a:rPr lang="en-US" sz="9600" b="1" cap="none" spc="0" dirty="0">
                <a:ln w="50800"/>
                <a:solidFill>
                  <a:srgbClr val="0070C0"/>
                </a:solidFill>
                <a:effectLst/>
              </a:rPr>
              <a:t>family</a:t>
            </a:r>
            <a:endParaRPr lang="ru-RU" sz="9600" b="1" cap="none" spc="0" dirty="0">
              <a:ln w="50800"/>
              <a:solidFill>
                <a:srgbClr val="0070C0"/>
              </a:solidFill>
              <a:effectLst/>
            </a:endParaRPr>
          </a:p>
        </p:txBody>
      </p:sp>
      <p:pic>
        <p:nvPicPr>
          <p:cNvPr id="1026" name="Picture 2" descr="C:\Users\00\Desktop\скачанные файлы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38" y="202089"/>
            <a:ext cx="3829698" cy="285754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00\Desktop\скачанные файлы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996952"/>
            <a:ext cx="4882828" cy="3456384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00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194" y="3356992"/>
            <a:ext cx="3729726" cy="3013617"/>
          </a:xfrm>
          <a:prstGeom prst="rect">
            <a:avLst/>
          </a:prstGeom>
          <a:ln w="190500" cap="sq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6544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2000">
              <a:schemeClr val="accent4">
                <a:lumMod val="60000"/>
                <a:lumOff val="40000"/>
              </a:schemeClr>
            </a:gs>
            <a:gs pos="60840">
              <a:srgbClr val="C7C389"/>
            </a:gs>
            <a:gs pos="45000">
              <a:srgbClr val="ABC485"/>
            </a:gs>
            <a:gs pos="0">
              <a:srgbClr val="DDEBCF"/>
            </a:gs>
            <a:gs pos="18000">
              <a:schemeClr val="accent6">
                <a:lumMod val="75000"/>
              </a:schemeClr>
            </a:gs>
            <a:gs pos="89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91880" y="33265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/>
              <a:t>Рефлексия</a:t>
            </a:r>
            <a:r>
              <a:rPr lang="ru-RU" b="1" dirty="0"/>
              <a:t>.</a:t>
            </a:r>
            <a:endParaRPr lang="ru-RU" dirty="0"/>
          </a:p>
          <a:p>
            <a:r>
              <a:rPr lang="ru-RU" dirty="0"/>
              <a:t>Сегодня </a:t>
            </a:r>
            <a:r>
              <a:rPr lang="ru-RU"/>
              <a:t>мы </a:t>
            </a:r>
            <a:r>
              <a:rPr lang="ru-RU" smtClean="0"/>
              <a:t>говорили о </a:t>
            </a:r>
            <a:r>
              <a:rPr lang="ru-RU" dirty="0"/>
              <a:t>нашей семье. А теперь ответьте на вопросы.</a:t>
            </a:r>
          </a:p>
          <a:p>
            <a:r>
              <a:rPr lang="ru-RU" dirty="0"/>
              <a:t>Что я нового узнал?</a:t>
            </a:r>
          </a:p>
          <a:p>
            <a:r>
              <a:rPr lang="ru-RU" dirty="0"/>
              <a:t>Чему я научился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458112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/>
              <a:t>Домашняя </a:t>
            </a:r>
            <a:r>
              <a:rPr lang="ru-RU" b="1" dirty="0"/>
              <a:t>работа.</a:t>
            </a:r>
            <a:endParaRPr lang="ru-RU" dirty="0"/>
          </a:p>
          <a:p>
            <a:r>
              <a:rPr lang="ru-RU" dirty="0"/>
              <a:t>Нарисовать свою семью. Составить рассказ о своей маме.</a:t>
            </a:r>
          </a:p>
        </p:txBody>
      </p:sp>
      <p:pic>
        <p:nvPicPr>
          <p:cNvPr id="8194" name="Picture 2" descr="C:\Users\00\Desktop\images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9601"/>
            <a:ext cx="2497410" cy="337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00\Desktop\скачанные файлы (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168" y="1988839"/>
            <a:ext cx="2559999" cy="223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:\Users\00\Desktop\images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5" y="4516438"/>
            <a:ext cx="2873896" cy="215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6507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chemeClr val="accent1">
                <a:lumMod val="75000"/>
              </a:schemeClr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8155336"/>
              </p:ext>
            </p:extLst>
          </p:nvPr>
        </p:nvGraphicFramePr>
        <p:xfrm>
          <a:off x="0" y="2428084"/>
          <a:ext cx="6077585" cy="39455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8760"/>
                <a:gridCol w="4568825"/>
              </a:tblGrid>
              <a:tr h="1737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образовательная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1) активизировать употребление лексики, речевых клише  по темам   «Семья», «Количественные числительные»;  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2) практиковать учащихся во всех видах речевой  деятельности, используя лексику предыдущих уроков;  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3) изучить новый грамматический материал – глагол </a:t>
                      </a:r>
                      <a:r>
                        <a:rPr lang="ru-RU" sz="1400" dirty="0" err="1">
                          <a:effectLst/>
                        </a:rPr>
                        <a:t>have</a:t>
                      </a:r>
                      <a:r>
                        <a:rPr lang="ru-RU" sz="1400" dirty="0">
                          <a:effectLst/>
                        </a:rPr>
                        <a:t> /</a:t>
                      </a:r>
                      <a:r>
                        <a:rPr lang="ru-RU" sz="1400" dirty="0" err="1">
                          <a:effectLst/>
                        </a:rPr>
                        <a:t>has</a:t>
                      </a:r>
                      <a:r>
                        <a:rPr lang="ru-RU" sz="1400" dirty="0">
                          <a:effectLst/>
                        </a:rPr>
                        <a:t> (</a:t>
                      </a:r>
                      <a:r>
                        <a:rPr lang="ru-RU" sz="1400" dirty="0" err="1">
                          <a:effectLst/>
                        </a:rPr>
                        <a:t>got</a:t>
                      </a:r>
                      <a:r>
                        <a:rPr lang="ru-RU" sz="1400" dirty="0">
                          <a:effectLst/>
                        </a:rPr>
                        <a:t>) в вопросительном предложении;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развивающая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1) развивать речевые навыки и умения учащихся  посредством игры;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2) способствовать развитию творческого мышления,  воображения, внимания; 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3) тренировать слуховую и зрительную память;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воспитательная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прививать любовь к своей семье, уважение к старшим, семьям одноклассников;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51520" y="174080"/>
            <a:ext cx="87129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Цель урока</a:t>
            </a:r>
            <a:r>
              <a:rPr lang="ru-RU" sz="2400" dirty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lang="ru-RU" sz="2000" dirty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активизировать коммуникативные навыки учащихся по теме </a:t>
            </a:r>
            <a:r>
              <a:rPr lang="ru-RU" sz="2000" dirty="0">
                <a:solidFill>
                  <a:srgbClr val="0070C0"/>
                </a:solidFill>
                <a:ea typeface="Calibri" pitchFamily="34" charset="0"/>
                <a:cs typeface="Arial" pitchFamily="34" charset="0"/>
              </a:rPr>
              <a:t>«</a:t>
            </a:r>
            <a:r>
              <a:rPr lang="ru-RU" sz="2000" dirty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Семья</a:t>
            </a:r>
            <a:r>
              <a:rPr lang="ru-RU" sz="2000" dirty="0" smtClean="0">
                <a:solidFill>
                  <a:srgbClr val="0070C0"/>
                </a:solidFill>
                <a:ea typeface="Calibri" pitchFamily="34" charset="0"/>
                <a:cs typeface="Arial" pitchFamily="34" charset="0"/>
              </a:rPr>
              <a:t>»</a:t>
            </a:r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lang="ru-RU" sz="9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1700808"/>
            <a:ext cx="26642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Задачи:</a:t>
            </a:r>
            <a:endParaRPr lang="ru-RU" sz="48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00\Desktop\скачанные файлы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715621"/>
            <a:ext cx="2857500" cy="1600200"/>
          </a:xfrm>
          <a:prstGeom prst="ellipse">
            <a:avLst/>
          </a:prstGeom>
          <a:ln w="63500" cap="rnd">
            <a:solidFill>
              <a:schemeClr val="accent1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00\Desktop\images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20688"/>
            <a:ext cx="2327399" cy="1743303"/>
          </a:xfrm>
          <a:prstGeom prst="ellipse">
            <a:avLst/>
          </a:prstGeom>
          <a:ln w="190500" cap="rnd">
            <a:solidFill>
              <a:schemeClr val="tx2">
                <a:lumMod val="60000"/>
                <a:lumOff val="40000"/>
              </a:schemeClr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00\Desktop\images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4301" y="1340078"/>
            <a:ext cx="2381250" cy="1924050"/>
          </a:xfrm>
          <a:prstGeom prst="rect">
            <a:avLst/>
          </a:prstGeom>
          <a:ln w="127000" cap="sq">
            <a:solidFill>
              <a:schemeClr val="accent1">
                <a:lumMod val="75000"/>
              </a:schemeClr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2260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36000">
              <a:schemeClr val="accent2">
                <a:lumMod val="60000"/>
                <a:lumOff val="40000"/>
              </a:schemeClr>
            </a:gs>
            <a:gs pos="13337">
              <a:srgbClr val="FDE8E7"/>
            </a:gs>
            <a:gs pos="70000">
              <a:schemeClr val="accent3">
                <a:lumMod val="40000"/>
                <a:lumOff val="60000"/>
              </a:schemeClr>
            </a:gs>
            <a:gs pos="49000">
              <a:schemeClr val="accent1">
                <a:lumMod val="75000"/>
              </a:schemeClr>
            </a:gs>
            <a:gs pos="82001">
              <a:srgbClr val="FBD49C"/>
            </a:gs>
            <a:gs pos="100000">
              <a:srgbClr val="FEE7F2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123" y="2276872"/>
            <a:ext cx="6048672" cy="149502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CCCF3F"/>
                </a:solidFill>
              </a:rPr>
              <a:t>Mother, father, sister, brother                </a:t>
            </a:r>
            <a:endParaRPr lang="ru-RU" dirty="0" smtClean="0">
              <a:solidFill>
                <a:srgbClr val="CCCF3F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CCCF3F"/>
                </a:solidFill>
              </a:rPr>
              <a:t>Hand </a:t>
            </a:r>
            <a:r>
              <a:rPr lang="en-US" dirty="0">
                <a:solidFill>
                  <a:srgbClr val="CCCF3F"/>
                </a:solidFill>
              </a:rPr>
              <a:t>in hand with one another.</a:t>
            </a:r>
            <a:endParaRPr lang="ru-RU" dirty="0">
              <a:solidFill>
                <a:srgbClr val="CCCF3F"/>
              </a:solidFill>
            </a:endParaRPr>
          </a:p>
        </p:txBody>
      </p:sp>
      <p:pic>
        <p:nvPicPr>
          <p:cNvPr id="1026" name="Picture 2" descr="C:\Users\00\Desktop\images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809" y="627515"/>
            <a:ext cx="3273184" cy="1636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00\Desktop\images (8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4623" y="3445853"/>
            <a:ext cx="3600400" cy="3278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00\Desktop\images (7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795" y="1285875"/>
            <a:ext cx="2809451" cy="3799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188640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rgbClr val="FF0000"/>
                </a:solidFill>
              </a:rPr>
              <a:t>Let’s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recite</a:t>
            </a:r>
            <a:r>
              <a:rPr lang="ru-RU" sz="2400" b="1" dirty="0">
                <a:solidFill>
                  <a:srgbClr val="FF0000"/>
                </a:solidFill>
              </a:rPr>
              <a:t> a </a:t>
            </a:r>
            <a:r>
              <a:rPr lang="ru-RU" sz="2400" b="1" dirty="0" err="1">
                <a:solidFill>
                  <a:srgbClr val="FF0000"/>
                </a:solidFill>
              </a:rPr>
              <a:t>small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poem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/>
              <a:t>(стишок с гимнастикой для пальцев рук).</a:t>
            </a:r>
          </a:p>
        </p:txBody>
      </p:sp>
    </p:spTree>
    <p:extLst>
      <p:ext uri="{BB962C8B-B14F-4D97-AF65-F5344CB8AC3E}">
        <p14:creationId xmlns:p14="http://schemas.microsoft.com/office/powerpoint/2010/main" val="3559130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332656"/>
            <a:ext cx="66967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 sound [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ӕ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] grandmother, grandfather, family </a:t>
            </a:r>
            <a:b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 sound [f] father, grandfather, family,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wife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 sound [l] older, elder, uncle, male, relative, family </a:t>
            </a:r>
            <a:b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 sound [d] daughter, grandfather, elder, older,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husband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 descr="C:\Users\00\Desktop\скачанные файлы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780927"/>
            <a:ext cx="3960440" cy="390786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774750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4000">
              <a:schemeClr val="tx2">
                <a:lumMod val="60000"/>
                <a:lumOff val="40000"/>
              </a:schemeClr>
            </a:gs>
            <a:gs pos="0">
              <a:srgbClr val="FBEAC7"/>
            </a:gs>
            <a:gs pos="17999">
              <a:srgbClr val="FEE7F2"/>
            </a:gs>
            <a:gs pos="26000">
              <a:schemeClr val="tx2">
                <a:lumMod val="60000"/>
                <a:lumOff val="40000"/>
              </a:schemeClr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festival.1september.ru/articles/641717/img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76672"/>
            <a:ext cx="5400600" cy="4680520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620044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8748">
              <a:schemeClr val="accent6">
                <a:lumMod val="60000"/>
                <a:lumOff val="40000"/>
              </a:schemeClr>
            </a:gs>
            <a:gs pos="26000">
              <a:srgbClr val="00B050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316992"/>
              </p:ext>
            </p:extLst>
          </p:nvPr>
        </p:nvGraphicFramePr>
        <p:xfrm>
          <a:off x="683568" y="116632"/>
          <a:ext cx="7704856" cy="47525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52428"/>
                <a:gridCol w="3852428"/>
              </a:tblGrid>
              <a:tr h="792088">
                <a:tc>
                  <a:txBody>
                    <a:bodyPr/>
                    <a:lstStyle/>
                    <a:p>
                      <a:pPr marL="47625" marR="476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FF0000"/>
                          </a:solidFill>
                          <a:effectLst/>
                        </a:rPr>
                        <a:t>Мама</a:t>
                      </a:r>
                      <a:endParaRPr lang="ru-RU" sz="4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7625" marR="476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92D050"/>
                          </a:solidFill>
                          <a:effectLst/>
                        </a:rPr>
                        <a:t>Father</a:t>
                      </a:r>
                      <a:endParaRPr lang="ru-RU" sz="4800">
                        <a:solidFill>
                          <a:srgbClr val="92D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92088">
                <a:tc>
                  <a:txBody>
                    <a:bodyPr/>
                    <a:lstStyle/>
                    <a:p>
                      <a:pPr marL="47625" marR="476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FF0000"/>
                          </a:solidFill>
                          <a:effectLst/>
                        </a:rPr>
                        <a:t>Папа</a:t>
                      </a:r>
                      <a:endParaRPr lang="ru-RU" sz="4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7625" marR="476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err="1">
                          <a:solidFill>
                            <a:srgbClr val="92D050"/>
                          </a:solidFill>
                          <a:effectLst/>
                        </a:rPr>
                        <a:t>Brother</a:t>
                      </a:r>
                      <a:endParaRPr lang="ru-RU" sz="4800" dirty="0">
                        <a:solidFill>
                          <a:srgbClr val="92D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92088">
                <a:tc>
                  <a:txBody>
                    <a:bodyPr/>
                    <a:lstStyle/>
                    <a:p>
                      <a:pPr marL="47625" marR="476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FF0000"/>
                          </a:solidFill>
                          <a:effectLst/>
                        </a:rPr>
                        <a:t>Брат</a:t>
                      </a:r>
                      <a:endParaRPr lang="ru-RU" sz="4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7625" marR="476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92D050"/>
                          </a:solidFill>
                          <a:effectLst/>
                        </a:rPr>
                        <a:t>Grandmother</a:t>
                      </a:r>
                      <a:endParaRPr lang="ru-RU" sz="4800">
                        <a:solidFill>
                          <a:srgbClr val="92D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92088">
                <a:tc>
                  <a:txBody>
                    <a:bodyPr/>
                    <a:lstStyle/>
                    <a:p>
                      <a:pPr marL="47625" marR="476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FF0000"/>
                          </a:solidFill>
                          <a:effectLst/>
                        </a:rPr>
                        <a:t>Сестра</a:t>
                      </a:r>
                      <a:endParaRPr lang="ru-RU" sz="4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7625" marR="476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92D050"/>
                          </a:solidFill>
                          <a:effectLst/>
                        </a:rPr>
                        <a:t>Sister</a:t>
                      </a:r>
                      <a:endParaRPr lang="ru-RU" sz="4800">
                        <a:solidFill>
                          <a:srgbClr val="92D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92088">
                <a:tc>
                  <a:txBody>
                    <a:bodyPr/>
                    <a:lstStyle/>
                    <a:p>
                      <a:pPr marL="47625" marR="476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FF0000"/>
                          </a:solidFill>
                          <a:effectLst/>
                        </a:rPr>
                        <a:t> Бабушка</a:t>
                      </a:r>
                      <a:endParaRPr lang="ru-RU" sz="4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7625" marR="476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92D050"/>
                          </a:solidFill>
                          <a:effectLst/>
                        </a:rPr>
                        <a:t>Grandfather</a:t>
                      </a:r>
                      <a:endParaRPr lang="ru-RU" sz="4800">
                        <a:solidFill>
                          <a:srgbClr val="92D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92088">
                <a:tc>
                  <a:txBody>
                    <a:bodyPr/>
                    <a:lstStyle/>
                    <a:p>
                      <a:pPr marL="47625" marR="476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solidFill>
                            <a:srgbClr val="FF0000"/>
                          </a:solidFill>
                          <a:effectLst/>
                        </a:rPr>
                        <a:t>Дедушка</a:t>
                      </a:r>
                      <a:endParaRPr lang="ru-RU" sz="4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7625" marR="476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err="1">
                          <a:solidFill>
                            <a:srgbClr val="92D050"/>
                          </a:solidFill>
                          <a:effectLst/>
                        </a:rPr>
                        <a:t>Mother</a:t>
                      </a:r>
                      <a:endParaRPr lang="ru-RU" sz="4800" dirty="0">
                        <a:solidFill>
                          <a:srgbClr val="92D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pic>
        <p:nvPicPr>
          <p:cNvPr id="4097" name="Picture 1" descr="C:\Users\00\Desktop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5127" y="5043340"/>
            <a:ext cx="2266954" cy="1698028"/>
          </a:xfrm>
          <a:prstGeom prst="rect">
            <a:avLst/>
          </a:prstGeom>
          <a:ln w="127000" cap="sq">
            <a:solidFill>
              <a:srgbClr val="00B05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998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8350">
              <a:srgbClr val="ABC485"/>
            </a:gs>
            <a:gs pos="0">
              <a:srgbClr val="DDEBCF"/>
            </a:gs>
            <a:gs pos="50000">
              <a:schemeClr val="accent6">
                <a:lumMod val="75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39752" y="1916832"/>
            <a:ext cx="49685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1.Tom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… got a small family. (has)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слайд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2.I…got a nice ball. (have)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3.Kate …got a mother. (has)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4.You …got a little brother.(have)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5… she got a sister? (Has)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620688"/>
            <a:ext cx="65527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Употребите глагол </a:t>
            </a:r>
            <a:r>
              <a:rPr lang="ru-RU" sz="2800" b="1" dirty="0" err="1">
                <a:solidFill>
                  <a:srgbClr val="00B050"/>
                </a:solidFill>
              </a:rPr>
              <a:t>have</a:t>
            </a:r>
            <a:r>
              <a:rPr lang="ru-RU" sz="2800" b="1" dirty="0">
                <a:solidFill>
                  <a:srgbClr val="00B050"/>
                </a:solidFill>
              </a:rPr>
              <a:t> и  </a:t>
            </a:r>
            <a:r>
              <a:rPr lang="ru-RU" sz="2800" b="1" dirty="0" err="1">
                <a:solidFill>
                  <a:srgbClr val="00B050"/>
                </a:solidFill>
              </a:rPr>
              <a:t>has</a:t>
            </a:r>
            <a:r>
              <a:rPr lang="ru-RU" sz="2800" b="1" dirty="0">
                <a:solidFill>
                  <a:srgbClr val="00B050"/>
                </a:solidFill>
              </a:rPr>
              <a:t> в предложениях.</a:t>
            </a:r>
          </a:p>
        </p:txBody>
      </p:sp>
      <p:pic>
        <p:nvPicPr>
          <p:cNvPr id="5122" name="Picture 2" descr="C:\Users\00\Desktop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77072"/>
            <a:ext cx="2808312" cy="247930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00\Desktop\images (6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919" y="3855823"/>
            <a:ext cx="2839438" cy="270055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0832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000">
              <a:srgbClr val="ABC485"/>
            </a:gs>
            <a:gs pos="0">
              <a:srgbClr val="DDEBCF"/>
            </a:gs>
            <a:gs pos="13000">
              <a:schemeClr val="accent6">
                <a:lumMod val="75000"/>
              </a:schemeClr>
            </a:gs>
            <a:gs pos="89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834" y="4419862"/>
            <a:ext cx="53103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Now it`s time to take a break. Stand up, please!</a:t>
            </a:r>
            <a:endParaRPr lang="ru-RU" sz="2000" dirty="0">
              <a:solidFill>
                <a:srgbClr val="7030A0"/>
              </a:solidFill>
            </a:endParaRPr>
          </a:p>
          <a:p>
            <a:r>
              <a:rPr lang="en-US" sz="2000" dirty="0">
                <a:solidFill>
                  <a:srgbClr val="7030A0"/>
                </a:solidFill>
              </a:rPr>
              <a:t>Hands up! Hands down!</a:t>
            </a:r>
            <a:endParaRPr lang="ru-RU" sz="2000" dirty="0">
              <a:solidFill>
                <a:srgbClr val="7030A0"/>
              </a:solidFill>
            </a:endParaRPr>
          </a:p>
          <a:p>
            <a:r>
              <a:rPr lang="en-US" sz="2000" dirty="0">
                <a:solidFill>
                  <a:srgbClr val="7030A0"/>
                </a:solidFill>
              </a:rPr>
              <a:t>Hands to the sides!</a:t>
            </a:r>
            <a:endParaRPr lang="ru-RU" sz="2000" dirty="0">
              <a:solidFill>
                <a:srgbClr val="7030A0"/>
              </a:solidFill>
            </a:endParaRPr>
          </a:p>
          <a:p>
            <a:r>
              <a:rPr lang="en-US" sz="2000" dirty="0">
                <a:solidFill>
                  <a:srgbClr val="7030A0"/>
                </a:solidFill>
              </a:rPr>
              <a:t>Hands on hips!</a:t>
            </a:r>
            <a:r>
              <a:rPr lang="ru-RU" sz="2000" dirty="0">
                <a:solidFill>
                  <a:srgbClr val="7030A0"/>
                </a:solidFill>
              </a:rPr>
              <a:t>слайд</a:t>
            </a:r>
          </a:p>
          <a:p>
            <a:r>
              <a:rPr lang="en-US" sz="2000" dirty="0">
                <a:solidFill>
                  <a:srgbClr val="7030A0"/>
                </a:solidFill>
              </a:rPr>
              <a:t>Bend left! Bend right!</a:t>
            </a:r>
            <a:endParaRPr lang="ru-RU" sz="2000" dirty="0">
              <a:solidFill>
                <a:srgbClr val="7030A0"/>
              </a:solidFill>
            </a:endParaRPr>
          </a:p>
          <a:p>
            <a:r>
              <a:rPr lang="en-US" sz="2000" dirty="0">
                <a:solidFill>
                  <a:srgbClr val="7030A0"/>
                </a:solidFill>
              </a:rPr>
              <a:t>Hands up! Hands down!</a:t>
            </a:r>
            <a:endParaRPr lang="ru-RU" sz="2000" dirty="0">
              <a:solidFill>
                <a:srgbClr val="7030A0"/>
              </a:solidFill>
            </a:endParaRPr>
          </a:p>
          <a:p>
            <a:r>
              <a:rPr lang="en-US" sz="2000" dirty="0">
                <a:solidFill>
                  <a:srgbClr val="7030A0"/>
                </a:solidFill>
              </a:rPr>
              <a:t>And sit down!</a:t>
            </a:r>
            <a:endParaRPr lang="ru-RU" sz="2000" dirty="0">
              <a:solidFill>
                <a:srgbClr val="7030A0"/>
              </a:solidFill>
            </a:endParaRPr>
          </a:p>
        </p:txBody>
      </p:sp>
      <p:pic>
        <p:nvPicPr>
          <p:cNvPr id="6146" name="Picture 2" descr="C:\Users\00\Desktop\images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4413938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00\Desktop\images (1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5238" y="3717032"/>
            <a:ext cx="3937867" cy="2949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 rot="1291246">
            <a:off x="3635896" y="1203139"/>
            <a:ext cx="55446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C000"/>
                </a:solidFill>
                <a:effectLst/>
              </a:rPr>
              <a:t>Физкультминутка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C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85071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2000">
              <a:schemeClr val="accent4">
                <a:lumMod val="60000"/>
                <a:lumOff val="40000"/>
              </a:schemeClr>
            </a:gs>
            <a:gs pos="60840">
              <a:srgbClr val="C7C389"/>
            </a:gs>
            <a:gs pos="45000">
              <a:srgbClr val="ABC485"/>
            </a:gs>
            <a:gs pos="0">
              <a:srgbClr val="DDEBCF"/>
            </a:gs>
            <a:gs pos="18000">
              <a:schemeClr val="accent6">
                <a:lumMod val="75000"/>
              </a:schemeClr>
            </a:gs>
            <a:gs pos="89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92006"/>
            <a:ext cx="52395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Make up a story about your family.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5289" y="980728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My name is…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I have got a family.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My family is big/ small.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I have got a mother/ father.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My mother’s name is…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My father’s name 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is…</a:t>
            </a:r>
            <a:endParaRPr lang="ru-RU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I 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have got a brother/ sister too.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My brother’s name is…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My sister’s name is…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I like my family very much.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7170" name="Picture 2" descr="C:\Users\00\Desktop\скачанные файлы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1" y="980728"/>
            <a:ext cx="4114743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00\Desktop\скачанные файлы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933055"/>
            <a:ext cx="3816424" cy="270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82152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310</Words>
  <Application>Microsoft Office PowerPoint</Application>
  <PresentationFormat>Экран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00</dc:creator>
  <cp:lastModifiedBy>Войка</cp:lastModifiedBy>
  <cp:revision>8</cp:revision>
  <dcterms:created xsi:type="dcterms:W3CDTF">2016-01-22T08:17:49Z</dcterms:created>
  <dcterms:modified xsi:type="dcterms:W3CDTF">2016-01-24T11:51:34Z</dcterms:modified>
</cp:coreProperties>
</file>